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72" r:id="rId4"/>
    <p:sldId id="257" r:id="rId5"/>
    <p:sldId id="261" r:id="rId6"/>
    <p:sldId id="264" r:id="rId7"/>
    <p:sldId id="265" r:id="rId8"/>
    <p:sldId id="274" r:id="rId9"/>
    <p:sldId id="273" r:id="rId10"/>
    <p:sldId id="27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DEB4FE-C1B7-6756-5BB4-41ECE56674CF}" name="Chathuranganee Jayakody" initials="CJ" userId="S::C.Jayakody2@hud.ac.uk::3aadeb19-102c-4921-b89b-1346ce012f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F11BA1F-EFB8-40F1-80EA-BE41C366620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9951" y="133883"/>
            <a:ext cx="1670685" cy="568960"/>
          </a:xfrm>
          <a:prstGeom prst="rect">
            <a:avLst/>
          </a:prstGeom>
          <a:noFill/>
          <a:ln>
            <a:noFill/>
          </a:ln>
        </p:spPr>
      </p:pic>
      <p:pic>
        <p:nvPicPr>
          <p:cNvPr id="11" name="Picture 10">
            <a:extLst>
              <a:ext uri="{FF2B5EF4-FFF2-40B4-BE49-F238E27FC236}">
                <a16:creationId xmlns:a16="http://schemas.microsoft.com/office/drawing/2014/main" id="{F24101D6-A3D8-4004-8C5A-D9F3D7441A8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1115" y="127508"/>
            <a:ext cx="2181860" cy="622300"/>
          </a:xfrm>
          <a:prstGeom prst="rect">
            <a:avLst/>
          </a:prstGeom>
          <a:noFill/>
          <a:ln>
            <a:noFill/>
          </a:ln>
        </p:spPr>
      </p:pic>
    </p:spTree>
    <p:extLst>
      <p:ext uri="{BB962C8B-B14F-4D97-AF65-F5344CB8AC3E}">
        <p14:creationId xmlns:p14="http://schemas.microsoft.com/office/powerpoint/2010/main" val="4008434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532896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1208620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A566-D995-428F-A7AA-A46175019F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A6A305-7BD5-4208-ADE2-5D92482737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ADC5C24-7CF1-4F0E-9EBF-7AB8402B27C8}"/>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452DD3A2-BF0C-44B5-8352-15C6B85317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1609D4-75D8-48B6-8BF9-7A472F8E8B6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746069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1E18F-64FE-4F93-850B-390674C28D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A947CF-CC19-485F-B111-ED3F1C24E8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0B6582-361D-467F-A362-38A1C188D40A}"/>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D8EDE49D-D2BF-4B3D-8E7B-CF45BCB4FB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0B25BD-751D-4F05-8E6D-30F0B22F50E9}"/>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800602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A786-5151-41CC-9F44-0ED7471884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9DDDD9A-9A9F-4E5B-B395-0DA4C28C0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93C29A-DC11-44B3-86F6-5C8161531125}"/>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0003E3F6-B998-41F6-9E56-118EEB565B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85CB67-716C-456B-8F48-CE0AC07E492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16538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EFC4F-D854-420A-961C-F13B2F4E69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98AE22-3410-45A6-AA29-A80535B10D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791D104-4BE4-4DB6-8FBF-DCAE2F95BA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D8B2B19-7577-4615-8564-6C33952CB486}"/>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6" name="Footer Placeholder 5">
            <a:extLst>
              <a:ext uri="{FF2B5EF4-FFF2-40B4-BE49-F238E27FC236}">
                <a16:creationId xmlns:a16="http://schemas.microsoft.com/office/drawing/2014/main" id="{10310238-9795-4F59-AEF9-A3DA5E1A68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701B98-3CD9-4701-86A2-1DEA9FC1C9A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177784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B7CA6-9466-4795-BFA9-FFB8964C391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E6E30E-88E8-4BF1-BF47-464D03FE81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33F7D1-C2D3-4C38-B35C-7F0C322C39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915212C-0D00-4C3F-B71D-E40A355E6B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F16E87-AC07-43E5-AA04-7FE92F1235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64C582-845E-4154-B47C-B9843DB93D35}"/>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8" name="Footer Placeholder 7">
            <a:extLst>
              <a:ext uri="{FF2B5EF4-FFF2-40B4-BE49-F238E27FC236}">
                <a16:creationId xmlns:a16="http://schemas.microsoft.com/office/drawing/2014/main" id="{5D30D677-38E8-420F-9216-ACDE0180171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F158473-0E1E-4E7F-961A-ADB3DFAA51D3}"/>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397853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7091-213A-4F1D-A57C-ED4F24892E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A2198-61F8-4985-A950-F1D10700A444}"/>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4" name="Footer Placeholder 3">
            <a:extLst>
              <a:ext uri="{FF2B5EF4-FFF2-40B4-BE49-F238E27FC236}">
                <a16:creationId xmlns:a16="http://schemas.microsoft.com/office/drawing/2014/main" id="{C583E451-F1DF-4870-80A9-00171F19866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68D33AE-47CA-468E-BB47-B9352462306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57461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EC796-D31F-459E-A138-2AFBD4A293AF}"/>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3" name="Footer Placeholder 2">
            <a:extLst>
              <a:ext uri="{FF2B5EF4-FFF2-40B4-BE49-F238E27FC236}">
                <a16:creationId xmlns:a16="http://schemas.microsoft.com/office/drawing/2014/main" id="{92604254-A912-41E1-A188-79E0C1B5B91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C24E09-AA99-4507-98CC-2210673D1950}"/>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072336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856B-8BEC-488E-8E0C-C32E222FD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3DA2A6-92E4-4FCB-9105-38DD537985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9C668AB-1A4D-4FE3-A28A-EEFA86B92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73E7C-B989-47FB-A4B6-A8334E0367B0}"/>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6" name="Footer Placeholder 5">
            <a:extLst>
              <a:ext uri="{FF2B5EF4-FFF2-40B4-BE49-F238E27FC236}">
                <a16:creationId xmlns:a16="http://schemas.microsoft.com/office/drawing/2014/main" id="{D484A091-E2B1-477E-BFFB-CBDDE0596B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88434F-EE21-4096-BF97-5DEC8D98FD3B}"/>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49135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pic>
        <p:nvPicPr>
          <p:cNvPr id="7" name="Picture 6">
            <a:extLst>
              <a:ext uri="{FF2B5EF4-FFF2-40B4-BE49-F238E27FC236}">
                <a16:creationId xmlns:a16="http://schemas.microsoft.com/office/drawing/2014/main" id="{1B26D898-02A4-4D43-A4EE-64ADC7DC2AB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8477" y="95236"/>
            <a:ext cx="1670685" cy="568960"/>
          </a:xfrm>
          <a:prstGeom prst="rect">
            <a:avLst/>
          </a:prstGeom>
          <a:noFill/>
          <a:ln>
            <a:noFill/>
          </a:ln>
        </p:spPr>
      </p:pic>
      <p:pic>
        <p:nvPicPr>
          <p:cNvPr id="8" name="Picture 7">
            <a:extLst>
              <a:ext uri="{FF2B5EF4-FFF2-40B4-BE49-F238E27FC236}">
                <a16:creationId xmlns:a16="http://schemas.microsoft.com/office/drawing/2014/main" id="{299DF6A7-6DA5-4242-B61E-1BCF4ACD2AB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0458" y="86358"/>
            <a:ext cx="2181860" cy="622300"/>
          </a:xfrm>
          <a:prstGeom prst="rect">
            <a:avLst/>
          </a:prstGeom>
          <a:noFill/>
          <a:ln>
            <a:noFill/>
          </a:ln>
        </p:spPr>
      </p:pic>
    </p:spTree>
    <p:extLst>
      <p:ext uri="{BB962C8B-B14F-4D97-AF65-F5344CB8AC3E}">
        <p14:creationId xmlns:p14="http://schemas.microsoft.com/office/powerpoint/2010/main" val="3553306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74064-0535-484B-8ACB-7B6F296186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7EFDAA-BE87-4B48-AE18-56C43C847B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8F931357-112E-4CAA-9E08-99A334AEBF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2C1552-B907-444D-A397-7DD212DC31BA}"/>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6" name="Footer Placeholder 5">
            <a:extLst>
              <a:ext uri="{FF2B5EF4-FFF2-40B4-BE49-F238E27FC236}">
                <a16:creationId xmlns:a16="http://schemas.microsoft.com/office/drawing/2014/main" id="{29FC4B93-B74D-4F82-AADA-7DD779132C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7B2162-6DD5-4182-9253-D1D27831569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012505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2D08D-31F6-4A31-A2D3-617C89BC12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961EA0-6249-480A-9B6C-46A7631349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7A9417-FCD1-491A-974E-2C77DA1BF19C}"/>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269591EC-B158-4A32-9943-AC155C075C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57CE8A-83F1-4CAB-8C5D-F790933E99D3}"/>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1435988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39E760-8596-45E5-BA76-D0B21A4143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F61093-56B2-44CB-8627-38379295BD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BAFF10-1DF2-4822-8A2C-7076EA30EC0F}"/>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BA59A69D-5736-4F78-9075-D8F1A2283F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E89B87-E353-41CB-A88E-613B326E73E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4777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039DEF-0C26-40E9-A9BF-84EB894187B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568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039DEF-0C26-40E9-A9BF-84EB894187BC}" type="datetimeFigureOut">
              <a:rPr lang="en-US" smtClean="0"/>
              <a:t>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387530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039DEF-0C26-40E9-A9BF-84EB894187BC}" type="datetimeFigureOut">
              <a:rPr lang="en-US" smtClean="0"/>
              <a:t>2/19/2022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885514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039DEF-0C26-40E9-A9BF-84EB894187BC}" type="datetimeFigureOut">
              <a:rPr lang="en-US" smtClean="0"/>
              <a:t>2/19/2022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199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E039DEF-0C26-40E9-A9BF-84EB894187BC}" type="datetimeFigureOut">
              <a:rPr lang="en-US" smtClean="0"/>
              <a:t>2/19/2022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8972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E039DEF-0C26-40E9-A9BF-84EB894187BC}" type="datetimeFigureOut">
              <a:rPr lang="en-US" smtClean="0"/>
              <a:t>2/19/2022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9BAE17D-6724-4322-8DE7-984BE845CAAF}" type="slidenum">
              <a:rPr lang="en-US" smtClean="0"/>
              <a:t>‹#›</a:t>
            </a:fld>
            <a:endParaRPr lang="en-US"/>
          </a:p>
        </p:txBody>
      </p:sp>
    </p:spTree>
    <p:extLst>
      <p:ext uri="{BB962C8B-B14F-4D97-AF65-F5344CB8AC3E}">
        <p14:creationId xmlns:p14="http://schemas.microsoft.com/office/powerpoint/2010/main" val="1106355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039DEF-0C26-40E9-A9BF-84EB894187BC}" type="datetimeFigureOut">
              <a:rPr lang="en-US" smtClean="0"/>
              <a:t>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4013022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E039DEF-0C26-40E9-A9BF-84EB894187BC}" type="datetimeFigureOut">
              <a:rPr lang="en-US" smtClean="0"/>
              <a:t>2/19/2022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9BAE17D-6724-4322-8DE7-984BE845CAA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427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EB564A-6ADC-413B-983F-6DC1E36046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FD7E32-6FE8-4AF8-AC3E-10B0C1A8E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E666FB-2C42-4465-B9BC-8B9DE9B19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9C2F0BC3-FD0C-4140-95C1-4399332AC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81CD2CF-62EC-4A5E-B3BA-F446C33A79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238CA0-3056-4810-AED1-6D1C948538A1}" type="slidenum">
              <a:rPr lang="en-GB" smtClean="0"/>
              <a:t>‹#›</a:t>
            </a:fld>
            <a:endParaRPr lang="en-GB"/>
          </a:p>
        </p:txBody>
      </p:sp>
    </p:spTree>
    <p:extLst>
      <p:ext uri="{BB962C8B-B14F-4D97-AF65-F5344CB8AC3E}">
        <p14:creationId xmlns:p14="http://schemas.microsoft.com/office/powerpoint/2010/main" val="36811084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hyperlink" Target="https://www.homeless.org.uk/sites/default/files/site-attachments/Resettlement%20guidance.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9131" y="1539657"/>
            <a:ext cx="10058400" cy="1073888"/>
          </a:xfrm>
        </p:spPr>
        <p:txBody>
          <a:bodyPr>
            <a:normAutofit fontScale="90000"/>
          </a:bodyPr>
          <a:lstStyle/>
          <a:p>
            <a:pPr marL="457200" lvl="1"/>
            <a:r>
              <a:rPr lang="en-US" sz="3600" b="1" dirty="0">
                <a:effectLst/>
                <a:latin typeface="Times New Roman" panose="02020603050405020304" pitchFamily="18" charset="0"/>
                <a:ea typeface="Times New Roman" panose="02020603050405020304" pitchFamily="18" charset="0"/>
              </a:rPr>
              <a:t>Designing for vulnerable and special needs groups</a:t>
            </a:r>
            <a:endParaRPr lang="en-GB" sz="3600" b="1" dirty="0">
              <a:effectLst/>
              <a:latin typeface="Arial" panose="020B0604020202020204" pitchFamily="34" charset="0"/>
              <a:ea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5FE0CCBF-88F4-495C-A249-ED41DB4AE4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06697852"/>
      </p:ext>
    </p:extLst>
  </p:cSld>
  <p:clrMapOvr>
    <a:masterClrMapping/>
  </p:clrMapOvr>
  <mc:AlternateContent xmlns:mc="http://schemas.openxmlformats.org/markup-compatibility/2006">
    <mc:Choice xmlns:p14="http://schemas.microsoft.com/office/powerpoint/2010/main" Requires="p14">
      <p:transition spd="slow" p14:dur="2000" advTm="7608"/>
    </mc:Choice>
    <mc:Fallback>
      <p:transition spd="slow" advTm="7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284" y="286603"/>
            <a:ext cx="4490759" cy="894127"/>
          </a:xfrm>
        </p:spPr>
        <p:txBody>
          <a:bodyPr>
            <a:normAutofit/>
          </a:bodyPr>
          <a:lstStyle/>
          <a:p>
            <a:r>
              <a:rPr lang="en-US" sz="3200" b="1" dirty="0">
                <a:latin typeface="Times New Roman" panose="02020603050405020304" pitchFamily="18" charset="0"/>
                <a:cs typeface="Times New Roman" panose="02020603050405020304" pitchFamily="18" charset="0"/>
              </a:rPr>
              <a:t>Learning outcomes </a:t>
            </a:r>
          </a:p>
        </p:txBody>
      </p:sp>
      <p:sp>
        <p:nvSpPr>
          <p:cNvPr id="3" name="Content Placeholder 2"/>
          <p:cNvSpPr>
            <a:spLocks noGrp="1"/>
          </p:cNvSpPr>
          <p:nvPr>
            <p:ph idx="1"/>
          </p:nvPr>
        </p:nvSpPr>
        <p:spPr/>
        <p:txBody>
          <a:bodyPr>
            <a:normAutofit/>
          </a:bodyPr>
          <a:lstStyle/>
          <a:p>
            <a:pPr algn="just"/>
            <a:endParaRPr lang="en-US" sz="2400" dirty="0">
              <a:latin typeface="Sylfaen" panose="010A0502050306030303" pitchFamily="18" charset="0"/>
            </a:endParaRPr>
          </a:p>
          <a:p>
            <a:r>
              <a:rPr lang="en-GB" sz="1600" dirty="0">
                <a:latin typeface="Times New Roman" panose="02020603050405020304" pitchFamily="18" charset="0"/>
                <a:ea typeface="Calibri" panose="020F0502020204030204" pitchFamily="34" charset="0"/>
                <a:cs typeface="Times New Roman" panose="02020603050405020304" pitchFamily="18" charset="0"/>
              </a:rPr>
              <a:t>By the end of this lesson, students will:</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p>
            <a:pPr>
              <a:buFont typeface="Wingdings" panose="05000000000000000000" pitchFamily="2" charset="2"/>
              <a:buChar char="§"/>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Know who the vulnerable and special needs groups are.</a:t>
            </a:r>
          </a:p>
          <a:p>
            <a:pPr>
              <a:buFont typeface="Wingdings" panose="05000000000000000000" pitchFamily="2" charset="2"/>
              <a:buChar char="§"/>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Understand Why designing for the vulnerable and special needs groups?</a:t>
            </a:r>
          </a:p>
          <a:p>
            <a:pPr>
              <a:buFont typeface="Wingdings" panose="05000000000000000000" pitchFamily="2" charset="2"/>
              <a:buChar char="§"/>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Know the </a:t>
            </a:r>
            <a:r>
              <a:rPr lang="en-GB" sz="1600" dirty="0">
                <a:latin typeface="Times New Roman" panose="02020603050405020304" pitchFamily="18" charset="0"/>
                <a:ea typeface="Calibri" panose="020F0502020204030204" pitchFamily="34" charset="0"/>
                <a:cs typeface="Times New Roman" panose="02020603050405020304" pitchFamily="18" charset="0"/>
              </a:rPr>
              <a:t>implication of not </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designing for them.</a:t>
            </a:r>
          </a:p>
          <a:p>
            <a:pPr>
              <a:buFont typeface="Wingdings" panose="05000000000000000000" pitchFamily="2" charset="2"/>
              <a:buChar char="§"/>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Understand how we </a:t>
            </a:r>
            <a:r>
              <a:rPr lang="en-GB" sz="1600" dirty="0">
                <a:latin typeface="Times New Roman" panose="02020603050405020304" pitchFamily="18" charset="0"/>
                <a:ea typeface="Calibri" panose="020F0502020204030204" pitchFamily="34" charset="0"/>
                <a:cs typeface="Times New Roman" panose="02020603050405020304" pitchFamily="18" charset="0"/>
              </a:rPr>
              <a:t>can </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design for them.</a:t>
            </a:r>
          </a:p>
          <a:p>
            <a:pPr>
              <a:buFont typeface="Wingdings" panose="05000000000000000000" pitchFamily="2" charset="2"/>
              <a:buChar char="§"/>
            </a:pPr>
            <a:endParaRPr lang="en-GB"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Regulations | Nottingham Trent University">
            <a:extLst>
              <a:ext uri="{FF2B5EF4-FFF2-40B4-BE49-F238E27FC236}">
                <a16:creationId xmlns:a16="http://schemas.microsoft.com/office/drawing/2014/main" id="{68678D51-B96A-4505-BF6B-959CD1B8C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7961" y="1734630"/>
            <a:ext cx="4101484" cy="366815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B279F13A-7E36-482B-A420-22010A7A7B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81361167"/>
      </p:ext>
    </p:extLst>
  </p:cSld>
  <p:clrMapOvr>
    <a:masterClrMapping/>
  </p:clrMapOvr>
  <mc:AlternateContent xmlns:mc="http://schemas.openxmlformats.org/markup-compatibility/2006">
    <mc:Choice xmlns:p14="http://schemas.microsoft.com/office/powerpoint/2010/main" Requires="p14">
      <p:transition spd="slow" p14:dur="2000" advTm="21372"/>
    </mc:Choice>
    <mc:Fallback>
      <p:transition spd="slow" advTm="21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ormAutofit/>
          </a:bodyPr>
          <a:lstStyle/>
          <a:p>
            <a:r>
              <a:rPr lang="en-US" b="1">
                <a:latin typeface="Times New Roman" panose="02020603050405020304" pitchFamily="18" charset="0"/>
                <a:cs typeface="Times New Roman" panose="02020603050405020304" pitchFamily="18" charset="0"/>
              </a:rPr>
              <a:t>Content</a:t>
            </a:r>
          </a:p>
        </p:txBody>
      </p:sp>
      <p:sp>
        <p:nvSpPr>
          <p:cNvPr id="3" name="Content Placeholder 2"/>
          <p:cNvSpPr>
            <a:spLocks noGrp="1"/>
          </p:cNvSpPr>
          <p:nvPr>
            <p:ph idx="1"/>
          </p:nvPr>
        </p:nvSpPr>
        <p:spPr>
          <a:xfrm>
            <a:off x="1097279" y="1845734"/>
            <a:ext cx="6454987" cy="4023360"/>
          </a:xfrm>
        </p:spPr>
        <p:txBody>
          <a:bodyPr>
            <a:normAutofit/>
          </a:bodyPr>
          <a:lstStyle/>
          <a:p>
            <a:pPr marL="342900" marR="0" lvl="0" indent="-342900">
              <a:spcBef>
                <a:spcPts val="0"/>
              </a:spcBef>
              <a:spcAft>
                <a:spcPts val="800"/>
              </a:spcAft>
              <a:buFont typeface="Symbol" panose="05050102010706020507" pitchFamily="18" charset="2"/>
              <a:buChar char=""/>
            </a:pPr>
            <a:endParaRPr lang="en-US">
              <a:latin typeface="Sylfaen" panose="010A0502050306030303" pitchFamily="18" charset="0"/>
              <a:ea typeface="Calibri" panose="020F0502020204030204" pitchFamily="34" charset="0"/>
            </a:endParaRPr>
          </a:p>
          <a:p>
            <a:pPr marR="0" lvl="0">
              <a:spcBef>
                <a:spcPts val="0"/>
              </a:spcBef>
              <a:spcAft>
                <a:spcPts val="800"/>
              </a:spcAft>
              <a:buFont typeface="Wingdings" panose="05000000000000000000" pitchFamily="2" charset="2"/>
              <a:buChar char="§"/>
            </a:pPr>
            <a:r>
              <a:rPr lang="en-US">
                <a:latin typeface="Times New Roman" panose="02020603050405020304" pitchFamily="18" charset="0"/>
                <a:ea typeface="Calibri" panose="020F0502020204030204" pitchFamily="34" charset="0"/>
                <a:cs typeface="Times New Roman" panose="02020603050405020304" pitchFamily="18" charset="0"/>
              </a:rPr>
              <a:t>Who are the vulnerable and special needs groups?</a:t>
            </a:r>
          </a:p>
          <a:p>
            <a:pPr marR="0" lvl="0">
              <a:spcBef>
                <a:spcPts val="0"/>
              </a:spcBef>
              <a:spcAft>
                <a:spcPts val="800"/>
              </a:spcAft>
              <a:buFont typeface="Wingdings" panose="05000000000000000000" pitchFamily="2" charset="2"/>
              <a:buChar char="§"/>
            </a:pPr>
            <a:r>
              <a:rPr lang="en-US">
                <a:latin typeface="Times New Roman" panose="02020603050405020304" pitchFamily="18" charset="0"/>
                <a:ea typeface="Calibri" panose="020F0502020204030204" pitchFamily="34" charset="0"/>
                <a:cs typeface="Times New Roman" panose="02020603050405020304" pitchFamily="18" charset="0"/>
              </a:rPr>
              <a:t>Why designing for them?</a:t>
            </a:r>
          </a:p>
          <a:p>
            <a:pPr>
              <a:buFont typeface="Wingdings" panose="05000000000000000000" pitchFamily="2" charset="2"/>
              <a:buChar char="§"/>
            </a:pPr>
            <a:r>
              <a:rPr lang="en-GB">
                <a:effectLst/>
                <a:latin typeface="Times New Roman" panose="02020603050405020304" pitchFamily="18" charset="0"/>
                <a:ea typeface="Calibri" panose="020F0502020204030204" pitchFamily="34" charset="0"/>
                <a:cs typeface="Times New Roman" panose="02020603050405020304" pitchFamily="18" charset="0"/>
              </a:rPr>
              <a:t>What are the implications for not designing for them?</a:t>
            </a:r>
          </a:p>
          <a:p>
            <a:pPr>
              <a:buFont typeface="Wingdings" panose="05000000000000000000" pitchFamily="2" charset="2"/>
              <a:buChar char="§"/>
            </a:pPr>
            <a:r>
              <a:rPr lang="en-GB">
                <a:effectLst/>
                <a:latin typeface="Times New Roman" panose="02020603050405020304" pitchFamily="18" charset="0"/>
                <a:ea typeface="Calibri" panose="020F0502020204030204" pitchFamily="34" charset="0"/>
                <a:cs typeface="Times New Roman" panose="02020603050405020304" pitchFamily="18" charset="0"/>
              </a:rPr>
              <a:t>Effective w</a:t>
            </a:r>
            <a:r>
              <a:rPr lang="en-GB">
                <a:latin typeface="Times New Roman" panose="02020603050405020304" pitchFamily="18" charset="0"/>
                <a:ea typeface="Calibri" panose="020F0502020204030204" pitchFamily="34" charset="0"/>
                <a:cs typeface="Times New Roman" panose="02020603050405020304" pitchFamily="18" charset="0"/>
              </a:rPr>
              <a:t>ays </a:t>
            </a:r>
            <a:r>
              <a:rPr lang="en-GB">
                <a:effectLst/>
                <a:latin typeface="Times New Roman" panose="02020603050405020304" pitchFamily="18" charset="0"/>
                <a:ea typeface="Calibri" panose="020F0502020204030204" pitchFamily="34" charset="0"/>
                <a:cs typeface="Times New Roman" panose="02020603050405020304" pitchFamily="18" charset="0"/>
              </a:rPr>
              <a:t>for designing for them?</a:t>
            </a:r>
          </a:p>
          <a:p>
            <a:pPr>
              <a:buFont typeface="Wingdings" panose="05000000000000000000" pitchFamily="2" charset="2"/>
              <a:buChar char="§"/>
            </a:pPr>
            <a:r>
              <a:rPr lang="en-GB">
                <a:latin typeface="Times New Roman" panose="02020603050405020304" pitchFamily="18" charset="0"/>
                <a:ea typeface="Calibri" panose="020F0502020204030204" pitchFamily="34" charset="0"/>
                <a:cs typeface="Times New Roman" panose="02020603050405020304" pitchFamily="18" charset="0"/>
              </a:rPr>
              <a:t>Conclusion.</a:t>
            </a:r>
          </a:p>
          <a:p>
            <a:pPr>
              <a:buFont typeface="Wingdings" panose="05000000000000000000" pitchFamily="2" charset="2"/>
              <a:buChar char="§"/>
            </a:pPr>
            <a:r>
              <a:rPr lang="en-GB">
                <a:latin typeface="Times New Roman" panose="02020603050405020304" pitchFamily="18" charset="0"/>
                <a:ea typeface="Calibri" panose="020F0502020204030204" pitchFamily="34" charset="0"/>
                <a:cs typeface="Times New Roman" panose="02020603050405020304" pitchFamily="18" charset="0"/>
              </a:rPr>
              <a:t>References.</a:t>
            </a:r>
            <a:endParaRPr lang="en-US">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3A92DFC-9697-4FDF-8702-CA0BE3EF0FEE}"/>
              </a:ext>
            </a:extLst>
          </p:cNvPr>
          <p:cNvPicPr>
            <a:picLocks noChangeAspect="1"/>
          </p:cNvPicPr>
          <p:nvPr/>
        </p:nvPicPr>
        <p:blipFill rotWithShape="1">
          <a:blip r:embed="rId4"/>
          <a:srcRect l="4671" r="23644"/>
          <a:stretch/>
        </p:blipFill>
        <p:spPr>
          <a:xfrm>
            <a:off x="8020570" y="1916318"/>
            <a:ext cx="3135109" cy="3471012"/>
          </a:xfrm>
          <a:prstGeom prst="rect">
            <a:avLst/>
          </a:prstGeom>
        </p:spPr>
      </p:pic>
      <p:pic>
        <p:nvPicPr>
          <p:cNvPr id="5" name="Audio 4">
            <a:hlinkClick r:id="" action="ppaction://media"/>
            <a:extLst>
              <a:ext uri="{FF2B5EF4-FFF2-40B4-BE49-F238E27FC236}">
                <a16:creationId xmlns:a16="http://schemas.microsoft.com/office/drawing/2014/main" id="{564423B2-5971-499E-81DB-A860263765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6231974"/>
      </p:ext>
    </p:extLst>
  </p:cSld>
  <p:clrMapOvr>
    <a:masterClrMapping/>
  </p:clrMapOvr>
  <mc:AlternateContent xmlns:mc="http://schemas.openxmlformats.org/markup-compatibility/2006">
    <mc:Choice xmlns:p14="http://schemas.microsoft.com/office/powerpoint/2010/main" Requires="p14">
      <p:transition spd="slow" p14:dur="2000" advTm="14592"/>
    </mc:Choice>
    <mc:Fallback>
      <p:transition spd="slow" advTm="14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285" y="233266"/>
            <a:ext cx="9461892" cy="689484"/>
          </a:xfrm>
        </p:spPr>
        <p:txBody>
          <a:bodyPr>
            <a:noAutofit/>
          </a:bodyPr>
          <a:lstStyle/>
          <a:p>
            <a:pPr marR="0" lvl="0" algn="just">
              <a:lnSpc>
                <a:spcPct val="150000"/>
              </a:lnSpc>
              <a:spcBef>
                <a:spcPts val="0"/>
              </a:spcBef>
              <a:spcAft>
                <a:spcPts val="800"/>
              </a:spcAft>
            </a:pPr>
            <a:r>
              <a:rPr lang="en-US" sz="2800" b="1" dirty="0">
                <a:latin typeface="Times New Roman" panose="02020603050405020304" pitchFamily="18" charset="0"/>
                <a:ea typeface="+mn-ea"/>
                <a:cs typeface="Times New Roman" panose="02020603050405020304" pitchFamily="18" charset="0"/>
              </a:rPr>
              <a:t>Who are the vulnerable and special needs groups?</a:t>
            </a:r>
          </a:p>
        </p:txBody>
      </p:sp>
      <p:sp>
        <p:nvSpPr>
          <p:cNvPr id="3" name="Content Placeholder 2"/>
          <p:cNvSpPr>
            <a:spLocks noGrp="1"/>
          </p:cNvSpPr>
          <p:nvPr>
            <p:ph idx="1"/>
          </p:nvPr>
        </p:nvSpPr>
        <p:spPr>
          <a:xfrm>
            <a:off x="223283" y="1807534"/>
            <a:ext cx="11094749" cy="4472949"/>
          </a:xfrm>
        </p:spPr>
        <p:txBody>
          <a:bodyPr>
            <a:normAutofit/>
          </a:bodyPr>
          <a:lstStyle/>
          <a:p>
            <a:pPr algn="just">
              <a:buFont typeface="Wingdings" panose="05000000000000000000" pitchFamily="2" charset="2"/>
              <a:buChar char="§"/>
            </a:pPr>
            <a:endParaRPr lang="en-GB" sz="2400" b="1" dirty="0">
              <a:latin typeface="Sylfaen" panose="010A0502050306030303" pitchFamily="18" charset="0"/>
            </a:endParaRPr>
          </a:p>
          <a:p>
            <a:pPr marL="201168" lvl="1" indent="0" algn="just">
              <a:buNone/>
            </a:pPr>
            <a:endParaRPr lang="en-US" dirty="0">
              <a:latin typeface="Sylfaen" panose="010A0502050306030303" pitchFamily="18" charset="0"/>
            </a:endParaRPr>
          </a:p>
          <a:p>
            <a:pPr marL="0" indent="0" algn="just">
              <a:buNone/>
            </a:pPr>
            <a:endParaRPr lang="en-US" sz="2400" dirty="0">
              <a:latin typeface="Sylfaen" panose="010A0502050306030303" pitchFamily="18" charset="0"/>
            </a:endParaRPr>
          </a:p>
        </p:txBody>
      </p:sp>
      <p:sp>
        <p:nvSpPr>
          <p:cNvPr id="4" name="Rectangle 3">
            <a:extLst>
              <a:ext uri="{FF2B5EF4-FFF2-40B4-BE49-F238E27FC236}">
                <a16:creationId xmlns:a16="http://schemas.microsoft.com/office/drawing/2014/main" id="{ED0958A7-C422-4E40-A780-23968BBD219B}"/>
              </a:ext>
            </a:extLst>
          </p:cNvPr>
          <p:cNvSpPr/>
          <p:nvPr/>
        </p:nvSpPr>
        <p:spPr>
          <a:xfrm>
            <a:off x="6103621" y="4206564"/>
            <a:ext cx="887730" cy="7350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GB" sz="1200" dirty="0">
                <a:latin typeface="Times New Roman" panose="02020603050405020304" pitchFamily="18" charset="0"/>
                <a:cs typeface="Times New Roman" panose="02020603050405020304" pitchFamily="18" charset="0"/>
              </a:rPr>
              <a:t>People with mental illnesses</a:t>
            </a:r>
          </a:p>
        </p:txBody>
      </p:sp>
      <p:sp>
        <p:nvSpPr>
          <p:cNvPr id="5" name="Rectangle 4">
            <a:extLst>
              <a:ext uri="{FF2B5EF4-FFF2-40B4-BE49-F238E27FC236}">
                <a16:creationId xmlns:a16="http://schemas.microsoft.com/office/drawing/2014/main" id="{4D044BEC-C4D5-45D6-8C45-9373C4D1C228}"/>
              </a:ext>
            </a:extLst>
          </p:cNvPr>
          <p:cNvSpPr/>
          <p:nvPr/>
        </p:nvSpPr>
        <p:spPr>
          <a:xfrm flipH="1">
            <a:off x="6175097" y="1802709"/>
            <a:ext cx="691417" cy="42753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07000"/>
              </a:lnSpc>
              <a:spcAft>
                <a:spcPts val="800"/>
              </a:spcAf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Elderly people</a:t>
            </a:r>
          </a:p>
        </p:txBody>
      </p:sp>
      <p:sp>
        <p:nvSpPr>
          <p:cNvPr id="6" name="Rectangle 5">
            <a:extLst>
              <a:ext uri="{FF2B5EF4-FFF2-40B4-BE49-F238E27FC236}">
                <a16:creationId xmlns:a16="http://schemas.microsoft.com/office/drawing/2014/main" id="{8A870413-41F9-4432-A5C3-ECC1C6F6FB34}"/>
              </a:ext>
            </a:extLst>
          </p:cNvPr>
          <p:cNvSpPr/>
          <p:nvPr/>
        </p:nvSpPr>
        <p:spPr>
          <a:xfrm>
            <a:off x="4318626" y="3357611"/>
            <a:ext cx="1223758" cy="77371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GB" sz="1200" dirty="0">
                <a:latin typeface="Times New Roman" panose="02020603050405020304" pitchFamily="18" charset="0"/>
                <a:cs typeface="Times New Roman" panose="02020603050405020304" pitchFamily="18" charset="0"/>
              </a:rPr>
              <a:t>The identified vulnerable groups</a:t>
            </a:r>
          </a:p>
        </p:txBody>
      </p:sp>
      <p:sp>
        <p:nvSpPr>
          <p:cNvPr id="7" name="Rectangle 6">
            <a:extLst>
              <a:ext uri="{FF2B5EF4-FFF2-40B4-BE49-F238E27FC236}">
                <a16:creationId xmlns:a16="http://schemas.microsoft.com/office/drawing/2014/main" id="{D0480FEA-0EEB-42D2-B26C-2ECF2C780AEA}"/>
              </a:ext>
            </a:extLst>
          </p:cNvPr>
          <p:cNvSpPr/>
          <p:nvPr/>
        </p:nvSpPr>
        <p:spPr>
          <a:xfrm>
            <a:off x="2595745" y="2483808"/>
            <a:ext cx="1370648" cy="8379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GB" sz="1200" dirty="0">
                <a:latin typeface="Times New Roman" panose="02020603050405020304" pitchFamily="18" charset="0"/>
                <a:cs typeface="Times New Roman" panose="02020603050405020304" pitchFamily="18" charset="0"/>
              </a:rPr>
              <a:t>People with sensory disabilities both hearing and sight</a:t>
            </a:r>
          </a:p>
        </p:txBody>
      </p:sp>
      <p:sp>
        <p:nvSpPr>
          <p:cNvPr id="8" name="Rectangle 7">
            <a:extLst>
              <a:ext uri="{FF2B5EF4-FFF2-40B4-BE49-F238E27FC236}">
                <a16:creationId xmlns:a16="http://schemas.microsoft.com/office/drawing/2014/main" id="{569E8DC7-49C8-4D43-817F-1AD867E11578}"/>
              </a:ext>
            </a:extLst>
          </p:cNvPr>
          <p:cNvSpPr/>
          <p:nvPr/>
        </p:nvSpPr>
        <p:spPr>
          <a:xfrm>
            <a:off x="3281069" y="5016580"/>
            <a:ext cx="887730" cy="6066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07000"/>
              </a:lnSpc>
              <a:spcAft>
                <a:spcPts val="800"/>
              </a:spcAft>
            </a:pPr>
            <a:r>
              <a:rPr lang="en-GB" sz="1200" dirty="0">
                <a:latin typeface="Times New Roman" panose="02020603050405020304" pitchFamily="18" charset="0"/>
                <a:ea typeface="Calibri" panose="020F0502020204030204" pitchFamily="34" charset="0"/>
                <a:cs typeface="Times New Roman" panose="02020603050405020304" pitchFamily="18" charset="0"/>
              </a:rPr>
              <a:t>P</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eople with heavy luggage</a:t>
            </a:r>
          </a:p>
        </p:txBody>
      </p:sp>
      <p:sp>
        <p:nvSpPr>
          <p:cNvPr id="9" name="Rectangle 8">
            <a:extLst>
              <a:ext uri="{FF2B5EF4-FFF2-40B4-BE49-F238E27FC236}">
                <a16:creationId xmlns:a16="http://schemas.microsoft.com/office/drawing/2014/main" id="{F419B653-0873-4EF9-9808-C16B6AB549D1}"/>
              </a:ext>
            </a:extLst>
          </p:cNvPr>
          <p:cNvSpPr/>
          <p:nvPr/>
        </p:nvSpPr>
        <p:spPr>
          <a:xfrm>
            <a:off x="2403959" y="3528480"/>
            <a:ext cx="1245493" cy="54370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07000"/>
              </a:lnSpc>
              <a:spcAft>
                <a:spcPts val="800"/>
              </a:spcAf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People with neurological problems</a:t>
            </a:r>
          </a:p>
        </p:txBody>
      </p:sp>
      <p:sp>
        <p:nvSpPr>
          <p:cNvPr id="10" name="Rectangle 9">
            <a:extLst>
              <a:ext uri="{FF2B5EF4-FFF2-40B4-BE49-F238E27FC236}">
                <a16:creationId xmlns:a16="http://schemas.microsoft.com/office/drawing/2014/main" id="{E9F50814-C06D-455F-9622-608B0F7D67BC}"/>
              </a:ext>
            </a:extLst>
          </p:cNvPr>
          <p:cNvSpPr/>
          <p:nvPr/>
        </p:nvSpPr>
        <p:spPr>
          <a:xfrm>
            <a:off x="4414081" y="1906303"/>
            <a:ext cx="1423993" cy="5268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GB" sz="1200" dirty="0">
                <a:latin typeface="Times New Roman" panose="02020603050405020304" pitchFamily="18" charset="0"/>
                <a:cs typeface="Times New Roman" panose="02020603050405020304" pitchFamily="18" charset="0"/>
              </a:rPr>
              <a:t>People with dexterity problems</a:t>
            </a:r>
          </a:p>
        </p:txBody>
      </p:sp>
      <p:sp>
        <p:nvSpPr>
          <p:cNvPr id="11" name="Rectangle 10">
            <a:extLst>
              <a:ext uri="{FF2B5EF4-FFF2-40B4-BE49-F238E27FC236}">
                <a16:creationId xmlns:a16="http://schemas.microsoft.com/office/drawing/2014/main" id="{864D3B4E-12F3-4B9D-B136-A71ABCD91D11}"/>
              </a:ext>
            </a:extLst>
          </p:cNvPr>
          <p:cNvSpPr/>
          <p:nvPr/>
        </p:nvSpPr>
        <p:spPr>
          <a:xfrm rot="10800000" flipV="1">
            <a:off x="652931" y="3143225"/>
            <a:ext cx="912813" cy="6066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GB" sz="1200" dirty="0">
                <a:latin typeface="Times New Roman" panose="02020603050405020304" pitchFamily="18" charset="0"/>
                <a:cs typeface="Times New Roman" panose="02020603050405020304" pitchFamily="18" charset="0"/>
              </a:rPr>
              <a:t>People with learning disabilities</a:t>
            </a:r>
          </a:p>
        </p:txBody>
      </p:sp>
      <p:sp>
        <p:nvSpPr>
          <p:cNvPr id="12" name="Rectangle 11">
            <a:extLst>
              <a:ext uri="{FF2B5EF4-FFF2-40B4-BE49-F238E27FC236}">
                <a16:creationId xmlns:a16="http://schemas.microsoft.com/office/drawing/2014/main" id="{48725BDE-62AA-4B7E-BE31-42E4306188C1}"/>
              </a:ext>
            </a:extLst>
          </p:cNvPr>
          <p:cNvSpPr/>
          <p:nvPr/>
        </p:nvSpPr>
        <p:spPr>
          <a:xfrm>
            <a:off x="6009051" y="5181026"/>
            <a:ext cx="1076870" cy="6651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People who are physically disabled</a:t>
            </a:r>
            <a:endParaRPr lang="en-GB" sz="12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23F0A8B3-6A7D-41EF-8AC1-E8A461BEC8D3}"/>
              </a:ext>
            </a:extLst>
          </p:cNvPr>
          <p:cNvSpPr/>
          <p:nvPr/>
        </p:nvSpPr>
        <p:spPr>
          <a:xfrm>
            <a:off x="3218784" y="4314656"/>
            <a:ext cx="722050" cy="58855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07000"/>
              </a:lnSpc>
              <a:spcAft>
                <a:spcPts val="800"/>
              </a:spcAft>
            </a:pPr>
            <a:r>
              <a:rPr lang="en-GB" sz="1200" dirty="0">
                <a:latin typeface="Times New Roman" panose="02020603050405020304" pitchFamily="18" charset="0"/>
                <a:cs typeface="Times New Roman" panose="02020603050405020304" pitchFamily="18" charset="0"/>
              </a:rPr>
              <a:t>Young children</a:t>
            </a:r>
          </a:p>
        </p:txBody>
      </p:sp>
      <p:sp>
        <p:nvSpPr>
          <p:cNvPr id="14" name="Rectangle 13">
            <a:extLst>
              <a:ext uri="{FF2B5EF4-FFF2-40B4-BE49-F238E27FC236}">
                <a16:creationId xmlns:a16="http://schemas.microsoft.com/office/drawing/2014/main" id="{2338CB90-55B7-4E02-B555-7BC02D480EC2}"/>
              </a:ext>
            </a:extLst>
          </p:cNvPr>
          <p:cNvSpPr/>
          <p:nvPr/>
        </p:nvSpPr>
        <p:spPr>
          <a:xfrm>
            <a:off x="2942629" y="1802709"/>
            <a:ext cx="1014692" cy="6304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07000"/>
              </a:lnSpc>
              <a:spcAft>
                <a:spcPts val="800"/>
              </a:spcAft>
            </a:pPr>
            <a:r>
              <a:rPr lang="en-GB" sz="1200" dirty="0">
                <a:latin typeface="Times New Roman" panose="02020603050405020304" pitchFamily="18" charset="0"/>
                <a:cs typeface="Times New Roman" panose="02020603050405020304" pitchFamily="18" charset="0"/>
              </a:rPr>
              <a:t>Women who are very pregnant</a:t>
            </a:r>
          </a:p>
        </p:txBody>
      </p:sp>
      <p:sp>
        <p:nvSpPr>
          <p:cNvPr id="15" name="Rectangle 14">
            <a:extLst>
              <a:ext uri="{FF2B5EF4-FFF2-40B4-BE49-F238E27FC236}">
                <a16:creationId xmlns:a16="http://schemas.microsoft.com/office/drawing/2014/main" id="{8586BBE6-8904-4722-A5E7-CC1247AFC528}"/>
              </a:ext>
            </a:extLst>
          </p:cNvPr>
          <p:cNvSpPr/>
          <p:nvPr/>
        </p:nvSpPr>
        <p:spPr>
          <a:xfrm>
            <a:off x="7585264" y="3359452"/>
            <a:ext cx="1348152" cy="9552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07000"/>
              </a:lnSpc>
              <a:spcAft>
                <a:spcPts val="800"/>
              </a:spcAft>
            </a:pPr>
            <a:r>
              <a:rPr lang="en-GB" sz="1200" dirty="0">
                <a:latin typeface="Times New Roman" panose="02020603050405020304" pitchFamily="18" charset="0"/>
                <a:ea typeface="Calibri" panose="020F0502020204030204" pitchFamily="34" charset="0"/>
                <a:cs typeface="Times New Roman" panose="02020603050405020304" pitchFamily="18" charset="0"/>
              </a:rPr>
              <a:t>P</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eople who are in a hurry and not looking where they are going</a:t>
            </a:r>
          </a:p>
        </p:txBody>
      </p:sp>
      <p:sp>
        <p:nvSpPr>
          <p:cNvPr id="16" name="Rectangle 15">
            <a:extLst>
              <a:ext uri="{FF2B5EF4-FFF2-40B4-BE49-F238E27FC236}">
                <a16:creationId xmlns:a16="http://schemas.microsoft.com/office/drawing/2014/main" id="{A9CD8D0C-1C81-4833-99AA-451A6DD749F0}"/>
              </a:ext>
            </a:extLst>
          </p:cNvPr>
          <p:cNvSpPr/>
          <p:nvPr/>
        </p:nvSpPr>
        <p:spPr>
          <a:xfrm>
            <a:off x="1592762" y="4206564"/>
            <a:ext cx="1362932" cy="101909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07000"/>
              </a:lnSpc>
              <a:spcAft>
                <a:spcPts val="800"/>
              </a:spcAft>
            </a:pPr>
            <a:r>
              <a:rPr lang="en-GB" sz="1200" dirty="0">
                <a:latin typeface="Times New Roman" panose="02020603050405020304" pitchFamily="18" charset="0"/>
                <a:cs typeface="Times New Roman" panose="02020603050405020304" pitchFamily="18" charset="0"/>
              </a:rPr>
              <a:t>People who have had an accident and are temporarily disabled</a:t>
            </a:r>
          </a:p>
        </p:txBody>
      </p:sp>
      <p:sp>
        <p:nvSpPr>
          <p:cNvPr id="17" name="Rectangle 16">
            <a:extLst>
              <a:ext uri="{FF2B5EF4-FFF2-40B4-BE49-F238E27FC236}">
                <a16:creationId xmlns:a16="http://schemas.microsoft.com/office/drawing/2014/main" id="{1EFCD428-C7DD-4FAF-95FD-E747D4473262}"/>
              </a:ext>
            </a:extLst>
          </p:cNvPr>
          <p:cNvSpPr/>
          <p:nvPr/>
        </p:nvSpPr>
        <p:spPr>
          <a:xfrm>
            <a:off x="4386365" y="4900312"/>
            <a:ext cx="1212419"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07000"/>
              </a:lnSpc>
              <a:spcAft>
                <a:spcPts val="800"/>
              </a:spcAft>
            </a:pPr>
            <a:r>
              <a:rPr lang="en-GB" sz="1200" dirty="0">
                <a:latin typeface="Times New Roman" panose="02020603050405020304" pitchFamily="18" charset="0"/>
                <a:cs typeface="Times New Roman" panose="02020603050405020304" pitchFamily="18" charset="0"/>
              </a:rPr>
              <a:t>People who are not wearing their glasses that day</a:t>
            </a:r>
          </a:p>
        </p:txBody>
      </p:sp>
      <p:sp>
        <p:nvSpPr>
          <p:cNvPr id="18" name="Rectangle 17">
            <a:extLst>
              <a:ext uri="{FF2B5EF4-FFF2-40B4-BE49-F238E27FC236}">
                <a16:creationId xmlns:a16="http://schemas.microsoft.com/office/drawing/2014/main" id="{24B365F3-5325-4992-A443-C4B37DB9E0C0}"/>
              </a:ext>
            </a:extLst>
          </p:cNvPr>
          <p:cNvSpPr/>
          <p:nvPr/>
        </p:nvSpPr>
        <p:spPr>
          <a:xfrm>
            <a:off x="5955483" y="2495527"/>
            <a:ext cx="1323147"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GB" sz="1200" dirty="0">
                <a:latin typeface="Times New Roman" panose="02020603050405020304" pitchFamily="18" charset="0"/>
                <a:cs typeface="Times New Roman" panose="02020603050405020304" pitchFamily="18" charset="0"/>
              </a:rPr>
              <a:t>People who are distracted or concentrating on something else</a:t>
            </a:r>
          </a:p>
        </p:txBody>
      </p:sp>
      <p:sp>
        <p:nvSpPr>
          <p:cNvPr id="19" name="Rectangle 18">
            <a:extLst>
              <a:ext uri="{FF2B5EF4-FFF2-40B4-BE49-F238E27FC236}">
                <a16:creationId xmlns:a16="http://schemas.microsoft.com/office/drawing/2014/main" id="{55D1CCE4-7EF7-419C-A0B0-7EA31210A7C0}"/>
              </a:ext>
            </a:extLst>
          </p:cNvPr>
          <p:cNvSpPr/>
          <p:nvPr/>
        </p:nvSpPr>
        <p:spPr>
          <a:xfrm>
            <a:off x="497150" y="5726096"/>
            <a:ext cx="2458544" cy="50821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(Osman &amp; </a:t>
            </a:r>
            <a:r>
              <a:rPr lang="en-GB" sz="1200" dirty="0" err="1">
                <a:effectLst/>
                <a:latin typeface="Times New Roman" panose="02020603050405020304" pitchFamily="18" charset="0"/>
                <a:ea typeface="Calibri" panose="020F0502020204030204" pitchFamily="34" charset="0"/>
                <a:cs typeface="Times New Roman" panose="02020603050405020304" pitchFamily="18" charset="0"/>
              </a:rPr>
              <a:t>Gibberd</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2008).</a:t>
            </a:r>
          </a:p>
        </p:txBody>
      </p:sp>
      <p:cxnSp>
        <p:nvCxnSpPr>
          <p:cNvPr id="21" name="Straight Arrow Connector 20">
            <a:extLst>
              <a:ext uri="{FF2B5EF4-FFF2-40B4-BE49-F238E27FC236}">
                <a16:creationId xmlns:a16="http://schemas.microsoft.com/office/drawing/2014/main" id="{2FC51808-FEA1-488F-A6D0-ABABC6628DDB}"/>
              </a:ext>
            </a:extLst>
          </p:cNvPr>
          <p:cNvCxnSpPr/>
          <p:nvPr/>
        </p:nvCxnSpPr>
        <p:spPr>
          <a:xfrm flipH="1" flipV="1">
            <a:off x="3957681" y="3026722"/>
            <a:ext cx="360945" cy="3308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E08F75A0-9A2B-4B64-A253-2FFBB3232711}"/>
              </a:ext>
            </a:extLst>
          </p:cNvPr>
          <p:cNvCxnSpPr/>
          <p:nvPr/>
        </p:nvCxnSpPr>
        <p:spPr>
          <a:xfrm flipV="1">
            <a:off x="5542384" y="3084754"/>
            <a:ext cx="403070" cy="2728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0BBC12F8-8734-425B-BC22-319CA5C3A913}"/>
              </a:ext>
            </a:extLst>
          </p:cNvPr>
          <p:cNvCxnSpPr>
            <a:stCxn id="6" idx="0"/>
          </p:cNvCxnSpPr>
          <p:nvPr/>
        </p:nvCxnSpPr>
        <p:spPr>
          <a:xfrm flipV="1">
            <a:off x="4930505" y="2389587"/>
            <a:ext cx="23726" cy="9680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0559C062-4D7E-43EF-99F9-B3A926D7EEB3}"/>
              </a:ext>
            </a:extLst>
          </p:cNvPr>
          <p:cNvCxnSpPr>
            <a:cxnSpLocks/>
            <a:endCxn id="11" idx="1"/>
          </p:cNvCxnSpPr>
          <p:nvPr/>
        </p:nvCxnSpPr>
        <p:spPr>
          <a:xfrm flipH="1" flipV="1">
            <a:off x="1565744" y="3446558"/>
            <a:ext cx="2752882" cy="297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2866518C-2788-4536-90FF-9BEB79FA0490}"/>
              </a:ext>
            </a:extLst>
          </p:cNvPr>
          <p:cNvCxnSpPr/>
          <p:nvPr/>
        </p:nvCxnSpPr>
        <p:spPr>
          <a:xfrm flipH="1">
            <a:off x="2955694" y="3940118"/>
            <a:ext cx="1362932" cy="3545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84EDD693-A780-44D4-AF5B-15EA8202F6FE}"/>
              </a:ext>
            </a:extLst>
          </p:cNvPr>
          <p:cNvCxnSpPr>
            <a:cxnSpLocks/>
          </p:cNvCxnSpPr>
          <p:nvPr/>
        </p:nvCxnSpPr>
        <p:spPr>
          <a:xfrm flipH="1">
            <a:off x="3846596" y="3989725"/>
            <a:ext cx="455298" cy="3484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1F71FD3A-2278-4E7A-B145-CC9AFECA003C}"/>
              </a:ext>
            </a:extLst>
          </p:cNvPr>
          <p:cNvCxnSpPr>
            <a:cxnSpLocks/>
          </p:cNvCxnSpPr>
          <p:nvPr/>
        </p:nvCxnSpPr>
        <p:spPr>
          <a:xfrm flipH="1">
            <a:off x="4055491" y="4131329"/>
            <a:ext cx="246403" cy="8653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EB4FE97E-F441-459D-9CE7-56AD646BD0D2}"/>
              </a:ext>
            </a:extLst>
          </p:cNvPr>
          <p:cNvCxnSpPr/>
          <p:nvPr/>
        </p:nvCxnSpPr>
        <p:spPr>
          <a:xfrm>
            <a:off x="5542384" y="3940118"/>
            <a:ext cx="553616" cy="3745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BCB9854A-DA74-4892-A1C4-F04970CE8E3F}"/>
              </a:ext>
            </a:extLst>
          </p:cNvPr>
          <p:cNvCxnSpPr>
            <a:cxnSpLocks/>
          </p:cNvCxnSpPr>
          <p:nvPr/>
        </p:nvCxnSpPr>
        <p:spPr>
          <a:xfrm>
            <a:off x="5507326" y="4119671"/>
            <a:ext cx="539895" cy="10613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5069B913-8A56-49EE-9834-3364A3777B31}"/>
              </a:ext>
            </a:extLst>
          </p:cNvPr>
          <p:cNvCxnSpPr>
            <a:stCxn id="6" idx="2"/>
          </p:cNvCxnSpPr>
          <p:nvPr/>
        </p:nvCxnSpPr>
        <p:spPr>
          <a:xfrm flipH="1">
            <a:off x="4925974" y="4131329"/>
            <a:ext cx="4531" cy="7718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E0BA431A-D50E-411D-A7AA-0516F905AA75}"/>
              </a:ext>
            </a:extLst>
          </p:cNvPr>
          <p:cNvCxnSpPr>
            <a:cxnSpLocks/>
          </p:cNvCxnSpPr>
          <p:nvPr/>
        </p:nvCxnSpPr>
        <p:spPr>
          <a:xfrm flipV="1">
            <a:off x="5160914" y="2025471"/>
            <a:ext cx="1014691" cy="13037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8D83A26B-DEDE-4DBC-BCFB-F93DA1915557}"/>
              </a:ext>
            </a:extLst>
          </p:cNvPr>
          <p:cNvCxnSpPr>
            <a:cxnSpLocks/>
          </p:cNvCxnSpPr>
          <p:nvPr/>
        </p:nvCxnSpPr>
        <p:spPr>
          <a:xfrm flipH="1" flipV="1">
            <a:off x="3940834" y="2042269"/>
            <a:ext cx="552151" cy="13153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1C1991B9-BD94-412B-A4F1-0BFC2D054D45}"/>
              </a:ext>
            </a:extLst>
          </p:cNvPr>
          <p:cNvCxnSpPr>
            <a:stCxn id="6" idx="1"/>
          </p:cNvCxnSpPr>
          <p:nvPr/>
        </p:nvCxnSpPr>
        <p:spPr>
          <a:xfrm flipH="1">
            <a:off x="3627717" y="3744470"/>
            <a:ext cx="690909" cy="54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99B7BB7D-96CF-44A6-914C-B5EA30A2D225}"/>
              </a:ext>
            </a:extLst>
          </p:cNvPr>
          <p:cNvCxnSpPr>
            <a:stCxn id="6" idx="3"/>
          </p:cNvCxnSpPr>
          <p:nvPr/>
        </p:nvCxnSpPr>
        <p:spPr>
          <a:xfrm>
            <a:off x="5542384" y="3744470"/>
            <a:ext cx="2074657" cy="127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1" name="Picture 60">
            <a:extLst>
              <a:ext uri="{FF2B5EF4-FFF2-40B4-BE49-F238E27FC236}">
                <a16:creationId xmlns:a16="http://schemas.microsoft.com/office/drawing/2014/main" id="{8772F6E6-C225-4400-82F9-AA39B0374501}"/>
              </a:ext>
            </a:extLst>
          </p:cNvPr>
          <p:cNvPicPr>
            <a:picLocks noChangeAspect="1"/>
          </p:cNvPicPr>
          <p:nvPr/>
        </p:nvPicPr>
        <p:blipFill>
          <a:blip r:embed="rId4"/>
          <a:stretch>
            <a:fillRect/>
          </a:stretch>
        </p:blipFill>
        <p:spPr>
          <a:xfrm>
            <a:off x="9084289" y="1902556"/>
            <a:ext cx="2980575" cy="2169628"/>
          </a:xfrm>
          <a:prstGeom prst="rect">
            <a:avLst/>
          </a:prstGeom>
        </p:spPr>
      </p:pic>
      <p:pic>
        <p:nvPicPr>
          <p:cNvPr id="62" name="Picture 61">
            <a:extLst>
              <a:ext uri="{FF2B5EF4-FFF2-40B4-BE49-F238E27FC236}">
                <a16:creationId xmlns:a16="http://schemas.microsoft.com/office/drawing/2014/main" id="{2904D1C3-6866-46E9-883B-D3C702C9F8C1}"/>
              </a:ext>
            </a:extLst>
          </p:cNvPr>
          <p:cNvPicPr>
            <a:picLocks noChangeAspect="1"/>
          </p:cNvPicPr>
          <p:nvPr/>
        </p:nvPicPr>
        <p:blipFill>
          <a:blip r:embed="rId5"/>
          <a:stretch>
            <a:fillRect/>
          </a:stretch>
        </p:blipFill>
        <p:spPr>
          <a:xfrm>
            <a:off x="9236306" y="4167205"/>
            <a:ext cx="2828557" cy="2113277"/>
          </a:xfrm>
          <a:prstGeom prst="rect">
            <a:avLst/>
          </a:prstGeom>
        </p:spPr>
      </p:pic>
      <p:pic>
        <p:nvPicPr>
          <p:cNvPr id="22" name="Audio 21">
            <a:hlinkClick r:id="" action="ppaction://media"/>
            <a:extLst>
              <a:ext uri="{FF2B5EF4-FFF2-40B4-BE49-F238E27FC236}">
                <a16:creationId xmlns:a16="http://schemas.microsoft.com/office/drawing/2014/main" id="{B840BFDF-7B74-4306-A8C1-C8DC90C278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36419685"/>
      </p:ext>
    </p:extLst>
  </p:cSld>
  <p:clrMapOvr>
    <a:masterClrMapping/>
  </p:clrMapOvr>
  <mc:AlternateContent xmlns:mc="http://schemas.openxmlformats.org/markup-compatibility/2006">
    <mc:Choice xmlns:p14="http://schemas.microsoft.com/office/powerpoint/2010/main" Requires="p14">
      <p:transition spd="slow" p14:dur="2000" advTm="81280"/>
    </mc:Choice>
    <mc:Fallback>
      <p:transition spd="slow" advTm="81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8357" y="1733108"/>
            <a:ext cx="8947392" cy="4198460"/>
          </a:xfrm>
        </p:spPr>
        <p:txBody>
          <a:bodyPr>
            <a:normAutofit/>
          </a:bodyPr>
          <a:lstStyle/>
          <a:p>
            <a:endParaRPr lang="en-GB"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1FB1F625-0860-4201-98AE-9BD8BC043374}"/>
              </a:ext>
            </a:extLst>
          </p:cNvPr>
          <p:cNvSpPr/>
          <p:nvPr/>
        </p:nvSpPr>
        <p:spPr>
          <a:xfrm>
            <a:off x="794553" y="293634"/>
            <a:ext cx="6174418" cy="914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R="0" lvl="0" algn="just">
              <a:lnSpc>
                <a:spcPct val="150000"/>
              </a:lnSpc>
              <a:spcBef>
                <a:spcPts val="0"/>
              </a:spcBef>
              <a:spcAft>
                <a:spcPts val="80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Why designing for them?</a:t>
            </a:r>
          </a:p>
        </p:txBody>
      </p:sp>
      <p:sp>
        <p:nvSpPr>
          <p:cNvPr id="5" name="Rectangle 4">
            <a:extLst>
              <a:ext uri="{FF2B5EF4-FFF2-40B4-BE49-F238E27FC236}">
                <a16:creationId xmlns:a16="http://schemas.microsoft.com/office/drawing/2014/main" id="{15675D38-5795-4DA1-A6D7-D93AE05D52ED}"/>
              </a:ext>
            </a:extLst>
          </p:cNvPr>
          <p:cNvSpPr/>
          <p:nvPr/>
        </p:nvSpPr>
        <p:spPr>
          <a:xfrm>
            <a:off x="228299" y="1673011"/>
            <a:ext cx="10287507" cy="450789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 name="Rectangle 5">
            <a:extLst>
              <a:ext uri="{FF2B5EF4-FFF2-40B4-BE49-F238E27FC236}">
                <a16:creationId xmlns:a16="http://schemas.microsoft.com/office/drawing/2014/main" id="{ACF62392-E5C7-435D-B7E6-9047948A8315}"/>
              </a:ext>
            </a:extLst>
          </p:cNvPr>
          <p:cNvSpPr/>
          <p:nvPr/>
        </p:nvSpPr>
        <p:spPr>
          <a:xfrm>
            <a:off x="794553" y="1961716"/>
            <a:ext cx="5624002" cy="146728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
              <a:tabLst>
                <a:tab pos="457200" algn="l"/>
              </a:tabLst>
            </a:pPr>
            <a:r>
              <a:rPr lang="en-GB" sz="1400" b="1" dirty="0">
                <a:effectLst/>
                <a:latin typeface="Times New Roman" panose="02020603050405020304" pitchFamily="18" charset="0"/>
                <a:ea typeface="Calibri" panose="020F0502020204030204" pitchFamily="34" charset="0"/>
                <a:cs typeface="Times New Roman" panose="02020603050405020304" pitchFamily="18" charset="0"/>
              </a:rPr>
              <a:t>Inclusivity: </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Referring to the stipulation in the government’s planning guidance on housing for older and disabled people, Housing link (2020) states that good housing design can help to create buildings and places that are for everybody. </a:t>
            </a:r>
          </a:p>
        </p:txBody>
      </p:sp>
      <p:sp>
        <p:nvSpPr>
          <p:cNvPr id="7" name="Rectangle 6">
            <a:extLst>
              <a:ext uri="{FF2B5EF4-FFF2-40B4-BE49-F238E27FC236}">
                <a16:creationId xmlns:a16="http://schemas.microsoft.com/office/drawing/2014/main" id="{74CE88CD-E006-4025-B8CA-1CBFA3355A5F}"/>
              </a:ext>
            </a:extLst>
          </p:cNvPr>
          <p:cNvSpPr/>
          <p:nvPr/>
        </p:nvSpPr>
        <p:spPr>
          <a:xfrm>
            <a:off x="794554" y="3564748"/>
            <a:ext cx="5624002" cy="13050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lvl="0" indent="-342900">
              <a:lnSpc>
                <a:spcPct val="107000"/>
              </a:lnSpc>
              <a:spcAft>
                <a:spcPts val="800"/>
              </a:spcAft>
              <a:buFont typeface="Calibri" panose="020F0502020204030204" pitchFamily="34" charset="0"/>
              <a:buChar char=" "/>
              <a:tabLst>
                <a:tab pos="457200" algn="l"/>
              </a:tabLst>
            </a:pPr>
            <a:r>
              <a:rPr lang="en-GB" sz="1400" b="1" dirty="0">
                <a:effectLst/>
                <a:latin typeface="Times New Roman" panose="02020603050405020304" pitchFamily="18" charset="0"/>
                <a:ea typeface="Calibri" panose="020F0502020204030204" pitchFamily="34" charset="0"/>
                <a:cs typeface="Times New Roman" panose="02020603050405020304" pitchFamily="18" charset="0"/>
              </a:rPr>
              <a:t>To break down barriers</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Designing for them can help to break down unnecessary physical and psychological obstacles as well as prohibitions caused by the poor design of buildings and places (Housing Link, 2020).</a:t>
            </a:r>
          </a:p>
        </p:txBody>
      </p:sp>
      <p:sp>
        <p:nvSpPr>
          <p:cNvPr id="8" name="Rectangle 7">
            <a:extLst>
              <a:ext uri="{FF2B5EF4-FFF2-40B4-BE49-F238E27FC236}">
                <a16:creationId xmlns:a16="http://schemas.microsoft.com/office/drawing/2014/main" id="{7578BD31-C200-4222-9BC3-17A143269C0C}"/>
              </a:ext>
            </a:extLst>
          </p:cNvPr>
          <p:cNvSpPr/>
          <p:nvPr/>
        </p:nvSpPr>
        <p:spPr>
          <a:xfrm>
            <a:off x="794554" y="5005515"/>
            <a:ext cx="5624002" cy="115466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342900" lvl="0" indent="-342900">
              <a:lnSpc>
                <a:spcPct val="107000"/>
              </a:lnSpc>
              <a:spcAft>
                <a:spcPts val="800"/>
              </a:spcAft>
              <a:buFont typeface="Calibri" panose="020F0502020204030204" pitchFamily="34" charset="0"/>
              <a:buChar char=" "/>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It was noted that everybody requires an inclusive environment with inclusive design that accounts for all the above users (Housing link, 2020) </a:t>
            </a:r>
          </a:p>
        </p:txBody>
      </p:sp>
      <p:pic>
        <p:nvPicPr>
          <p:cNvPr id="9" name="Picture 8">
            <a:extLst>
              <a:ext uri="{FF2B5EF4-FFF2-40B4-BE49-F238E27FC236}">
                <a16:creationId xmlns:a16="http://schemas.microsoft.com/office/drawing/2014/main" id="{FDAA3A27-2E22-4C18-950F-4B4EE62375CA}"/>
              </a:ext>
            </a:extLst>
          </p:cNvPr>
          <p:cNvPicPr>
            <a:picLocks noChangeAspect="1"/>
          </p:cNvPicPr>
          <p:nvPr/>
        </p:nvPicPr>
        <p:blipFill>
          <a:blip r:embed="rId4"/>
          <a:stretch>
            <a:fillRect/>
          </a:stretch>
        </p:blipFill>
        <p:spPr>
          <a:xfrm>
            <a:off x="6522358" y="2240039"/>
            <a:ext cx="3891149" cy="3326260"/>
          </a:xfrm>
          <a:prstGeom prst="rect">
            <a:avLst/>
          </a:prstGeom>
        </p:spPr>
      </p:pic>
      <p:pic>
        <p:nvPicPr>
          <p:cNvPr id="10" name="Audio 9">
            <a:hlinkClick r:id="" action="ppaction://media"/>
            <a:extLst>
              <a:ext uri="{FF2B5EF4-FFF2-40B4-BE49-F238E27FC236}">
                <a16:creationId xmlns:a16="http://schemas.microsoft.com/office/drawing/2014/main" id="{92E9A39C-8428-4824-A86C-D0D559A133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19774823"/>
      </p:ext>
    </p:extLst>
  </p:cSld>
  <p:clrMapOvr>
    <a:masterClrMapping/>
  </p:clrMapOvr>
  <mc:AlternateContent xmlns:mc="http://schemas.openxmlformats.org/markup-compatibility/2006">
    <mc:Choice xmlns:p14="http://schemas.microsoft.com/office/powerpoint/2010/main" Requires="p14">
      <p:transition spd="slow" p14:dur="2000" advTm="71295"/>
    </mc:Choice>
    <mc:Fallback>
      <p:transition spd="slow" advTm="71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8673" y="1838325"/>
            <a:ext cx="10326267" cy="4381721"/>
          </a:xfrm>
        </p:spPr>
        <p:txBody>
          <a:bodyPr>
            <a:normAutofit/>
          </a:bodyPr>
          <a:lstStyle/>
          <a:p>
            <a:pPr marL="0" indent="0">
              <a:buNone/>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buNone/>
            </a:pPr>
            <a:endParaRPr lang="en-GB" sz="1800" dirty="0">
              <a:effectLst/>
              <a:latin typeface="Arial" panose="020B0604020202020204" pitchFamily="34" charset="0"/>
              <a:ea typeface="Calibri" panose="020F0502020204030204" pitchFamily="34" charset="0"/>
            </a:endParaRPr>
          </a:p>
          <a:p>
            <a:pPr lvl="0" algn="just"/>
            <a:endParaRPr lang="en-GB" sz="2400" dirty="0">
              <a:latin typeface="Sylfaen" panose="010A0502050306030303" pitchFamily="18" charset="0"/>
            </a:endParaRPr>
          </a:p>
          <a:p>
            <a:pPr lvl="0" algn="just"/>
            <a:endParaRPr lang="en-GB" sz="2400" dirty="0">
              <a:latin typeface="Sylfaen" panose="010A0502050306030303" pitchFamily="18" charset="0"/>
            </a:endParaRPr>
          </a:p>
          <a:p>
            <a:pPr lvl="0" algn="just"/>
            <a:endParaRPr lang="en-GB" sz="2400" dirty="0">
              <a:effectLst/>
              <a:latin typeface="Sylfaen" panose="010A0502050306030303" pitchFamily="18" charset="0"/>
            </a:endParaRPr>
          </a:p>
          <a:p>
            <a:pPr lvl="0" algn="just"/>
            <a:endParaRPr lang="en-US" sz="2400" dirty="0">
              <a:effectLst/>
              <a:latin typeface="Sylfaen" panose="010A0502050306030303" pitchFamily="18" charset="0"/>
            </a:endParaRPr>
          </a:p>
        </p:txBody>
      </p:sp>
      <p:sp>
        <p:nvSpPr>
          <p:cNvPr id="2" name="Rectangle 1">
            <a:extLst>
              <a:ext uri="{FF2B5EF4-FFF2-40B4-BE49-F238E27FC236}">
                <a16:creationId xmlns:a16="http://schemas.microsoft.com/office/drawing/2014/main" id="{FB163385-42FC-466D-B323-D12845E7BB61}"/>
              </a:ext>
            </a:extLst>
          </p:cNvPr>
          <p:cNvSpPr/>
          <p:nvPr/>
        </p:nvSpPr>
        <p:spPr>
          <a:xfrm>
            <a:off x="574159" y="457200"/>
            <a:ext cx="8304028" cy="54292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What are the implications for not designing for them?</a:t>
            </a:r>
          </a:p>
        </p:txBody>
      </p:sp>
      <p:sp>
        <p:nvSpPr>
          <p:cNvPr id="4" name="Rectangle 3">
            <a:extLst>
              <a:ext uri="{FF2B5EF4-FFF2-40B4-BE49-F238E27FC236}">
                <a16:creationId xmlns:a16="http://schemas.microsoft.com/office/drawing/2014/main" id="{3B2CC5F3-43FD-4520-8760-DF84ADDBC1B1}"/>
              </a:ext>
            </a:extLst>
          </p:cNvPr>
          <p:cNvSpPr/>
          <p:nvPr/>
        </p:nvSpPr>
        <p:spPr>
          <a:xfrm>
            <a:off x="4303700" y="2375317"/>
            <a:ext cx="1750868" cy="80897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Times New Roman" panose="02020603050405020304" pitchFamily="18" charset="0"/>
                <a:cs typeface="Times New Roman" panose="02020603050405020304" pitchFamily="18" charset="0"/>
              </a:rPr>
              <a:t>IMPLICATIONS</a:t>
            </a:r>
          </a:p>
        </p:txBody>
      </p:sp>
      <p:cxnSp>
        <p:nvCxnSpPr>
          <p:cNvPr id="6" name="Straight Arrow Connector 5">
            <a:extLst>
              <a:ext uri="{FF2B5EF4-FFF2-40B4-BE49-F238E27FC236}">
                <a16:creationId xmlns:a16="http://schemas.microsoft.com/office/drawing/2014/main" id="{EF345E5A-6098-4FA7-9085-B74C8414F29C}"/>
              </a:ext>
            </a:extLst>
          </p:cNvPr>
          <p:cNvCxnSpPr>
            <a:cxnSpLocks/>
          </p:cNvCxnSpPr>
          <p:nvPr/>
        </p:nvCxnSpPr>
        <p:spPr>
          <a:xfrm flipH="1">
            <a:off x="3877862" y="2779805"/>
            <a:ext cx="4258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4FC82E23-1035-45B3-9A2B-2E56B377663F}"/>
              </a:ext>
            </a:extLst>
          </p:cNvPr>
          <p:cNvSpPr/>
          <p:nvPr/>
        </p:nvSpPr>
        <p:spPr>
          <a:xfrm>
            <a:off x="443302" y="1998586"/>
            <a:ext cx="3434560" cy="23714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lgn="just">
              <a:lnSpc>
                <a:spcPct val="107000"/>
              </a:lnSpc>
              <a:spcAft>
                <a:spcPts val="800"/>
              </a:spcAft>
              <a:tabLst>
                <a:tab pos="457200" algn="l"/>
              </a:tabLst>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Exclusion and inequality will be promoted: Everyone displaced deserve to be resettled successfully without been excluded or treated unequally. As the vulnerable and special needs group are not like everyone else, they are everyone else (Osman &amp; </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Gibberd</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2008). </a:t>
            </a:r>
          </a:p>
        </p:txBody>
      </p:sp>
      <p:sp>
        <p:nvSpPr>
          <p:cNvPr id="12" name="Rectangle 11">
            <a:extLst>
              <a:ext uri="{FF2B5EF4-FFF2-40B4-BE49-F238E27FC236}">
                <a16:creationId xmlns:a16="http://schemas.microsoft.com/office/drawing/2014/main" id="{D12E4733-C441-4CA7-8D2F-EB5702C57747}"/>
              </a:ext>
            </a:extLst>
          </p:cNvPr>
          <p:cNvSpPr/>
          <p:nvPr/>
        </p:nvSpPr>
        <p:spPr>
          <a:xfrm>
            <a:off x="331749" y="4370002"/>
            <a:ext cx="2975181" cy="169010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lvl="0" algn="just">
              <a:lnSpc>
                <a:spcPct val="107000"/>
              </a:lnSpc>
              <a:spcAft>
                <a:spcPts val="800"/>
              </a:spcAft>
              <a:tabLst>
                <a:tab pos="457200" algn="l"/>
              </a:tabLst>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So, the need for inclusive environment that account and addresses the needs of the users is paramount (Osman &amp; </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Gibberd</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2008), </a:t>
            </a:r>
          </a:p>
        </p:txBody>
      </p:sp>
      <p:pic>
        <p:nvPicPr>
          <p:cNvPr id="21" name="Picture 20">
            <a:extLst>
              <a:ext uri="{FF2B5EF4-FFF2-40B4-BE49-F238E27FC236}">
                <a16:creationId xmlns:a16="http://schemas.microsoft.com/office/drawing/2014/main" id="{DB14D435-0C15-4118-BDA7-7BBB95650ED5}"/>
              </a:ext>
            </a:extLst>
          </p:cNvPr>
          <p:cNvPicPr>
            <a:picLocks noChangeAspect="1"/>
          </p:cNvPicPr>
          <p:nvPr/>
        </p:nvPicPr>
        <p:blipFill>
          <a:blip r:embed="rId4"/>
          <a:stretch>
            <a:fillRect/>
          </a:stretch>
        </p:blipFill>
        <p:spPr>
          <a:xfrm>
            <a:off x="6054568" y="1838325"/>
            <a:ext cx="5575180" cy="4381721"/>
          </a:xfrm>
          <a:prstGeom prst="rect">
            <a:avLst/>
          </a:prstGeom>
        </p:spPr>
      </p:pic>
      <p:pic>
        <p:nvPicPr>
          <p:cNvPr id="7" name="Audio 6">
            <a:hlinkClick r:id="" action="ppaction://media"/>
            <a:extLst>
              <a:ext uri="{FF2B5EF4-FFF2-40B4-BE49-F238E27FC236}">
                <a16:creationId xmlns:a16="http://schemas.microsoft.com/office/drawing/2014/main" id="{52A3FC7C-984F-4B24-993E-B70E6668D4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9683974"/>
      </p:ext>
    </p:extLst>
  </p:cSld>
  <p:clrMapOvr>
    <a:masterClrMapping/>
  </p:clrMapOvr>
  <mc:AlternateContent xmlns:mc="http://schemas.openxmlformats.org/markup-compatibility/2006">
    <mc:Choice xmlns:p14="http://schemas.microsoft.com/office/powerpoint/2010/main" Requires="p14">
      <p:transition spd="slow" p14:dur="2000" advTm="61078"/>
    </mc:Choice>
    <mc:Fallback>
      <p:transition spd="slow" advTm="61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5D5AD-BDB4-4180-B34B-B67F3E03A416}"/>
              </a:ext>
            </a:extLst>
          </p:cNvPr>
          <p:cNvSpPr>
            <a:spLocks noGrp="1"/>
          </p:cNvSpPr>
          <p:nvPr>
            <p:ph type="title"/>
          </p:nvPr>
        </p:nvSpPr>
        <p:spPr>
          <a:xfrm>
            <a:off x="1097279" y="286603"/>
            <a:ext cx="6564149" cy="787285"/>
          </a:xfrm>
        </p:spPr>
        <p:txBody>
          <a:bodyPr>
            <a:noAutofit/>
          </a:bodyPr>
          <a:lstStyle/>
          <a:p>
            <a:r>
              <a:rPr lang="en-GB" sz="3600" b="1" dirty="0">
                <a:latin typeface="Times New Roman" panose="02020603050405020304" pitchFamily="18" charset="0"/>
                <a:ea typeface="Calibri" panose="020F0502020204030204" pitchFamily="34" charset="0"/>
                <a:cs typeface="Times New Roman" panose="02020603050405020304" pitchFamily="18" charset="0"/>
              </a:rPr>
              <a:t>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ow </a:t>
            </a:r>
            <a:r>
              <a:rPr lang="en-GB" sz="3600" b="1" dirty="0">
                <a:latin typeface="Times New Roman" panose="02020603050405020304" pitchFamily="18" charset="0"/>
                <a:ea typeface="Calibri" panose="020F0502020204030204" pitchFamily="34" charset="0"/>
                <a:cs typeface="Times New Roman" panose="02020603050405020304" pitchFamily="18" charset="0"/>
              </a:rPr>
              <a:t>can we </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design for them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Content Placeholder 2">
            <a:extLst>
              <a:ext uri="{FF2B5EF4-FFF2-40B4-BE49-F238E27FC236}">
                <a16:creationId xmlns:a16="http://schemas.microsoft.com/office/drawing/2014/main" id="{3EFC9063-4C69-4C7B-8B47-EB8EDCD346B1}"/>
              </a:ext>
            </a:extLst>
          </p:cNvPr>
          <p:cNvSpPr>
            <a:spLocks noGrp="1"/>
          </p:cNvSpPr>
          <p:nvPr>
            <p:ph idx="1"/>
          </p:nvPr>
        </p:nvSpPr>
        <p:spPr>
          <a:xfrm>
            <a:off x="230910" y="1845733"/>
            <a:ext cx="10261600" cy="4545831"/>
          </a:xfrm>
        </p:spPr>
        <p:txBody>
          <a:bodyPr>
            <a:normAutofit/>
          </a:bodyPr>
          <a:lstStyle/>
          <a:p>
            <a:endParaRPr lang="en-GB" sz="2400" dirty="0"/>
          </a:p>
        </p:txBody>
      </p:sp>
      <p:sp>
        <p:nvSpPr>
          <p:cNvPr id="4" name="Rectangle 3">
            <a:extLst>
              <a:ext uri="{FF2B5EF4-FFF2-40B4-BE49-F238E27FC236}">
                <a16:creationId xmlns:a16="http://schemas.microsoft.com/office/drawing/2014/main" id="{A3460018-FF93-4903-A9FA-51DA2082577E}"/>
              </a:ext>
            </a:extLst>
          </p:cNvPr>
          <p:cNvSpPr/>
          <p:nvPr/>
        </p:nvSpPr>
        <p:spPr>
          <a:xfrm>
            <a:off x="230910" y="1664152"/>
            <a:ext cx="10972709" cy="437751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5" name="Rectangle 4">
            <a:extLst>
              <a:ext uri="{FF2B5EF4-FFF2-40B4-BE49-F238E27FC236}">
                <a16:creationId xmlns:a16="http://schemas.microsoft.com/office/drawing/2014/main" id="{A5B0876B-7B95-450B-93D2-824CD71CFB49}"/>
              </a:ext>
            </a:extLst>
          </p:cNvPr>
          <p:cNvSpPr/>
          <p:nvPr/>
        </p:nvSpPr>
        <p:spPr>
          <a:xfrm>
            <a:off x="3780992" y="3144736"/>
            <a:ext cx="1782439" cy="7081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lvl="0" indent="-342900">
              <a:lnSpc>
                <a:spcPct val="107000"/>
              </a:lnSpc>
              <a:spcAft>
                <a:spcPts val="800"/>
              </a:spcAft>
              <a:buFont typeface="Calibri" panose="020F0502020204030204" pitchFamily="34" charset="0"/>
              <a:buChar char=" "/>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Understanding their needs.</a:t>
            </a:r>
          </a:p>
        </p:txBody>
      </p:sp>
      <p:sp>
        <p:nvSpPr>
          <p:cNvPr id="6" name="Rectangle 5">
            <a:extLst>
              <a:ext uri="{FF2B5EF4-FFF2-40B4-BE49-F238E27FC236}">
                <a16:creationId xmlns:a16="http://schemas.microsoft.com/office/drawing/2014/main" id="{38BF3514-EAF5-4228-BE9E-2D2F53B51D17}"/>
              </a:ext>
            </a:extLst>
          </p:cNvPr>
          <p:cNvSpPr/>
          <p:nvPr/>
        </p:nvSpPr>
        <p:spPr>
          <a:xfrm>
            <a:off x="5811914" y="4388210"/>
            <a:ext cx="3687193" cy="171962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0" indent="-342900">
              <a:lnSpc>
                <a:spcPct val="107000"/>
              </a:lnSpc>
              <a:spcAft>
                <a:spcPts val="800"/>
              </a:spcAft>
              <a:buFont typeface="Calibri" panose="020F0502020204030204" pitchFamily="34" charset="0"/>
              <a:buChar char=" "/>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However, Housing Link (2020) note that there is a lack of relevant design guidance for the designers to follow. This lack is such that need to be addressed urgently to ensure that the vulnerable and special needs groups are provided with the best housing designs to enhance their quality of life</a:t>
            </a:r>
          </a:p>
        </p:txBody>
      </p:sp>
      <p:sp>
        <p:nvSpPr>
          <p:cNvPr id="7" name="Rectangle 6">
            <a:extLst>
              <a:ext uri="{FF2B5EF4-FFF2-40B4-BE49-F238E27FC236}">
                <a16:creationId xmlns:a16="http://schemas.microsoft.com/office/drawing/2014/main" id="{2BC8E14B-90A5-4AB5-BF22-E5F320013CFA}"/>
              </a:ext>
            </a:extLst>
          </p:cNvPr>
          <p:cNvSpPr/>
          <p:nvPr/>
        </p:nvSpPr>
        <p:spPr>
          <a:xfrm>
            <a:off x="5900691" y="2782040"/>
            <a:ext cx="2938509" cy="12939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lvl="0" indent="-342900">
              <a:lnSpc>
                <a:spcPct val="107000"/>
              </a:lnSpc>
              <a:spcAft>
                <a:spcPts val="800"/>
              </a:spcAft>
              <a:buFont typeface="Calibri" panose="020F0502020204030204" pitchFamily="34" charset="0"/>
              <a:buChar char=" "/>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Then mapping out design guidelines that specifies the right designs for the different vulnerable groups, a guideline that must be followed religiously. </a:t>
            </a:r>
          </a:p>
        </p:txBody>
      </p:sp>
      <p:sp>
        <p:nvSpPr>
          <p:cNvPr id="8" name="Rectangle 7">
            <a:extLst>
              <a:ext uri="{FF2B5EF4-FFF2-40B4-BE49-F238E27FC236}">
                <a16:creationId xmlns:a16="http://schemas.microsoft.com/office/drawing/2014/main" id="{1885C66E-750F-4A10-9841-6697727ED2F6}"/>
              </a:ext>
            </a:extLst>
          </p:cNvPr>
          <p:cNvSpPr/>
          <p:nvPr/>
        </p:nvSpPr>
        <p:spPr>
          <a:xfrm>
            <a:off x="3835647" y="2308015"/>
            <a:ext cx="1724060" cy="7081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lvl="0" indent="-342900">
              <a:lnSpc>
                <a:spcPct val="107000"/>
              </a:lnSpc>
              <a:spcAft>
                <a:spcPts val="800"/>
              </a:spcAft>
              <a:buFont typeface="Calibri" panose="020F0502020204030204" pitchFamily="34" charset="0"/>
              <a:buChar char=" "/>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Understanding who these people are.</a:t>
            </a:r>
          </a:p>
        </p:txBody>
      </p:sp>
      <p:sp>
        <p:nvSpPr>
          <p:cNvPr id="9" name="Rectangle 8">
            <a:extLst>
              <a:ext uri="{FF2B5EF4-FFF2-40B4-BE49-F238E27FC236}">
                <a16:creationId xmlns:a16="http://schemas.microsoft.com/office/drawing/2014/main" id="{F3DEE9E9-329F-4CD5-9409-57437DB5A747}"/>
              </a:ext>
            </a:extLst>
          </p:cNvPr>
          <p:cNvSpPr/>
          <p:nvPr/>
        </p:nvSpPr>
        <p:spPr>
          <a:xfrm>
            <a:off x="3765209" y="4118648"/>
            <a:ext cx="1756702" cy="7196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lvl="0" indent="-342900">
              <a:lnSpc>
                <a:spcPct val="107000"/>
              </a:lnSpc>
              <a:spcAft>
                <a:spcPts val="800"/>
              </a:spcAft>
              <a:buFont typeface="Calibri" panose="020F0502020204030204" pitchFamily="34" charset="0"/>
              <a:buChar char=" "/>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Knowing what works best for their comforts.</a:t>
            </a:r>
          </a:p>
        </p:txBody>
      </p:sp>
      <p:sp>
        <p:nvSpPr>
          <p:cNvPr id="10" name="Rectangle 9">
            <a:extLst>
              <a:ext uri="{FF2B5EF4-FFF2-40B4-BE49-F238E27FC236}">
                <a16:creationId xmlns:a16="http://schemas.microsoft.com/office/drawing/2014/main" id="{681A74A8-A059-4412-B181-1D1FDF310333}"/>
              </a:ext>
            </a:extLst>
          </p:cNvPr>
          <p:cNvSpPr/>
          <p:nvPr/>
        </p:nvSpPr>
        <p:spPr>
          <a:xfrm>
            <a:off x="892656" y="2856391"/>
            <a:ext cx="2052939"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lvl="0" indent="-342900">
              <a:lnSpc>
                <a:spcPct val="107000"/>
              </a:lnSpc>
              <a:spcAft>
                <a:spcPts val="800"/>
              </a:spcAft>
              <a:buFont typeface="Calibri" panose="020F0502020204030204" pitchFamily="34" charset="0"/>
              <a:buChar char=" "/>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To design for the vulnerable and special needs groups requires:</a:t>
            </a:r>
          </a:p>
        </p:txBody>
      </p:sp>
      <p:cxnSp>
        <p:nvCxnSpPr>
          <p:cNvPr id="13" name="Straight Arrow Connector 12">
            <a:extLst>
              <a:ext uri="{FF2B5EF4-FFF2-40B4-BE49-F238E27FC236}">
                <a16:creationId xmlns:a16="http://schemas.microsoft.com/office/drawing/2014/main" id="{40B13DD4-7BE2-43F0-9C4D-0B6914A25C35}"/>
              </a:ext>
            </a:extLst>
          </p:cNvPr>
          <p:cNvCxnSpPr>
            <a:cxnSpLocks/>
          </p:cNvCxnSpPr>
          <p:nvPr/>
        </p:nvCxnSpPr>
        <p:spPr>
          <a:xfrm flipV="1">
            <a:off x="2945595" y="2413610"/>
            <a:ext cx="890052" cy="4350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0F68F506-17E5-4890-9401-C60E6F3C23A1}"/>
              </a:ext>
            </a:extLst>
          </p:cNvPr>
          <p:cNvCxnSpPr>
            <a:cxnSpLocks/>
          </p:cNvCxnSpPr>
          <p:nvPr/>
        </p:nvCxnSpPr>
        <p:spPr>
          <a:xfrm>
            <a:off x="2961378" y="3298055"/>
            <a:ext cx="81961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85A5B5C4-3D8A-4368-9A01-8A24BCA769E5}"/>
              </a:ext>
            </a:extLst>
          </p:cNvPr>
          <p:cNvCxnSpPr/>
          <p:nvPr/>
        </p:nvCxnSpPr>
        <p:spPr>
          <a:xfrm>
            <a:off x="2945595" y="3764562"/>
            <a:ext cx="819614" cy="3783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Connector: Elbow 21">
            <a:extLst>
              <a:ext uri="{FF2B5EF4-FFF2-40B4-BE49-F238E27FC236}">
                <a16:creationId xmlns:a16="http://schemas.microsoft.com/office/drawing/2014/main" id="{3EB3D673-A511-4FDD-97FA-79C5AA00B649}"/>
              </a:ext>
            </a:extLst>
          </p:cNvPr>
          <p:cNvCxnSpPr>
            <a:cxnSpLocks/>
          </p:cNvCxnSpPr>
          <p:nvPr/>
        </p:nvCxnSpPr>
        <p:spPr>
          <a:xfrm rot="16200000" flipH="1">
            <a:off x="4999652" y="3507440"/>
            <a:ext cx="1464818" cy="344709"/>
          </a:xfrm>
          <a:prstGeom prst="bentConnector3">
            <a:avLst>
              <a:gd name="adj1" fmla="val 50000"/>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8ECFECBF-FC08-4284-9BF5-5D8ED06017E8}"/>
              </a:ext>
            </a:extLst>
          </p:cNvPr>
          <p:cNvCxnSpPr/>
          <p:nvPr/>
        </p:nvCxnSpPr>
        <p:spPr>
          <a:xfrm flipV="1">
            <a:off x="5521911" y="3700867"/>
            <a:ext cx="378780" cy="4419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9" name="Picture 28">
            <a:extLst>
              <a:ext uri="{FF2B5EF4-FFF2-40B4-BE49-F238E27FC236}">
                <a16:creationId xmlns:a16="http://schemas.microsoft.com/office/drawing/2014/main" id="{C672C18C-924F-42D1-B5ED-0A7E97D90A38}"/>
              </a:ext>
            </a:extLst>
          </p:cNvPr>
          <p:cNvPicPr>
            <a:picLocks noChangeAspect="1"/>
          </p:cNvPicPr>
          <p:nvPr/>
        </p:nvPicPr>
        <p:blipFill>
          <a:blip r:embed="rId4"/>
          <a:stretch>
            <a:fillRect/>
          </a:stretch>
        </p:blipFill>
        <p:spPr>
          <a:xfrm>
            <a:off x="9596761" y="1977077"/>
            <a:ext cx="2363140" cy="4414487"/>
          </a:xfrm>
          <a:prstGeom prst="rect">
            <a:avLst/>
          </a:prstGeom>
        </p:spPr>
      </p:pic>
      <p:pic>
        <p:nvPicPr>
          <p:cNvPr id="11" name="Audio 10">
            <a:hlinkClick r:id="" action="ppaction://media"/>
            <a:extLst>
              <a:ext uri="{FF2B5EF4-FFF2-40B4-BE49-F238E27FC236}">
                <a16:creationId xmlns:a16="http://schemas.microsoft.com/office/drawing/2014/main" id="{F54D35AF-97BE-4F02-AD35-28B56F7168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17947506"/>
      </p:ext>
    </p:extLst>
  </p:cSld>
  <p:clrMapOvr>
    <a:masterClrMapping/>
  </p:clrMapOvr>
  <mc:AlternateContent xmlns:mc="http://schemas.openxmlformats.org/markup-compatibility/2006">
    <mc:Choice xmlns:p14="http://schemas.microsoft.com/office/powerpoint/2010/main" Requires="p14">
      <p:transition spd="slow" p14:dur="2000" advTm="167379"/>
    </mc:Choice>
    <mc:Fallback>
      <p:transition spd="slow" advTm="167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FF2E5-54BE-4276-BEB1-5AEB9C91C338}"/>
              </a:ext>
            </a:extLst>
          </p:cNvPr>
          <p:cNvSpPr>
            <a:spLocks noGrp="1"/>
          </p:cNvSpPr>
          <p:nvPr>
            <p:ph type="title"/>
          </p:nvPr>
        </p:nvSpPr>
        <p:spPr>
          <a:xfrm>
            <a:off x="1097280" y="286604"/>
            <a:ext cx="3439209" cy="1195968"/>
          </a:xfrm>
        </p:spPr>
        <p:txBody>
          <a:bodyPr/>
          <a:lstStyle/>
          <a:p>
            <a:r>
              <a:rPr lang="en-GB" b="1" dirty="0">
                <a:latin typeface="Times New Roman" panose="02020603050405020304" pitchFamily="18" charset="0"/>
                <a:cs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F46DAD28-76AB-47AC-978F-A913CFBA7F28}"/>
              </a:ext>
            </a:extLst>
          </p:cNvPr>
          <p:cNvSpPr>
            <a:spLocks noGrp="1"/>
          </p:cNvSpPr>
          <p:nvPr>
            <p:ph idx="1"/>
          </p:nvPr>
        </p:nvSpPr>
        <p:spPr>
          <a:xfrm>
            <a:off x="337352" y="1737359"/>
            <a:ext cx="6054570" cy="4583541"/>
          </a:xfrm>
        </p:spPr>
        <p:txBody>
          <a:bodyPr>
            <a:normAutofit/>
          </a:bodyPr>
          <a:lstStyle/>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While it is accepted that different people may have different needs that are to be included into resettlement planning and designs</a:t>
            </a:r>
            <a:r>
              <a:rPr lang="en-GB" sz="1800" dirty="0">
                <a:latin typeface="Times New Roman" panose="02020603050405020304" pitchFamily="18" charset="0"/>
                <a:ea typeface="Calibri" panose="020F0502020204030204" pitchFamily="34" charset="0"/>
                <a:cs typeface="Times New Roman" panose="02020603050405020304" pitchFamily="18" charset="0"/>
              </a:rPr>
              <a:t>:</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Wingdings" panose="05000000000000000000" pitchFamily="2" charset="2"/>
              <a:buChar char="§"/>
            </a:pPr>
            <a:r>
              <a:rPr lang="en-GB" sz="1800" dirty="0">
                <a:latin typeface="Times New Roman" panose="02020603050405020304" pitchFamily="18" charset="0"/>
                <a:ea typeface="Calibri" panose="020F0502020204030204" pitchFamily="34" charset="0"/>
                <a:cs typeface="Times New Roman" panose="02020603050405020304" pitchFamily="18" charset="0"/>
              </a:rPr>
              <a:t> I</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 is important to note that some people are more vulnerable than the others.</a:t>
            </a:r>
          </a:p>
          <a:p>
            <a:pPr algn="just">
              <a:buFont typeface="Wingdings" panose="05000000000000000000" pitchFamily="2"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And requires more well thought out designs than the rest. </a:t>
            </a:r>
          </a:p>
          <a:p>
            <a:pPr algn="just"/>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Indeed, the vulnerable and special needs groups require supports which are somewhat different from the others.</a:t>
            </a:r>
          </a:p>
          <a:p>
            <a:pPr marL="0" indent="0">
              <a:buNone/>
            </a:pPr>
            <a:endParaRPr lang="en-GB" dirty="0"/>
          </a:p>
        </p:txBody>
      </p:sp>
      <p:pic>
        <p:nvPicPr>
          <p:cNvPr id="4" name="Picture 3">
            <a:extLst>
              <a:ext uri="{FF2B5EF4-FFF2-40B4-BE49-F238E27FC236}">
                <a16:creationId xmlns:a16="http://schemas.microsoft.com/office/drawing/2014/main" id="{CB2A30F7-4C01-4B6A-A5DB-26344504A574}"/>
              </a:ext>
            </a:extLst>
          </p:cNvPr>
          <p:cNvPicPr>
            <a:picLocks noChangeAspect="1"/>
          </p:cNvPicPr>
          <p:nvPr/>
        </p:nvPicPr>
        <p:blipFill>
          <a:blip r:embed="rId4"/>
          <a:stretch>
            <a:fillRect/>
          </a:stretch>
        </p:blipFill>
        <p:spPr>
          <a:xfrm>
            <a:off x="6540759" y="1988819"/>
            <a:ext cx="5477070" cy="4206707"/>
          </a:xfrm>
          <a:prstGeom prst="rect">
            <a:avLst/>
          </a:prstGeom>
        </p:spPr>
      </p:pic>
      <p:pic>
        <p:nvPicPr>
          <p:cNvPr id="5" name="Audio 4">
            <a:hlinkClick r:id="" action="ppaction://media"/>
            <a:extLst>
              <a:ext uri="{FF2B5EF4-FFF2-40B4-BE49-F238E27FC236}">
                <a16:creationId xmlns:a16="http://schemas.microsoft.com/office/drawing/2014/main" id="{BBEFD569-1926-4A40-9099-4157DB96B2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10091835"/>
      </p:ext>
    </p:extLst>
  </p:cSld>
  <p:clrMapOvr>
    <a:masterClrMapping/>
  </p:clrMapOvr>
  <mc:AlternateContent xmlns:mc="http://schemas.openxmlformats.org/markup-compatibility/2006">
    <mc:Choice xmlns:p14="http://schemas.microsoft.com/office/powerpoint/2010/main" Requires="p14">
      <p:transition spd="slow" p14:dur="2000" advTm="30753"/>
    </mc:Choice>
    <mc:Fallback>
      <p:transition spd="slow" advTm="30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latin typeface="Times New Roman" panose="02020603050405020304" pitchFamily="18" charset="0"/>
                <a:cs typeface="Times New Roman" panose="02020603050405020304" pitchFamily="18" charset="0"/>
              </a:rPr>
              <a:t>References</a:t>
            </a:r>
            <a:endParaRPr lang="en-US" sz="36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68680" y="1873751"/>
            <a:ext cx="10515600" cy="4154070"/>
          </a:xfrm>
        </p:spPr>
        <p:txBody>
          <a:bodyPr>
            <a:normAutofit/>
          </a:bodyPr>
          <a:lstStyle/>
          <a:p>
            <a:pPr>
              <a:lnSpc>
                <a:spcPct val="107000"/>
              </a:lnSpc>
              <a:spcAft>
                <a:spcPts val="800"/>
              </a:spcAft>
            </a:pPr>
            <a:r>
              <a:rPr lang="en-GB" sz="1400" dirty="0">
                <a:solidFill>
                  <a:srgbClr val="222222"/>
                </a:solidFill>
                <a:latin typeface="Times New Roman" panose="02020603050405020304" pitchFamily="18" charset="0"/>
                <a:cs typeface="Times New Roman" panose="02020603050405020304" pitchFamily="18" charset="0"/>
              </a:rPr>
              <a:t>Homeless Link (2013). Effective Action - RESETTLEMENT FROM HOMELESSNESS SERVICES. Resettlement Document. Available online at: </a:t>
            </a:r>
            <a:r>
              <a:rPr lang="en-GB" sz="1400" dirty="0">
                <a:solidFill>
                  <a:srgbClr val="222222"/>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https://www.homeless.org.uk/sites/default/files/site-attachments/Resettlement%20guidance.pdf</a:t>
            </a:r>
            <a:r>
              <a:rPr lang="en-GB" sz="1400" dirty="0">
                <a:solidFill>
                  <a:srgbClr val="222222"/>
                </a:solidFill>
                <a:latin typeface="Times New Roman" panose="02020603050405020304" pitchFamily="18" charset="0"/>
                <a:cs typeface="Times New Roman" panose="02020603050405020304" pitchFamily="18" charset="0"/>
              </a:rPr>
              <a:t>. Assessed on: 17/01/2022.</a:t>
            </a:r>
          </a:p>
          <a:p>
            <a:pPr>
              <a:lnSpc>
                <a:spcPct val="107000"/>
              </a:lnSpc>
              <a:spcAft>
                <a:spcPts val="800"/>
              </a:spcAft>
            </a:pPr>
            <a:r>
              <a:rPr lang="en-GB" sz="1400" b="0" i="0" dirty="0">
                <a:solidFill>
                  <a:srgbClr val="222222"/>
                </a:solidFill>
                <a:effectLst/>
                <a:latin typeface="Times New Roman" panose="02020603050405020304" pitchFamily="18" charset="0"/>
                <a:cs typeface="Times New Roman" panose="02020603050405020304" pitchFamily="18" charset="0"/>
              </a:rPr>
              <a:t>Osman, A., &amp; </a:t>
            </a:r>
            <a:r>
              <a:rPr lang="en-GB" sz="1400" b="0" i="0" dirty="0" err="1">
                <a:solidFill>
                  <a:srgbClr val="222222"/>
                </a:solidFill>
                <a:effectLst/>
                <a:latin typeface="Times New Roman" panose="02020603050405020304" pitchFamily="18" charset="0"/>
                <a:cs typeface="Times New Roman" panose="02020603050405020304" pitchFamily="18" charset="0"/>
              </a:rPr>
              <a:t>Gibberd</a:t>
            </a:r>
            <a:r>
              <a:rPr lang="en-GB" sz="1400" b="0" i="0" dirty="0">
                <a:solidFill>
                  <a:srgbClr val="222222"/>
                </a:solidFill>
                <a:effectLst/>
                <a:latin typeface="Times New Roman" panose="02020603050405020304" pitchFamily="18" charset="0"/>
                <a:cs typeface="Times New Roman" panose="02020603050405020304" pitchFamily="18" charset="0"/>
              </a:rPr>
              <a:t>, A. (2008). Housing for special needs: physical interior design to accommodate special needs.</a:t>
            </a:r>
            <a:endParaRPr lang="en-GB" sz="1400" dirty="0">
              <a:solidFill>
                <a:srgbClr val="222222"/>
              </a:solidFill>
              <a:latin typeface="Times New Roman" panose="02020603050405020304" pitchFamily="18" charset="0"/>
              <a:cs typeface="Times New Roman" panose="02020603050405020304" pitchFamily="18" charset="0"/>
            </a:endParaRPr>
          </a:p>
          <a:p>
            <a:pPr>
              <a:lnSpc>
                <a:spcPct val="107000"/>
              </a:lnSpc>
              <a:spcAft>
                <a:spcPts val="800"/>
              </a:spcAft>
            </a:pPr>
            <a:endParaRPr lang="en-GB" sz="1800" dirty="0">
              <a:solidFill>
                <a:srgbClr val="222222"/>
              </a:solidFill>
              <a:latin typeface="Times New Roman" panose="02020603050405020304" pitchFamily="18" charset="0"/>
              <a:cs typeface="Times New Roman" panose="02020603050405020304" pitchFamily="18" charset="0"/>
            </a:endParaRPr>
          </a:p>
          <a:p>
            <a:endParaRPr lang="en-US" sz="1800" dirty="0">
              <a:solidFill>
                <a:srgbClr val="2222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769905"/>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 Introduction to the concepts</Template>
  <TotalTime>3134</TotalTime>
  <Words>647</Words>
  <Application>Microsoft Office PowerPoint</Application>
  <PresentationFormat>Widescreen</PresentationFormat>
  <Paragraphs>64</Paragraphs>
  <Slides>9</Slides>
  <Notes>0</Notes>
  <HiddenSlides>0</HiddenSlides>
  <MMClips>8</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Arial</vt:lpstr>
      <vt:lpstr>Calibri</vt:lpstr>
      <vt:lpstr>Calibri Light</vt:lpstr>
      <vt:lpstr>Sylfaen</vt:lpstr>
      <vt:lpstr>Symbol</vt:lpstr>
      <vt:lpstr>Times New Roman</vt:lpstr>
      <vt:lpstr>Wingdings</vt:lpstr>
      <vt:lpstr>Retrospect</vt:lpstr>
      <vt:lpstr>Custom Design</vt:lpstr>
      <vt:lpstr>Designing for vulnerable and special needs groups</vt:lpstr>
      <vt:lpstr>Learning outcomes </vt:lpstr>
      <vt:lpstr>Content</vt:lpstr>
      <vt:lpstr>Who are the vulnerable and special needs groups?</vt:lpstr>
      <vt:lpstr>PowerPoint Presentation</vt:lpstr>
      <vt:lpstr>PowerPoint Presentation</vt:lpstr>
      <vt:lpstr>How can we design for them?</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dc:title>
  <dc:creator>Malith De Silva</dc:creator>
  <cp:lastModifiedBy>smart</cp:lastModifiedBy>
  <cp:revision>46</cp:revision>
  <dcterms:created xsi:type="dcterms:W3CDTF">2021-10-15T05:37:37Z</dcterms:created>
  <dcterms:modified xsi:type="dcterms:W3CDTF">2022-02-20T23:06:05Z</dcterms:modified>
</cp:coreProperties>
</file>