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12192000"/>
  <p:notesSz cx="6858000" cy="9144000"/>
  <p:embeddedFontLs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iEmucDHLnFP+laLJqtEMhS5AKp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9"/>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9"/>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1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23" name="Google Shape;23;p19"/>
          <p:cNvPicPr preferRelativeResize="0"/>
          <p:nvPr/>
        </p:nvPicPr>
        <p:blipFill rotWithShape="1">
          <a:blip r:embed="rId2">
            <a:alphaModFix/>
          </a:blip>
          <a:srcRect b="0" l="0" r="0" t="0"/>
          <a:stretch/>
        </p:blipFill>
        <p:spPr>
          <a:xfrm>
            <a:off x="8119951" y="133883"/>
            <a:ext cx="1670685" cy="568960"/>
          </a:xfrm>
          <a:prstGeom prst="rect">
            <a:avLst/>
          </a:prstGeom>
          <a:noFill/>
          <a:ln>
            <a:noFill/>
          </a:ln>
        </p:spPr>
      </p:pic>
      <p:pic>
        <p:nvPicPr>
          <p:cNvPr id="24" name="Google Shape;24;p19"/>
          <p:cNvPicPr preferRelativeResize="0"/>
          <p:nvPr/>
        </p:nvPicPr>
        <p:blipFill rotWithShape="1">
          <a:blip r:embed="rId3">
            <a:alphaModFix/>
          </a:blip>
          <a:srcRect b="0" l="0" r="0" t="0"/>
          <a:stretch/>
        </p:blipFill>
        <p:spPr>
          <a:xfrm>
            <a:off x="9821115" y="127508"/>
            <a:ext cx="2181860" cy="6223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28"/>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0" name="Google Shape;90;p2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29"/>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9"/>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9"/>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29"/>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8" name="Google Shape;98;p2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7" name="Shape 107"/>
        <p:cNvGrpSpPr/>
        <p:nvPr/>
      </p:nvGrpSpPr>
      <p:grpSpPr>
        <a:xfrm>
          <a:off x="0" y="0"/>
          <a:ext cx="0" cy="0"/>
          <a:chOff x="0" y="0"/>
          <a:chExt cx="0" cy="0"/>
        </a:xfrm>
      </p:grpSpPr>
      <p:sp>
        <p:nvSpPr>
          <p:cNvPr id="108" name="Google Shape;108;p3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3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0" name="Google Shape;110;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3" name="Shape 113"/>
        <p:cNvGrpSpPr/>
        <p:nvPr/>
      </p:nvGrpSpPr>
      <p:grpSpPr>
        <a:xfrm>
          <a:off x="0" y="0"/>
          <a:ext cx="0" cy="0"/>
          <a:chOff x="0" y="0"/>
          <a:chExt cx="0" cy="0"/>
        </a:xfrm>
      </p:grpSpPr>
      <p:sp>
        <p:nvSpPr>
          <p:cNvPr id="114" name="Google Shape;114;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3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9" name="Shape 119"/>
        <p:cNvGrpSpPr/>
        <p:nvPr/>
      </p:nvGrpSpPr>
      <p:grpSpPr>
        <a:xfrm>
          <a:off x="0" y="0"/>
          <a:ext cx="0" cy="0"/>
          <a:chOff x="0" y="0"/>
          <a:chExt cx="0" cy="0"/>
        </a:xfrm>
      </p:grpSpPr>
      <p:sp>
        <p:nvSpPr>
          <p:cNvPr id="120" name="Google Shape;120;p3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3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22" name="Google Shape;122;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5" name="Shape 125"/>
        <p:cNvGrpSpPr/>
        <p:nvPr/>
      </p:nvGrpSpPr>
      <p:grpSpPr>
        <a:xfrm>
          <a:off x="0" y="0"/>
          <a:ext cx="0" cy="0"/>
          <a:chOff x="0" y="0"/>
          <a:chExt cx="0" cy="0"/>
        </a:xfrm>
      </p:grpSpPr>
      <p:sp>
        <p:nvSpPr>
          <p:cNvPr id="126" name="Google Shape;126;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 name="Google Shape;127;p3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8" name="Google Shape;128;p3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2" name="Shape 132"/>
        <p:cNvGrpSpPr/>
        <p:nvPr/>
      </p:nvGrpSpPr>
      <p:grpSpPr>
        <a:xfrm>
          <a:off x="0" y="0"/>
          <a:ext cx="0" cy="0"/>
          <a:chOff x="0" y="0"/>
          <a:chExt cx="0" cy="0"/>
        </a:xfrm>
      </p:grpSpPr>
      <p:sp>
        <p:nvSpPr>
          <p:cNvPr id="133" name="Google Shape;133;p3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3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5" name="Google Shape;135;p3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6" name="Google Shape;136;p3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7" name="Google Shape;137;p3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1" name="Shape 141"/>
        <p:cNvGrpSpPr/>
        <p:nvPr/>
      </p:nvGrpSpPr>
      <p:grpSpPr>
        <a:xfrm>
          <a:off x="0" y="0"/>
          <a:ext cx="0" cy="0"/>
          <a:chOff x="0" y="0"/>
          <a:chExt cx="0" cy="0"/>
        </a:xfrm>
      </p:grpSpPr>
      <p:sp>
        <p:nvSpPr>
          <p:cNvPr id="142" name="Google Shape;142;p3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6" name="Shape 146"/>
        <p:cNvGrpSpPr/>
        <p:nvPr/>
      </p:nvGrpSpPr>
      <p:grpSpPr>
        <a:xfrm>
          <a:off x="0" y="0"/>
          <a:ext cx="0" cy="0"/>
          <a:chOff x="0" y="0"/>
          <a:chExt cx="0" cy="0"/>
        </a:xfrm>
      </p:grpSpPr>
      <p:sp>
        <p:nvSpPr>
          <p:cNvPr id="147" name="Google Shape;147;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0" name="Shape 150"/>
        <p:cNvGrpSpPr/>
        <p:nvPr/>
      </p:nvGrpSpPr>
      <p:grpSpPr>
        <a:xfrm>
          <a:off x="0" y="0"/>
          <a:ext cx="0" cy="0"/>
          <a:chOff x="0" y="0"/>
          <a:chExt cx="0" cy="0"/>
        </a:xfrm>
      </p:grpSpPr>
      <p:sp>
        <p:nvSpPr>
          <p:cNvPr id="151" name="Google Shape;151;p3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3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53" name="Google Shape;153;p3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31" name="Google Shape;31;p20"/>
          <p:cNvPicPr preferRelativeResize="0"/>
          <p:nvPr/>
        </p:nvPicPr>
        <p:blipFill rotWithShape="1">
          <a:blip r:embed="rId2">
            <a:alphaModFix/>
          </a:blip>
          <a:srcRect b="0" l="0" r="0" t="0"/>
          <a:stretch/>
        </p:blipFill>
        <p:spPr>
          <a:xfrm>
            <a:off x="8138477" y="95236"/>
            <a:ext cx="1670685" cy="568960"/>
          </a:xfrm>
          <a:prstGeom prst="rect">
            <a:avLst/>
          </a:prstGeom>
          <a:noFill/>
          <a:ln>
            <a:noFill/>
          </a:ln>
        </p:spPr>
      </p:pic>
      <p:pic>
        <p:nvPicPr>
          <p:cNvPr id="32" name="Google Shape;32;p20"/>
          <p:cNvPicPr preferRelativeResize="0"/>
          <p:nvPr/>
        </p:nvPicPr>
        <p:blipFill rotWithShape="1">
          <a:blip r:embed="rId3">
            <a:alphaModFix/>
          </a:blip>
          <a:srcRect b="0" l="0" r="0" t="0"/>
          <a:stretch/>
        </p:blipFill>
        <p:spPr>
          <a:xfrm>
            <a:off x="9900458" y="86358"/>
            <a:ext cx="2181860" cy="6223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7" name="Shape 157"/>
        <p:cNvGrpSpPr/>
        <p:nvPr/>
      </p:nvGrpSpPr>
      <p:grpSpPr>
        <a:xfrm>
          <a:off x="0" y="0"/>
          <a:ext cx="0" cy="0"/>
          <a:chOff x="0" y="0"/>
          <a:chExt cx="0" cy="0"/>
        </a:xfrm>
      </p:grpSpPr>
      <p:sp>
        <p:nvSpPr>
          <p:cNvPr id="158" name="Google Shape;158;p3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9" name="Google Shape;159;p39"/>
          <p:cNvSpPr/>
          <p:nvPr>
            <p:ph idx="2" type="pic"/>
          </p:nvPr>
        </p:nvSpPr>
        <p:spPr>
          <a:xfrm>
            <a:off x="5183188" y="987425"/>
            <a:ext cx="6172200" cy="4873625"/>
          </a:xfrm>
          <a:prstGeom prst="rect">
            <a:avLst/>
          </a:prstGeom>
          <a:noFill/>
          <a:ln>
            <a:noFill/>
          </a:ln>
        </p:spPr>
      </p:sp>
      <p:sp>
        <p:nvSpPr>
          <p:cNvPr id="160" name="Google Shape;160;p3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61" name="Google Shape;161;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4" name="Shape 164"/>
        <p:cNvGrpSpPr/>
        <p:nvPr/>
      </p:nvGrpSpPr>
      <p:grpSpPr>
        <a:xfrm>
          <a:off x="0" y="0"/>
          <a:ext cx="0" cy="0"/>
          <a:chOff x="0" y="0"/>
          <a:chExt cx="0" cy="0"/>
        </a:xfrm>
      </p:grpSpPr>
      <p:sp>
        <p:nvSpPr>
          <p:cNvPr id="165" name="Google Shape;165;p4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6" name="Google Shape;166;p4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7" name="Google Shape;167;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0" name="Shape 170"/>
        <p:cNvGrpSpPr/>
        <p:nvPr/>
      </p:nvGrpSpPr>
      <p:grpSpPr>
        <a:xfrm>
          <a:off x="0" y="0"/>
          <a:ext cx="0" cy="0"/>
          <a:chOff x="0" y="0"/>
          <a:chExt cx="0" cy="0"/>
        </a:xfrm>
      </p:grpSpPr>
      <p:sp>
        <p:nvSpPr>
          <p:cNvPr id="171" name="Google Shape;171;p4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2" name="Google Shape;172;p4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3" name="Google Shape;173;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2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1"/>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21"/>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8" name="Google Shape;38;p2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1" name="Google Shape;41;p21"/>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22"/>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5" name="Google Shape;45;p22"/>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2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3"/>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2" name="Google Shape;52;p23"/>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3" name="Google Shape;53;p23"/>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4" name="Google Shape;54;p23"/>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5" name="Google Shape;55;p2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3" name="Shape 63"/>
        <p:cNvGrpSpPr/>
        <p:nvPr/>
      </p:nvGrpSpPr>
      <p:grpSpPr>
        <a:xfrm>
          <a:off x="0" y="0"/>
          <a:ext cx="0" cy="0"/>
          <a:chOff x="0" y="0"/>
          <a:chExt cx="0" cy="0"/>
        </a:xfrm>
      </p:grpSpPr>
      <p:sp>
        <p:nvSpPr>
          <p:cNvPr id="64" name="Google Shape;64;p2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2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2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26"/>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6"/>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26"/>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26"/>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4" name="Google Shape;74;p26"/>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5" name="Google Shape;75;p26"/>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6"/>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27"/>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7"/>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7"/>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82" name="Google Shape;82;p27"/>
          <p:cNvPicPr preferRelativeResize="0"/>
          <p:nvPr>
            <p:ph idx="2" type="pic"/>
          </p:nvPr>
        </p:nvPicPr>
        <p:blipFill/>
        <p:spPr>
          <a:xfrm>
            <a:off x="15" y="0"/>
            <a:ext cx="12191985" cy="4915076"/>
          </a:xfrm>
          <a:prstGeom prst="rect">
            <a:avLst/>
          </a:prstGeom>
          <a:blipFill rotWithShape="1">
            <a:blip r:embed="rId2">
              <a:alphaModFix/>
            </a:blip>
            <a:stretch>
              <a:fillRect b="0" l="0" r="0" t="0"/>
            </a:stretch>
          </a:blipFill>
          <a:ln>
            <a:noFill/>
          </a:ln>
        </p:spPr>
      </p:pic>
      <p:sp>
        <p:nvSpPr>
          <p:cNvPr id="83" name="Google Shape;83;p27"/>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4" name="Google Shape;84;p2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8"/>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8"/>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8"/>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3" name="Google Shape;103;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4" name="Google Shape;10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5" name="Google Shape;10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6" name="Google Shape;10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drive.google.com/drive/u/1/folders/1O-jBOcrS4fOZTC7URm4HkFiY_Frbribj" TargetMode="External"/><Relationship Id="rId4" Type="http://schemas.openxmlformats.org/officeDocument/2006/relationships/hyperlink" Target="https://drive.google.com/drive/u/1/folders/1O-jBOcrS4fOZTC7URm4HkFiY_Frbribj"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
          <p:cNvSpPr txBox="1"/>
          <p:nvPr>
            <p:ph type="ctrTitle"/>
          </p:nvPr>
        </p:nvSpPr>
        <p:spPr>
          <a:xfrm>
            <a:off x="1096775" y="1591600"/>
            <a:ext cx="10291800" cy="2387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85000"/>
              </a:lnSpc>
              <a:spcBef>
                <a:spcPts val="0"/>
              </a:spcBef>
              <a:spcAft>
                <a:spcPts val="0"/>
              </a:spcAft>
              <a:buClr>
                <a:srgbClr val="262626"/>
              </a:buClr>
              <a:buSzPct val="100000"/>
              <a:buFont typeface="Merriweather"/>
              <a:buNone/>
            </a:pPr>
            <a:r>
              <a:rPr b="1" lang="en-US" sz="6000">
                <a:latin typeface="Merriweather"/>
                <a:ea typeface="Merriweather"/>
                <a:cs typeface="Merriweather"/>
                <a:sym typeface="Merriweather"/>
              </a:rPr>
              <a:t>Managing Built Environment intervention</a:t>
            </a:r>
            <a:endParaRPr sz="6000">
              <a:latin typeface="Merriweather"/>
              <a:ea typeface="Merriweather"/>
              <a:cs typeface="Merriweather"/>
              <a:sym typeface="Merriweather"/>
            </a:endParaRPr>
          </a:p>
        </p:txBody>
      </p:sp>
      <p:sp>
        <p:nvSpPr>
          <p:cNvPr id="181" name="Google Shape;181;p1"/>
          <p:cNvSpPr txBox="1"/>
          <p:nvPr>
            <p:ph idx="1" type="subTitle"/>
          </p:nvPr>
        </p:nvSpPr>
        <p:spPr>
          <a:xfrm>
            <a:off x="1608221" y="4552533"/>
            <a:ext cx="9144000" cy="165576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0"/>
          <p:cNvSpPr txBox="1"/>
          <p:nvPr>
            <p:ph type="title"/>
          </p:nvPr>
        </p:nvSpPr>
        <p:spPr>
          <a:xfrm>
            <a:off x="838200" y="304967"/>
            <a:ext cx="10515600" cy="1325563"/>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Whole life costing</a:t>
            </a:r>
            <a:endParaRPr sz="4000">
              <a:latin typeface="Merriweather"/>
              <a:ea typeface="Merriweather"/>
              <a:cs typeface="Merriweather"/>
              <a:sym typeface="Merriweather"/>
            </a:endParaRPr>
          </a:p>
        </p:txBody>
      </p:sp>
      <p:sp>
        <p:nvSpPr>
          <p:cNvPr id="233" name="Google Shape;233;p10"/>
          <p:cNvSpPr txBox="1"/>
          <p:nvPr>
            <p:ph idx="1" type="body"/>
          </p:nvPr>
        </p:nvSpPr>
        <p:spPr>
          <a:xfrm>
            <a:off x="838200" y="1630530"/>
            <a:ext cx="10515600" cy="4351338"/>
          </a:xfrm>
          <a:prstGeom prst="rect">
            <a:avLst/>
          </a:prstGeom>
          <a:noFill/>
          <a:ln>
            <a:noFill/>
          </a:ln>
        </p:spPr>
        <p:txBody>
          <a:bodyPr anchorCtr="0" anchor="t" bIns="45700" lIns="0" spcFirstLastPara="1" rIns="0" wrap="square" tIns="45700">
            <a:normAutofit/>
          </a:bodyPr>
          <a:lstStyle/>
          <a:p>
            <a:pPr indent="0" lvl="0" marL="91440" rtl="0" algn="just">
              <a:lnSpc>
                <a:spcPct val="90000"/>
              </a:lnSpc>
              <a:spcBef>
                <a:spcPts val="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Whole life costing is defined as; ‘a technique for examining and determining all the costs – in monetary terms-direct and indirect, of designing, building and facility management (operating, maintenance, support and replacement) of a building throughout its entire service life including the disposal cost’ (Trusson, 2019)</a:t>
            </a:r>
            <a:endParaRPr/>
          </a:p>
          <a:p>
            <a:pPr indent="0" lvl="0" marL="91440" rtl="0" algn="just">
              <a:lnSpc>
                <a:spcPct val="90000"/>
              </a:lnSpc>
              <a:spcBef>
                <a:spcPts val="140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In the built environment, whole life costing can be used to support the decision making process(Wong, 2010)</a:t>
            </a:r>
            <a:endParaRPr sz="2400">
              <a:latin typeface="Merriweather"/>
              <a:ea typeface="Merriweather"/>
              <a:cs typeface="Merriweather"/>
              <a:sym typeface="Merriweather"/>
            </a:endParaRPr>
          </a:p>
          <a:p>
            <a:pPr indent="0" lvl="0" marL="91440" rtl="0" algn="just">
              <a:lnSpc>
                <a:spcPct val="90000"/>
              </a:lnSpc>
              <a:spcBef>
                <a:spcPts val="1400"/>
              </a:spcBef>
              <a:spcAft>
                <a:spcPts val="0"/>
              </a:spcAft>
              <a:buSzPts val="2400"/>
              <a:buNone/>
            </a:pPr>
            <a:r>
              <a:t/>
            </a:r>
            <a:endParaRPr sz="2400">
              <a:latin typeface="Merriweather"/>
              <a:ea typeface="Merriweather"/>
              <a:cs typeface="Merriweather"/>
              <a:sym typeface="Merriweathe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1"/>
          <p:cNvSpPr txBox="1"/>
          <p:nvPr>
            <p:ph type="title"/>
          </p:nvPr>
        </p:nvSpPr>
        <p:spPr>
          <a:xfrm>
            <a:off x="838200" y="810292"/>
            <a:ext cx="10515600" cy="1325563"/>
          </a:xfrm>
          <a:prstGeom prst="rect">
            <a:avLst/>
          </a:prstGeom>
          <a:noFill/>
          <a:ln>
            <a:noFill/>
          </a:ln>
        </p:spPr>
        <p:txBody>
          <a:bodyPr anchorCtr="0" anchor="b" bIns="45700" lIns="91425" spcFirstLastPara="1" rIns="91425" wrap="square" tIns="45700">
            <a:normAutofit fontScale="90000"/>
          </a:bodyPr>
          <a:lstStyle/>
          <a:p>
            <a:pPr indent="-685800" lvl="0" marL="685800" rtl="0" algn="l">
              <a:lnSpc>
                <a:spcPct val="85000"/>
              </a:lnSpc>
              <a:spcBef>
                <a:spcPts val="0"/>
              </a:spcBef>
              <a:spcAft>
                <a:spcPts val="0"/>
              </a:spcAft>
              <a:buClr>
                <a:srgbClr val="3F3F3F"/>
              </a:buClr>
              <a:buSzPct val="100000"/>
              <a:buFont typeface="Noto Sans Symbols"/>
              <a:buChar char="❑"/>
            </a:pPr>
            <a:r>
              <a:rPr b="1" lang="en-US">
                <a:latin typeface="Merriweather"/>
                <a:ea typeface="Merriweather"/>
                <a:cs typeface="Merriweather"/>
                <a:sym typeface="Merriweather"/>
              </a:rPr>
              <a:t>Cost benefit analysis</a:t>
            </a:r>
            <a:br>
              <a:rPr b="1" lang="en-US"/>
            </a:br>
            <a:endParaRPr/>
          </a:p>
        </p:txBody>
      </p:sp>
      <p:sp>
        <p:nvSpPr>
          <p:cNvPr id="239" name="Google Shape;239;p11"/>
          <p:cNvSpPr txBox="1"/>
          <p:nvPr>
            <p:ph idx="1" type="body"/>
          </p:nvPr>
        </p:nvSpPr>
        <p:spPr>
          <a:xfrm>
            <a:off x="946484" y="1669215"/>
            <a:ext cx="10515600" cy="4351338"/>
          </a:xfrm>
          <a:prstGeom prst="rect">
            <a:avLst/>
          </a:prstGeom>
          <a:noFill/>
          <a:ln>
            <a:noFill/>
          </a:ln>
        </p:spPr>
        <p:txBody>
          <a:bodyPr anchorCtr="0" anchor="t" bIns="45700" lIns="0" spcFirstLastPara="1" rIns="0" wrap="square" tIns="45700">
            <a:normAutofit/>
          </a:bodyPr>
          <a:lstStyle/>
          <a:p>
            <a:pPr indent="0" lvl="0" marL="91440" rtl="0" algn="just">
              <a:lnSpc>
                <a:spcPct val="90000"/>
              </a:lnSpc>
              <a:spcBef>
                <a:spcPts val="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A cost-benefit analysis (CBA) is the process used to measure the benefits of a decision or action minus the costs associated with taking that action(Hayes, 2021)</a:t>
            </a:r>
            <a:endParaRPr/>
          </a:p>
          <a:p>
            <a:pPr indent="0" lvl="0" marL="91440" rtl="0" algn="just">
              <a:lnSpc>
                <a:spcPct val="90000"/>
              </a:lnSpc>
              <a:spcBef>
                <a:spcPts val="140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In addition, Hutton&amp; Rehfuess (2018) illustrated a step-by-step approach to cost–benefit analysis, from formulating a policy question to making a policy decision as follows</a:t>
            </a:r>
            <a:endParaRPr sz="2400">
              <a:latin typeface="Merriweather"/>
              <a:ea typeface="Merriweather"/>
              <a:cs typeface="Merriweather"/>
              <a:sym typeface="Merriweathe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2"/>
          <p:cNvSpPr txBox="1"/>
          <p:nvPr>
            <p:ph type="title"/>
          </p:nvPr>
        </p:nvSpPr>
        <p:spPr>
          <a:xfrm>
            <a:off x="976964" y="298634"/>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ctr">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Step-by-step approach to cost–benefit analysis (Hutton &amp; Rehfuess, 2018, p. 6)</a:t>
            </a:r>
            <a:endParaRPr sz="4000">
              <a:latin typeface="Merriweather"/>
              <a:ea typeface="Merriweather"/>
              <a:cs typeface="Merriweather"/>
              <a:sym typeface="Merriweather"/>
            </a:endParaRPr>
          </a:p>
        </p:txBody>
      </p:sp>
      <p:pic>
        <p:nvPicPr>
          <p:cNvPr descr="C:\Users\maduri\Desktop\Capture.JPG" id="245" name="Google Shape;245;p12"/>
          <p:cNvPicPr preferRelativeResize="0"/>
          <p:nvPr>
            <p:ph idx="1" type="body"/>
          </p:nvPr>
        </p:nvPicPr>
        <p:blipFill rotWithShape="1">
          <a:blip r:embed="rId3">
            <a:alphaModFix/>
          </a:blip>
          <a:srcRect b="0" l="0" r="0" t="0"/>
          <a:stretch/>
        </p:blipFill>
        <p:spPr>
          <a:xfrm>
            <a:off x="3537499" y="1846263"/>
            <a:ext cx="5177327" cy="4022725"/>
          </a:xfrm>
          <a:prstGeom prst="rect">
            <a:avLst/>
          </a:prstGeom>
          <a:noFill/>
          <a:ln cap="flat" cmpd="sng" w="9525">
            <a:solidFill>
              <a:schemeClr val="dk1"/>
            </a:solidFill>
            <a:prstDash val="solid"/>
            <a:miter lim="800000"/>
            <a:headEnd len="sm" w="sm" type="none"/>
            <a:tailEnd len="sm" w="sm" type="none"/>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Ethics and professionalism</a:t>
            </a:r>
            <a:endParaRPr b="1" sz="4000">
              <a:latin typeface="Merriweather"/>
              <a:ea typeface="Merriweather"/>
              <a:cs typeface="Merriweather"/>
              <a:sym typeface="Merriweather"/>
            </a:endParaRPr>
          </a:p>
        </p:txBody>
      </p:sp>
      <p:sp>
        <p:nvSpPr>
          <p:cNvPr id="251" name="Google Shape;251;p1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lnSpcReduction="10000"/>
          </a:bodyPr>
          <a:lstStyle/>
          <a:p>
            <a:pPr indent="0" lvl="0" marL="91440" rtl="0" algn="just">
              <a:lnSpc>
                <a:spcPct val="90000"/>
              </a:lnSpc>
              <a:spcBef>
                <a:spcPts val="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Professional ethics is an act of “giving one’s best to ensure that client’s interests are properly cared for, but in doing so, the wider public interest is also recognized and respected” (Mooring, 2018)</a:t>
            </a:r>
            <a:endParaRPr/>
          </a:p>
          <a:p>
            <a:pPr indent="0" lvl="0" marL="91440" rtl="0" algn="just">
              <a:lnSpc>
                <a:spcPct val="90000"/>
              </a:lnSpc>
              <a:spcBef>
                <a:spcPts val="140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It is the character by which a set of professionals are identified with; this also ensures some degree of commitment to excellence (Sharon, 2019)</a:t>
            </a:r>
            <a:endParaRPr/>
          </a:p>
          <a:p>
            <a:pPr indent="0" lvl="0" marL="91440" rtl="0" algn="just">
              <a:lnSpc>
                <a:spcPct val="90000"/>
              </a:lnSpc>
              <a:spcBef>
                <a:spcPts val="140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All professional bodies in the built environment have agreed to conduct themselves in a manner which suggests the following (Sharon, 2019):</a:t>
            </a:r>
            <a:endParaRPr sz="2400">
              <a:latin typeface="Merriweather"/>
              <a:ea typeface="Merriweather"/>
              <a:cs typeface="Merriweather"/>
              <a:sym typeface="Merriweather"/>
            </a:endParaRPr>
          </a:p>
          <a:p>
            <a:pPr indent="0" lvl="0" marL="91440" rtl="0" algn="just">
              <a:lnSpc>
                <a:spcPct val="90000"/>
              </a:lnSpc>
              <a:spcBef>
                <a:spcPts val="1400"/>
              </a:spcBef>
              <a:spcAft>
                <a:spcPts val="0"/>
              </a:spcAft>
              <a:buSzPts val="2400"/>
              <a:buNone/>
            </a:pPr>
            <a:r>
              <a:t/>
            </a:r>
            <a:endParaRPr sz="2400">
              <a:latin typeface="Merriweather"/>
              <a:ea typeface="Merriweather"/>
              <a:cs typeface="Merriweather"/>
              <a:sym typeface="Merriweathe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4"/>
          <p:cNvSpPr txBox="1"/>
          <p:nvPr>
            <p:ph idx="1" type="body"/>
          </p:nvPr>
        </p:nvSpPr>
        <p:spPr>
          <a:xfrm>
            <a:off x="1090864" y="1681247"/>
            <a:ext cx="10515600" cy="4490954"/>
          </a:xfrm>
          <a:prstGeom prst="rect">
            <a:avLst/>
          </a:prstGeom>
          <a:noFill/>
          <a:ln>
            <a:noFill/>
          </a:ln>
        </p:spPr>
        <p:txBody>
          <a:bodyPr anchorCtr="0" anchor="t" bIns="45700" lIns="0" spcFirstLastPara="1" rIns="0" wrap="square" tIns="45700">
            <a:normAutofit/>
          </a:bodyPr>
          <a:lstStyle/>
          <a:p>
            <a:pPr indent="-68579" lvl="1" marL="384048" rtl="0" algn="l">
              <a:lnSpc>
                <a:spcPct val="90000"/>
              </a:lnSpc>
              <a:spcBef>
                <a:spcPts val="0"/>
              </a:spcBef>
              <a:spcAft>
                <a:spcPts val="0"/>
              </a:spcAft>
              <a:buSzPts val="1800"/>
              <a:buFont typeface="Noto Sans Symbols"/>
              <a:buNone/>
            </a:pPr>
            <a:r>
              <a:t/>
            </a:r>
            <a:endParaRPr>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Honesty  </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Efficiency </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Loyalty </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Integrity </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Competence</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Confidentiality</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Ensure safety, health and welfare of the public</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Conduct themselves in such a way as to always enhance the reputation of the profession</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Treat others with respect</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Take responsibility</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Only issue public statements in an objective and truthful manner(Sharon, 2019).</a:t>
            </a:r>
            <a:endParaRPr sz="2000">
              <a:latin typeface="Merriweather"/>
              <a:ea typeface="Merriweather"/>
              <a:cs typeface="Merriweather"/>
              <a:sym typeface="Merriweather"/>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5"/>
          <p:cNvSpPr txBox="1"/>
          <p:nvPr>
            <p:ph type="title"/>
          </p:nvPr>
        </p:nvSpPr>
        <p:spPr>
          <a:xfrm>
            <a:off x="922422" y="1295191"/>
            <a:ext cx="10515600" cy="1325563"/>
          </a:xfrm>
          <a:prstGeom prst="rect">
            <a:avLst/>
          </a:prstGeom>
          <a:noFill/>
          <a:ln>
            <a:noFill/>
          </a:ln>
        </p:spPr>
        <p:txBody>
          <a:bodyPr anchorCtr="0" anchor="b" bIns="45700" lIns="91425" spcFirstLastPara="1" rIns="91425" wrap="square" tIns="45700">
            <a:normAutofit fontScale="90000"/>
          </a:bodyPr>
          <a:lstStyle/>
          <a:p>
            <a:pPr indent="-571500" lvl="0" marL="571500" rtl="0" algn="l">
              <a:lnSpc>
                <a:spcPct val="85000"/>
              </a:lnSpc>
              <a:spcBef>
                <a:spcPts val="0"/>
              </a:spcBef>
              <a:spcAft>
                <a:spcPts val="0"/>
              </a:spcAft>
              <a:buClr>
                <a:srgbClr val="3F3F3F"/>
              </a:buClr>
              <a:buSzPct val="100000"/>
              <a:buFont typeface="Noto Sans Symbols"/>
              <a:buChar char="❑"/>
            </a:pPr>
            <a:r>
              <a:rPr b="1" lang="en-US">
                <a:latin typeface="Merriweather"/>
                <a:ea typeface="Merriweather"/>
                <a:cs typeface="Merriweather"/>
                <a:sym typeface="Merriweather"/>
              </a:rPr>
              <a:t>Case studies</a:t>
            </a:r>
            <a:br>
              <a:rPr b="1" lang="en-US"/>
            </a:br>
            <a:r>
              <a:rPr lang="en-US"/>
              <a:t> </a:t>
            </a:r>
            <a:br>
              <a:rPr lang="en-US"/>
            </a:br>
            <a:endParaRPr/>
          </a:p>
        </p:txBody>
      </p:sp>
      <p:sp>
        <p:nvSpPr>
          <p:cNvPr id="262" name="Google Shape;262;p15"/>
          <p:cNvSpPr txBox="1"/>
          <p:nvPr>
            <p:ph idx="1" type="body"/>
          </p:nvPr>
        </p:nvSpPr>
        <p:spPr>
          <a:xfrm>
            <a:off x="922422" y="1957972"/>
            <a:ext cx="10515600" cy="3323891"/>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t/>
            </a:r>
            <a:endParaRPr b="1"/>
          </a:p>
          <a:p>
            <a:pPr indent="-152400" lvl="0" marL="91440" rtl="0" algn="l">
              <a:lnSpc>
                <a:spcPct val="90000"/>
              </a:lnSpc>
              <a:spcBef>
                <a:spcPts val="1400"/>
              </a:spcBef>
              <a:spcAft>
                <a:spcPts val="0"/>
              </a:spcAft>
              <a:buSzPts val="2400"/>
              <a:buChar char=" "/>
            </a:pPr>
            <a:r>
              <a:rPr b="1" lang="en-US" sz="2400">
                <a:latin typeface="Merriweather"/>
                <a:ea typeface="Merriweather"/>
                <a:cs typeface="Merriweather"/>
                <a:sym typeface="Merriweather"/>
              </a:rPr>
              <a:t>Google Drive Link:</a:t>
            </a:r>
            <a:endParaRPr b="1" sz="2400">
              <a:latin typeface="Merriweather"/>
              <a:ea typeface="Merriweather"/>
              <a:cs typeface="Merriweather"/>
              <a:sym typeface="Merriweather"/>
            </a:endParaRPr>
          </a:p>
          <a:p>
            <a:pPr indent="0" lvl="0" marL="91440" rtl="0" algn="just">
              <a:lnSpc>
                <a:spcPct val="90000"/>
              </a:lnSpc>
              <a:spcBef>
                <a:spcPts val="1400"/>
              </a:spcBef>
              <a:spcAft>
                <a:spcPts val="0"/>
              </a:spcAft>
              <a:buSzPts val="2400"/>
              <a:buNone/>
            </a:pPr>
            <a:r>
              <a:t/>
            </a:r>
            <a:endParaRPr b="1" sz="2400" u="sng">
              <a:solidFill>
                <a:schemeClr val="hlink"/>
              </a:solidFill>
              <a:latin typeface="Merriweather"/>
              <a:ea typeface="Merriweather"/>
              <a:cs typeface="Merriweather"/>
              <a:sym typeface="Merriweather"/>
              <a:hlinkClick r:id="rId3"/>
            </a:endParaRPr>
          </a:p>
          <a:p>
            <a:pPr indent="-152400" lvl="0" marL="91440" rtl="0" algn="l">
              <a:lnSpc>
                <a:spcPct val="90000"/>
              </a:lnSpc>
              <a:spcBef>
                <a:spcPts val="1400"/>
              </a:spcBef>
              <a:spcAft>
                <a:spcPts val="0"/>
              </a:spcAft>
              <a:buSzPts val="2400"/>
              <a:buChar char=" "/>
            </a:pPr>
            <a:r>
              <a:rPr b="1" lang="en-US" sz="2400" u="sng">
                <a:solidFill>
                  <a:schemeClr val="hlink"/>
                </a:solidFill>
                <a:latin typeface="Merriweather"/>
                <a:ea typeface="Merriweather"/>
                <a:cs typeface="Merriweather"/>
                <a:sym typeface="Merriweather"/>
                <a:hlinkClick r:id="rId4"/>
              </a:rPr>
              <a:t>https://drive.google.com/drive/u/1/folders/1OjBOcrS4fOZTC7URm4HkFiY_Frbribj</a:t>
            </a:r>
            <a:endParaRPr sz="2400">
              <a:latin typeface="Merriweather"/>
              <a:ea typeface="Merriweather"/>
              <a:cs typeface="Merriweather"/>
              <a:sym typeface="Merriweathe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742950" lvl="0" marL="742950" rtl="0" algn="l">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References</a:t>
            </a:r>
            <a:endParaRPr sz="4000">
              <a:latin typeface="Merriweather"/>
              <a:ea typeface="Merriweather"/>
              <a:cs typeface="Merriweather"/>
              <a:sym typeface="Merriweather"/>
            </a:endParaRPr>
          </a:p>
        </p:txBody>
      </p:sp>
      <p:sp>
        <p:nvSpPr>
          <p:cNvPr id="268" name="Google Shape;268;p16"/>
          <p:cNvSpPr txBox="1"/>
          <p:nvPr>
            <p:ph idx="1" type="body"/>
          </p:nvPr>
        </p:nvSpPr>
        <p:spPr>
          <a:xfrm>
            <a:off x="1006642" y="1857675"/>
            <a:ext cx="10515600" cy="4422808"/>
          </a:xfrm>
          <a:prstGeom prst="rect">
            <a:avLst/>
          </a:prstGeom>
          <a:noFill/>
          <a:ln>
            <a:noFill/>
          </a:ln>
        </p:spPr>
        <p:txBody>
          <a:bodyPr anchorCtr="0" anchor="t" bIns="45700" lIns="0" spcFirstLastPara="1" rIns="0" wrap="square" tIns="45700">
            <a:normAutofit fontScale="62500" lnSpcReduction="20000"/>
          </a:bodyPr>
          <a:lstStyle/>
          <a:p>
            <a:pPr indent="0" lvl="0" marL="91440" rtl="0" algn="l">
              <a:lnSpc>
                <a:spcPct val="90000"/>
              </a:lnSpc>
              <a:spcBef>
                <a:spcPts val="0"/>
              </a:spcBef>
              <a:spcAft>
                <a:spcPts val="0"/>
              </a:spcAft>
              <a:buSzPct val="100000"/>
              <a:buNone/>
            </a:pPr>
            <a:r>
              <a:t/>
            </a:r>
            <a:endParaRPr sz="2900">
              <a:latin typeface="Merriweather"/>
              <a:ea typeface="Merriweather"/>
              <a:cs typeface="Merriweather"/>
              <a:sym typeface="Merriweather"/>
            </a:endParaRPr>
          </a:p>
          <a:p>
            <a:pPr indent="-115093" lvl="0" marL="91440" rtl="0" algn="l">
              <a:lnSpc>
                <a:spcPct val="90000"/>
              </a:lnSpc>
              <a:spcBef>
                <a:spcPts val="1400"/>
              </a:spcBef>
              <a:spcAft>
                <a:spcPts val="0"/>
              </a:spcAft>
              <a:buSzPct val="100000"/>
              <a:buChar char=" "/>
            </a:pPr>
            <a:r>
              <a:rPr lang="en-US" sz="2900">
                <a:latin typeface="Merriweather"/>
                <a:ea typeface="Merriweather"/>
                <a:cs typeface="Merriweather"/>
                <a:sym typeface="Merriweather"/>
              </a:rPr>
              <a:t>Davis, K. (2014). </a:t>
            </a:r>
            <a:r>
              <a:rPr i="1" lang="en-US" sz="2900">
                <a:latin typeface="Merriweather"/>
                <a:ea typeface="Merriweather"/>
                <a:cs typeface="Merriweather"/>
                <a:sym typeface="Merriweather"/>
              </a:rPr>
              <a:t>Different stakeholder groups and their perceptions of project success.</a:t>
            </a:r>
            <a:r>
              <a:rPr lang="en-US" sz="2900">
                <a:latin typeface="Merriweather"/>
                <a:ea typeface="Merriweather"/>
                <a:cs typeface="Merriweather"/>
                <a:sym typeface="Merriweather"/>
              </a:rPr>
              <a:t> Retrieved 09 04, 2021, from International Journal of Project Management: http://dx.doi.org/10.1016/j.ijproman.2013.02.006</a:t>
            </a:r>
            <a:endParaRPr sz="2900">
              <a:latin typeface="Merriweather"/>
              <a:ea typeface="Merriweather"/>
              <a:cs typeface="Merriweather"/>
              <a:sym typeface="Merriweather"/>
            </a:endParaRPr>
          </a:p>
          <a:p>
            <a:pPr indent="-115093" lvl="0" marL="91440" rtl="0" algn="l">
              <a:lnSpc>
                <a:spcPct val="90000"/>
              </a:lnSpc>
              <a:spcBef>
                <a:spcPts val="1400"/>
              </a:spcBef>
              <a:spcAft>
                <a:spcPts val="0"/>
              </a:spcAft>
              <a:buSzPct val="100000"/>
              <a:buChar char=" "/>
            </a:pPr>
            <a:r>
              <a:rPr lang="en-US" sz="2900">
                <a:latin typeface="Merriweather"/>
                <a:ea typeface="Merriweather"/>
                <a:cs typeface="Merriweather"/>
                <a:sym typeface="Merriweather"/>
              </a:rPr>
              <a:t>Hayes, A. (2021). </a:t>
            </a:r>
            <a:r>
              <a:rPr i="1" lang="en-US" sz="2900">
                <a:latin typeface="Merriweather"/>
                <a:ea typeface="Merriweather"/>
                <a:cs typeface="Merriweather"/>
                <a:sym typeface="Merriweather"/>
              </a:rPr>
              <a:t>Cost-Benefit Analysis</a:t>
            </a:r>
            <a:r>
              <a:rPr lang="en-US" sz="2900">
                <a:latin typeface="Merriweather"/>
                <a:ea typeface="Merriweather"/>
                <a:cs typeface="Merriweather"/>
                <a:sym typeface="Merriweather"/>
              </a:rPr>
              <a:t>. Retrieved 09 05, 2021, from Investopedia: https://www.investopedia.com/terms/c/cost-benefitanalysis.asp</a:t>
            </a:r>
            <a:endParaRPr sz="2900">
              <a:latin typeface="Merriweather"/>
              <a:ea typeface="Merriweather"/>
              <a:cs typeface="Merriweather"/>
              <a:sym typeface="Merriweather"/>
            </a:endParaRPr>
          </a:p>
          <a:p>
            <a:pPr indent="-115093" lvl="0" marL="91440" rtl="0" algn="l">
              <a:lnSpc>
                <a:spcPct val="90000"/>
              </a:lnSpc>
              <a:spcBef>
                <a:spcPts val="1400"/>
              </a:spcBef>
              <a:spcAft>
                <a:spcPts val="0"/>
              </a:spcAft>
              <a:buSzPct val="100000"/>
              <a:buChar char=" "/>
            </a:pPr>
            <a:r>
              <a:rPr lang="en-US" sz="2900">
                <a:latin typeface="Merriweather"/>
                <a:ea typeface="Merriweather"/>
                <a:cs typeface="Merriweather"/>
                <a:sym typeface="Merriweather"/>
              </a:rPr>
              <a:t>Hutton, G., &amp; Rehfuess, E. (2018). </a:t>
            </a:r>
            <a:r>
              <a:rPr i="1" lang="en-US" sz="2900">
                <a:latin typeface="Merriweather"/>
                <a:ea typeface="Merriweather"/>
                <a:cs typeface="Merriweather"/>
                <a:sym typeface="Merriweather"/>
              </a:rPr>
              <a:t>Guidelines for conducting cost-benefit analysis of household energy and health interventions</a:t>
            </a:r>
            <a:r>
              <a:rPr lang="en-US" sz="2900">
                <a:latin typeface="Merriweather"/>
                <a:ea typeface="Merriweather"/>
                <a:cs typeface="Merriweather"/>
                <a:sym typeface="Merriweather"/>
              </a:rPr>
              <a:t>. Retrieved 09 06, 2021, from World Health Organization: http://apps.who.int/iris/bitstream/handle/10665/43570/9789241594813_eng.pdf;jsessionid=757B712BABFD8509416105652D73147C?sequence=1</a:t>
            </a:r>
            <a:endParaRPr/>
          </a:p>
          <a:p>
            <a:pPr indent="-115093" lvl="0" marL="91440" rtl="0" algn="l">
              <a:lnSpc>
                <a:spcPct val="90000"/>
              </a:lnSpc>
              <a:spcBef>
                <a:spcPts val="1400"/>
              </a:spcBef>
              <a:spcAft>
                <a:spcPts val="0"/>
              </a:spcAft>
              <a:buSzPct val="100000"/>
              <a:buChar char=" "/>
            </a:pPr>
            <a:r>
              <a:rPr lang="en-US" sz="2900">
                <a:latin typeface="Merriweather"/>
                <a:ea typeface="Merriweather"/>
                <a:cs typeface="Merriweather"/>
                <a:sym typeface="Merriweather"/>
              </a:rPr>
              <a:t>L.Firth, C., Stephens, Z. P., Cantinotti, M., Fuller, D., Kestens, Y., &amp; Winters, M. (2021). </a:t>
            </a:r>
            <a:r>
              <a:rPr i="1" lang="en-US" sz="2900">
                <a:latin typeface="Merriweather"/>
                <a:ea typeface="Merriweather"/>
                <a:cs typeface="Merriweather"/>
                <a:sym typeface="Merriweather"/>
              </a:rPr>
              <a:t>Successes and failures of built environment interventions: Using concept mapping to assess stakeholder perspectives in four Canadian cities</a:t>
            </a:r>
            <a:r>
              <a:rPr lang="en-US" sz="2900">
                <a:latin typeface="Merriweather"/>
                <a:ea typeface="Merriweather"/>
                <a:cs typeface="Merriweather"/>
                <a:sym typeface="Merriweather"/>
              </a:rPr>
              <a:t>. Retrieved 09 03, 2021, from ELSVIER: https://www.sciencedirect.com/science/article/pii/S027795362030602X</a:t>
            </a:r>
            <a:endParaRPr sz="2900">
              <a:latin typeface="Merriweather"/>
              <a:ea typeface="Merriweather"/>
              <a:cs typeface="Merriweather"/>
              <a:sym typeface="Merriweather"/>
            </a:endParaRPr>
          </a:p>
          <a:p>
            <a:pPr indent="-115093" lvl="0" marL="91440" rtl="0" algn="l">
              <a:lnSpc>
                <a:spcPct val="90000"/>
              </a:lnSpc>
              <a:spcBef>
                <a:spcPts val="1400"/>
              </a:spcBef>
              <a:spcAft>
                <a:spcPts val="0"/>
              </a:spcAft>
              <a:buSzPct val="100000"/>
              <a:buChar char=" "/>
            </a:pPr>
            <a:r>
              <a:rPr lang="en-US" sz="2900">
                <a:latin typeface="Merriweather"/>
                <a:ea typeface="Merriweather"/>
                <a:cs typeface="Merriweather"/>
                <a:sym typeface="Merriweather"/>
              </a:rPr>
              <a:t>Mojtahedi, M. S., &amp; Oo, B. L. (2012). </a:t>
            </a:r>
            <a:r>
              <a:rPr i="1" lang="en-US" sz="2900">
                <a:latin typeface="Merriweather"/>
                <a:ea typeface="Merriweather"/>
                <a:cs typeface="Merriweather"/>
                <a:sym typeface="Merriweather"/>
              </a:rPr>
              <a:t>Stakeholders' approaches towards natural disasters in built environment: A theoretical framework</a:t>
            </a:r>
            <a:r>
              <a:rPr lang="en-US" sz="2900">
                <a:latin typeface="Merriweather"/>
                <a:ea typeface="Merriweather"/>
                <a:cs typeface="Merriweather"/>
                <a:sym typeface="Merriweather"/>
              </a:rPr>
              <a:t>. Retrieved 09 05, 2021, from ResearchGate: https://www.researchgate.net/publication/289059222_Stakeholders'_approaches_towards_natural_disasters_in_built_environment_A_theoretical_framework</a:t>
            </a:r>
            <a:endParaRPr/>
          </a:p>
          <a:p>
            <a:pPr indent="-12064" lvl="0" marL="91440" rtl="0" algn="l">
              <a:lnSpc>
                <a:spcPct val="90000"/>
              </a:lnSpc>
              <a:spcBef>
                <a:spcPts val="1400"/>
              </a:spcBef>
              <a:spcAft>
                <a:spcPts val="0"/>
              </a:spcAft>
              <a:buSzPct val="1000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7"/>
          <p:cNvSpPr txBox="1"/>
          <p:nvPr>
            <p:ph idx="1" type="body"/>
          </p:nvPr>
        </p:nvSpPr>
        <p:spPr>
          <a:xfrm>
            <a:off x="994609" y="1765466"/>
            <a:ext cx="10515600" cy="4623303"/>
          </a:xfrm>
          <a:prstGeom prst="rect">
            <a:avLst/>
          </a:prstGeom>
          <a:noFill/>
          <a:ln>
            <a:noFill/>
          </a:ln>
        </p:spPr>
        <p:txBody>
          <a:bodyPr anchorCtr="0" anchor="t" bIns="45700" lIns="0" spcFirstLastPara="1" rIns="0" wrap="square" tIns="45700">
            <a:normAutofit fontScale="70000" lnSpcReduction="20000"/>
          </a:bodyPr>
          <a:lstStyle/>
          <a:p>
            <a:pPr indent="0" lvl="0" marL="91440" rtl="0" algn="l">
              <a:lnSpc>
                <a:spcPct val="90000"/>
              </a:lnSpc>
              <a:spcBef>
                <a:spcPts val="0"/>
              </a:spcBef>
              <a:spcAft>
                <a:spcPts val="0"/>
              </a:spcAft>
              <a:buSzPct val="100000"/>
              <a:buNone/>
            </a:pPr>
            <a:r>
              <a:t/>
            </a:r>
            <a:endParaRPr sz="3100">
              <a:latin typeface="Merriweather"/>
              <a:ea typeface="Merriweather"/>
              <a:cs typeface="Merriweather"/>
              <a:sym typeface="Merriweather"/>
            </a:endParaRPr>
          </a:p>
          <a:p>
            <a:pPr indent="-115570" lvl="0" marL="91440" rtl="0" algn="l">
              <a:lnSpc>
                <a:spcPct val="90000"/>
              </a:lnSpc>
              <a:spcBef>
                <a:spcPts val="1400"/>
              </a:spcBef>
              <a:spcAft>
                <a:spcPts val="0"/>
              </a:spcAft>
              <a:buSzPct val="100000"/>
              <a:buChar char=" "/>
            </a:pPr>
            <a:r>
              <a:rPr lang="en-US" sz="2600">
                <a:latin typeface="Merriweather"/>
                <a:ea typeface="Merriweather"/>
                <a:cs typeface="Merriweather"/>
                <a:sym typeface="Merriweather"/>
              </a:rPr>
              <a:t>Mooring, M. J. (2018). </a:t>
            </a:r>
            <a:r>
              <a:rPr i="1" lang="en-US" sz="2600">
                <a:latin typeface="Merriweather"/>
                <a:ea typeface="Merriweather"/>
                <a:cs typeface="Merriweather"/>
                <a:sym typeface="Merriweather"/>
              </a:rPr>
              <a:t>Professional Ethics</a:t>
            </a:r>
            <a:r>
              <a:rPr lang="en-US" sz="2600">
                <a:latin typeface="Merriweather"/>
                <a:ea typeface="Merriweather"/>
                <a:cs typeface="Merriweather"/>
                <a:sym typeface="Merriweather"/>
              </a:rPr>
              <a:t>. Retrieved 09 06, 2021, from Ireland: Society of Charterd Surveyors: https://www.gov.ie/en/organisation/department-of-education/?referrer=http://www.education.ie/en/Schools-Colleges/Services/National-Skills-Strategy/Submissions/NationalSkillsStrategy_Zoe-O-Connor_scsi.pdf</a:t>
            </a:r>
            <a:endParaRPr sz="2600">
              <a:latin typeface="Merriweather"/>
              <a:ea typeface="Merriweather"/>
              <a:cs typeface="Merriweather"/>
              <a:sym typeface="Merriweather"/>
            </a:endParaRPr>
          </a:p>
          <a:p>
            <a:pPr indent="-115570" lvl="0" marL="91440" rtl="0" algn="l">
              <a:lnSpc>
                <a:spcPct val="90000"/>
              </a:lnSpc>
              <a:spcBef>
                <a:spcPts val="1400"/>
              </a:spcBef>
              <a:spcAft>
                <a:spcPts val="0"/>
              </a:spcAft>
              <a:buSzPct val="100000"/>
              <a:buChar char=" "/>
            </a:pPr>
            <a:r>
              <a:rPr lang="en-US" sz="2600">
                <a:latin typeface="Merriweather"/>
                <a:ea typeface="Merriweather"/>
                <a:cs typeface="Merriweather"/>
                <a:sym typeface="Merriweather"/>
              </a:rPr>
              <a:t>Shafique, K., &amp; Warren, C. M. (2016). </a:t>
            </a:r>
            <a:r>
              <a:rPr i="1" lang="en-US" sz="2600">
                <a:latin typeface="Merriweather"/>
                <a:ea typeface="Merriweather"/>
                <a:cs typeface="Merriweather"/>
                <a:sym typeface="Merriweather"/>
              </a:rPr>
              <a:t>Stakeholders and Their Significance in Post Natural Disaster Reconstruction Projects: A Systematic Review of the Literature</a:t>
            </a:r>
            <a:r>
              <a:rPr lang="en-US" sz="2600">
                <a:latin typeface="Merriweather"/>
                <a:ea typeface="Merriweather"/>
                <a:cs typeface="Merriweather"/>
                <a:sym typeface="Merriweather"/>
              </a:rPr>
              <a:t>. Retrieved 09 03, 2021, from Canadian Center of Science and Education: http://dx.doi.org/10.5539/ass.v12n10p1</a:t>
            </a:r>
            <a:endParaRPr sz="2600">
              <a:latin typeface="Merriweather"/>
              <a:ea typeface="Merriweather"/>
              <a:cs typeface="Merriweather"/>
              <a:sym typeface="Merriweather"/>
            </a:endParaRPr>
          </a:p>
          <a:p>
            <a:pPr indent="-115570" lvl="0" marL="91440" rtl="0" algn="l">
              <a:lnSpc>
                <a:spcPct val="90000"/>
              </a:lnSpc>
              <a:spcBef>
                <a:spcPts val="1400"/>
              </a:spcBef>
              <a:spcAft>
                <a:spcPts val="0"/>
              </a:spcAft>
              <a:buSzPct val="100000"/>
              <a:buChar char=" "/>
            </a:pPr>
            <a:r>
              <a:rPr lang="en-US" sz="2600">
                <a:latin typeface="Merriweather"/>
                <a:ea typeface="Merriweather"/>
                <a:cs typeface="Merriweather"/>
                <a:sym typeface="Merriweather"/>
              </a:rPr>
              <a:t>Sharon, J. T. (2019). </a:t>
            </a:r>
            <a:r>
              <a:rPr i="1" lang="en-US" sz="2600">
                <a:latin typeface="Merriweather"/>
                <a:ea typeface="Merriweather"/>
                <a:cs typeface="Merriweather"/>
                <a:sym typeface="Merriweather"/>
              </a:rPr>
              <a:t>Professional Ethics in the Built Environment and its Impact on Client Behavior</a:t>
            </a:r>
            <a:r>
              <a:rPr lang="en-US" sz="2600">
                <a:latin typeface="Merriweather"/>
                <a:ea typeface="Merriweather"/>
                <a:cs typeface="Merriweather"/>
                <a:sym typeface="Merriweather"/>
              </a:rPr>
              <a:t>. Retrieved 09 05, 2021, from ResearchGate: https://www.fig.net/resources/proceedings/fig_proceedings/fig2019/papers/ts04a_2/TS04A_2_jatau_fadason_et_al_9851.pdf</a:t>
            </a:r>
            <a:endParaRPr sz="2600">
              <a:latin typeface="Merriweather"/>
              <a:ea typeface="Merriweather"/>
              <a:cs typeface="Merriweather"/>
              <a:sym typeface="Merriweather"/>
            </a:endParaRPr>
          </a:p>
          <a:p>
            <a:pPr indent="-115570" lvl="0" marL="91440" rtl="0" algn="l">
              <a:lnSpc>
                <a:spcPct val="90000"/>
              </a:lnSpc>
              <a:spcBef>
                <a:spcPts val="1400"/>
              </a:spcBef>
              <a:spcAft>
                <a:spcPts val="0"/>
              </a:spcAft>
              <a:buSzPct val="100000"/>
              <a:buChar char=" "/>
            </a:pPr>
            <a:r>
              <a:rPr lang="en-US" sz="2600">
                <a:latin typeface="Merriweather"/>
                <a:ea typeface="Merriweather"/>
                <a:cs typeface="Merriweather"/>
                <a:sym typeface="Merriweather"/>
              </a:rPr>
              <a:t>Trusson, M. (2019). </a:t>
            </a:r>
            <a:r>
              <a:rPr i="1" lang="en-US" sz="2600">
                <a:latin typeface="Merriweather"/>
                <a:ea typeface="Merriweather"/>
                <a:cs typeface="Merriweather"/>
                <a:sym typeface="Merriweather"/>
              </a:rPr>
              <a:t>Whole Life Costing of Sustainable Design</a:t>
            </a:r>
            <a:r>
              <a:rPr lang="en-US" sz="2600">
                <a:latin typeface="Merriweather"/>
                <a:ea typeface="Merriweather"/>
                <a:cs typeface="Merriweather"/>
                <a:sym typeface="Merriweather"/>
              </a:rPr>
              <a:t>. Retrieved 09 06, 2021, from Routledge: https://www.routledge.com/Whole-Life-Costing-for-Sustainable-Building/Trusson/p/book/9781138775558</a:t>
            </a:r>
            <a:endParaRPr/>
          </a:p>
          <a:p>
            <a:pPr indent="-115570" lvl="0" marL="91440" rtl="0" algn="l">
              <a:lnSpc>
                <a:spcPct val="90000"/>
              </a:lnSpc>
              <a:spcBef>
                <a:spcPts val="1400"/>
              </a:spcBef>
              <a:spcAft>
                <a:spcPts val="0"/>
              </a:spcAft>
              <a:buSzPct val="100000"/>
              <a:buChar char=" "/>
            </a:pPr>
            <a:r>
              <a:rPr lang="en-US" sz="2600">
                <a:latin typeface="Merriweather"/>
                <a:ea typeface="Merriweather"/>
                <a:cs typeface="Merriweather"/>
                <a:sym typeface="Merriweather"/>
              </a:rPr>
              <a:t>Wong, I. L. (2010). </a:t>
            </a:r>
            <a:r>
              <a:rPr i="1" lang="en-US" sz="2600">
                <a:latin typeface="Merriweather"/>
                <a:ea typeface="Merriweather"/>
                <a:cs typeface="Merriweather"/>
                <a:sym typeface="Merriweather"/>
              </a:rPr>
              <a:t>Whole life costing: towards a sustainable built environment</a:t>
            </a:r>
            <a:r>
              <a:rPr lang="en-US" sz="2600">
                <a:latin typeface="Merriweather"/>
                <a:ea typeface="Merriweather"/>
                <a:cs typeface="Merriweather"/>
                <a:sym typeface="Merriweather"/>
              </a:rPr>
              <a:t>. Retrieved 09 07, 2021, from ResearchGate: https://www.researchgate.net/publication/224193330_Whole_life_costing_Towards_a_sustainable_built_environment</a:t>
            </a:r>
            <a:endParaRPr/>
          </a:p>
          <a:p>
            <a:pPr indent="-2539" lvl="0" marL="91440" rtl="0" algn="l">
              <a:lnSpc>
                <a:spcPct val="90000"/>
              </a:lnSpc>
              <a:spcBef>
                <a:spcPts val="1400"/>
              </a:spcBef>
              <a:spcAft>
                <a:spcPts val="0"/>
              </a:spcAft>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685800" lvl="0" marL="685800" rtl="0" algn="l">
              <a:lnSpc>
                <a:spcPct val="85000"/>
              </a:lnSpc>
              <a:spcBef>
                <a:spcPts val="0"/>
              </a:spcBef>
              <a:spcAft>
                <a:spcPts val="0"/>
              </a:spcAft>
              <a:buClr>
                <a:srgbClr val="3F3F3F"/>
              </a:buClr>
              <a:buSzPts val="4800"/>
              <a:buFont typeface="Noto Sans Symbols"/>
              <a:buChar char="❑"/>
            </a:pPr>
            <a:r>
              <a:rPr b="1" lang="en-US">
                <a:latin typeface="Merriweather"/>
                <a:ea typeface="Merriweather"/>
                <a:cs typeface="Merriweather"/>
                <a:sym typeface="Merriweather"/>
              </a:rPr>
              <a:t>Learning outcomes</a:t>
            </a:r>
            <a:endParaRPr b="1">
              <a:latin typeface="Merriweather"/>
              <a:ea typeface="Merriweather"/>
              <a:cs typeface="Merriweather"/>
              <a:sym typeface="Merriweather"/>
            </a:endParaRPr>
          </a:p>
        </p:txBody>
      </p:sp>
      <p:sp>
        <p:nvSpPr>
          <p:cNvPr id="187" name="Google Shape;187;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Define what managing built environment intervention is</a:t>
            </a: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Recognise the stakeholders of built environment interventions</a:t>
            </a: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Recognise the economics and financing of interventions</a:t>
            </a: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Recognise ethics and professionalism of built environment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800"/>
              <a:buFont typeface="Noto Sans Symbols"/>
              <a:buChar char="❑"/>
            </a:pPr>
            <a:r>
              <a:rPr b="1" lang="en-US">
                <a:latin typeface="Merriweather"/>
                <a:ea typeface="Merriweather"/>
                <a:cs typeface="Merriweather"/>
                <a:sym typeface="Merriweather"/>
              </a:rPr>
              <a:t>Content </a:t>
            </a:r>
            <a:endParaRPr b="1">
              <a:latin typeface="Merriweather"/>
              <a:ea typeface="Merriweather"/>
              <a:cs typeface="Merriweather"/>
              <a:sym typeface="Merriweather"/>
            </a:endParaRPr>
          </a:p>
        </p:txBody>
      </p:sp>
      <p:sp>
        <p:nvSpPr>
          <p:cNvPr id="193" name="Google Shape;193;p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t/>
            </a:r>
            <a:endParaRPr>
              <a:latin typeface="Merriweather"/>
              <a:ea typeface="Merriweather"/>
              <a:cs typeface="Merriweather"/>
              <a:sym typeface="Merriweathe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The stakeholders of Built Environment interventions</a:t>
            </a:r>
            <a:endParaRPr sz="2400">
              <a:latin typeface="Merriweather"/>
              <a:ea typeface="Merriweather"/>
              <a:cs typeface="Merriweather"/>
              <a:sym typeface="Merriweathe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The economics and financing of interventions</a:t>
            </a:r>
            <a:endParaRPr sz="2400">
              <a:latin typeface="Merriweather"/>
              <a:ea typeface="Merriweather"/>
              <a:cs typeface="Merriweather"/>
              <a:sym typeface="Merriweather"/>
            </a:endParaRPr>
          </a:p>
          <a:p>
            <a:pPr indent="-152400" lvl="0" marL="91440" rtl="0" algn="l">
              <a:lnSpc>
                <a:spcPct val="150000"/>
              </a:lnSpc>
              <a:spcBef>
                <a:spcPts val="1400"/>
              </a:spcBef>
              <a:spcAft>
                <a:spcPts val="0"/>
              </a:spcAft>
              <a:buSzPts val="2400"/>
              <a:buFont typeface="Noto Sans Symbols"/>
              <a:buChar char="▪"/>
            </a:pPr>
            <a:r>
              <a:rPr lang="en-US" sz="2400">
                <a:latin typeface="Merriweather"/>
                <a:ea typeface="Merriweather"/>
                <a:cs typeface="Merriweather"/>
                <a:sym typeface="Merriweather"/>
              </a:rPr>
              <a:t>Ethics and professionalism of Built Environment </a:t>
            </a:r>
            <a:endParaRPr sz="2400">
              <a:latin typeface="Merriweather"/>
              <a:ea typeface="Merriweather"/>
              <a:cs typeface="Merriweather"/>
              <a:sym typeface="Merriweathe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4"/>
          <p:cNvSpPr txBox="1"/>
          <p:nvPr>
            <p:ph type="title"/>
          </p:nvPr>
        </p:nvSpPr>
        <p:spPr>
          <a:xfrm>
            <a:off x="741948" y="1579728"/>
            <a:ext cx="10515600" cy="1325563"/>
          </a:xfrm>
          <a:prstGeom prst="rect">
            <a:avLst/>
          </a:prstGeom>
          <a:noFill/>
          <a:ln>
            <a:noFill/>
          </a:ln>
        </p:spPr>
        <p:txBody>
          <a:bodyPr anchorCtr="0" anchor="b" bIns="45700" lIns="91425" spcFirstLastPara="1" rIns="91425" wrap="square" tIns="45700">
            <a:normAutofit fontScale="90000"/>
          </a:bodyPr>
          <a:lstStyle/>
          <a:p>
            <a:pPr indent="-571500" lvl="0" marL="571500" rtl="0" algn="l">
              <a:lnSpc>
                <a:spcPct val="85000"/>
              </a:lnSpc>
              <a:spcBef>
                <a:spcPts val="0"/>
              </a:spcBef>
              <a:spcAft>
                <a:spcPts val="0"/>
              </a:spcAft>
              <a:buClr>
                <a:srgbClr val="3F3F3F"/>
              </a:buClr>
              <a:buSzPct val="100000"/>
              <a:buFont typeface="Noto Sans Symbols"/>
              <a:buChar char="❑"/>
            </a:pPr>
            <a:r>
              <a:rPr b="1" lang="en-US">
                <a:latin typeface="Merriweather"/>
                <a:ea typeface="Merriweather"/>
                <a:cs typeface="Merriweather"/>
                <a:sym typeface="Merriweather"/>
              </a:rPr>
              <a:t>The stakeholders of Built Environment interventions</a:t>
            </a:r>
            <a:br>
              <a:rPr lang="en-US">
                <a:latin typeface="Merriweather"/>
                <a:ea typeface="Merriweather"/>
                <a:cs typeface="Merriweather"/>
                <a:sym typeface="Merriweather"/>
              </a:rPr>
            </a:br>
            <a:br>
              <a:rPr lang="en-US">
                <a:latin typeface="Merriweather"/>
                <a:ea typeface="Merriweather"/>
                <a:cs typeface="Merriweather"/>
                <a:sym typeface="Merriweather"/>
              </a:rPr>
            </a:br>
            <a:endParaRPr/>
          </a:p>
        </p:txBody>
      </p:sp>
      <p:sp>
        <p:nvSpPr>
          <p:cNvPr id="199" name="Google Shape;199;p4"/>
          <p:cNvSpPr txBox="1"/>
          <p:nvPr>
            <p:ph idx="1" type="body"/>
          </p:nvPr>
        </p:nvSpPr>
        <p:spPr>
          <a:xfrm>
            <a:off x="741948" y="1729372"/>
            <a:ext cx="10515600" cy="4418766"/>
          </a:xfrm>
          <a:prstGeom prst="rect">
            <a:avLst/>
          </a:prstGeom>
          <a:noFill/>
          <a:ln>
            <a:noFill/>
          </a:ln>
        </p:spPr>
        <p:txBody>
          <a:bodyPr anchorCtr="0" anchor="t" bIns="45700" lIns="0" spcFirstLastPara="1" rIns="0" wrap="square" tIns="45700">
            <a:normAutofit fontScale="92500" lnSpcReduction="10000"/>
          </a:bodyPr>
          <a:lstStyle/>
          <a:p>
            <a:pPr indent="0" lvl="0" marL="91440" rtl="0" algn="just">
              <a:lnSpc>
                <a:spcPct val="90000"/>
              </a:lnSpc>
              <a:spcBef>
                <a:spcPts val="0"/>
              </a:spcBef>
              <a:spcAft>
                <a:spcPts val="0"/>
              </a:spcAft>
              <a:buSzPct val="100000"/>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US" sz="2400">
                <a:latin typeface="Merriweather"/>
                <a:ea typeface="Merriweather"/>
                <a:cs typeface="Merriweather"/>
                <a:sym typeface="Merriweather"/>
              </a:rPr>
              <a:t>The stakeholders of Built Environment interventions and stakeholders’ collective thinking on the contextual factors that influence the success and failures of built environment interventions (L.Firth, Stephens, Cantinotti, Fuller, Kestens, &amp; Winters, 2021)</a:t>
            </a:r>
            <a:endParaRPr/>
          </a:p>
          <a:p>
            <a:pPr indent="0" lvl="0" marL="91440" rtl="0" algn="just">
              <a:lnSpc>
                <a:spcPct val="90000"/>
              </a:lnSpc>
              <a:spcBef>
                <a:spcPts val="1400"/>
              </a:spcBef>
              <a:spcAft>
                <a:spcPts val="0"/>
              </a:spcAft>
              <a:buSzPct val="100000"/>
              <a:buFont typeface="Noto Sans Symbols"/>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US" sz="2400">
                <a:latin typeface="Merriweather"/>
                <a:ea typeface="Merriweather"/>
                <a:cs typeface="Merriweather"/>
                <a:sym typeface="Merriweather"/>
              </a:rPr>
              <a:t>Many researchers have identified various stakeholders within the perspective of post natural disaster reconstruction (Shafique &amp; Warren, 2016)</a:t>
            </a:r>
            <a:endParaRPr/>
          </a:p>
          <a:p>
            <a:pPr indent="0" lvl="0" marL="91440" rtl="0" algn="just">
              <a:lnSpc>
                <a:spcPct val="90000"/>
              </a:lnSpc>
              <a:spcBef>
                <a:spcPts val="1400"/>
              </a:spcBef>
              <a:spcAft>
                <a:spcPts val="0"/>
              </a:spcAft>
              <a:buSzPct val="100000"/>
              <a:buFont typeface="Noto Sans Symbols"/>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US" sz="2400">
                <a:latin typeface="Merriweather"/>
                <a:ea typeface="Merriweather"/>
                <a:cs typeface="Merriweather"/>
                <a:sym typeface="Merriweather"/>
              </a:rPr>
              <a:t>These stakeholders have their specific roles and interests in the project and based upon their interests and roles, researchers have divided stakeholders into various groups (Shafique &amp; Warren, 2016)</a:t>
            </a:r>
            <a:endParaRPr sz="2400">
              <a:latin typeface="Merriweather"/>
              <a:ea typeface="Merriweather"/>
              <a:cs typeface="Merriweather"/>
              <a:sym typeface="Merriweather"/>
            </a:endParaRPr>
          </a:p>
          <a:p>
            <a:pPr indent="0" lvl="0" marL="91440" rtl="0" algn="just">
              <a:lnSpc>
                <a:spcPct val="90000"/>
              </a:lnSpc>
              <a:spcBef>
                <a:spcPts val="1400"/>
              </a:spcBef>
              <a:spcAft>
                <a:spcPts val="0"/>
              </a:spcAft>
              <a:buSzPct val="100000"/>
              <a:buNone/>
            </a:pPr>
            <a:r>
              <a:t/>
            </a:r>
            <a:endParaRPr sz="2400">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5"/>
          <p:cNvSpPr txBox="1"/>
          <p:nvPr>
            <p:ph type="title"/>
          </p:nvPr>
        </p:nvSpPr>
        <p:spPr>
          <a:xfrm>
            <a:off x="838200" y="244809"/>
            <a:ext cx="10515600" cy="1325563"/>
          </a:xfrm>
          <a:prstGeom prst="rect">
            <a:avLst/>
          </a:prstGeom>
          <a:noFill/>
          <a:ln>
            <a:noFill/>
          </a:ln>
        </p:spPr>
        <p:txBody>
          <a:bodyPr anchorCtr="0" anchor="b" bIns="45700" lIns="91425" spcFirstLastPara="1" rIns="91425" wrap="square" tIns="45700">
            <a:normAutofit/>
          </a:bodyPr>
          <a:lstStyle/>
          <a:p>
            <a:pPr indent="-742950" lvl="0" marL="742950" rtl="0" algn="l">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Types of Stakeholders</a:t>
            </a:r>
            <a:endParaRPr b="1" sz="4000">
              <a:latin typeface="Merriweather"/>
              <a:ea typeface="Merriweather"/>
              <a:cs typeface="Merriweather"/>
              <a:sym typeface="Merriweather"/>
            </a:endParaRPr>
          </a:p>
        </p:txBody>
      </p:sp>
      <p:sp>
        <p:nvSpPr>
          <p:cNvPr id="205" name="Google Shape;205;p5"/>
          <p:cNvSpPr txBox="1"/>
          <p:nvPr>
            <p:ph idx="1" type="body"/>
          </p:nvPr>
        </p:nvSpPr>
        <p:spPr>
          <a:xfrm>
            <a:off x="705852" y="1792706"/>
            <a:ext cx="10515600" cy="4199022"/>
          </a:xfrm>
          <a:prstGeom prst="rect">
            <a:avLst/>
          </a:prstGeom>
          <a:noFill/>
          <a:ln>
            <a:noFill/>
          </a:ln>
        </p:spPr>
        <p:txBody>
          <a:bodyPr anchorCtr="0" anchor="t" bIns="45700" lIns="0" spcFirstLastPara="1" rIns="0" wrap="square" tIns="45700">
            <a:normAutofit fontScale="92500" lnSpcReduction="20000"/>
          </a:bodyPr>
          <a:lstStyle/>
          <a:p>
            <a:pPr indent="0" lvl="0" marL="0" rtl="0" algn="just">
              <a:lnSpc>
                <a:spcPct val="90000"/>
              </a:lnSpc>
              <a:spcBef>
                <a:spcPts val="0"/>
              </a:spcBef>
              <a:spcAft>
                <a:spcPts val="0"/>
              </a:spcAft>
              <a:buSzPct val="100000"/>
              <a:buNone/>
            </a:pPr>
            <a:r>
              <a:t/>
            </a:r>
            <a:endParaRPr b="1"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b="1" lang="en-US" sz="2400">
                <a:latin typeface="Merriweather"/>
                <a:ea typeface="Merriweather"/>
                <a:cs typeface="Merriweather"/>
                <a:sym typeface="Merriweather"/>
              </a:rPr>
              <a:t>Primary stakeholders </a:t>
            </a:r>
            <a:r>
              <a:rPr lang="en-US" sz="2400">
                <a:latin typeface="Merriweather"/>
                <a:ea typeface="Merriweather"/>
                <a:cs typeface="Merriweather"/>
                <a:sym typeface="Merriweather"/>
              </a:rPr>
              <a:t>- Essential for the project. The project could not proceed without their participation</a:t>
            </a:r>
            <a:endParaRPr/>
          </a:p>
          <a:p>
            <a:pPr indent="0" lvl="0" marL="91440" rtl="0" algn="just">
              <a:lnSpc>
                <a:spcPct val="90000"/>
              </a:lnSpc>
              <a:spcBef>
                <a:spcPts val="1400"/>
              </a:spcBef>
              <a:spcAft>
                <a:spcPts val="0"/>
              </a:spcAft>
              <a:buSzPct val="100000"/>
              <a:buFont typeface="Noto Sans Symbols"/>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b="1" lang="en-US" sz="2400">
                <a:latin typeface="Merriweather"/>
                <a:ea typeface="Merriweather"/>
                <a:cs typeface="Merriweather"/>
                <a:sym typeface="Merriweather"/>
              </a:rPr>
              <a:t>Secondary stakeholders </a:t>
            </a:r>
            <a:r>
              <a:rPr lang="en-US" sz="2400">
                <a:latin typeface="Merriweather"/>
                <a:ea typeface="Merriweather"/>
                <a:cs typeface="Merriweather"/>
                <a:sym typeface="Merriweather"/>
              </a:rPr>
              <a:t>- Not essential but they have influence or are influenced by the project</a:t>
            </a:r>
            <a:endParaRPr/>
          </a:p>
          <a:p>
            <a:pPr indent="0" lvl="0" marL="91440" rtl="0" algn="just">
              <a:lnSpc>
                <a:spcPct val="90000"/>
              </a:lnSpc>
              <a:spcBef>
                <a:spcPts val="1400"/>
              </a:spcBef>
              <a:spcAft>
                <a:spcPts val="0"/>
              </a:spcAft>
              <a:buSzPct val="100000"/>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US" sz="2400">
                <a:latin typeface="Merriweather"/>
                <a:ea typeface="Merriweather"/>
                <a:cs typeface="Merriweather"/>
                <a:sym typeface="Merriweather"/>
              </a:rPr>
              <a:t>Davis (2014) has classified stakeholders into the following:</a:t>
            </a:r>
            <a:endParaRPr sz="2400">
              <a:latin typeface="Merriweather"/>
              <a:ea typeface="Merriweather"/>
              <a:cs typeface="Merriweather"/>
              <a:sym typeface="Merriweather"/>
            </a:endParaRPr>
          </a:p>
          <a:p>
            <a:pPr indent="-182879" lvl="1" marL="384048" rtl="0" algn="just">
              <a:lnSpc>
                <a:spcPct val="90000"/>
              </a:lnSpc>
              <a:spcBef>
                <a:spcPts val="400"/>
              </a:spcBef>
              <a:spcAft>
                <a:spcPts val="0"/>
              </a:spcAft>
              <a:buSzPct val="100000"/>
              <a:buFont typeface="Noto Sans Symbols"/>
              <a:buChar char="▪"/>
            </a:pPr>
            <a:r>
              <a:rPr b="1" lang="en-US">
                <a:latin typeface="Merriweather"/>
                <a:ea typeface="Merriweather"/>
                <a:cs typeface="Merriweather"/>
                <a:sym typeface="Merriweather"/>
              </a:rPr>
              <a:t>Senior management</a:t>
            </a:r>
            <a:r>
              <a:rPr lang="en-US">
                <a:latin typeface="Merriweather"/>
                <a:ea typeface="Merriweather"/>
                <a:cs typeface="Merriweather"/>
                <a:sym typeface="Merriweather"/>
              </a:rPr>
              <a:t>: Board, directors, portfolio director, executive management, investors, executives, project executives, senior management, programme director, owner </a:t>
            </a:r>
            <a:endParaRPr>
              <a:latin typeface="Merriweather"/>
              <a:ea typeface="Merriweather"/>
              <a:cs typeface="Merriweather"/>
              <a:sym typeface="Merriweather"/>
            </a:endParaRPr>
          </a:p>
          <a:p>
            <a:pPr indent="-182879" lvl="1" marL="384048" rtl="0" algn="just">
              <a:lnSpc>
                <a:spcPct val="90000"/>
              </a:lnSpc>
              <a:spcBef>
                <a:spcPts val="600"/>
              </a:spcBef>
              <a:spcAft>
                <a:spcPts val="0"/>
              </a:spcAft>
              <a:buSzPct val="100000"/>
              <a:buFont typeface="Noto Sans Symbols"/>
              <a:buChar char="▪"/>
            </a:pPr>
            <a:r>
              <a:rPr b="1" lang="en-US">
                <a:latin typeface="Merriweather"/>
                <a:ea typeface="Merriweather"/>
                <a:cs typeface="Merriweather"/>
                <a:sym typeface="Merriweather"/>
              </a:rPr>
              <a:t>Project core team</a:t>
            </a:r>
            <a:r>
              <a:rPr lang="en-US">
                <a:latin typeface="Merriweather"/>
                <a:ea typeface="Merriweather"/>
                <a:cs typeface="Merriweather"/>
                <a:sym typeface="Merriweather"/>
              </a:rPr>
              <a:t>: Project leader, manager, personnel, project team and its leader, other organizational involvements </a:t>
            </a:r>
            <a:endParaRPr>
              <a:latin typeface="Merriweather"/>
              <a:ea typeface="Merriweather"/>
              <a:cs typeface="Merriweather"/>
              <a:sym typeface="Merriweather"/>
            </a:endParaRPr>
          </a:p>
          <a:p>
            <a:pPr indent="-182879" lvl="1" marL="384048" rtl="0" algn="just">
              <a:lnSpc>
                <a:spcPct val="90000"/>
              </a:lnSpc>
              <a:spcBef>
                <a:spcPts val="600"/>
              </a:spcBef>
              <a:spcAft>
                <a:spcPts val="0"/>
              </a:spcAft>
              <a:buSzPct val="100000"/>
              <a:buFont typeface="Noto Sans Symbols"/>
              <a:buChar char="▪"/>
            </a:pPr>
            <a:r>
              <a:rPr b="1" lang="en-US">
                <a:latin typeface="Merriweather"/>
                <a:ea typeface="Merriweather"/>
                <a:cs typeface="Merriweather"/>
                <a:sym typeface="Merriweather"/>
              </a:rPr>
              <a:t>Project recipients</a:t>
            </a:r>
            <a:r>
              <a:rPr lang="en-US">
                <a:latin typeface="Merriweather"/>
                <a:ea typeface="Merriweather"/>
                <a:cs typeface="Merriweather"/>
                <a:sym typeface="Merriweather"/>
              </a:rPr>
              <a:t>: Consumers, customers, clients, end users, users</a:t>
            </a:r>
            <a:endParaRPr>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6"/>
          <p:cNvSpPr txBox="1"/>
          <p:nvPr>
            <p:ph type="title"/>
          </p:nvPr>
        </p:nvSpPr>
        <p:spPr>
          <a:xfrm>
            <a:off x="721894" y="866272"/>
            <a:ext cx="11085095" cy="1325563"/>
          </a:xfrm>
          <a:prstGeom prst="rect">
            <a:avLst/>
          </a:prstGeom>
          <a:noFill/>
          <a:ln>
            <a:noFill/>
          </a:ln>
        </p:spPr>
        <p:txBody>
          <a:bodyPr anchorCtr="0" anchor="b" bIns="45700" lIns="91425" spcFirstLastPara="1" rIns="91425" wrap="square" tIns="45700">
            <a:normAutofit fontScale="90000"/>
          </a:bodyPr>
          <a:lstStyle/>
          <a:p>
            <a:pPr indent="-571500" lvl="0" marL="571500" rtl="0" algn="l">
              <a:lnSpc>
                <a:spcPct val="85000"/>
              </a:lnSpc>
              <a:spcBef>
                <a:spcPts val="0"/>
              </a:spcBef>
              <a:spcAft>
                <a:spcPts val="0"/>
              </a:spcAft>
              <a:buClr>
                <a:srgbClr val="3F3F3F"/>
              </a:buClr>
              <a:buSzPct val="100000"/>
              <a:buFont typeface="Noto Sans Symbols"/>
              <a:buChar char="❑"/>
            </a:pPr>
            <a:r>
              <a:rPr b="1" lang="en-US" sz="4400">
                <a:latin typeface="Merriweather"/>
                <a:ea typeface="Merriweather"/>
                <a:cs typeface="Merriweather"/>
                <a:sym typeface="Merriweather"/>
              </a:rPr>
              <a:t>Stakeholders of Built Environment intervention</a:t>
            </a:r>
            <a:br>
              <a:rPr b="1" lang="en-US"/>
            </a:br>
            <a:endParaRPr/>
          </a:p>
        </p:txBody>
      </p:sp>
      <p:sp>
        <p:nvSpPr>
          <p:cNvPr id="211" name="Google Shape;211;p6"/>
          <p:cNvSpPr txBox="1"/>
          <p:nvPr>
            <p:ph idx="1" type="body"/>
          </p:nvPr>
        </p:nvSpPr>
        <p:spPr>
          <a:xfrm>
            <a:off x="922421" y="1892050"/>
            <a:ext cx="10515600" cy="4364371"/>
          </a:xfrm>
          <a:prstGeom prst="rect">
            <a:avLst/>
          </a:prstGeom>
          <a:noFill/>
          <a:ln>
            <a:noFill/>
          </a:ln>
        </p:spPr>
        <p:txBody>
          <a:bodyPr anchorCtr="0" anchor="t" bIns="45700" lIns="0" spcFirstLastPara="1" rIns="0" wrap="square" tIns="45700">
            <a:noAutofit/>
          </a:bodyPr>
          <a:lstStyle/>
          <a:p>
            <a:pPr indent="-152400" lvl="0" marL="91440" rtl="0" algn="just">
              <a:lnSpc>
                <a:spcPct val="90000"/>
              </a:lnSpc>
              <a:spcBef>
                <a:spcPts val="0"/>
              </a:spcBef>
              <a:spcAft>
                <a:spcPts val="0"/>
              </a:spcAft>
              <a:buSzPts val="2400"/>
              <a:buFont typeface="Noto Sans Symbols"/>
              <a:buChar char="▪"/>
            </a:pPr>
            <a:r>
              <a:rPr lang="en-US" sz="2400">
                <a:latin typeface="Merriweather"/>
                <a:ea typeface="Merriweather"/>
                <a:cs typeface="Merriweather"/>
                <a:sym typeface="Merriweather"/>
              </a:rPr>
              <a:t>Stakeholders should be engaged in reconstruction in a variety of ways ranging from planning and designing to its implementation and completion (Shafique &amp; Warren, 2016)</a:t>
            </a:r>
            <a:endParaRPr/>
          </a:p>
          <a:p>
            <a:pPr indent="0" lvl="0" marL="91440" rtl="0" algn="just">
              <a:lnSpc>
                <a:spcPct val="90000"/>
              </a:lnSpc>
              <a:spcBef>
                <a:spcPts val="140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Mojtahedi &amp; Oo (2012) discuss about stakeholder’s approaches to natural disasters as follows; </a:t>
            </a:r>
            <a:endParaRPr sz="2800">
              <a:latin typeface="Merriweather"/>
              <a:ea typeface="Merriweather"/>
              <a:cs typeface="Merriweather"/>
              <a:sym typeface="Merriweather"/>
            </a:endParaRPr>
          </a:p>
          <a:p>
            <a:pPr indent="-182880" lvl="1" marL="384048" rtl="0" algn="just">
              <a:lnSpc>
                <a:spcPct val="90000"/>
              </a:lnSpc>
              <a:spcBef>
                <a:spcPts val="400"/>
              </a:spcBef>
              <a:spcAft>
                <a:spcPts val="0"/>
              </a:spcAft>
              <a:buSzPts val="2000"/>
              <a:buChar char="◦"/>
            </a:pPr>
            <a:r>
              <a:rPr lang="en-US" sz="2000">
                <a:latin typeface="Merriweather"/>
                <a:ea typeface="Merriweather"/>
                <a:cs typeface="Merriweather"/>
                <a:sym typeface="Merriweather"/>
              </a:rPr>
              <a:t>Built environment stakeholders need to become more immersed in group</a:t>
            </a:r>
            <a:br>
              <a:rPr lang="en-US" sz="2000">
                <a:latin typeface="Merriweather"/>
                <a:ea typeface="Merriweather"/>
                <a:cs typeface="Merriweather"/>
                <a:sym typeface="Merriweather"/>
              </a:rPr>
            </a:br>
            <a:r>
              <a:rPr lang="en-US" sz="2000">
                <a:latin typeface="Merriweather"/>
                <a:ea typeface="Merriweather"/>
                <a:cs typeface="Merriweather"/>
                <a:sym typeface="Merriweather"/>
              </a:rPr>
              <a:t>decision making </a:t>
            </a:r>
            <a:endParaRPr sz="2000">
              <a:latin typeface="Merriweather"/>
              <a:ea typeface="Merriweather"/>
              <a:cs typeface="Merriweather"/>
              <a:sym typeface="Merriweather"/>
            </a:endParaRPr>
          </a:p>
          <a:p>
            <a:pPr indent="-182880" lvl="1" marL="384048" rtl="0" algn="just">
              <a:lnSpc>
                <a:spcPct val="90000"/>
              </a:lnSpc>
              <a:spcBef>
                <a:spcPts val="600"/>
              </a:spcBef>
              <a:spcAft>
                <a:spcPts val="0"/>
              </a:spcAft>
              <a:buSzPts val="2000"/>
              <a:buChar char="◦"/>
            </a:pPr>
            <a:r>
              <a:rPr lang="en-US" sz="2000">
                <a:latin typeface="Merriweather"/>
                <a:ea typeface="Merriweather"/>
                <a:cs typeface="Merriweather"/>
                <a:sym typeface="Merriweather"/>
              </a:rPr>
              <a:t>Professional training for stakeholders such as architect, planners, engineers, developers, etc. pertinent to risk and hazard awareness should be systematically organized</a:t>
            </a:r>
            <a:endParaRPr sz="2000">
              <a:latin typeface="Merriweather"/>
              <a:ea typeface="Merriweather"/>
              <a:cs typeface="Merriweather"/>
              <a:sym typeface="Merriweather"/>
            </a:endParaRPr>
          </a:p>
          <a:p>
            <a:pPr indent="0" lvl="0" marL="91440" rtl="0" algn="just">
              <a:lnSpc>
                <a:spcPct val="90000"/>
              </a:lnSpc>
              <a:spcBef>
                <a:spcPts val="1600"/>
              </a:spcBef>
              <a:spcAft>
                <a:spcPts val="0"/>
              </a:spcAft>
              <a:buSzPts val="2400"/>
              <a:buNone/>
            </a:pPr>
            <a:r>
              <a:t/>
            </a:r>
            <a:endParaRPr sz="2400">
              <a:latin typeface="Merriweather"/>
              <a:ea typeface="Merriweather"/>
              <a:cs typeface="Merriweather"/>
              <a:sym typeface="Merriweathe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7"/>
          <p:cNvSpPr txBox="1"/>
          <p:nvPr>
            <p:ph idx="1" type="body"/>
          </p:nvPr>
        </p:nvSpPr>
        <p:spPr>
          <a:xfrm>
            <a:off x="970548" y="1828799"/>
            <a:ext cx="10515600" cy="4295275"/>
          </a:xfrm>
          <a:prstGeom prst="rect">
            <a:avLst/>
          </a:prstGeom>
          <a:noFill/>
          <a:ln>
            <a:noFill/>
          </a:ln>
        </p:spPr>
        <p:txBody>
          <a:bodyPr anchorCtr="0" anchor="t" bIns="45700" lIns="0" spcFirstLastPara="1" rIns="0" wrap="square" tIns="45700">
            <a:normAutofit lnSpcReduction="10000"/>
          </a:bodyPr>
          <a:lstStyle/>
          <a:p>
            <a:pPr indent="-342900" lvl="1" marL="388620" rtl="0" algn="just">
              <a:lnSpc>
                <a:spcPct val="90000"/>
              </a:lnSpc>
              <a:spcBef>
                <a:spcPts val="0"/>
              </a:spcBef>
              <a:spcAft>
                <a:spcPts val="0"/>
              </a:spcAft>
              <a:buSzPts val="2400"/>
              <a:buFont typeface="Noto Sans Symbols"/>
              <a:buChar char="▪"/>
            </a:pPr>
            <a:r>
              <a:rPr lang="en-US" sz="2400">
                <a:latin typeface="Merriweather"/>
                <a:ea typeface="Merriweather"/>
                <a:cs typeface="Merriweather"/>
                <a:sym typeface="Merriweather"/>
              </a:rPr>
              <a:t>Performance-based contracting, and product or service oriented procurement decision should be taken in order to make designers and contractors think about long-term implications and performance of buildings and structures they design and construct</a:t>
            </a:r>
            <a:endParaRPr/>
          </a:p>
          <a:p>
            <a:pPr indent="-30479" lvl="1" marL="228600" rtl="0" algn="just">
              <a:lnSpc>
                <a:spcPct val="90000"/>
              </a:lnSpc>
              <a:spcBef>
                <a:spcPts val="1400"/>
              </a:spcBef>
              <a:spcAft>
                <a:spcPts val="0"/>
              </a:spcAft>
              <a:buSzPts val="2400"/>
              <a:buNone/>
            </a:pPr>
            <a:r>
              <a:t/>
            </a:r>
            <a:endParaRPr sz="2400">
              <a:latin typeface="Merriweather"/>
              <a:ea typeface="Merriweather"/>
              <a:cs typeface="Merriweather"/>
              <a:sym typeface="Merriweather"/>
            </a:endParaRPr>
          </a:p>
          <a:p>
            <a:pPr indent="-152400" lvl="0" marL="91440" rtl="0" algn="l">
              <a:lnSpc>
                <a:spcPct val="90000"/>
              </a:lnSpc>
              <a:spcBef>
                <a:spcPts val="1600"/>
              </a:spcBef>
              <a:spcAft>
                <a:spcPts val="0"/>
              </a:spcAft>
              <a:buSzPts val="2400"/>
              <a:buFont typeface="Noto Sans Symbols"/>
              <a:buChar char="▪"/>
            </a:pPr>
            <a:r>
              <a:rPr b="1" lang="en-US" sz="2400">
                <a:latin typeface="Merriweather"/>
                <a:ea typeface="Merriweather"/>
                <a:cs typeface="Merriweather"/>
                <a:sym typeface="Merriweather"/>
              </a:rPr>
              <a:t>Challenges in stakeholders of Built Environment interventions</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Char char=" "/>
            </a:pPr>
            <a:r>
              <a:rPr lang="en-US" sz="2400">
                <a:latin typeface="Merriweather"/>
                <a:ea typeface="Merriweather"/>
                <a:cs typeface="Merriweather"/>
                <a:sym typeface="Merriweather"/>
              </a:rPr>
              <a:t>According to Shafique &amp; Warren (2016) in their study titled “Stakeholders and Their Significance in Post Natural Disaster Reconstruction Projects: A Systematic Review of the Literature” the challenges of stakeholders of Built Environment interventions are as follows; </a:t>
            </a:r>
            <a:endParaRPr sz="2400">
              <a:latin typeface="Merriweather"/>
              <a:ea typeface="Merriweather"/>
              <a:cs typeface="Merriweather"/>
              <a:sym typeface="Merriweather"/>
            </a:endParaRPr>
          </a:p>
          <a:p>
            <a:pPr indent="-182880" lvl="1" marL="384048" rtl="0" algn="l">
              <a:lnSpc>
                <a:spcPct val="90000"/>
              </a:lnSpc>
              <a:spcBef>
                <a:spcPts val="400"/>
              </a:spcBef>
              <a:spcAft>
                <a:spcPts val="0"/>
              </a:spcAft>
              <a:buSzPts val="2000"/>
              <a:buFont typeface="Noto Sans Symbols"/>
              <a:buChar char="✔"/>
            </a:pPr>
            <a:r>
              <a:rPr lang="en-US" sz="2000">
                <a:latin typeface="Merriweather"/>
                <a:ea typeface="Merriweather"/>
                <a:cs typeface="Merriweather"/>
                <a:sym typeface="Merriweather"/>
              </a:rPr>
              <a:t>Relationships among various stakeholders determine effective governance which is an important aspect to satisfy their potentially conflicting interests</a:t>
            </a:r>
            <a:endParaRPr sz="2000">
              <a:latin typeface="Merriweather"/>
              <a:ea typeface="Merriweather"/>
              <a:cs typeface="Merriweather"/>
              <a:sym typeface="Merriweather"/>
            </a:endParaRPr>
          </a:p>
          <a:p>
            <a:pPr indent="0" lvl="0" marL="0" rtl="0" algn="l">
              <a:lnSpc>
                <a:spcPct val="90000"/>
              </a:lnSpc>
              <a:spcBef>
                <a:spcPts val="1600"/>
              </a:spcBef>
              <a:spcAft>
                <a:spcPts val="0"/>
              </a:spcAft>
              <a:buSzPts val="2000"/>
              <a:buNone/>
            </a:pPr>
            <a:r>
              <a:t/>
            </a:r>
            <a:endParaRPr>
              <a:latin typeface="Merriweather"/>
              <a:ea typeface="Merriweather"/>
              <a:cs typeface="Merriweather"/>
              <a:sym typeface="Merriweathe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8"/>
          <p:cNvSpPr txBox="1"/>
          <p:nvPr>
            <p:ph idx="1" type="body"/>
          </p:nvPr>
        </p:nvSpPr>
        <p:spPr>
          <a:xfrm>
            <a:off x="778041" y="1780674"/>
            <a:ext cx="10515600" cy="4379495"/>
          </a:xfrm>
          <a:prstGeom prst="rect">
            <a:avLst/>
          </a:prstGeom>
          <a:noFill/>
          <a:ln>
            <a:noFill/>
          </a:ln>
        </p:spPr>
        <p:txBody>
          <a:bodyPr anchorCtr="0" anchor="t" bIns="45700" lIns="0" spcFirstLastPara="1" rIns="0" wrap="square" tIns="45700">
            <a:normAutofit/>
          </a:bodyPr>
          <a:lstStyle/>
          <a:p>
            <a:pPr indent="0" lvl="1" marL="457200" rtl="0" algn="l">
              <a:lnSpc>
                <a:spcPct val="90000"/>
              </a:lnSpc>
              <a:spcBef>
                <a:spcPts val="0"/>
              </a:spcBef>
              <a:spcAft>
                <a:spcPts val="0"/>
              </a:spcAft>
              <a:buSzPts val="1800"/>
              <a:buNone/>
            </a:pPr>
            <a:r>
              <a:t/>
            </a:r>
            <a:endParaRPr>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The need to eliminate any clash of interests and improved coherence between stakeholders for better results </a:t>
            </a:r>
            <a:endParaRPr sz="2000">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Stakeholders should improve coherence and the level of engagement to achieve perceived objectives</a:t>
            </a:r>
            <a:endParaRPr sz="2000">
              <a:solidFill>
                <a:srgbClr val="FF0000"/>
              </a:solidFill>
              <a:latin typeface="Merriweather"/>
              <a:ea typeface="Merriweather"/>
              <a:cs typeface="Merriweather"/>
              <a:sym typeface="Merriweather"/>
            </a:endParaRPr>
          </a:p>
          <a:p>
            <a:pPr indent="-182880" lvl="1" marL="384048" rtl="0" algn="l">
              <a:lnSpc>
                <a:spcPct val="90000"/>
              </a:lnSpc>
              <a:spcBef>
                <a:spcPts val="600"/>
              </a:spcBef>
              <a:spcAft>
                <a:spcPts val="0"/>
              </a:spcAft>
              <a:buSzPts val="2000"/>
              <a:buFont typeface="Noto Sans Symbols"/>
              <a:buChar char="✔"/>
            </a:pPr>
            <a:r>
              <a:rPr lang="en-US" sz="2000">
                <a:latin typeface="Merriweather"/>
                <a:ea typeface="Merriweather"/>
                <a:cs typeface="Merriweather"/>
                <a:sym typeface="Merriweather"/>
              </a:rPr>
              <a:t>Communication with stakeholders and analyzing their needs as the most significant factor for stakeholder management (Shafique &amp; Warren, 2016)</a:t>
            </a:r>
            <a:endParaRPr/>
          </a:p>
          <a:p>
            <a:pPr indent="0" lvl="0" marL="91440" rtl="0" algn="just">
              <a:lnSpc>
                <a:spcPct val="90000"/>
              </a:lnSpc>
              <a:spcBef>
                <a:spcPts val="160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US" sz="2400">
                <a:latin typeface="Merriweather"/>
                <a:ea typeface="Merriweather"/>
                <a:cs typeface="Merriweather"/>
                <a:sym typeface="Merriweather"/>
              </a:rPr>
              <a:t>Researchers have determined that stakeholder engagement is very important for the success of a project. However, a practical approach based on scientific research for the engagement of stakeholders in a project still needed to be formulated (Shafique &amp; Warren, 2016)</a:t>
            </a:r>
            <a:endParaRPr sz="2400">
              <a:latin typeface="Merriweather"/>
              <a:ea typeface="Merriweather"/>
              <a:cs typeface="Merriweather"/>
              <a:sym typeface="Merriweathe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US" sz="4000">
                <a:latin typeface="Merriweather"/>
                <a:ea typeface="Merriweather"/>
                <a:cs typeface="Merriweather"/>
                <a:sym typeface="Merriweather"/>
              </a:rPr>
              <a:t>Economics and financing of interventions</a:t>
            </a:r>
            <a:endParaRPr b="1" sz="4000">
              <a:latin typeface="Merriweather"/>
              <a:ea typeface="Merriweather"/>
              <a:cs typeface="Merriweather"/>
              <a:sym typeface="Merriweather"/>
            </a:endParaRPr>
          </a:p>
        </p:txBody>
      </p:sp>
      <p:sp>
        <p:nvSpPr>
          <p:cNvPr id="227" name="Google Shape;227;p9"/>
          <p:cNvSpPr txBox="1"/>
          <p:nvPr>
            <p:ph idx="1" type="body"/>
          </p:nvPr>
        </p:nvSpPr>
        <p:spPr>
          <a:xfrm>
            <a:off x="838200" y="1690688"/>
            <a:ext cx="10515600" cy="4351338"/>
          </a:xfrm>
          <a:prstGeom prst="rect">
            <a:avLst/>
          </a:prstGeom>
          <a:noFill/>
          <a:ln>
            <a:noFill/>
          </a:ln>
        </p:spPr>
        <p:txBody>
          <a:bodyPr anchorCtr="0" anchor="t" bIns="45700" lIns="0" spcFirstLastPara="1" rIns="0" wrap="square" tIns="45700">
            <a:normAutofit/>
          </a:bodyPr>
          <a:lstStyle/>
          <a:p>
            <a:pPr indent="0" lvl="0" marL="0" rtl="0" algn="l">
              <a:lnSpc>
                <a:spcPct val="90000"/>
              </a:lnSpc>
              <a:spcBef>
                <a:spcPts val="0"/>
              </a:spcBef>
              <a:spcAft>
                <a:spcPts val="0"/>
              </a:spcAft>
              <a:buSzPts val="2400"/>
              <a:buNone/>
            </a:pPr>
            <a:r>
              <a:t/>
            </a:r>
            <a:endParaRPr sz="2400">
              <a:latin typeface="Merriweather"/>
              <a:ea typeface="Merriweather"/>
              <a:cs typeface="Merriweather"/>
              <a:sym typeface="Merriweather"/>
            </a:endParaRPr>
          </a:p>
          <a:p>
            <a:pPr indent="-152400" lvl="0" marL="91440" rtl="0" algn="l">
              <a:lnSpc>
                <a:spcPct val="90000"/>
              </a:lnSpc>
              <a:spcBef>
                <a:spcPts val="1400"/>
              </a:spcBef>
              <a:spcAft>
                <a:spcPts val="0"/>
              </a:spcAft>
              <a:buSzPts val="2400"/>
              <a:buChar char=" "/>
            </a:pPr>
            <a:r>
              <a:rPr lang="en-US" sz="2400">
                <a:latin typeface="Merriweather"/>
                <a:ea typeface="Merriweather"/>
                <a:cs typeface="Merriweather"/>
                <a:sym typeface="Merriweather"/>
              </a:rPr>
              <a:t>Economic analysis involves comparing the costs and consequences of different interventions and enabling conclusions to be drawn about their relative efficiency (Hutton &amp; Rehfuess, 2018)</a:t>
            </a:r>
            <a:endParaRPr/>
          </a:p>
          <a:p>
            <a:pPr indent="0" lvl="0" marL="91440" rtl="0" algn="l">
              <a:lnSpc>
                <a:spcPct val="90000"/>
              </a:lnSpc>
              <a:spcBef>
                <a:spcPts val="1400"/>
              </a:spcBef>
              <a:spcAft>
                <a:spcPts val="0"/>
              </a:spcAft>
              <a:buSzPts val="2400"/>
              <a:buNone/>
            </a:pPr>
            <a:r>
              <a:t/>
            </a:r>
            <a:endParaRPr sz="2400">
              <a:latin typeface="Merriweather"/>
              <a:ea typeface="Merriweather"/>
              <a:cs typeface="Merriweather"/>
              <a:sym typeface="Merriweather"/>
            </a:endParaRPr>
          </a:p>
          <a:p>
            <a:pPr indent="-152400" lvl="0" marL="91440" rtl="0" algn="l">
              <a:lnSpc>
                <a:spcPct val="90000"/>
              </a:lnSpc>
              <a:spcBef>
                <a:spcPts val="1400"/>
              </a:spcBef>
              <a:spcAft>
                <a:spcPts val="0"/>
              </a:spcAft>
              <a:buSzPts val="2400"/>
              <a:buChar char=" "/>
            </a:pPr>
            <a:r>
              <a:rPr lang="en-US" sz="2400">
                <a:latin typeface="Merriweather"/>
                <a:ea typeface="Merriweather"/>
                <a:cs typeface="Merriweather"/>
                <a:sym typeface="Merriweather"/>
              </a:rPr>
              <a:t>This section will discuss about economics and financing of interventions along the following themes;</a:t>
            </a:r>
            <a:endParaRPr sz="2400">
              <a:latin typeface="Merriweather"/>
              <a:ea typeface="Merriweather"/>
              <a:cs typeface="Merriweather"/>
              <a:sym typeface="Merriweather"/>
            </a:endParaRPr>
          </a:p>
          <a:p>
            <a:pPr indent="-182880" lvl="1" marL="384048" rtl="0" algn="l">
              <a:lnSpc>
                <a:spcPct val="90000"/>
              </a:lnSpc>
              <a:spcBef>
                <a:spcPts val="400"/>
              </a:spcBef>
              <a:spcAft>
                <a:spcPts val="0"/>
              </a:spcAft>
              <a:buSzPts val="1800"/>
              <a:buChar char="◦"/>
            </a:pPr>
            <a:r>
              <a:rPr lang="en-US">
                <a:latin typeface="Merriweather"/>
                <a:ea typeface="Merriweather"/>
                <a:cs typeface="Merriweather"/>
                <a:sym typeface="Merriweather"/>
              </a:rPr>
              <a:t>Whole life costing</a:t>
            </a:r>
            <a:endParaRPr>
              <a:latin typeface="Merriweather"/>
              <a:ea typeface="Merriweather"/>
              <a:cs typeface="Merriweather"/>
              <a:sym typeface="Merriweather"/>
            </a:endParaRPr>
          </a:p>
          <a:p>
            <a:pPr indent="-182880" lvl="1" marL="384048" rtl="0" algn="l">
              <a:lnSpc>
                <a:spcPct val="90000"/>
              </a:lnSpc>
              <a:spcBef>
                <a:spcPts val="600"/>
              </a:spcBef>
              <a:spcAft>
                <a:spcPts val="0"/>
              </a:spcAft>
              <a:buSzPts val="1800"/>
              <a:buChar char="◦"/>
            </a:pPr>
            <a:r>
              <a:rPr lang="en-US">
                <a:latin typeface="Merriweather"/>
                <a:ea typeface="Merriweather"/>
                <a:cs typeface="Merriweather"/>
                <a:sym typeface="Merriweather"/>
              </a:rPr>
              <a:t>Cost benefit analysis </a:t>
            </a:r>
            <a:endParaRPr>
              <a:latin typeface="Merriweather"/>
              <a:ea typeface="Merriweather"/>
              <a:cs typeface="Merriweather"/>
              <a:sym typeface="Merriweather"/>
            </a:endParaRPr>
          </a:p>
          <a:p>
            <a:pPr indent="0" lvl="0" marL="91440" rtl="0" algn="l">
              <a:lnSpc>
                <a:spcPct val="90000"/>
              </a:lnSpc>
              <a:spcBef>
                <a:spcPts val="1600"/>
              </a:spcBef>
              <a:spcAft>
                <a:spcPts val="0"/>
              </a:spcAft>
              <a:buSzPts val="2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2021-10-25T07:32:13Z</dcterms:created>
  <dc:creator>Malith De Silva</dc:creator>
</cp:coreProperties>
</file>