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72" r:id="rId4"/>
    <p:sldId id="257" r:id="rId5"/>
    <p:sldId id="267" r:id="rId6"/>
    <p:sldId id="275" r:id="rId7"/>
    <p:sldId id="261" r:id="rId8"/>
    <p:sldId id="264" r:id="rId9"/>
    <p:sldId id="265" r:id="rId10"/>
    <p:sldId id="273" r:id="rId11"/>
    <p:sldId id="27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DEB4FE-C1B7-6756-5BB4-41ECE56674CF}" name="Chathuranganee Jayakody" initials="CJ" userId="S::C.Jayakody2@hud.ac.uk::3aadeb19-102c-4921-b89b-1346ce012f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F11BA1F-EFB8-40F1-80EA-BE41C366620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9951" y="133883"/>
            <a:ext cx="1670685" cy="568960"/>
          </a:xfrm>
          <a:prstGeom prst="rect">
            <a:avLst/>
          </a:prstGeom>
          <a:noFill/>
          <a:ln>
            <a:noFill/>
          </a:ln>
        </p:spPr>
      </p:pic>
      <p:pic>
        <p:nvPicPr>
          <p:cNvPr id="11" name="Picture 10">
            <a:extLst>
              <a:ext uri="{FF2B5EF4-FFF2-40B4-BE49-F238E27FC236}">
                <a16:creationId xmlns:a16="http://schemas.microsoft.com/office/drawing/2014/main" id="{F24101D6-A3D8-4004-8C5A-D9F3D7441A8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1115" y="127508"/>
            <a:ext cx="2181860" cy="622300"/>
          </a:xfrm>
          <a:prstGeom prst="rect">
            <a:avLst/>
          </a:prstGeom>
          <a:noFill/>
          <a:ln>
            <a:noFill/>
          </a:ln>
        </p:spPr>
      </p:pic>
    </p:spTree>
    <p:extLst>
      <p:ext uri="{BB962C8B-B14F-4D97-AF65-F5344CB8AC3E}">
        <p14:creationId xmlns:p14="http://schemas.microsoft.com/office/powerpoint/2010/main" val="4008434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532896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1208620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CA566-D995-428F-A7AA-A46175019F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4A6A305-7BD5-4208-ADE2-5D92482737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ADC5C24-7CF1-4F0E-9EBF-7AB8402B27C8}"/>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5" name="Footer Placeholder 4">
            <a:extLst>
              <a:ext uri="{FF2B5EF4-FFF2-40B4-BE49-F238E27FC236}">
                <a16:creationId xmlns:a16="http://schemas.microsoft.com/office/drawing/2014/main" id="{452DD3A2-BF0C-44B5-8352-15C6B85317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1609D4-75D8-48B6-8BF9-7A472F8E8B6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746069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1E18F-64FE-4F93-850B-390674C28D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A947CF-CC19-485F-B111-ED3F1C24E8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0B6582-361D-467F-A362-38A1C188D40A}"/>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5" name="Footer Placeholder 4">
            <a:extLst>
              <a:ext uri="{FF2B5EF4-FFF2-40B4-BE49-F238E27FC236}">
                <a16:creationId xmlns:a16="http://schemas.microsoft.com/office/drawing/2014/main" id="{D8EDE49D-D2BF-4B3D-8E7B-CF45BCB4FB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0B25BD-751D-4F05-8E6D-30F0B22F50E9}"/>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800602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A786-5151-41CC-9F44-0ED7471884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9DDDD9A-9A9F-4E5B-B395-0DA4C28C0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93C29A-DC11-44B3-86F6-5C8161531125}"/>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5" name="Footer Placeholder 4">
            <a:extLst>
              <a:ext uri="{FF2B5EF4-FFF2-40B4-BE49-F238E27FC236}">
                <a16:creationId xmlns:a16="http://schemas.microsoft.com/office/drawing/2014/main" id="{0003E3F6-B998-41F6-9E56-118EEB565B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85CB67-716C-456B-8F48-CE0AC07E492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16538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EFC4F-D854-420A-961C-F13B2F4E69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98AE22-3410-45A6-AA29-A80535B10D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791D104-4BE4-4DB6-8FBF-DCAE2F95BA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D8B2B19-7577-4615-8564-6C33952CB486}"/>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6" name="Footer Placeholder 5">
            <a:extLst>
              <a:ext uri="{FF2B5EF4-FFF2-40B4-BE49-F238E27FC236}">
                <a16:creationId xmlns:a16="http://schemas.microsoft.com/office/drawing/2014/main" id="{10310238-9795-4F59-AEF9-A3DA5E1A68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701B98-3CD9-4701-86A2-1DEA9FC1C9A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177784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B7CA6-9466-4795-BFA9-FFB8964C391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E6E30E-88E8-4BF1-BF47-464D03FE81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33F7D1-C2D3-4C38-B35C-7F0C322C39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915212C-0D00-4C3F-B71D-E40A355E6B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F16E87-AC07-43E5-AA04-7FE92F1235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D64C582-845E-4154-B47C-B9843DB93D35}"/>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8" name="Footer Placeholder 7">
            <a:extLst>
              <a:ext uri="{FF2B5EF4-FFF2-40B4-BE49-F238E27FC236}">
                <a16:creationId xmlns:a16="http://schemas.microsoft.com/office/drawing/2014/main" id="{5D30D677-38E8-420F-9216-ACDE0180171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F158473-0E1E-4E7F-961A-ADB3DFAA51D3}"/>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397853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27091-213A-4F1D-A57C-ED4F24892E8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A2198-61F8-4985-A950-F1D10700A444}"/>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4" name="Footer Placeholder 3">
            <a:extLst>
              <a:ext uri="{FF2B5EF4-FFF2-40B4-BE49-F238E27FC236}">
                <a16:creationId xmlns:a16="http://schemas.microsoft.com/office/drawing/2014/main" id="{C583E451-F1DF-4870-80A9-00171F19866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68D33AE-47CA-468E-BB47-B9352462306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57461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EC796-D31F-459E-A138-2AFBD4A293AF}"/>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3" name="Footer Placeholder 2">
            <a:extLst>
              <a:ext uri="{FF2B5EF4-FFF2-40B4-BE49-F238E27FC236}">
                <a16:creationId xmlns:a16="http://schemas.microsoft.com/office/drawing/2014/main" id="{92604254-A912-41E1-A188-79E0C1B5B91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C24E09-AA99-4507-98CC-2210673D1950}"/>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072336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856B-8BEC-488E-8E0C-C32E222FD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3DA2A6-92E4-4FCB-9105-38DD537985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9C668AB-1A4D-4FE3-A28A-EEFA86B92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73E7C-B989-47FB-A4B6-A8334E0367B0}"/>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6" name="Footer Placeholder 5">
            <a:extLst>
              <a:ext uri="{FF2B5EF4-FFF2-40B4-BE49-F238E27FC236}">
                <a16:creationId xmlns:a16="http://schemas.microsoft.com/office/drawing/2014/main" id="{D484A091-E2B1-477E-BFFB-CBDDE0596B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88434F-EE21-4096-BF97-5DEC8D98FD3B}"/>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49135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pic>
        <p:nvPicPr>
          <p:cNvPr id="7" name="Picture 6">
            <a:extLst>
              <a:ext uri="{FF2B5EF4-FFF2-40B4-BE49-F238E27FC236}">
                <a16:creationId xmlns:a16="http://schemas.microsoft.com/office/drawing/2014/main" id="{1B26D898-02A4-4D43-A4EE-64ADC7DC2AB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8477" y="95236"/>
            <a:ext cx="1670685" cy="568960"/>
          </a:xfrm>
          <a:prstGeom prst="rect">
            <a:avLst/>
          </a:prstGeom>
          <a:noFill/>
          <a:ln>
            <a:noFill/>
          </a:ln>
        </p:spPr>
      </p:pic>
      <p:pic>
        <p:nvPicPr>
          <p:cNvPr id="8" name="Picture 7">
            <a:extLst>
              <a:ext uri="{FF2B5EF4-FFF2-40B4-BE49-F238E27FC236}">
                <a16:creationId xmlns:a16="http://schemas.microsoft.com/office/drawing/2014/main" id="{299DF6A7-6DA5-4242-B61E-1BCF4ACD2AB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0458" y="86358"/>
            <a:ext cx="2181860" cy="622300"/>
          </a:xfrm>
          <a:prstGeom prst="rect">
            <a:avLst/>
          </a:prstGeom>
          <a:noFill/>
          <a:ln>
            <a:noFill/>
          </a:ln>
        </p:spPr>
      </p:pic>
    </p:spTree>
    <p:extLst>
      <p:ext uri="{BB962C8B-B14F-4D97-AF65-F5344CB8AC3E}">
        <p14:creationId xmlns:p14="http://schemas.microsoft.com/office/powerpoint/2010/main" val="3553306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74064-0535-484B-8ACB-7B6F296186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A7EFDAA-BE87-4B48-AE18-56C43C847B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8F931357-112E-4CAA-9E08-99A334AEBF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2C1552-B907-444D-A397-7DD212DC31BA}"/>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6" name="Footer Placeholder 5">
            <a:extLst>
              <a:ext uri="{FF2B5EF4-FFF2-40B4-BE49-F238E27FC236}">
                <a16:creationId xmlns:a16="http://schemas.microsoft.com/office/drawing/2014/main" id="{29FC4B93-B74D-4F82-AADA-7DD779132C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7B2162-6DD5-4182-9253-D1D27831569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012505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2D08D-31F6-4A31-A2D3-617C89BC123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961EA0-6249-480A-9B6C-46A7631349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7A9417-FCD1-491A-974E-2C77DA1BF19C}"/>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5" name="Footer Placeholder 4">
            <a:extLst>
              <a:ext uri="{FF2B5EF4-FFF2-40B4-BE49-F238E27FC236}">
                <a16:creationId xmlns:a16="http://schemas.microsoft.com/office/drawing/2014/main" id="{269591EC-B158-4A32-9943-AC155C075C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57CE8A-83F1-4CAB-8C5D-F790933E99D3}"/>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1435988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39E760-8596-45E5-BA76-D0B21A4143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F61093-56B2-44CB-8627-38379295BD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BAFF10-1DF2-4822-8A2C-7076EA30EC0F}"/>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5" name="Footer Placeholder 4">
            <a:extLst>
              <a:ext uri="{FF2B5EF4-FFF2-40B4-BE49-F238E27FC236}">
                <a16:creationId xmlns:a16="http://schemas.microsoft.com/office/drawing/2014/main" id="{BA59A69D-5736-4F78-9075-D8F1A2283F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E89B87-E353-41CB-A88E-613B326E73E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4777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039DEF-0C26-40E9-A9BF-84EB894187BC}"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568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039DEF-0C26-40E9-A9BF-84EB894187BC}"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387530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039DEF-0C26-40E9-A9BF-84EB894187BC}" type="datetimeFigureOut">
              <a:rPr lang="en-US" smtClean="0"/>
              <a:t>2/17/2022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885514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039DEF-0C26-40E9-A9BF-84EB894187BC}" type="datetimeFigureOut">
              <a:rPr lang="en-US" smtClean="0"/>
              <a:t>2/17/2022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1994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E039DEF-0C26-40E9-A9BF-84EB894187BC}" type="datetimeFigureOut">
              <a:rPr lang="en-US" smtClean="0"/>
              <a:t>2/17/2022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8972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E039DEF-0C26-40E9-A9BF-84EB894187BC}" type="datetimeFigureOut">
              <a:rPr lang="en-US" smtClean="0"/>
              <a:t>2/17/2022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9BAE17D-6724-4322-8DE7-984BE845CAAF}" type="slidenum">
              <a:rPr lang="en-US" smtClean="0"/>
              <a:t>‹#›</a:t>
            </a:fld>
            <a:endParaRPr lang="en-US"/>
          </a:p>
        </p:txBody>
      </p:sp>
    </p:spTree>
    <p:extLst>
      <p:ext uri="{BB962C8B-B14F-4D97-AF65-F5344CB8AC3E}">
        <p14:creationId xmlns:p14="http://schemas.microsoft.com/office/powerpoint/2010/main" val="1106355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039DEF-0C26-40E9-A9BF-84EB894187BC}"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4013022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E039DEF-0C26-40E9-A9BF-84EB894187BC}" type="datetimeFigureOut">
              <a:rPr lang="en-US" smtClean="0"/>
              <a:t>2/17/2022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9BAE17D-6724-4322-8DE7-984BE845CAA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427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EB564A-6ADC-413B-983F-6DC1E36046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FD7E32-6FE8-4AF8-AC3E-10B0C1A8EB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E666FB-2C42-4465-B9BC-8B9DE9B19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A372A-B9B5-441A-A206-396452DF1A2E}" type="datetimeFigureOut">
              <a:rPr lang="en-GB" smtClean="0"/>
              <a:t>17/02/2022</a:t>
            </a:fld>
            <a:endParaRPr lang="en-GB"/>
          </a:p>
        </p:txBody>
      </p:sp>
      <p:sp>
        <p:nvSpPr>
          <p:cNvPr id="5" name="Footer Placeholder 4">
            <a:extLst>
              <a:ext uri="{FF2B5EF4-FFF2-40B4-BE49-F238E27FC236}">
                <a16:creationId xmlns:a16="http://schemas.microsoft.com/office/drawing/2014/main" id="{9C2F0BC3-FD0C-4140-95C1-4399332AC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81CD2CF-62EC-4A5E-B3BA-F446C33A79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238CA0-3056-4810-AED1-6D1C948538A1}" type="slidenum">
              <a:rPr lang="en-GB" smtClean="0"/>
              <a:t>‹#›</a:t>
            </a:fld>
            <a:endParaRPr lang="en-GB"/>
          </a:p>
        </p:txBody>
      </p:sp>
    </p:spTree>
    <p:extLst>
      <p:ext uri="{BB962C8B-B14F-4D97-AF65-F5344CB8AC3E}">
        <p14:creationId xmlns:p14="http://schemas.microsoft.com/office/powerpoint/2010/main" val="36811084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www.unhcr.org/handbooks/ih/welcoming-inclusive-societies/promoting-welcoming-and-inclusive-societies" TargetMode="External"/><Relationship Id="rId2" Type="http://schemas.openxmlformats.org/officeDocument/2006/relationships/hyperlink" Target="http://www.beyondyouthcustody.net/wp-content/uploads/Recognising-diversity-in-resettlement-a-practitioners-guide-1.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3014" y="1930275"/>
            <a:ext cx="10587137" cy="1073888"/>
          </a:xfrm>
        </p:spPr>
        <p:txBody>
          <a:bodyPr>
            <a:normAutofit/>
          </a:bodyPr>
          <a:lstStyle/>
          <a:p>
            <a:pPr marL="457200" lvl="1"/>
            <a:r>
              <a:rPr lang="en-US" sz="3600" dirty="0">
                <a:effectLst/>
                <a:latin typeface="Times New Roman" panose="02020603050405020304" pitchFamily="18" charset="0"/>
                <a:ea typeface="Times New Roman" panose="02020603050405020304" pitchFamily="18" charset="0"/>
              </a:rPr>
              <a:t>		</a:t>
            </a:r>
            <a:r>
              <a:rPr lang="en-US" sz="4800" b="1" dirty="0">
                <a:effectLst/>
                <a:latin typeface="Times New Roman" panose="02020603050405020304" pitchFamily="18" charset="0"/>
                <a:ea typeface="Times New Roman" panose="02020603050405020304" pitchFamily="18" charset="0"/>
              </a:rPr>
              <a:t>Inclusivity and Flexibility</a:t>
            </a:r>
            <a:endParaRPr lang="en-GB" sz="4800" b="1" dirty="0">
              <a:effectLst/>
              <a:latin typeface="Arial" panose="020B0604020202020204" pitchFamily="34" charset="0"/>
              <a:ea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0CF9275D-E112-4977-AE09-3B9728E3E3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06697852"/>
      </p:ext>
    </p:extLst>
  </p:cSld>
  <p:clrMapOvr>
    <a:masterClrMapping/>
  </p:clrMapOvr>
  <mc:AlternateContent xmlns:mc="http://schemas.openxmlformats.org/markup-compatibility/2006">
    <mc:Choice xmlns:p14="http://schemas.microsoft.com/office/powerpoint/2010/main" Requires="p14">
      <p:transition spd="slow" p14:dur="2000" advTm="10127"/>
    </mc:Choice>
    <mc:Fallback>
      <p:transition spd="slow" advTm="10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4421018" cy="1450757"/>
          </a:xfrm>
        </p:spPr>
        <p:txBody>
          <a:bodyPr>
            <a:normAutofit/>
          </a:bodyPr>
          <a:lstStyle/>
          <a:p>
            <a:r>
              <a:rPr lang="en-GB" b="1" dirty="0">
                <a:latin typeface="Times New Roman" panose="02020603050405020304" pitchFamily="18" charset="0"/>
                <a:cs typeface="Times New Roman" panose="02020603050405020304" pitchFamily="18" charset="0"/>
              </a:rPr>
              <a:t>References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68680" y="1873751"/>
            <a:ext cx="10515600" cy="4154070"/>
          </a:xfrm>
        </p:spPr>
        <p:txBody>
          <a:bodyPr>
            <a:normAutofit/>
          </a:bodyPr>
          <a:lstStyle/>
          <a:p>
            <a:pPr algn="just" fontAlgn="base">
              <a:lnSpc>
                <a:spcPct val="107000"/>
              </a:lnSpc>
              <a:spcAft>
                <a:spcPts val="800"/>
              </a:spcAft>
            </a:pPr>
            <a:r>
              <a:rPr lang="en-GB" sz="1800" b="0" i="0" dirty="0">
                <a:solidFill>
                  <a:srgbClr val="222222"/>
                </a:solidFill>
                <a:effectLst/>
                <a:latin typeface="Times New Roman" panose="02020603050405020304" pitchFamily="18" charset="0"/>
                <a:cs typeface="Times New Roman" panose="02020603050405020304" pitchFamily="18" charset="0"/>
              </a:rPr>
              <a:t>Benson, O. G. (2016). Refugee resettlement policy in an era of </a:t>
            </a:r>
            <a:r>
              <a:rPr lang="en-GB" sz="1800" b="0" i="0" dirty="0" err="1">
                <a:solidFill>
                  <a:srgbClr val="222222"/>
                </a:solidFill>
                <a:effectLst/>
                <a:latin typeface="Times New Roman" panose="02020603050405020304" pitchFamily="18" charset="0"/>
                <a:cs typeface="Times New Roman" panose="02020603050405020304" pitchFamily="18" charset="0"/>
              </a:rPr>
              <a:t>neoliberalization</a:t>
            </a:r>
            <a:r>
              <a:rPr lang="en-GB" sz="1800" b="0" i="0" dirty="0">
                <a:solidFill>
                  <a:srgbClr val="222222"/>
                </a:solidFill>
                <a:effectLst/>
                <a:latin typeface="Times New Roman" panose="02020603050405020304" pitchFamily="18" charset="0"/>
                <a:cs typeface="Times New Roman" panose="02020603050405020304" pitchFamily="18" charset="0"/>
              </a:rPr>
              <a:t>: A policy discourse analysis of the Refugee Act of 1980. </a:t>
            </a:r>
            <a:r>
              <a:rPr lang="en-GB" sz="1800" b="0" i="1" dirty="0">
                <a:solidFill>
                  <a:srgbClr val="222222"/>
                </a:solidFill>
                <a:effectLst/>
                <a:latin typeface="Times New Roman" panose="02020603050405020304" pitchFamily="18" charset="0"/>
                <a:cs typeface="Times New Roman" panose="02020603050405020304" pitchFamily="18" charset="0"/>
              </a:rPr>
              <a:t>Social Service Review</a:t>
            </a:r>
            <a:r>
              <a:rPr lang="en-GB" sz="1800" b="0" i="0" dirty="0">
                <a:solidFill>
                  <a:srgbClr val="222222"/>
                </a:solidFill>
                <a:effectLst/>
                <a:latin typeface="Times New Roman" panose="02020603050405020304" pitchFamily="18" charset="0"/>
                <a:cs typeface="Times New Roman" panose="02020603050405020304" pitchFamily="18" charset="0"/>
              </a:rPr>
              <a:t>, </a:t>
            </a:r>
            <a:r>
              <a:rPr lang="en-GB" sz="1800" b="0" i="1" dirty="0">
                <a:solidFill>
                  <a:srgbClr val="222222"/>
                </a:solidFill>
                <a:effectLst/>
                <a:latin typeface="Times New Roman" panose="02020603050405020304" pitchFamily="18" charset="0"/>
                <a:cs typeface="Times New Roman" panose="02020603050405020304" pitchFamily="18" charset="0"/>
              </a:rPr>
              <a:t>90</a:t>
            </a:r>
            <a:r>
              <a:rPr lang="en-GB" sz="1800" b="0" i="0" dirty="0">
                <a:solidFill>
                  <a:srgbClr val="222222"/>
                </a:solidFill>
                <a:effectLst/>
                <a:latin typeface="Times New Roman" panose="02020603050405020304" pitchFamily="18" charset="0"/>
                <a:cs typeface="Times New Roman" panose="02020603050405020304" pitchFamily="18" charset="0"/>
              </a:rPr>
              <a:t>(3), 515-549.</a:t>
            </a:r>
          </a:p>
          <a:p>
            <a:pPr algn="just" fontAlgn="base">
              <a:lnSpc>
                <a:spcPct val="107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Beyond Youth Custody (N.D). RECOGNISING DIVERSITY IN RESETTLEMENT A PRACTITIONER'S GUIDE. Available online at: </a:t>
            </a:r>
            <a:r>
              <a:rPr lang="en-GB" sz="1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http://www.beyondyouthcustody.net/wp-content/uploads/Recognising-diversity-in-resettlement-a-practitioners-guide-1.pdf</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Assessed on: 18/01/2022,</a:t>
            </a:r>
            <a:endPar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07000"/>
              </a:lnSpc>
              <a:spcAft>
                <a:spcPts val="800"/>
              </a:spcAft>
            </a:pPr>
            <a:r>
              <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UNHCR Integration Handbook (N.D) Promoting welcoming and inclusive society. Available online at: </a:t>
            </a:r>
            <a:r>
              <a:rPr lang="en-GB" sz="18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https://www.unhcr.org/handbooks/ih/welcoming-inclusive-societies/promoting-welcoming-and-inclusive-societies</a:t>
            </a:r>
            <a:r>
              <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Assessed on: 19/01/2022.</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GB" sz="1800" dirty="0">
                <a:solidFill>
                  <a:srgbClr val="222222"/>
                </a:solidFill>
                <a:latin typeface="Times New Roman" panose="02020603050405020304" pitchFamily="18" charset="0"/>
                <a:cs typeface="Times New Roman" panose="02020603050405020304" pitchFamily="18" charset="0"/>
              </a:rPr>
              <a:t>.</a:t>
            </a:r>
            <a:endParaRPr lang="en-US" sz="1800" dirty="0">
              <a:solidFill>
                <a:srgbClr val="22222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5769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284" y="286603"/>
            <a:ext cx="7049386" cy="1450757"/>
          </a:xfrm>
        </p:spPr>
        <p:txBody>
          <a:bodyPr>
            <a:normAutofit/>
          </a:bodyPr>
          <a:lstStyle/>
          <a:p>
            <a:r>
              <a:rPr lang="en-US" b="1" dirty="0">
                <a:latin typeface="Times New Roman" panose="02020603050405020304" pitchFamily="18" charset="0"/>
                <a:cs typeface="Times New Roman" panose="02020603050405020304" pitchFamily="18" charset="0"/>
              </a:rPr>
              <a:t>Learning outcomes </a:t>
            </a:r>
          </a:p>
        </p:txBody>
      </p:sp>
      <p:sp>
        <p:nvSpPr>
          <p:cNvPr id="3" name="Content Placeholder 2"/>
          <p:cNvSpPr>
            <a:spLocks noGrp="1"/>
          </p:cNvSpPr>
          <p:nvPr>
            <p:ph idx="1"/>
          </p:nvPr>
        </p:nvSpPr>
        <p:spPr>
          <a:xfrm>
            <a:off x="329609" y="1845734"/>
            <a:ext cx="11472531" cy="4023360"/>
          </a:xfrm>
        </p:spPr>
        <p:txBody>
          <a:bodyPr>
            <a:normAutofit/>
          </a:bodyPr>
          <a:lstStyle/>
          <a:p>
            <a:pPr algn="just"/>
            <a:endParaRPr lang="en-US" dirty="0">
              <a:latin typeface="Times New Roman" panose="02020603050405020304" pitchFamily="18" charset="0"/>
              <a:cs typeface="Times New Roman" panose="02020603050405020304" pitchFamily="18" charset="0"/>
            </a:endParaRPr>
          </a:p>
          <a:p>
            <a:pPr algn="just"/>
            <a:r>
              <a:rPr lang="en-GB" sz="1800" dirty="0">
                <a:latin typeface="Times New Roman" panose="02020603050405020304" pitchFamily="18" charset="0"/>
                <a:ea typeface="Calibri" panose="020F0502020204030204" pitchFamily="34" charset="0"/>
                <a:cs typeface="Times New Roman" panose="02020603050405020304" pitchFamily="18" charset="0"/>
              </a:rPr>
              <a:t>By the end of this lesson, students will:</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Wingdings" panose="05000000000000000000" pitchFamily="2"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Understand the meaning of </a:t>
            </a:r>
            <a:r>
              <a:rPr lang="en-US" sz="1800" dirty="0">
                <a:latin typeface="Times New Roman" panose="02020603050405020304" pitchFamily="18" charset="0"/>
                <a:ea typeface="Calibri" panose="020F0502020204030204" pitchFamily="34" charset="0"/>
                <a:cs typeface="Times New Roman" panose="02020603050405020304" pitchFamily="18" charset="0"/>
              </a:rPr>
              <a:t>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nclusivity and Flexibility.</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Wingdings" panose="05000000000000000000" pitchFamily="2" charset="2"/>
              <a:buChar char="§"/>
            </a:pPr>
            <a:r>
              <a:rPr lang="en-GB" sz="1800" dirty="0">
                <a:latin typeface="Times New Roman" panose="02020603050405020304" pitchFamily="18" charset="0"/>
                <a:ea typeface="Calibri" panose="020F0502020204030204" pitchFamily="34" charset="0"/>
                <a:cs typeface="Times New Roman" panose="02020603050405020304" pitchFamily="18" charset="0"/>
              </a:rPr>
              <a:t>Understand why it is important.</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Wingdings" panose="05000000000000000000" pitchFamily="2"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Know those responsible for creating inclusive and flexible resettlement environment?</a:t>
            </a:r>
          </a:p>
          <a:p>
            <a:pPr algn="just">
              <a:buFont typeface="Wingdings" panose="05000000000000000000" pitchFamily="2"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Understand ways to achieve inclusivity and flexibility.</a:t>
            </a:r>
          </a:p>
          <a:p>
            <a:pPr algn="just">
              <a:buFont typeface="Wingdings" panose="05000000000000000000" pitchFamily="2"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a:latin typeface="Times New Roman" panose="02020603050405020304" pitchFamily="18" charset="0"/>
                <a:ea typeface="Calibri" panose="020F0502020204030204" pitchFamily="34" charset="0"/>
                <a:cs typeface="Times New Roman" panose="02020603050405020304" pitchFamily="18" charset="0"/>
              </a:rPr>
              <a:t>Understand that inclusivity and diversity can be used interchangeably.</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78BCC226-F4B2-4A79-ABB6-539EE1FFAA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81361167"/>
      </p:ext>
    </p:extLst>
  </p:cSld>
  <p:clrMapOvr>
    <a:masterClrMapping/>
  </p:clrMapOvr>
  <mc:AlternateContent xmlns:mc="http://schemas.openxmlformats.org/markup-compatibility/2006">
    <mc:Choice xmlns:p14="http://schemas.microsoft.com/office/powerpoint/2010/main" Requires="p14">
      <p:transition spd="slow" p14:dur="2000" advTm="28175"/>
    </mc:Choice>
    <mc:Fallback>
      <p:transition spd="slow" advTm="28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5856413" cy="1450757"/>
          </a:xfrm>
        </p:spPr>
        <p:txBody>
          <a:bodyPr/>
          <a:lstStyle/>
          <a:p>
            <a:r>
              <a:rPr lang="en-US" b="1" dirty="0">
                <a:latin typeface="Times New Roman" panose="02020603050405020304" pitchFamily="18" charset="0"/>
                <a:cs typeface="Times New Roman" panose="02020603050405020304" pitchFamily="18" charset="0"/>
              </a:rPr>
              <a:t>Content</a:t>
            </a:r>
          </a:p>
        </p:txBody>
      </p:sp>
      <p:sp>
        <p:nvSpPr>
          <p:cNvPr id="3" name="Content Placeholder 2"/>
          <p:cNvSpPr>
            <a:spLocks noGrp="1"/>
          </p:cNvSpPr>
          <p:nvPr>
            <p:ph idx="1"/>
          </p:nvPr>
        </p:nvSpPr>
        <p:spPr/>
        <p:txBody>
          <a:bodyPr>
            <a:normAutofit/>
          </a:bodyPr>
          <a:lstStyle/>
          <a:p>
            <a:pPr marL="342900" marR="0" lvl="0" indent="-342900" algn="just">
              <a:lnSpc>
                <a:spcPct val="150000"/>
              </a:lnSpc>
              <a:spcBef>
                <a:spcPts val="0"/>
              </a:spcBef>
              <a:spcAft>
                <a:spcPts val="800"/>
              </a:spcAft>
              <a:buFont typeface="Symbol" panose="05050102010706020507" pitchFamily="18" charset="2"/>
              <a:buChar char=""/>
            </a:pP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800"/>
              </a:spcAft>
              <a:buFont typeface="Wingdings" panose="05000000000000000000" pitchFamily="2" charset="2"/>
              <a:buChar char="§"/>
            </a:pPr>
            <a:r>
              <a:rPr lang="en-US" sz="2200" dirty="0">
                <a:latin typeface="Times New Roman" panose="02020603050405020304" pitchFamily="18" charset="0"/>
                <a:ea typeface="Calibri" panose="020F0502020204030204" pitchFamily="34" charset="0"/>
                <a:cs typeface="Times New Roman" panose="02020603050405020304" pitchFamily="18" charset="0"/>
              </a:rPr>
              <a:t>The meaning of inclusivity and flexibility.</a:t>
            </a:r>
          </a:p>
          <a:p>
            <a:pPr marR="0" lvl="0" algn="just">
              <a:lnSpc>
                <a:spcPct val="150000"/>
              </a:lnSpc>
              <a:spcBef>
                <a:spcPts val="0"/>
              </a:spcBef>
              <a:spcAft>
                <a:spcPts val="800"/>
              </a:spcAft>
              <a:buFont typeface="Wingdings" panose="05000000000000000000" pitchFamily="2" charset="2"/>
              <a:buChar char="§"/>
            </a:pPr>
            <a:r>
              <a:rPr lang="en-US" sz="2200" dirty="0">
                <a:latin typeface="Times New Roman" panose="02020603050405020304" pitchFamily="18" charset="0"/>
                <a:ea typeface="Calibri" panose="020F0502020204030204" pitchFamily="34" charset="0"/>
                <a:cs typeface="Times New Roman" panose="02020603050405020304" pitchFamily="18" charset="0"/>
              </a:rPr>
              <a:t>Why is inclusivity and flexibility important?</a:t>
            </a:r>
          </a:p>
          <a:p>
            <a:pPr marR="0" lvl="0" algn="just">
              <a:lnSpc>
                <a:spcPct val="150000"/>
              </a:lnSpc>
              <a:spcBef>
                <a:spcPts val="0"/>
              </a:spcBef>
              <a:spcAft>
                <a:spcPts val="800"/>
              </a:spcAft>
              <a:buFont typeface="Wingdings" panose="05000000000000000000" pitchFamily="2" charset="2"/>
              <a:buChar char="§"/>
            </a:pPr>
            <a:r>
              <a:rPr lang="en-US" sz="2200" dirty="0">
                <a:latin typeface="Times New Roman" panose="02020603050405020304" pitchFamily="18" charset="0"/>
                <a:ea typeface="Calibri" panose="020F0502020204030204" pitchFamily="34" charset="0"/>
                <a:cs typeface="Times New Roman" panose="02020603050405020304" pitchFamily="18" charset="0"/>
              </a:rPr>
              <a:t>Who are responsible to create this?</a:t>
            </a:r>
          </a:p>
          <a:p>
            <a:pPr marR="0" lvl="0" algn="just">
              <a:lnSpc>
                <a:spcPct val="150000"/>
              </a:lnSpc>
              <a:spcBef>
                <a:spcPts val="0"/>
              </a:spcBef>
              <a:spcAft>
                <a:spcPts val="800"/>
              </a:spcAft>
              <a:buFont typeface="Wingdings" panose="05000000000000000000" pitchFamily="2" charset="2"/>
              <a:buChar char="§"/>
            </a:pPr>
            <a:r>
              <a:rPr lang="en-US" sz="2200" dirty="0">
                <a:latin typeface="Times New Roman" panose="02020603050405020304" pitchFamily="18" charset="0"/>
                <a:ea typeface="Calibri" panose="020F0502020204030204" pitchFamily="34" charset="0"/>
                <a:cs typeface="Times New Roman" panose="02020603050405020304" pitchFamily="18" charset="0"/>
              </a:rPr>
              <a:t>What are the ways to achieve this?</a:t>
            </a:r>
          </a:p>
          <a:p>
            <a:pPr marR="0" lvl="0" algn="just">
              <a:lnSpc>
                <a:spcPct val="150000"/>
              </a:lnSpc>
              <a:spcBef>
                <a:spcPts val="0"/>
              </a:spcBef>
              <a:spcAft>
                <a:spcPts val="800"/>
              </a:spcAft>
              <a:buFont typeface="Wingdings" panose="05000000000000000000" pitchFamily="2" charset="2"/>
              <a:buChar char="§"/>
            </a:pPr>
            <a:r>
              <a:rPr lang="en-US" sz="2200" dirty="0">
                <a:latin typeface="Times New Roman" panose="02020603050405020304" pitchFamily="18" charset="0"/>
                <a:ea typeface="Calibri" panose="020F0502020204030204" pitchFamily="34" charset="0"/>
                <a:cs typeface="Times New Roman" panose="02020603050405020304" pitchFamily="18" charset="0"/>
              </a:rPr>
              <a:t>Inclusivity and diversity.</a:t>
            </a:r>
          </a:p>
          <a:p>
            <a:pPr marR="0" lvl="0" algn="just">
              <a:lnSpc>
                <a:spcPct val="150000"/>
              </a:lnSpc>
              <a:spcBef>
                <a:spcPts val="0"/>
              </a:spcBef>
              <a:spcAft>
                <a:spcPts val="800"/>
              </a:spcAft>
              <a:buFont typeface="Wingdings" panose="05000000000000000000" pitchFamily="2" charset="2"/>
              <a:buChar char="§"/>
            </a:pPr>
            <a:endParaRPr lang="en-US" sz="2400" dirty="0">
              <a:latin typeface="Sylfaen" panose="010A0502050306030303" pitchFamily="18" charset="0"/>
              <a:ea typeface="Calibri" panose="020F0502020204030204" pitchFamily="34" charset="0"/>
            </a:endParaRPr>
          </a:p>
        </p:txBody>
      </p:sp>
      <p:pic>
        <p:nvPicPr>
          <p:cNvPr id="4" name="Picture 3">
            <a:extLst>
              <a:ext uri="{FF2B5EF4-FFF2-40B4-BE49-F238E27FC236}">
                <a16:creationId xmlns:a16="http://schemas.microsoft.com/office/drawing/2014/main" id="{48217C9E-D3A1-4DA3-8F62-6D4AAAF42CAE}"/>
              </a:ext>
            </a:extLst>
          </p:cNvPr>
          <p:cNvPicPr>
            <a:picLocks noChangeAspect="1"/>
          </p:cNvPicPr>
          <p:nvPr/>
        </p:nvPicPr>
        <p:blipFill>
          <a:blip r:embed="rId4"/>
          <a:stretch>
            <a:fillRect/>
          </a:stretch>
        </p:blipFill>
        <p:spPr>
          <a:xfrm>
            <a:off x="6953693" y="1819153"/>
            <a:ext cx="4635796" cy="4257354"/>
          </a:xfrm>
          <a:prstGeom prst="rect">
            <a:avLst/>
          </a:prstGeom>
        </p:spPr>
      </p:pic>
      <p:pic>
        <p:nvPicPr>
          <p:cNvPr id="7" name="Audio 6">
            <a:hlinkClick r:id="" action="ppaction://media"/>
            <a:extLst>
              <a:ext uri="{FF2B5EF4-FFF2-40B4-BE49-F238E27FC236}">
                <a16:creationId xmlns:a16="http://schemas.microsoft.com/office/drawing/2014/main" id="{6822397B-09DA-4765-A6A6-812BC8BA8E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6231974"/>
      </p:ext>
    </p:extLst>
  </p:cSld>
  <p:clrMapOvr>
    <a:masterClrMapping/>
  </p:clrMapOvr>
  <mc:AlternateContent xmlns:mc="http://schemas.openxmlformats.org/markup-compatibility/2006">
    <mc:Choice xmlns:p14="http://schemas.microsoft.com/office/powerpoint/2010/main" Requires="p14">
      <p:transition spd="slow" p14:dur="2000" advTm="7016"/>
    </mc:Choice>
    <mc:Fallback>
      <p:transition spd="slow" advTm="7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605" y="286603"/>
            <a:ext cx="7302837" cy="702303"/>
          </a:xfrm>
        </p:spPr>
        <p:txBody>
          <a:bodyPr>
            <a:normAutofit/>
          </a:bodyPr>
          <a:lstStyle/>
          <a:p>
            <a:r>
              <a:rPr lang="en-GB" sz="3600" b="1" dirty="0">
                <a:latin typeface="Times New Roman" panose="02020603050405020304" pitchFamily="18" charset="0"/>
                <a:cs typeface="Times New Roman" panose="02020603050405020304" pitchFamily="18" charset="0"/>
              </a:rPr>
              <a:t>What is </a:t>
            </a:r>
            <a:r>
              <a:rPr lang="en-US" sz="3600" b="1" dirty="0">
                <a:latin typeface="Times New Roman" panose="02020603050405020304" pitchFamily="18" charset="0"/>
                <a:cs typeface="Times New Roman" panose="02020603050405020304" pitchFamily="18" charset="0"/>
              </a:rPr>
              <a:t>inclusivity </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and Flexibility</a:t>
            </a:r>
            <a:endParaRPr lang="en-US" sz="36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9972" y="1845734"/>
            <a:ext cx="11270512" cy="4023360"/>
          </a:xfrm>
        </p:spPr>
        <p:txBody>
          <a:bodyPr>
            <a:normAutofit/>
          </a:bodyPr>
          <a:lstStyle/>
          <a:p>
            <a:pPr marL="228600" lvl="1">
              <a:spcBef>
                <a:spcPts val="1000"/>
              </a:spcBef>
            </a:pPr>
            <a:endParaRPr lang="en-GB" dirty="0">
              <a:latin typeface="Sylfaen" panose="010A0502050306030303" pitchFamily="18" charset="0"/>
            </a:endParaRPr>
          </a:p>
          <a:p>
            <a:pPr marL="388620" lvl="1" indent="-342900" algn="just">
              <a:spcBef>
                <a:spcPts val="1000"/>
              </a:spcBef>
              <a:buFont typeface="Wingdings" panose="05000000000000000000" pitchFamily="2" charset="2"/>
              <a:buChar char="§"/>
            </a:pPr>
            <a:endParaRPr lang="en-GB" sz="2400" dirty="0">
              <a:latin typeface="Sylfaen" panose="010A0502050306030303" pitchFamily="18" charset="0"/>
            </a:endParaRPr>
          </a:p>
        </p:txBody>
      </p:sp>
      <p:sp>
        <p:nvSpPr>
          <p:cNvPr id="4" name="Rectangle 3">
            <a:extLst>
              <a:ext uri="{FF2B5EF4-FFF2-40B4-BE49-F238E27FC236}">
                <a16:creationId xmlns:a16="http://schemas.microsoft.com/office/drawing/2014/main" id="{368C8F75-DA60-41BE-B61A-FF39965A9E7B}"/>
              </a:ext>
            </a:extLst>
          </p:cNvPr>
          <p:cNvSpPr/>
          <p:nvPr/>
        </p:nvSpPr>
        <p:spPr>
          <a:xfrm>
            <a:off x="3249855" y="1863702"/>
            <a:ext cx="4659613" cy="19937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n-GB" b="0" i="0" dirty="0">
                <a:solidFill>
                  <a:srgbClr val="000000"/>
                </a:solidFill>
                <a:effectLst/>
                <a:latin typeface="Times New Roman" panose="02020603050405020304" pitchFamily="18" charset="0"/>
                <a:cs typeface="Times New Roman" panose="02020603050405020304" pitchFamily="18" charset="0"/>
              </a:rPr>
              <a:t>An environment in resettlement that promotes solidarity, diversity and openness to enhance the growth of sustainably. It also promote social cohesion, particularly when local communities are engaged in welcoming them (UNHCR, N.D),</a:t>
            </a:r>
            <a:endParaRPr lang="en-GB"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EF79DCD9-E8E4-429A-BECA-76203850D517}"/>
              </a:ext>
            </a:extLst>
          </p:cNvPr>
          <p:cNvSpPr/>
          <p:nvPr/>
        </p:nvSpPr>
        <p:spPr>
          <a:xfrm>
            <a:off x="272103" y="2163786"/>
            <a:ext cx="2339579" cy="8025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imes New Roman" panose="02020603050405020304" pitchFamily="18" charset="0"/>
                <a:cs typeface="Times New Roman" panose="02020603050405020304" pitchFamily="18" charset="0"/>
              </a:rPr>
              <a:t>What is inclusive environment?</a:t>
            </a:r>
          </a:p>
        </p:txBody>
      </p:sp>
      <p:sp>
        <p:nvSpPr>
          <p:cNvPr id="8" name="Rectangle 7">
            <a:extLst>
              <a:ext uri="{FF2B5EF4-FFF2-40B4-BE49-F238E27FC236}">
                <a16:creationId xmlns:a16="http://schemas.microsoft.com/office/drawing/2014/main" id="{C9DCD0CC-73A4-47EE-9D7E-49ED4E20AA17}"/>
              </a:ext>
            </a:extLst>
          </p:cNvPr>
          <p:cNvSpPr/>
          <p:nvPr/>
        </p:nvSpPr>
        <p:spPr>
          <a:xfrm>
            <a:off x="3230463" y="4125354"/>
            <a:ext cx="4698397" cy="183305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n-GB" dirty="0">
                <a:solidFill>
                  <a:srgbClr val="000000"/>
                </a:solidFill>
                <a:latin typeface="Times New Roman" panose="02020603050405020304" pitchFamily="18" charset="0"/>
                <a:cs typeface="Times New Roman" panose="02020603050405020304" pitchFamily="18" charset="0"/>
              </a:rPr>
              <a:t>It is the ability to adapt to varying resettlement needs of different displaced persons and groups (</a:t>
            </a:r>
            <a:r>
              <a:rPr lang="en-GB" b="0" i="0" dirty="0">
                <a:solidFill>
                  <a:srgbClr val="222222"/>
                </a:solidFill>
                <a:effectLst/>
                <a:latin typeface="Times New Roman" panose="02020603050405020304" pitchFamily="18" charset="0"/>
                <a:cs typeface="Times New Roman" panose="02020603050405020304" pitchFamily="18" charset="0"/>
              </a:rPr>
              <a:t>Benson, 2016)</a:t>
            </a:r>
            <a:r>
              <a:rPr lang="en-GB" dirty="0">
                <a:solidFill>
                  <a:srgbClr val="000000"/>
                </a:solidFill>
                <a:latin typeface="Times New Roman" panose="02020603050405020304" pitchFamily="18" charset="0"/>
                <a:cs typeface="Times New Roman" panose="02020603050405020304" pitchFamily="18" charset="0"/>
              </a:rPr>
              <a:t>. It means to have resettlement plans, targets, designs and milestones that can be easily adjusted, changed and updated.</a:t>
            </a:r>
          </a:p>
        </p:txBody>
      </p:sp>
      <p:sp>
        <p:nvSpPr>
          <p:cNvPr id="11" name="Arrow: Right 10">
            <a:extLst>
              <a:ext uri="{FF2B5EF4-FFF2-40B4-BE49-F238E27FC236}">
                <a16:creationId xmlns:a16="http://schemas.microsoft.com/office/drawing/2014/main" id="{6ABE5C57-44F1-4645-A718-E990484E3905}"/>
              </a:ext>
            </a:extLst>
          </p:cNvPr>
          <p:cNvSpPr/>
          <p:nvPr/>
        </p:nvSpPr>
        <p:spPr>
          <a:xfrm>
            <a:off x="2611682" y="4417705"/>
            <a:ext cx="638173"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22" name="Connector: Elbow 21">
            <a:extLst>
              <a:ext uri="{FF2B5EF4-FFF2-40B4-BE49-F238E27FC236}">
                <a16:creationId xmlns:a16="http://schemas.microsoft.com/office/drawing/2014/main" id="{2B0FCA2F-2D70-482C-BF3A-AE7A67CA70BC}"/>
              </a:ext>
            </a:extLst>
          </p:cNvPr>
          <p:cNvCxnSpPr>
            <a:cxnSpLocks/>
          </p:cNvCxnSpPr>
          <p:nvPr/>
        </p:nvCxnSpPr>
        <p:spPr>
          <a:xfrm rot="16200000" flipH="1">
            <a:off x="2267434" y="3181286"/>
            <a:ext cx="1362310" cy="60253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71FFAB64-4B27-4BFB-B856-1DA62ECFD73B}"/>
              </a:ext>
            </a:extLst>
          </p:cNvPr>
          <p:cNvSpPr/>
          <p:nvPr/>
        </p:nvSpPr>
        <p:spPr>
          <a:xfrm>
            <a:off x="352605" y="4117986"/>
            <a:ext cx="2259078" cy="5994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imes New Roman" panose="02020603050405020304" pitchFamily="18" charset="0"/>
                <a:cs typeface="Times New Roman" panose="02020603050405020304" pitchFamily="18" charset="0"/>
              </a:rPr>
              <a:t>What is flexibility in resettlement?</a:t>
            </a:r>
          </a:p>
        </p:txBody>
      </p:sp>
      <p:pic>
        <p:nvPicPr>
          <p:cNvPr id="1026" name="Picture 2" descr="How to make your workplace both flexible and inclusive">
            <a:extLst>
              <a:ext uri="{FF2B5EF4-FFF2-40B4-BE49-F238E27FC236}">
                <a16:creationId xmlns:a16="http://schemas.microsoft.com/office/drawing/2014/main" id="{998A223D-D8AA-4C8D-A2EE-290725F9B9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479" y="1845733"/>
            <a:ext cx="4051005" cy="3885215"/>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a:extLst>
              <a:ext uri="{FF2B5EF4-FFF2-40B4-BE49-F238E27FC236}">
                <a16:creationId xmlns:a16="http://schemas.microsoft.com/office/drawing/2014/main" id="{C2DF7AB1-696D-407E-B8F9-59995AF74B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74228685"/>
      </p:ext>
    </p:extLst>
  </p:cSld>
  <p:clrMapOvr>
    <a:masterClrMapping/>
  </p:clrMapOvr>
  <mc:AlternateContent xmlns:mc="http://schemas.openxmlformats.org/markup-compatibility/2006">
    <mc:Choice xmlns:p14="http://schemas.microsoft.com/office/powerpoint/2010/main" Requires="p14">
      <p:transition spd="slow" p14:dur="2000" advTm="71991"/>
    </mc:Choice>
    <mc:Fallback>
      <p:transition spd="slow" advTm="71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38EB8-944C-4D8F-B4C5-A306A7C01EF9}"/>
              </a:ext>
            </a:extLst>
          </p:cNvPr>
          <p:cNvSpPr>
            <a:spLocks noGrp="1"/>
          </p:cNvSpPr>
          <p:nvPr>
            <p:ph type="title"/>
          </p:nvPr>
        </p:nvSpPr>
        <p:spPr>
          <a:xfrm>
            <a:off x="1097280" y="286604"/>
            <a:ext cx="6632590" cy="872346"/>
          </a:xfrm>
        </p:spPr>
        <p:txBody>
          <a:bodyPr/>
          <a:lstStyle/>
          <a:p>
            <a:r>
              <a:rPr lang="en-GB" b="1" dirty="0">
                <a:latin typeface="Times New Roman" panose="02020603050405020304" pitchFamily="18" charset="0"/>
                <a:cs typeface="Times New Roman" panose="02020603050405020304" pitchFamily="18" charset="0"/>
              </a:rPr>
              <a:t>Why is it important?</a:t>
            </a:r>
          </a:p>
        </p:txBody>
      </p:sp>
      <p:sp>
        <p:nvSpPr>
          <p:cNvPr id="3" name="Content Placeholder 2">
            <a:extLst>
              <a:ext uri="{FF2B5EF4-FFF2-40B4-BE49-F238E27FC236}">
                <a16:creationId xmlns:a16="http://schemas.microsoft.com/office/drawing/2014/main" id="{E4E366D9-5E29-4C68-9A36-C10FC2E4CF08}"/>
              </a:ext>
            </a:extLst>
          </p:cNvPr>
          <p:cNvSpPr>
            <a:spLocks noGrp="1"/>
          </p:cNvSpPr>
          <p:nvPr>
            <p:ph idx="1"/>
          </p:nvPr>
        </p:nvSpPr>
        <p:spPr>
          <a:xfrm>
            <a:off x="1097280" y="1845734"/>
            <a:ext cx="10058400" cy="4406210"/>
          </a:xfrm>
        </p:spPr>
        <p:txBody>
          <a:bodyPr/>
          <a:lstStyle/>
          <a:p>
            <a:pPr>
              <a:buFont typeface="Wingdings" panose="05000000000000000000" pitchFamily="2" charset="2"/>
              <a:buChar char="§"/>
            </a:pPr>
            <a:endParaRPr lang="en-GB" dirty="0"/>
          </a:p>
        </p:txBody>
      </p:sp>
      <p:sp>
        <p:nvSpPr>
          <p:cNvPr id="4" name="Rectangle 3">
            <a:extLst>
              <a:ext uri="{FF2B5EF4-FFF2-40B4-BE49-F238E27FC236}">
                <a16:creationId xmlns:a16="http://schemas.microsoft.com/office/drawing/2014/main" id="{C6BE913B-E060-4BCD-AAAA-B5271210C162}"/>
              </a:ext>
            </a:extLst>
          </p:cNvPr>
          <p:cNvSpPr/>
          <p:nvPr/>
        </p:nvSpPr>
        <p:spPr>
          <a:xfrm>
            <a:off x="212650" y="1760675"/>
            <a:ext cx="11238614" cy="440620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 name="Rectangle 5">
            <a:extLst>
              <a:ext uri="{FF2B5EF4-FFF2-40B4-BE49-F238E27FC236}">
                <a16:creationId xmlns:a16="http://schemas.microsoft.com/office/drawing/2014/main" id="{4091DF9C-5B13-4127-B358-B4E0AE685552}"/>
              </a:ext>
            </a:extLst>
          </p:cNvPr>
          <p:cNvSpPr/>
          <p:nvPr/>
        </p:nvSpPr>
        <p:spPr>
          <a:xfrm>
            <a:off x="4549320" y="3112563"/>
            <a:ext cx="3951770" cy="134797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342900" lvl="0" indent="-342900">
              <a:lnSpc>
                <a:spcPct val="107000"/>
              </a:lnSpc>
              <a:spcAft>
                <a:spcPts val="800"/>
              </a:spcAft>
              <a:buFont typeface="Calibri" panose="020F0502020204030204" pitchFamily="34" charset="0"/>
              <a:buChar char=" "/>
              <a:tabLst>
                <a:tab pos="457200" algn="l"/>
              </a:tabLst>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
              <a:tabLst>
                <a:tab pos="457200" algn="l"/>
              </a:tabLst>
            </a:pPr>
            <a:endParaRPr lang="en-GB" dirty="0">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tabLst>
                <a:tab pos="457200" algn="l"/>
              </a:tabLst>
            </a:pPr>
            <a:endParaRPr lang="en-GB" dirty="0">
              <a:effectLst/>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tabLst>
                <a:tab pos="457200" algn="l"/>
              </a:tabLst>
            </a:pPr>
            <a:endParaRPr lang="en-GB" dirty="0">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tabLst>
                <a:tab pos="457200" algn="l"/>
              </a:tabLst>
            </a:pPr>
            <a:r>
              <a:rPr lang="en-GB" dirty="0">
                <a:effectLst/>
                <a:latin typeface="Times New Roman" panose="02020603050405020304" pitchFamily="18" charset="0"/>
                <a:ea typeface="Calibri" panose="020F0502020204030204" pitchFamily="34" charset="0"/>
                <a:cs typeface="Times New Roman" panose="02020603050405020304" pitchFamily="18" charset="0"/>
              </a:rPr>
              <a:t>Foster a climate of understanding, and acceptance as well as ensure meaningful connections [inclusion] (UNHCR, N.D).</a:t>
            </a:r>
          </a:p>
          <a:p>
            <a:pPr marL="342900" indent="-342900">
              <a:lnSpc>
                <a:spcPct val="107000"/>
              </a:lnSpc>
              <a:spcAft>
                <a:spcPts val="800"/>
              </a:spcAft>
              <a:buFont typeface="Calibri" panose="020F0502020204030204" pitchFamily="34" charset="0"/>
              <a:buChar char=" "/>
              <a:tabLst>
                <a:tab pos="457200" algn="l"/>
              </a:tabLst>
            </a:pPr>
            <a:endParaRPr lang="en-GB" dirty="0">
              <a:latin typeface="Times New Roman" panose="02020603050405020304" pitchFamily="18" charset="0"/>
              <a:cs typeface="Times New Roman" panose="02020603050405020304" pitchFamily="18" charset="0"/>
            </a:endParaRPr>
          </a:p>
          <a:p>
            <a:pPr marL="342900" indent="-342900">
              <a:lnSpc>
                <a:spcPct val="107000"/>
              </a:lnSpc>
              <a:spcAft>
                <a:spcPts val="800"/>
              </a:spcAft>
              <a:buFont typeface="Calibri" panose="020F0502020204030204" pitchFamily="34" charset="0"/>
              <a:buChar char=" "/>
              <a:tabLst>
                <a:tab pos="457200" algn="l"/>
              </a:tabLst>
            </a:pPr>
            <a:endParaRPr lang="en-GB" dirty="0">
              <a:latin typeface="Times New Roman" panose="02020603050405020304" pitchFamily="18" charset="0"/>
              <a:cs typeface="Times New Roman" panose="02020603050405020304" pitchFamily="18" charset="0"/>
            </a:endParaRPr>
          </a:p>
          <a:p>
            <a:pPr marL="342900" indent="-342900">
              <a:lnSpc>
                <a:spcPct val="107000"/>
              </a:lnSpc>
              <a:spcAft>
                <a:spcPts val="800"/>
              </a:spcAft>
              <a:buFont typeface="Calibri" panose="020F0502020204030204" pitchFamily="34" charset="0"/>
              <a:buChar char=" "/>
              <a:tabLst>
                <a:tab pos="457200" algn="l"/>
              </a:tabLst>
            </a:pPr>
            <a:endParaRPr lang="en-GB" dirty="0">
              <a:latin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
              <a:tabLst>
                <a:tab pos="457200" algn="l"/>
              </a:tabLst>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87029094-C30B-4773-B959-806D23266CB6}"/>
              </a:ext>
            </a:extLst>
          </p:cNvPr>
          <p:cNvSpPr/>
          <p:nvPr/>
        </p:nvSpPr>
        <p:spPr>
          <a:xfrm>
            <a:off x="1036320" y="1873743"/>
            <a:ext cx="6108759" cy="91440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lvl="0" algn="just">
              <a:lnSpc>
                <a:spcPct val="107000"/>
              </a:lnSpc>
              <a:spcAft>
                <a:spcPts val="800"/>
              </a:spcAft>
              <a:tabLst>
                <a:tab pos="457200" algn="l"/>
              </a:tabLs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 welcoming and inclusive society can strengthen the integration of resettled refugees [IDPs] through the following means:</a:t>
            </a:r>
          </a:p>
        </p:txBody>
      </p:sp>
      <p:sp>
        <p:nvSpPr>
          <p:cNvPr id="11" name="Rectangle 10">
            <a:extLst>
              <a:ext uri="{FF2B5EF4-FFF2-40B4-BE49-F238E27FC236}">
                <a16:creationId xmlns:a16="http://schemas.microsoft.com/office/drawing/2014/main" id="{7E72C6B9-0CCD-443F-92F6-61279F6D7542}"/>
              </a:ext>
            </a:extLst>
          </p:cNvPr>
          <p:cNvSpPr/>
          <p:nvPr/>
        </p:nvSpPr>
        <p:spPr>
          <a:xfrm>
            <a:off x="608543" y="5207988"/>
            <a:ext cx="3746202" cy="914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07000"/>
              </a:lnSpc>
              <a:spcAft>
                <a:spcPts val="800"/>
              </a:spcAft>
              <a:tabLst>
                <a:tab pos="457200" algn="l"/>
              </a:tabLs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Supports solidarity, diversity and openness which are important for sustainable growth of resettlement. </a:t>
            </a:r>
          </a:p>
        </p:txBody>
      </p:sp>
      <p:sp>
        <p:nvSpPr>
          <p:cNvPr id="12" name="Rectangle 11">
            <a:extLst>
              <a:ext uri="{FF2B5EF4-FFF2-40B4-BE49-F238E27FC236}">
                <a16:creationId xmlns:a16="http://schemas.microsoft.com/office/drawing/2014/main" id="{BAD535ED-0795-4D0F-9361-50549BCBF983}"/>
              </a:ext>
            </a:extLst>
          </p:cNvPr>
          <p:cNvSpPr/>
          <p:nvPr/>
        </p:nvSpPr>
        <p:spPr>
          <a:xfrm>
            <a:off x="639022" y="3134439"/>
            <a:ext cx="3685243" cy="914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07000"/>
              </a:lnSpc>
              <a:spcAft>
                <a:spcPts val="800"/>
              </a:spcAft>
              <a:tabLst>
                <a:tab pos="457200" algn="l"/>
              </a:tabLs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Promotes social cohesion and create more welcoming societies.</a:t>
            </a:r>
          </a:p>
        </p:txBody>
      </p:sp>
      <p:sp>
        <p:nvSpPr>
          <p:cNvPr id="13" name="Rectangle 12">
            <a:extLst>
              <a:ext uri="{FF2B5EF4-FFF2-40B4-BE49-F238E27FC236}">
                <a16:creationId xmlns:a16="http://schemas.microsoft.com/office/drawing/2014/main" id="{632A6C92-E1F0-45F4-B41C-F2C1B08E5374}"/>
              </a:ext>
            </a:extLst>
          </p:cNvPr>
          <p:cNvSpPr/>
          <p:nvPr/>
        </p:nvSpPr>
        <p:spPr>
          <a:xfrm>
            <a:off x="608543" y="4149063"/>
            <a:ext cx="3685243" cy="914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07000"/>
              </a:lnSpc>
              <a:spcAft>
                <a:spcPts val="800"/>
              </a:spcAft>
              <a:tabLst>
                <a:tab pos="457200" algn="l"/>
              </a:tabLs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Ensuring that the resettled have access to the right resources</a:t>
            </a:r>
          </a:p>
        </p:txBody>
      </p:sp>
      <p:sp>
        <p:nvSpPr>
          <p:cNvPr id="14" name="Rectangle 13">
            <a:extLst>
              <a:ext uri="{FF2B5EF4-FFF2-40B4-BE49-F238E27FC236}">
                <a16:creationId xmlns:a16="http://schemas.microsoft.com/office/drawing/2014/main" id="{73797158-93CC-49D2-93A2-888D5765055B}"/>
              </a:ext>
            </a:extLst>
          </p:cNvPr>
          <p:cNvSpPr/>
          <p:nvPr/>
        </p:nvSpPr>
        <p:spPr>
          <a:xfrm>
            <a:off x="4562078" y="4818914"/>
            <a:ext cx="3685242" cy="134797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07000"/>
              </a:lnSpc>
              <a:spcAft>
                <a:spcPts val="800"/>
              </a:spcAft>
              <a:tabLst>
                <a:tab pos="457200" algn="l"/>
              </a:tabLs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Ensuring the new arrivals enjoy the available opportunities as well as participate meaningfully in the community</a:t>
            </a:r>
            <a:r>
              <a:rPr lang="en-GB" sz="18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5" name="Rectangle 14">
            <a:extLst>
              <a:ext uri="{FF2B5EF4-FFF2-40B4-BE49-F238E27FC236}">
                <a16:creationId xmlns:a16="http://schemas.microsoft.com/office/drawing/2014/main" id="{7BE7B2B0-B8E1-4612-8AF3-0F9096D3317D}"/>
              </a:ext>
            </a:extLst>
          </p:cNvPr>
          <p:cNvSpPr/>
          <p:nvPr/>
        </p:nvSpPr>
        <p:spPr>
          <a:xfrm>
            <a:off x="4402946" y="2916672"/>
            <a:ext cx="98173" cy="32502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17" name="Picture 16">
            <a:extLst>
              <a:ext uri="{FF2B5EF4-FFF2-40B4-BE49-F238E27FC236}">
                <a16:creationId xmlns:a16="http://schemas.microsoft.com/office/drawing/2014/main" id="{9EAEDBDE-8E8C-4160-8994-D6D5961F15C0}"/>
              </a:ext>
            </a:extLst>
          </p:cNvPr>
          <p:cNvPicPr>
            <a:picLocks noChangeAspect="1"/>
          </p:cNvPicPr>
          <p:nvPr/>
        </p:nvPicPr>
        <p:blipFill>
          <a:blip r:embed="rId4"/>
          <a:stretch>
            <a:fillRect/>
          </a:stretch>
        </p:blipFill>
        <p:spPr>
          <a:xfrm>
            <a:off x="8488331" y="1873743"/>
            <a:ext cx="3551979" cy="4153565"/>
          </a:xfrm>
          <a:prstGeom prst="rect">
            <a:avLst/>
          </a:prstGeom>
        </p:spPr>
      </p:pic>
      <p:pic>
        <p:nvPicPr>
          <p:cNvPr id="9" name="Audio 8">
            <a:hlinkClick r:id="" action="ppaction://media"/>
            <a:extLst>
              <a:ext uri="{FF2B5EF4-FFF2-40B4-BE49-F238E27FC236}">
                <a16:creationId xmlns:a16="http://schemas.microsoft.com/office/drawing/2014/main" id="{B48B7201-D417-40ED-845D-FD8458D9C6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28467370"/>
      </p:ext>
    </p:extLst>
  </p:cSld>
  <p:clrMapOvr>
    <a:masterClrMapping/>
  </p:clrMapOvr>
  <mc:AlternateContent xmlns:mc="http://schemas.openxmlformats.org/markup-compatibility/2006">
    <mc:Choice xmlns:p14="http://schemas.microsoft.com/office/powerpoint/2010/main" Requires="p14">
      <p:transition spd="slow" p14:dur="2000" advTm="132502"/>
    </mc:Choice>
    <mc:Fallback>
      <p:transition spd="slow" advTm="132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423" y="166289"/>
            <a:ext cx="7432158" cy="1045824"/>
          </a:xfrm>
        </p:spPr>
        <p:txBody>
          <a:bodyPr>
            <a:normAutofit/>
          </a:bodyPr>
          <a:lstStyle/>
          <a:p>
            <a:pPr algn="just"/>
            <a:r>
              <a:rPr lang="en-US" sz="4000" b="1" dirty="0">
                <a:latin typeface="Times New Roman" panose="02020603050405020304" pitchFamily="18" charset="0"/>
                <a:cs typeface="Times New Roman" panose="02020603050405020304" pitchFamily="18" charset="0"/>
              </a:rPr>
              <a:t>Who are responsible to create it?</a:t>
            </a:r>
          </a:p>
        </p:txBody>
      </p:sp>
      <p:sp>
        <p:nvSpPr>
          <p:cNvPr id="3" name="Content Placeholder 2"/>
          <p:cNvSpPr>
            <a:spLocks noGrp="1"/>
          </p:cNvSpPr>
          <p:nvPr>
            <p:ph idx="1"/>
          </p:nvPr>
        </p:nvSpPr>
        <p:spPr>
          <a:xfrm>
            <a:off x="223284" y="1744578"/>
            <a:ext cx="7953153" cy="4535905"/>
          </a:xfrm>
        </p:spPr>
        <p:txBody>
          <a:bodyPr>
            <a:normAutofit/>
          </a:bodyPr>
          <a:lstStyle/>
          <a:p>
            <a:pPr algn="just">
              <a:buFont typeface="Wingdings" panose="05000000000000000000" pitchFamily="2" charset="2"/>
              <a:buChar char="§"/>
            </a:pPr>
            <a:endParaRPr lang="en-GB" sz="2400" b="1" dirty="0">
              <a:latin typeface="Sylfaen" panose="010A0502050306030303" pitchFamily="18" charset="0"/>
            </a:endParaRPr>
          </a:p>
          <a:p>
            <a:pPr marL="201168" lvl="1" indent="0" algn="just">
              <a:buNone/>
            </a:pPr>
            <a:endParaRPr lang="en-US" dirty="0">
              <a:latin typeface="Sylfaen" panose="010A0502050306030303" pitchFamily="18" charset="0"/>
            </a:endParaRPr>
          </a:p>
          <a:p>
            <a:pPr marL="0" indent="0" algn="just">
              <a:buNone/>
            </a:pPr>
            <a:endParaRPr lang="en-US" sz="2400" dirty="0">
              <a:latin typeface="Sylfaen" panose="010A0502050306030303" pitchFamily="18" charset="0"/>
            </a:endParaRPr>
          </a:p>
        </p:txBody>
      </p:sp>
      <p:sp>
        <p:nvSpPr>
          <p:cNvPr id="8" name="Rectangle 7">
            <a:extLst>
              <a:ext uri="{FF2B5EF4-FFF2-40B4-BE49-F238E27FC236}">
                <a16:creationId xmlns:a16="http://schemas.microsoft.com/office/drawing/2014/main" id="{9171802D-782F-405A-9AAB-36FA8885A888}"/>
              </a:ext>
            </a:extLst>
          </p:cNvPr>
          <p:cNvSpPr/>
          <p:nvPr/>
        </p:nvSpPr>
        <p:spPr>
          <a:xfrm>
            <a:off x="366821" y="1881963"/>
            <a:ext cx="11601895" cy="440859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just"/>
            <a:endParaRPr lang="en-GB" sz="28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5CF854CB-CC78-46D0-A12F-3ACA53EDD21E}"/>
              </a:ext>
            </a:extLst>
          </p:cNvPr>
          <p:cNvSpPr/>
          <p:nvPr/>
        </p:nvSpPr>
        <p:spPr>
          <a:xfrm>
            <a:off x="366823" y="2027740"/>
            <a:ext cx="1594884" cy="9144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2000" dirty="0">
                <a:latin typeface="Times New Roman" panose="02020603050405020304" pitchFamily="18" charset="0"/>
                <a:cs typeface="Times New Roman" panose="02020603050405020304" pitchFamily="18" charset="0"/>
              </a:rPr>
              <a:t>Government</a:t>
            </a:r>
          </a:p>
        </p:txBody>
      </p:sp>
      <p:sp>
        <p:nvSpPr>
          <p:cNvPr id="5" name="Rectangle 4">
            <a:extLst>
              <a:ext uri="{FF2B5EF4-FFF2-40B4-BE49-F238E27FC236}">
                <a16:creationId xmlns:a16="http://schemas.microsoft.com/office/drawing/2014/main" id="{04554FB3-20E1-4810-8CDD-8EB3CD5EC047}"/>
              </a:ext>
            </a:extLst>
          </p:cNvPr>
          <p:cNvSpPr/>
          <p:nvPr/>
        </p:nvSpPr>
        <p:spPr>
          <a:xfrm>
            <a:off x="366822" y="4422864"/>
            <a:ext cx="6916479" cy="186769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just">
              <a:lnSpc>
                <a:spcPct val="107000"/>
              </a:lnSpc>
              <a:spcAft>
                <a:spcPts val="800"/>
              </a:spcAft>
            </a:pP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Though it was stated that the government has an essential role to create a welcoming environment for the displaced (UNHCR, N.D), when it comes to displacement and resettlement, the built environment professionals have a more overarching role to play in facilitating and creating an inclusive and welcoming environment for the displaced. </a:t>
            </a:r>
          </a:p>
        </p:txBody>
      </p:sp>
      <p:sp>
        <p:nvSpPr>
          <p:cNvPr id="6" name="Rectangle: Rounded Corners 5">
            <a:extLst>
              <a:ext uri="{FF2B5EF4-FFF2-40B4-BE49-F238E27FC236}">
                <a16:creationId xmlns:a16="http://schemas.microsoft.com/office/drawing/2014/main" id="{226E5E6D-F5E4-4A1C-95AE-6B73F3B04D5B}"/>
              </a:ext>
            </a:extLst>
          </p:cNvPr>
          <p:cNvSpPr/>
          <p:nvPr/>
        </p:nvSpPr>
        <p:spPr>
          <a:xfrm>
            <a:off x="366820" y="3400739"/>
            <a:ext cx="2668771" cy="9144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2000" dirty="0">
                <a:latin typeface="Times New Roman" panose="02020603050405020304" pitchFamily="18" charset="0"/>
                <a:cs typeface="Times New Roman" panose="02020603050405020304" pitchFamily="18" charset="0"/>
              </a:rPr>
              <a:t>Built environment professionals</a:t>
            </a:r>
          </a:p>
        </p:txBody>
      </p:sp>
      <p:sp>
        <p:nvSpPr>
          <p:cNvPr id="7" name="Arrow: Up-Down 6">
            <a:extLst>
              <a:ext uri="{FF2B5EF4-FFF2-40B4-BE49-F238E27FC236}">
                <a16:creationId xmlns:a16="http://schemas.microsoft.com/office/drawing/2014/main" id="{6CB8C75B-4D73-426F-934E-0177771D27EB}"/>
              </a:ext>
            </a:extLst>
          </p:cNvPr>
          <p:cNvSpPr/>
          <p:nvPr/>
        </p:nvSpPr>
        <p:spPr>
          <a:xfrm>
            <a:off x="1164265" y="2952324"/>
            <a:ext cx="123816" cy="448415"/>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5588E84D-8873-44DF-A932-E4CC0C7CF089}"/>
              </a:ext>
            </a:extLst>
          </p:cNvPr>
          <p:cNvPicPr>
            <a:picLocks noChangeAspect="1"/>
          </p:cNvPicPr>
          <p:nvPr/>
        </p:nvPicPr>
        <p:blipFill>
          <a:blip r:embed="rId4"/>
          <a:stretch>
            <a:fillRect/>
          </a:stretch>
        </p:blipFill>
        <p:spPr>
          <a:xfrm>
            <a:off x="7450768" y="2027740"/>
            <a:ext cx="4573770" cy="4136065"/>
          </a:xfrm>
          <a:prstGeom prst="rect">
            <a:avLst/>
          </a:prstGeom>
        </p:spPr>
      </p:pic>
      <p:pic>
        <p:nvPicPr>
          <p:cNvPr id="10" name="Audio 9">
            <a:hlinkClick r:id="" action="ppaction://media"/>
            <a:extLst>
              <a:ext uri="{FF2B5EF4-FFF2-40B4-BE49-F238E27FC236}">
                <a16:creationId xmlns:a16="http://schemas.microsoft.com/office/drawing/2014/main" id="{5EF80381-25BC-4EE1-96BD-5FF830A1E7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36419685"/>
      </p:ext>
    </p:extLst>
  </p:cSld>
  <p:clrMapOvr>
    <a:masterClrMapping/>
  </p:clrMapOvr>
  <mc:AlternateContent xmlns:mc="http://schemas.openxmlformats.org/markup-compatibility/2006">
    <mc:Choice xmlns:p14="http://schemas.microsoft.com/office/powerpoint/2010/main" Requires="p14">
      <p:transition spd="slow" p14:dur="2000" advTm="71418"/>
    </mc:Choice>
    <mc:Fallback>
      <p:transition spd="slow" advTm="71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8357" y="1733108"/>
            <a:ext cx="7033531" cy="4338083"/>
          </a:xfrm>
        </p:spPr>
        <p:txBody>
          <a:bodyPr>
            <a:normAutofit lnSpcReduction="10000"/>
          </a:bodyPr>
          <a:lstStyle/>
          <a:p>
            <a:pPr marL="0" indent="0" algn="just">
              <a:buNone/>
            </a:pP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To achieve this</a:t>
            </a:r>
            <a:r>
              <a:rPr lang="en-GB" sz="2800" dirty="0">
                <a:latin typeface="Times New Roman" panose="02020603050405020304" pitchFamily="18" charset="0"/>
                <a:ea typeface="Calibri" panose="020F0502020204030204" pitchFamily="34" charset="0"/>
                <a:cs typeface="Times New Roman" panose="02020603050405020304" pitchFamily="18" charset="0"/>
              </a:rPr>
              <a:t>:</a:t>
            </a: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r>
              <a:rPr lang="en-GB" sz="2400" dirty="0">
                <a:latin typeface="Times New Roman" panose="02020603050405020304" pitchFamily="18" charset="0"/>
                <a:ea typeface="Calibri" panose="020F0502020204030204" pitchFamily="34" charset="0"/>
                <a:cs typeface="Times New Roman" panose="02020603050405020304" pitchFamily="18" charset="0"/>
              </a:rPr>
              <a:t>T</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here is need to adequately assess each person's needs, understand, and respond to these needs for their effective resettlement (Beyond Youth Custody, N.D).  </a:t>
            </a:r>
          </a:p>
          <a:p>
            <a:pPr algn="just"/>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GB" sz="2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GB" sz="2400" dirty="0">
                <a:effectLst/>
                <a:latin typeface="Times New Roman" panose="02020603050405020304" pitchFamily="18" charset="0"/>
                <a:ea typeface="Calibri" panose="020F0502020204030204" pitchFamily="34" charset="0"/>
                <a:cs typeface="Times New Roman" panose="02020603050405020304" pitchFamily="18" charset="0"/>
              </a:rPr>
              <a:t>The assessing of each person’s needs and addressing them is an important part of the inclusivity and flexibility, that is a way of making sure that no one is left out. To also ensure that all individual’s needs are met. </a:t>
            </a:r>
            <a:endParaRPr lang="en-US" sz="24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FB1F625-0860-4201-98AE-9BD8BC043374}"/>
              </a:ext>
            </a:extLst>
          </p:cNvPr>
          <p:cNvSpPr/>
          <p:nvPr/>
        </p:nvSpPr>
        <p:spPr>
          <a:xfrm>
            <a:off x="1073886" y="457200"/>
            <a:ext cx="7846829" cy="914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GB" sz="4000" b="1" dirty="0">
                <a:latin typeface="Times New Roman" panose="02020603050405020304" pitchFamily="18" charset="0"/>
                <a:cs typeface="Times New Roman" panose="02020603050405020304" pitchFamily="18" charset="0"/>
              </a:rPr>
              <a:t>What are the ways to achieve this?</a:t>
            </a:r>
          </a:p>
        </p:txBody>
      </p:sp>
      <p:sp>
        <p:nvSpPr>
          <p:cNvPr id="4" name="Rectangle 3">
            <a:extLst>
              <a:ext uri="{FF2B5EF4-FFF2-40B4-BE49-F238E27FC236}">
                <a16:creationId xmlns:a16="http://schemas.microsoft.com/office/drawing/2014/main" id="{85BEC42C-18AE-46BD-B060-EB2797623695}"/>
              </a:ext>
            </a:extLst>
          </p:cNvPr>
          <p:cNvSpPr/>
          <p:nvPr/>
        </p:nvSpPr>
        <p:spPr>
          <a:xfrm rot="16200000">
            <a:off x="4444410" y="172733"/>
            <a:ext cx="255180" cy="716112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pic>
        <p:nvPicPr>
          <p:cNvPr id="2050" name="Picture 2" descr="Four Steps To Create A Truly Inclusive Culture">
            <a:extLst>
              <a:ext uri="{FF2B5EF4-FFF2-40B4-BE49-F238E27FC236}">
                <a16:creationId xmlns:a16="http://schemas.microsoft.com/office/drawing/2014/main" id="{CCC9F220-E62C-40DD-BB01-1A3AA33AE0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1619" y="1860698"/>
            <a:ext cx="3668232" cy="421049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7A630102-413C-4DAA-8F44-BA5F8BEBD8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19774823"/>
      </p:ext>
    </p:extLst>
  </p:cSld>
  <p:clrMapOvr>
    <a:masterClrMapping/>
  </p:clrMapOvr>
  <mc:AlternateContent xmlns:mc="http://schemas.openxmlformats.org/markup-compatibility/2006">
    <mc:Choice xmlns:p14="http://schemas.microsoft.com/office/powerpoint/2010/main" Requires="p14">
      <p:transition spd="slow" p14:dur="2000" advTm="87535"/>
    </mc:Choice>
    <mc:Fallback>
      <p:transition spd="slow" advTm="87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289" y="648586"/>
            <a:ext cx="11366205" cy="5560828"/>
          </a:xfrm>
        </p:spPr>
        <p:txBody>
          <a:bodyPr>
            <a:normAutofit/>
          </a:bodyPr>
          <a:lstStyle/>
          <a:p>
            <a:pPr algn="just"/>
            <a:r>
              <a:rPr lang="en-US" sz="4400" b="1" dirty="0">
                <a:latin typeface="Times New Roman" panose="02020603050405020304" pitchFamily="18" charset="0"/>
                <a:cs typeface="Times New Roman" panose="02020603050405020304" pitchFamily="18" charset="0"/>
              </a:rPr>
              <a:t>Understanding inclusivity and diversity</a:t>
            </a:r>
          </a:p>
          <a:p>
            <a:pPr lvl="0"/>
            <a:endParaRPr lang="en-US" sz="1800" b="1" dirty="0">
              <a:latin typeface="Times New Roman" panose="02020603050405020304" pitchFamily="18" charset="0"/>
              <a:cs typeface="Times New Roman" panose="02020603050405020304" pitchFamily="18" charset="0"/>
            </a:endParaRPr>
          </a:p>
          <a:p>
            <a:pPr marL="0" lvl="0" indent="0">
              <a:buNone/>
            </a:pPr>
            <a:endParaRPr lang="en-GB" sz="1800" dirty="0">
              <a:effectLst/>
              <a:latin typeface="Arial" panose="020B0604020202020204" pitchFamily="34" charset="0"/>
              <a:ea typeface="Calibri" panose="020F0502020204030204" pitchFamily="34" charset="0"/>
            </a:endParaRPr>
          </a:p>
          <a:p>
            <a:pPr lvl="0" algn="just"/>
            <a:endParaRPr lang="en-GB" sz="2400" dirty="0">
              <a:latin typeface="Sylfaen" panose="010A0502050306030303" pitchFamily="18" charset="0"/>
            </a:endParaRPr>
          </a:p>
          <a:p>
            <a:pPr lvl="0" algn="just"/>
            <a:endParaRPr lang="en-GB" sz="2400" dirty="0">
              <a:latin typeface="Sylfaen" panose="010A0502050306030303" pitchFamily="18" charset="0"/>
            </a:endParaRPr>
          </a:p>
          <a:p>
            <a:pPr lvl="0" algn="just"/>
            <a:endParaRPr lang="en-GB" sz="2400" dirty="0">
              <a:effectLst/>
              <a:latin typeface="Sylfaen" panose="010A0502050306030303" pitchFamily="18" charset="0"/>
            </a:endParaRPr>
          </a:p>
          <a:p>
            <a:pPr lvl="0" algn="just"/>
            <a:endParaRPr lang="en-US" sz="2400" dirty="0">
              <a:effectLst/>
              <a:latin typeface="Sylfaen" panose="010A0502050306030303" pitchFamily="18" charset="0"/>
            </a:endParaRPr>
          </a:p>
        </p:txBody>
      </p:sp>
      <p:sp>
        <p:nvSpPr>
          <p:cNvPr id="2" name="Rectangle: Rounded Corners 1">
            <a:extLst>
              <a:ext uri="{FF2B5EF4-FFF2-40B4-BE49-F238E27FC236}">
                <a16:creationId xmlns:a16="http://schemas.microsoft.com/office/drawing/2014/main" id="{C4AA7348-27A3-4D15-A51D-47AC56204EFD}"/>
              </a:ext>
            </a:extLst>
          </p:cNvPr>
          <p:cNvSpPr/>
          <p:nvPr/>
        </p:nvSpPr>
        <p:spPr>
          <a:xfrm>
            <a:off x="361506" y="3285461"/>
            <a:ext cx="4356779" cy="15948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07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Diversity has to do with people from a range of different backgrounds and including them in decision making regarding their resettlement ensures inclusivity</a:t>
            </a:r>
          </a:p>
        </p:txBody>
      </p:sp>
      <p:sp>
        <p:nvSpPr>
          <p:cNvPr id="4" name="Rectangle: Rounded Corners 3">
            <a:extLst>
              <a:ext uri="{FF2B5EF4-FFF2-40B4-BE49-F238E27FC236}">
                <a16:creationId xmlns:a16="http://schemas.microsoft.com/office/drawing/2014/main" id="{C6C9A60C-032F-4CEB-B94C-39E0339D21D8}"/>
              </a:ext>
            </a:extLst>
          </p:cNvPr>
          <p:cNvSpPr/>
          <p:nvPr/>
        </p:nvSpPr>
        <p:spPr>
          <a:xfrm>
            <a:off x="464288" y="1860698"/>
            <a:ext cx="4237075"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07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Inclusivity helps to foster unity in diversity (Beyond Youth Custody, N.D)</a:t>
            </a:r>
          </a:p>
        </p:txBody>
      </p:sp>
      <p:sp>
        <p:nvSpPr>
          <p:cNvPr id="5" name="Rectangle: Rounded Corners 4">
            <a:extLst>
              <a:ext uri="{FF2B5EF4-FFF2-40B4-BE49-F238E27FC236}">
                <a16:creationId xmlns:a16="http://schemas.microsoft.com/office/drawing/2014/main" id="{3738F3FA-E586-4F6A-B2A7-6DE09474A260}"/>
              </a:ext>
            </a:extLst>
          </p:cNvPr>
          <p:cNvSpPr/>
          <p:nvPr/>
        </p:nvSpPr>
        <p:spPr>
          <a:xfrm>
            <a:off x="5580020" y="2679404"/>
            <a:ext cx="2521989"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As such it can be said that inclusivity can also mean diversity</a:t>
            </a:r>
            <a:endParaRPr lang="en-GB"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33CF0199-DCD8-49AA-9358-680A2D3074E7}"/>
              </a:ext>
            </a:extLst>
          </p:cNvPr>
          <p:cNvSpPr/>
          <p:nvPr/>
        </p:nvSpPr>
        <p:spPr>
          <a:xfrm>
            <a:off x="4718286" y="1881963"/>
            <a:ext cx="220626" cy="32748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Up-Down 8">
            <a:extLst>
              <a:ext uri="{FF2B5EF4-FFF2-40B4-BE49-F238E27FC236}">
                <a16:creationId xmlns:a16="http://schemas.microsoft.com/office/drawing/2014/main" id="{84EF242A-CB72-4591-B0E9-9F33118CE8C6}"/>
              </a:ext>
            </a:extLst>
          </p:cNvPr>
          <p:cNvSpPr/>
          <p:nvPr/>
        </p:nvSpPr>
        <p:spPr>
          <a:xfrm rot="5400000">
            <a:off x="5113420" y="2806155"/>
            <a:ext cx="287077" cy="67153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4B5A602A-B456-4C71-97CE-08A8434641A5}"/>
              </a:ext>
            </a:extLst>
          </p:cNvPr>
          <p:cNvPicPr>
            <a:picLocks noChangeAspect="1"/>
          </p:cNvPicPr>
          <p:nvPr/>
        </p:nvPicPr>
        <p:blipFill>
          <a:blip r:embed="rId4"/>
          <a:stretch>
            <a:fillRect/>
          </a:stretch>
        </p:blipFill>
        <p:spPr>
          <a:xfrm>
            <a:off x="8208335" y="2030819"/>
            <a:ext cx="3825064" cy="4178595"/>
          </a:xfrm>
          <a:prstGeom prst="rect">
            <a:avLst/>
          </a:prstGeom>
        </p:spPr>
      </p:pic>
      <p:pic>
        <p:nvPicPr>
          <p:cNvPr id="6" name="Audio 5">
            <a:hlinkClick r:id="" action="ppaction://media"/>
            <a:extLst>
              <a:ext uri="{FF2B5EF4-FFF2-40B4-BE49-F238E27FC236}">
                <a16:creationId xmlns:a16="http://schemas.microsoft.com/office/drawing/2014/main" id="{77179996-2ED0-4975-92BE-5735DC0CA6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9683974"/>
      </p:ext>
    </p:extLst>
  </p:cSld>
  <p:clrMapOvr>
    <a:masterClrMapping/>
  </p:clrMapOvr>
  <mc:AlternateContent xmlns:mc="http://schemas.openxmlformats.org/markup-compatibility/2006">
    <mc:Choice xmlns:p14="http://schemas.microsoft.com/office/powerpoint/2010/main" Requires="p14">
      <p:transition spd="slow" p14:dur="2000" advTm="63678"/>
    </mc:Choice>
    <mc:Fallback>
      <p:transition spd="slow" advTm="63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FF2E5-54BE-4276-BEB1-5AEB9C91C338}"/>
              </a:ext>
            </a:extLst>
          </p:cNvPr>
          <p:cNvSpPr>
            <a:spLocks noGrp="1"/>
          </p:cNvSpPr>
          <p:nvPr>
            <p:ph type="title"/>
          </p:nvPr>
        </p:nvSpPr>
        <p:spPr/>
        <p:txBody>
          <a:bodyPr/>
          <a:lstStyle/>
          <a:p>
            <a:r>
              <a:rPr lang="en-GB" b="1" dirty="0">
                <a:latin typeface="Times New Roman" panose="02020603050405020304" pitchFamily="18" charset="0"/>
                <a:cs typeface="Times New Roman" panose="02020603050405020304" pitchFamily="18" charset="0"/>
              </a:rPr>
              <a:t>Conclusion</a:t>
            </a:r>
          </a:p>
        </p:txBody>
      </p:sp>
      <p:sp>
        <p:nvSpPr>
          <p:cNvPr id="3" name="Content Placeholder 2">
            <a:extLst>
              <a:ext uri="{FF2B5EF4-FFF2-40B4-BE49-F238E27FC236}">
                <a16:creationId xmlns:a16="http://schemas.microsoft.com/office/drawing/2014/main" id="{F46DAD28-76AB-47AC-978F-A913CFBA7F28}"/>
              </a:ext>
            </a:extLst>
          </p:cNvPr>
          <p:cNvSpPr>
            <a:spLocks noGrp="1"/>
          </p:cNvSpPr>
          <p:nvPr>
            <p:ph idx="1"/>
          </p:nvPr>
        </p:nvSpPr>
        <p:spPr>
          <a:xfrm>
            <a:off x="214778" y="1833052"/>
            <a:ext cx="8078618" cy="4461421"/>
          </a:xfrm>
        </p:spPr>
        <p:txBody>
          <a:bodyPr>
            <a:normAutofit/>
          </a:bodyPr>
          <a:lstStyle/>
          <a:p>
            <a:pPr algn="just"/>
            <a:r>
              <a:rPr lang="en-GB" sz="3200" dirty="0">
                <a:latin typeface="Times New Roman" panose="02020603050405020304" pitchFamily="18" charset="0"/>
                <a:cs typeface="Times New Roman" panose="02020603050405020304" pitchFamily="18" charset="0"/>
              </a:rPr>
              <a:t>Inclusivity</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and flexibility:</a:t>
            </a:r>
          </a:p>
          <a:p>
            <a:pPr algn="just"/>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Wingdings" panose="05000000000000000000" pitchFamily="2" charset="2"/>
              <a:buChar char="§"/>
            </a:pPr>
            <a:r>
              <a:rPr lang="en-GB" sz="3200" dirty="0">
                <a:latin typeface="Times New Roman" panose="02020603050405020304" pitchFamily="18" charset="0"/>
                <a:ea typeface="Calibri" panose="020F0502020204030204" pitchFamily="34" charset="0"/>
                <a:cs typeface="Times New Roman" panose="02020603050405020304" pitchFamily="18" charset="0"/>
              </a:rPr>
              <a:t> R</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equired in resettlement plans.</a:t>
            </a:r>
          </a:p>
          <a:p>
            <a:pPr algn="just">
              <a:buFont typeface="Wingdings" panose="05000000000000000000" pitchFamily="2" charset="2"/>
              <a:buChar char="§"/>
            </a:pPr>
            <a:r>
              <a:rPr lang="en-GB" sz="3200" dirty="0">
                <a:latin typeface="Times New Roman" panose="02020603050405020304" pitchFamily="18" charset="0"/>
                <a:ea typeface="Calibri" panose="020F0502020204030204" pitchFamily="34" charset="0"/>
                <a:cs typeface="Times New Roman" panose="02020603050405020304" pitchFamily="18" charset="0"/>
              </a:rPr>
              <a:t> 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o ensure that even the vulnerable groups or people from different ethnic groups are treated equally</a:t>
            </a:r>
            <a:r>
              <a:rPr lang="en-GB" sz="3200" dirty="0">
                <a:latin typeface="Times New Roman" panose="02020603050405020304" pitchFamily="18" charset="0"/>
                <a:ea typeface="Calibri" panose="020F0502020204030204" pitchFamily="34" charset="0"/>
                <a:cs typeface="Times New Roman" panose="02020603050405020304" pitchFamily="18" charset="0"/>
              </a:rPr>
              <a:t>,</a:t>
            </a:r>
          </a:p>
          <a:p>
            <a:pPr algn="just">
              <a:buFont typeface="Wingdings" panose="05000000000000000000" pitchFamily="2" charset="2"/>
              <a:buChar char="§"/>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Ensure the drastic eradication of th</a:t>
            </a:r>
            <a:r>
              <a:rPr lang="en-GB" sz="3200" dirty="0">
                <a:latin typeface="Times New Roman" panose="02020603050405020304" pitchFamily="18" charset="0"/>
                <a:ea typeface="Calibri" panose="020F0502020204030204" pitchFamily="34" charset="0"/>
                <a:cs typeface="Times New Roman" panose="02020603050405020304" pitchFamily="18" charset="0"/>
              </a:rPr>
              <a:t>e feelings exclusion.</a:t>
            </a:r>
            <a:endParaRPr lang="en-GB" sz="3200" dirty="0">
              <a:latin typeface="Times New Roman" panose="02020603050405020304" pitchFamily="18" charset="0"/>
              <a:cs typeface="Times New Roman" panose="02020603050405020304" pitchFamily="18" charset="0"/>
            </a:endParaRPr>
          </a:p>
        </p:txBody>
      </p:sp>
      <p:pic>
        <p:nvPicPr>
          <p:cNvPr id="3074" name="Picture 2" descr="12,846 Conclusion Photos - Free &amp;amp; Royalty-Free Stock Photos from Dreamstime">
            <a:extLst>
              <a:ext uri="{FF2B5EF4-FFF2-40B4-BE49-F238E27FC236}">
                <a16:creationId xmlns:a16="http://schemas.microsoft.com/office/drawing/2014/main" id="{C1BD7BDE-0EEA-4C7E-8FA1-458D084F1F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0986" y="1900037"/>
            <a:ext cx="3678865" cy="432745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CDD483A1-A868-4F08-8BA9-557164F395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10091835"/>
      </p:ext>
    </p:extLst>
  </p:cSld>
  <p:clrMapOvr>
    <a:masterClrMapping/>
  </p:clrMapOvr>
  <mc:AlternateContent xmlns:mc="http://schemas.openxmlformats.org/markup-compatibility/2006">
    <mc:Choice xmlns:p14="http://schemas.microsoft.com/office/powerpoint/2010/main" Requires="p14">
      <p:transition spd="slow" p14:dur="2000" advTm="20753"/>
    </mc:Choice>
    <mc:Fallback>
      <p:transition spd="slow" advTm="20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 Introduction to the concepts</Template>
  <TotalTime>1507</TotalTime>
  <Words>664</Words>
  <Application>Microsoft Office PowerPoint</Application>
  <PresentationFormat>Widescreen</PresentationFormat>
  <Paragraphs>64</Paragraphs>
  <Slides>10</Slides>
  <Notes>0</Notes>
  <HiddenSlides>0</HiddenSlides>
  <MMClips>9</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Calibri</vt:lpstr>
      <vt:lpstr>Calibri Light</vt:lpstr>
      <vt:lpstr>Sylfaen</vt:lpstr>
      <vt:lpstr>Symbol</vt:lpstr>
      <vt:lpstr>Times New Roman</vt:lpstr>
      <vt:lpstr>Wingdings</vt:lpstr>
      <vt:lpstr>Retrospect</vt:lpstr>
      <vt:lpstr>Custom Design</vt:lpstr>
      <vt:lpstr>  Inclusivity and Flexibility</vt:lpstr>
      <vt:lpstr>Learning outcomes </vt:lpstr>
      <vt:lpstr>Content</vt:lpstr>
      <vt:lpstr>What is inclusivity and Flexibility</vt:lpstr>
      <vt:lpstr>Why is it important?</vt:lpstr>
      <vt:lpstr>Who are responsible to create it?</vt:lpstr>
      <vt:lpstr>PowerPoint Presentation</vt:lpstr>
      <vt:lpstr>PowerPoint Presentation</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dc:title>
  <dc:creator>Malith De Silva</dc:creator>
  <cp:lastModifiedBy>smart</cp:lastModifiedBy>
  <cp:revision>48</cp:revision>
  <dcterms:created xsi:type="dcterms:W3CDTF">2021-10-15T05:37:37Z</dcterms:created>
  <dcterms:modified xsi:type="dcterms:W3CDTF">2022-02-17T22:38:35Z</dcterms:modified>
</cp:coreProperties>
</file>