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6" r:id="rId3"/>
    <p:sldId id="272" r:id="rId4"/>
    <p:sldId id="257" r:id="rId5"/>
    <p:sldId id="258" r:id="rId6"/>
    <p:sldId id="262" r:id="rId7"/>
    <p:sldId id="259" r:id="rId8"/>
    <p:sldId id="260" r:id="rId9"/>
    <p:sldId id="261" r:id="rId10"/>
    <p:sldId id="270" r:id="rId11"/>
    <p:sldId id="264" r:id="rId12"/>
    <p:sldId id="265" r:id="rId13"/>
    <p:sldId id="266" r:id="rId14"/>
    <p:sldId id="267"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60"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EB9719-F01A-409C-AAD0-2F5AFF2A795B}"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96E31-2130-47CB-BD29-9C62A91DF172}" type="slidenum">
              <a:rPr lang="en-US" smtClean="0"/>
              <a:t>‹#›</a:t>
            </a:fld>
            <a:endParaRPr lang="en-US"/>
          </a:p>
        </p:txBody>
      </p:sp>
    </p:spTree>
    <p:extLst>
      <p:ext uri="{BB962C8B-B14F-4D97-AF65-F5344CB8AC3E}">
        <p14:creationId xmlns:p14="http://schemas.microsoft.com/office/powerpoint/2010/main" val="349583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396E31-2130-47CB-BD29-9C62A91DF172}" type="slidenum">
              <a:rPr lang="en-US" smtClean="0"/>
              <a:t>4</a:t>
            </a:fld>
            <a:endParaRPr lang="en-US"/>
          </a:p>
        </p:txBody>
      </p:sp>
    </p:spTree>
    <p:extLst>
      <p:ext uri="{BB962C8B-B14F-4D97-AF65-F5344CB8AC3E}">
        <p14:creationId xmlns:p14="http://schemas.microsoft.com/office/powerpoint/2010/main" val="3279170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396E31-2130-47CB-BD29-9C62A91DF172}" type="slidenum">
              <a:rPr lang="en-US" smtClean="0"/>
              <a:t>6</a:t>
            </a:fld>
            <a:endParaRPr lang="en-US"/>
          </a:p>
        </p:txBody>
      </p:sp>
    </p:spTree>
    <p:extLst>
      <p:ext uri="{BB962C8B-B14F-4D97-AF65-F5344CB8AC3E}">
        <p14:creationId xmlns:p14="http://schemas.microsoft.com/office/powerpoint/2010/main" val="477020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396E31-2130-47CB-BD29-9C62A91DF172}" type="slidenum">
              <a:rPr lang="en-US" smtClean="0"/>
              <a:t>8</a:t>
            </a:fld>
            <a:endParaRPr lang="en-US"/>
          </a:p>
        </p:txBody>
      </p:sp>
    </p:spTree>
    <p:extLst>
      <p:ext uri="{BB962C8B-B14F-4D97-AF65-F5344CB8AC3E}">
        <p14:creationId xmlns:p14="http://schemas.microsoft.com/office/powerpoint/2010/main" val="365113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9CEAE-A6B3-4B2F-8D76-24048A48469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7045-2C3E-40F0-A424-DEC5367C42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DF11BA1F-EFB8-40F1-80EA-BE41C366620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9951" y="133883"/>
            <a:ext cx="1670685" cy="568960"/>
          </a:xfrm>
          <a:prstGeom prst="rect">
            <a:avLst/>
          </a:prstGeom>
          <a:noFill/>
          <a:ln>
            <a:noFill/>
          </a:ln>
        </p:spPr>
      </p:pic>
      <p:pic>
        <p:nvPicPr>
          <p:cNvPr id="11" name="Picture 10">
            <a:extLst>
              <a:ext uri="{FF2B5EF4-FFF2-40B4-BE49-F238E27FC236}">
                <a16:creationId xmlns:a16="http://schemas.microsoft.com/office/drawing/2014/main" xmlns="" id="{F24101D6-A3D8-4004-8C5A-D9F3D7441A8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1115" y="127508"/>
            <a:ext cx="2181860" cy="622300"/>
          </a:xfrm>
          <a:prstGeom prst="rect">
            <a:avLst/>
          </a:prstGeom>
          <a:noFill/>
          <a:ln>
            <a:noFill/>
          </a:ln>
        </p:spPr>
      </p:pic>
    </p:spTree>
    <p:extLst>
      <p:ext uri="{BB962C8B-B14F-4D97-AF65-F5344CB8AC3E}">
        <p14:creationId xmlns:p14="http://schemas.microsoft.com/office/powerpoint/2010/main" val="322919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69CEAE-A6B3-4B2F-8D76-24048A48469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300382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69CEAE-A6B3-4B2F-8D76-24048A48469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161176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CA566-D995-428F-A7AA-A46175019FE1}"/>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a:extLst>
              <a:ext uri="{FF2B5EF4-FFF2-40B4-BE49-F238E27FC236}">
                <a16:creationId xmlns:a16="http://schemas.microsoft.com/office/drawing/2014/main" xmlns="" id="{E4A6A305-7BD5-4208-ADE2-5D9248273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a:extLst>
              <a:ext uri="{FF2B5EF4-FFF2-40B4-BE49-F238E27FC236}">
                <a16:creationId xmlns:a16="http://schemas.microsoft.com/office/drawing/2014/main" xmlns="" id="{4ADC5C24-7CF1-4F0E-9EBF-7AB8402B27C8}"/>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452DD3A2-BF0C-44B5-8352-15C6B85317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81609D4-75D8-48B6-8BF9-7A472F8E8B6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923766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D1E18F-64FE-4F93-850B-390674C28DC1}"/>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3AA947CF-CC19-485F-B111-ED3F1C24E8C2}"/>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8C0B6582-361D-467F-A362-38A1C188D40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D8EDE49D-D2BF-4B3D-8E7B-CF45BCB4FB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D0B25BD-751D-4F05-8E6D-30F0B22F50E9}"/>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215659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5DA786-5151-41CC-9F44-0ED7471884B8}"/>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E9DDDD9A-9A9F-4E5B-B395-0DA4C28C0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xmlns="" id="{5C93C29A-DC11-44B3-86F6-5C816153112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0003E3F6-B998-41F6-9E56-118EEB565B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F85CB67-716C-456B-8F48-CE0AC07E492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629671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1EFC4F-D854-420A-961C-F13B2F4E6994}"/>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7D98AE22-3410-45A6-AA29-A80535B10DFD}"/>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a:extLst>
              <a:ext uri="{FF2B5EF4-FFF2-40B4-BE49-F238E27FC236}">
                <a16:creationId xmlns:a16="http://schemas.microsoft.com/office/drawing/2014/main" xmlns="" id="{5791D104-4BE4-4DB6-8FBF-DCAE2F95BA43}"/>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a:extLst>
              <a:ext uri="{FF2B5EF4-FFF2-40B4-BE49-F238E27FC236}">
                <a16:creationId xmlns:a16="http://schemas.microsoft.com/office/drawing/2014/main" xmlns="" id="{4D8B2B19-7577-4615-8564-6C33952CB486}"/>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10310238-9795-4F59-AEF9-A3DA5E1A68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C701B98-3CD9-4701-86A2-1DEA9FC1C9A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589204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B7CA6-9466-4795-BFA9-FFB8964C3916}"/>
              </a:ext>
            </a:extLst>
          </p:cNvPr>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E0E6E30E-88E8-4BF1-BF47-464D03FE8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xmlns="" id="{A333F7D1-C2D3-4C38-B35C-7F0C322C391B}"/>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a:extLst>
              <a:ext uri="{FF2B5EF4-FFF2-40B4-BE49-F238E27FC236}">
                <a16:creationId xmlns:a16="http://schemas.microsoft.com/office/drawing/2014/main" xmlns="" id="{E915212C-0D00-4C3F-B71D-E40A355E6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xmlns="" id="{06F16E87-AC07-43E5-AA04-7FE92F123534}"/>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a:extLst>
              <a:ext uri="{FF2B5EF4-FFF2-40B4-BE49-F238E27FC236}">
                <a16:creationId xmlns:a16="http://schemas.microsoft.com/office/drawing/2014/main" xmlns="" id="{3D64C582-845E-4154-B47C-B9843DB93D3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8" name="Footer Placeholder 7">
            <a:extLst>
              <a:ext uri="{FF2B5EF4-FFF2-40B4-BE49-F238E27FC236}">
                <a16:creationId xmlns:a16="http://schemas.microsoft.com/office/drawing/2014/main" xmlns="" id="{5D30D677-38E8-420F-9216-ACDE01801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AF158473-0E1E-4E7F-961A-ADB3DFAA51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423065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27091-213A-4F1D-A57C-ED4F24892E8A}"/>
              </a:ext>
            </a:extLst>
          </p:cNvPr>
          <p:cNvSpPr>
            <a:spLocks noGrp="1"/>
          </p:cNvSpPr>
          <p:nvPr>
            <p:ph type="title"/>
          </p:nvPr>
        </p:nvSpPr>
        <p:spPr/>
        <p:txBody>
          <a:bodyPr/>
          <a:lstStyle/>
          <a:p>
            <a:r>
              <a:rPr lang="en-US" smtClean="0"/>
              <a:t>Click to edit Master title style</a:t>
            </a:r>
            <a:endParaRPr lang="en-GB"/>
          </a:p>
        </p:txBody>
      </p:sp>
      <p:sp>
        <p:nvSpPr>
          <p:cNvPr id="3" name="Date Placeholder 2">
            <a:extLst>
              <a:ext uri="{FF2B5EF4-FFF2-40B4-BE49-F238E27FC236}">
                <a16:creationId xmlns:a16="http://schemas.microsoft.com/office/drawing/2014/main" xmlns="" id="{EB1A2198-61F8-4985-A950-F1D10700A444}"/>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4" name="Footer Placeholder 3">
            <a:extLst>
              <a:ext uri="{FF2B5EF4-FFF2-40B4-BE49-F238E27FC236}">
                <a16:creationId xmlns:a16="http://schemas.microsoft.com/office/drawing/2014/main" xmlns="" id="{C583E451-F1DF-4870-80A9-00171F1986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68D33AE-47CA-468E-BB47-B9352462306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100104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BEC796-D31F-459E-A138-2AFBD4A293A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3" name="Footer Placeholder 2">
            <a:extLst>
              <a:ext uri="{FF2B5EF4-FFF2-40B4-BE49-F238E27FC236}">
                <a16:creationId xmlns:a16="http://schemas.microsoft.com/office/drawing/2014/main" xmlns="" id="{92604254-A912-41E1-A188-79E0C1B5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4C24E09-AA99-4507-98CC-2210673D1950}"/>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847726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A856B-8BEC-488E-8E0C-C32E222FDC1C}"/>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a:extLst>
              <a:ext uri="{FF2B5EF4-FFF2-40B4-BE49-F238E27FC236}">
                <a16:creationId xmlns:a16="http://schemas.microsoft.com/office/drawing/2014/main" xmlns="" id="{953DA2A6-92E4-4FCB-9105-38DD53798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a:extLst>
              <a:ext uri="{FF2B5EF4-FFF2-40B4-BE49-F238E27FC236}">
                <a16:creationId xmlns:a16="http://schemas.microsoft.com/office/drawing/2014/main" xmlns="" id="{79C668AB-1A4D-4FE3-A28A-EEFA86B92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4B873E7C-B989-47FB-A4B6-A8334E0367B0}"/>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D484A091-E2B1-477E-BFFB-CBDDE0596B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088434F-EE21-4096-BF97-5DEC8D98FD3B}"/>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11435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69CEAE-A6B3-4B2F-8D76-24048A48469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7045-2C3E-40F0-A424-DEC5367C422C}" type="slidenum">
              <a:rPr lang="en-US" smtClean="0"/>
              <a:t>‹#›</a:t>
            </a:fld>
            <a:endParaRPr lang="en-US"/>
          </a:p>
        </p:txBody>
      </p:sp>
      <p:pic>
        <p:nvPicPr>
          <p:cNvPr id="7" name="Picture 6">
            <a:extLst>
              <a:ext uri="{FF2B5EF4-FFF2-40B4-BE49-F238E27FC236}">
                <a16:creationId xmlns:a16="http://schemas.microsoft.com/office/drawing/2014/main" xmlns="" id="{1B26D898-02A4-4D43-A4EE-64ADC7DC2AB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8477" y="95236"/>
            <a:ext cx="1670685" cy="568960"/>
          </a:xfrm>
          <a:prstGeom prst="rect">
            <a:avLst/>
          </a:prstGeom>
          <a:noFill/>
          <a:ln>
            <a:noFill/>
          </a:ln>
        </p:spPr>
      </p:pic>
      <p:pic>
        <p:nvPicPr>
          <p:cNvPr id="8" name="Picture 7">
            <a:extLst>
              <a:ext uri="{FF2B5EF4-FFF2-40B4-BE49-F238E27FC236}">
                <a16:creationId xmlns:a16="http://schemas.microsoft.com/office/drawing/2014/main" xmlns="" id="{299DF6A7-6DA5-4242-B61E-1BCF4ACD2AB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0458" y="86358"/>
            <a:ext cx="2181860" cy="622300"/>
          </a:xfrm>
          <a:prstGeom prst="rect">
            <a:avLst/>
          </a:prstGeom>
          <a:noFill/>
          <a:ln>
            <a:noFill/>
          </a:ln>
        </p:spPr>
      </p:pic>
    </p:spTree>
    <p:extLst>
      <p:ext uri="{BB962C8B-B14F-4D97-AF65-F5344CB8AC3E}">
        <p14:creationId xmlns:p14="http://schemas.microsoft.com/office/powerpoint/2010/main" val="27314819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574064-0535-484B-8ACB-7B6F29618627}"/>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a:extLst>
              <a:ext uri="{FF2B5EF4-FFF2-40B4-BE49-F238E27FC236}">
                <a16:creationId xmlns:a16="http://schemas.microsoft.com/office/drawing/2014/main" xmlns="" id="{5A7EFDAA-BE87-4B48-AE18-56C43C847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a:extLst>
              <a:ext uri="{FF2B5EF4-FFF2-40B4-BE49-F238E27FC236}">
                <a16:creationId xmlns:a16="http://schemas.microsoft.com/office/drawing/2014/main" xmlns="" id="{8F931357-112E-4CAA-9E08-99A334AEB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D42C1552-B907-444D-A397-7DD212DC31B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a16="http://schemas.microsoft.com/office/drawing/2014/main" xmlns="" id="{29FC4B93-B74D-4F82-AADA-7DD779132C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47B2162-6DD5-4182-9253-D1D27831569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761470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E2D08D-31F6-4A31-A2D3-617C89BC1230}"/>
              </a:ext>
            </a:extLst>
          </p:cNvPr>
          <p:cNvSpPr>
            <a:spLocks noGrp="1"/>
          </p:cNvSpPr>
          <p:nvPr>
            <p:ph type="title"/>
          </p:nvPr>
        </p:nvSpPr>
        <p:spPr/>
        <p:txBody>
          <a:bodyPr/>
          <a:lstStyle/>
          <a:p>
            <a:r>
              <a:rPr lang="en-US" smtClean="0"/>
              <a:t>Click to edit Master title style</a:t>
            </a:r>
            <a:endParaRPr lang="en-GB"/>
          </a:p>
        </p:txBody>
      </p:sp>
      <p:sp>
        <p:nvSpPr>
          <p:cNvPr id="3" name="Vertical Text Placeholder 2">
            <a:extLst>
              <a:ext uri="{FF2B5EF4-FFF2-40B4-BE49-F238E27FC236}">
                <a16:creationId xmlns:a16="http://schemas.microsoft.com/office/drawing/2014/main" xmlns="" id="{5A961EA0-6249-480A-9B6C-46A76313491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F37A9417-FCD1-491A-974E-2C77DA1BF19C}"/>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269591EC-B158-4A32-9943-AC155C075C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957CE8A-83F1-4CAB-8C5D-F790933E99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983006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639E760-8596-45E5-BA76-D0B21A41433F}"/>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a:extLst>
              <a:ext uri="{FF2B5EF4-FFF2-40B4-BE49-F238E27FC236}">
                <a16:creationId xmlns:a16="http://schemas.microsoft.com/office/drawing/2014/main" xmlns="" id="{D5F61093-56B2-44CB-8627-38379295BD14}"/>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83BAFF10-1DF2-4822-8A2C-7076EA30EC0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BA59A69D-5736-4F78-9075-D8F1A2283F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AE89B87-E353-41CB-A88E-613B326E73E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04095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69CEAE-A6B3-4B2F-8D76-24048A484694}"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37045-2C3E-40F0-A424-DEC5367C42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12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69CEAE-A6B3-4B2F-8D76-24048A484694}"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1152815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69CEAE-A6B3-4B2F-8D76-24048A484694}"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186128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69CEAE-A6B3-4B2F-8D76-24048A484694}"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338712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69CEAE-A6B3-4B2F-8D76-24048A484694}" type="datetimeFigureOut">
              <a:rPr lang="en-US" smtClean="0"/>
              <a:t>1/11/2022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132013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69CEAE-A6B3-4B2F-8D76-24048A484694}" type="datetimeFigureOut">
              <a:rPr lang="en-US" smtClean="0"/>
              <a:t>1/11/2022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337045-2C3E-40F0-A424-DEC5367C422C}" type="slidenum">
              <a:rPr lang="en-US" smtClean="0"/>
              <a:t>‹#›</a:t>
            </a:fld>
            <a:endParaRPr lang="en-US"/>
          </a:p>
        </p:txBody>
      </p:sp>
    </p:spTree>
    <p:extLst>
      <p:ext uri="{BB962C8B-B14F-4D97-AF65-F5344CB8AC3E}">
        <p14:creationId xmlns:p14="http://schemas.microsoft.com/office/powerpoint/2010/main" val="1680234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9CEAE-A6B3-4B2F-8D76-24048A484694}"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37045-2C3E-40F0-A424-DEC5367C422C}" type="slidenum">
              <a:rPr lang="en-US" smtClean="0"/>
              <a:t>‹#›</a:t>
            </a:fld>
            <a:endParaRPr lang="en-US"/>
          </a:p>
        </p:txBody>
      </p:sp>
    </p:spTree>
    <p:extLst>
      <p:ext uri="{BB962C8B-B14F-4D97-AF65-F5344CB8AC3E}">
        <p14:creationId xmlns:p14="http://schemas.microsoft.com/office/powerpoint/2010/main" val="89492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69CEAE-A6B3-4B2F-8D76-24048A484694}" type="datetimeFigureOut">
              <a:rPr lang="en-US" smtClean="0"/>
              <a:t>1/11/2022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337045-2C3E-40F0-A424-DEC5367C422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424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8EB564A-6ADC-413B-983F-6DC1E3604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a:extLst>
              <a:ext uri="{FF2B5EF4-FFF2-40B4-BE49-F238E27FC236}">
                <a16:creationId xmlns:a16="http://schemas.microsoft.com/office/drawing/2014/main" xmlns="" id="{97FD7E32-6FE8-4AF8-AC3E-10B0C1A8E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a16="http://schemas.microsoft.com/office/drawing/2014/main" xmlns="" id="{FAE666FB-2C42-4465-B9BC-8B9DE9B19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372A-B9B5-441A-A206-396452DF1A2E}" type="datetimeFigureOut">
              <a:rPr lang="en-GB" smtClean="0"/>
              <a:t>11/01/2022</a:t>
            </a:fld>
            <a:endParaRPr lang="en-GB"/>
          </a:p>
        </p:txBody>
      </p:sp>
      <p:sp>
        <p:nvSpPr>
          <p:cNvPr id="5" name="Footer Placeholder 4">
            <a:extLst>
              <a:ext uri="{FF2B5EF4-FFF2-40B4-BE49-F238E27FC236}">
                <a16:creationId xmlns:a16="http://schemas.microsoft.com/office/drawing/2014/main" xmlns="" id="{9C2F0BC3-FD0C-4140-95C1-4399332AC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81CD2CF-62EC-4A5E-B3BA-F446C33A7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38CA0-3056-4810-AED1-6D1C948538A1}" type="slidenum">
              <a:rPr lang="en-GB" smtClean="0"/>
              <a:t>‹#›</a:t>
            </a:fld>
            <a:endParaRPr lang="en-GB"/>
          </a:p>
        </p:txBody>
      </p:sp>
    </p:spTree>
    <p:extLst>
      <p:ext uri="{BB962C8B-B14F-4D97-AF65-F5344CB8AC3E}">
        <p14:creationId xmlns:p14="http://schemas.microsoft.com/office/powerpoint/2010/main" val="2442358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rive.google.com/drive/u/1/folders/1IuKv1VeQB2RjH38uCNAnVjqW2XM5FjR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ucem.ac.uk/wp-content/uploads/2016/01/inclusive-access.pdf" TargetMode="External"/><Relationship Id="rId2" Type="http://schemas.openxmlformats.org/officeDocument/2006/relationships/hyperlink" Target="https://proposalsforngos.com/what-are-cross-cutting-themes/" TargetMode="External"/><Relationship Id="rId1" Type="http://schemas.openxmlformats.org/officeDocument/2006/relationships/slideLayout" Target="../slideLayouts/slideLayout2.xml"/><Relationship Id="rId4" Type="http://schemas.openxmlformats.org/officeDocument/2006/relationships/hyperlink" Target="https://cic.org.uk/admin/resources/cic-essential-principles-guide-for-clients-contractors-and-developers-2018.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researchgate.net/publication/275541202_Challenges_in_Creating_a_Disaster_Resilient_Built_Environment" TargetMode="External"/><Relationship Id="rId2" Type="http://schemas.openxmlformats.org/officeDocument/2006/relationships/hyperlink" Target="https://www.researchgate.net/publication/241699069_An_integrative_review_of_the_built_environment_discipline's_role_in_the_development_of_society's_resilience_to_disast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drc.org/uem/green-const/1-whatis.html" TargetMode="External"/><Relationship Id="rId2" Type="http://schemas.openxmlformats.org/officeDocument/2006/relationships/hyperlink" Target="http://www.aimspress.com/article/doi/10.3934/environsci.2021004?viewTyp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6000" b="1" dirty="0">
                <a:latin typeface="Sylfaen" panose="010A0502050306030303" pitchFamily="18" charset="0"/>
              </a:rPr>
              <a:t>Cross cutting issues for Built Environment interventions</a:t>
            </a:r>
            <a:endParaRPr lang="en-US" sz="6000" b="1" dirty="0">
              <a:latin typeface="Sylfaen" panose="010A05020503060303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616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916" y="1536866"/>
            <a:ext cx="10515600" cy="4743618"/>
          </a:xfrm>
        </p:spPr>
        <p:txBody>
          <a:bodyPr>
            <a:normAutofit fontScale="92500" lnSpcReduction="20000"/>
          </a:bodyPr>
          <a:lstStyle/>
          <a:p>
            <a:endParaRPr lang="en-US" dirty="0" smtClean="0"/>
          </a:p>
          <a:p>
            <a:pPr lvl="1">
              <a:buFont typeface="Wingdings" panose="05000000000000000000" pitchFamily="2" charset="2"/>
              <a:buChar char="§"/>
            </a:pPr>
            <a:r>
              <a:rPr lang="en-GB" sz="2400" b="1" dirty="0" smtClean="0">
                <a:latin typeface="Sylfaen" panose="010A0502050306030303" pitchFamily="18" charset="0"/>
              </a:rPr>
              <a:t>Models of Sustainable Built Environment</a:t>
            </a:r>
          </a:p>
          <a:p>
            <a:pPr lvl="1">
              <a:buFont typeface="Wingdings" panose="05000000000000000000" pitchFamily="2" charset="2"/>
              <a:buChar char="§"/>
            </a:pPr>
            <a:endParaRPr lang="en-US" sz="2400" dirty="0" smtClean="0">
              <a:latin typeface="Sylfaen" panose="010A0502050306030303" pitchFamily="18" charset="0"/>
            </a:endParaRPr>
          </a:p>
          <a:p>
            <a:pPr marL="228600" lvl="1" algn="just">
              <a:spcBef>
                <a:spcPts val="1000"/>
              </a:spcBef>
            </a:pPr>
            <a:r>
              <a:rPr lang="en-GB" sz="2400" dirty="0" smtClean="0">
                <a:latin typeface="Sylfaen" panose="010A0502050306030303" pitchFamily="18" charset="0"/>
              </a:rPr>
              <a:t>Sustainable construction is an overall term used to describe a building that is environmentally adapted in all respects (</a:t>
            </a:r>
            <a:r>
              <a:rPr lang="en-GB" sz="2400" dirty="0" err="1" smtClean="0">
                <a:latin typeface="Sylfaen" panose="010A0502050306030303" pitchFamily="18" charset="0"/>
              </a:rPr>
              <a:t>Mikaelsson</a:t>
            </a:r>
            <a:r>
              <a:rPr lang="en-GB" sz="2400" dirty="0" smtClean="0">
                <a:latin typeface="Sylfaen" panose="010A0502050306030303" pitchFamily="18" charset="0"/>
              </a:rPr>
              <a:t> &amp; </a:t>
            </a:r>
            <a:r>
              <a:rPr lang="en-GB" sz="2400" dirty="0" err="1" smtClean="0">
                <a:latin typeface="Sylfaen" panose="010A0502050306030303" pitchFamily="18" charset="0"/>
              </a:rPr>
              <a:t>Jonasson</a:t>
            </a:r>
            <a:r>
              <a:rPr lang="en-GB" sz="2400" dirty="0" smtClean="0">
                <a:latin typeface="Sylfaen" panose="010A0502050306030303" pitchFamily="18" charset="0"/>
              </a:rPr>
              <a:t>, 2021)</a:t>
            </a:r>
            <a:endParaRPr lang="en-GB" sz="2400" b="1" dirty="0" smtClean="0">
              <a:latin typeface="Sylfaen" panose="010A0502050306030303" pitchFamily="18" charset="0"/>
            </a:endParaRPr>
          </a:p>
          <a:p>
            <a:pPr algn="just"/>
            <a:endParaRPr lang="en-US" sz="2400" dirty="0" smtClean="0">
              <a:latin typeface="Sylfaen" panose="010A0502050306030303" pitchFamily="18" charset="0"/>
            </a:endParaRPr>
          </a:p>
          <a:p>
            <a:pPr algn="just"/>
            <a:r>
              <a:rPr lang="en-US" sz="2400" dirty="0">
                <a:latin typeface="Sylfaen" panose="010A0502050306030303" pitchFamily="18" charset="0"/>
              </a:rPr>
              <a:t>U</a:t>
            </a:r>
            <a:r>
              <a:rPr lang="en-US" sz="2400" dirty="0" smtClean="0">
                <a:latin typeface="Sylfaen" panose="010A0502050306030303" pitchFamily="18" charset="0"/>
              </a:rPr>
              <a:t>nder this, five main models of Sustainable Built Environment can be identified</a:t>
            </a:r>
          </a:p>
          <a:p>
            <a:pPr algn="just"/>
            <a:endParaRPr lang="en-US" sz="2400" dirty="0" smtClean="0">
              <a:latin typeface="Sylfaen" panose="010A0502050306030303" pitchFamily="18" charset="0"/>
            </a:endParaRPr>
          </a:p>
          <a:p>
            <a:pPr lvl="1" algn="just">
              <a:buFont typeface="Wingdings" panose="05000000000000000000" pitchFamily="2" charset="2"/>
              <a:buChar char="ü"/>
            </a:pPr>
            <a:r>
              <a:rPr lang="en-GB" sz="2400" dirty="0">
                <a:latin typeface="Sylfaen" panose="010A0502050306030303" pitchFamily="18" charset="0"/>
              </a:rPr>
              <a:t>Bioclimatic </a:t>
            </a:r>
            <a:r>
              <a:rPr lang="en-GB" sz="2400" dirty="0" smtClean="0">
                <a:latin typeface="Sylfaen" panose="010A0502050306030303" pitchFamily="18" charset="0"/>
              </a:rPr>
              <a:t>Design</a:t>
            </a:r>
          </a:p>
          <a:p>
            <a:pPr lvl="1" algn="just">
              <a:buFont typeface="Wingdings" panose="05000000000000000000" pitchFamily="2" charset="2"/>
              <a:buChar char="ü"/>
            </a:pPr>
            <a:r>
              <a:rPr lang="en-GB" sz="2400" dirty="0" err="1">
                <a:latin typeface="Sylfaen" panose="010A0502050306030303" pitchFamily="18" charset="0"/>
              </a:rPr>
              <a:t>Biophilic</a:t>
            </a:r>
            <a:r>
              <a:rPr lang="en-GB" sz="2400" dirty="0">
                <a:latin typeface="Sylfaen" panose="010A0502050306030303" pitchFamily="18" charset="0"/>
              </a:rPr>
              <a:t> </a:t>
            </a:r>
            <a:r>
              <a:rPr lang="en-GB" sz="2400" dirty="0" smtClean="0">
                <a:latin typeface="Sylfaen" panose="010A0502050306030303" pitchFamily="18" charset="0"/>
              </a:rPr>
              <a:t>Design</a:t>
            </a:r>
          </a:p>
          <a:p>
            <a:pPr lvl="1">
              <a:buFont typeface="Wingdings" panose="05000000000000000000" pitchFamily="2" charset="2"/>
              <a:buChar char="ü"/>
            </a:pPr>
            <a:r>
              <a:rPr lang="en-GB" sz="2400" dirty="0">
                <a:latin typeface="Sylfaen" panose="010A0502050306030303" pitchFamily="18" charset="0"/>
              </a:rPr>
              <a:t>Sustainable and Healthy Built Environment</a:t>
            </a:r>
            <a:endParaRPr lang="en-US" sz="2400" i="1" dirty="0">
              <a:latin typeface="Sylfaen" panose="010A0502050306030303" pitchFamily="18" charset="0"/>
            </a:endParaRPr>
          </a:p>
          <a:p>
            <a:pPr lvl="1">
              <a:buFont typeface="Wingdings" panose="05000000000000000000" pitchFamily="2" charset="2"/>
              <a:buChar char="ü"/>
            </a:pPr>
            <a:r>
              <a:rPr lang="en-GB" sz="2400" dirty="0">
                <a:latin typeface="Sylfaen" panose="010A0502050306030303" pitchFamily="18" charset="0"/>
              </a:rPr>
              <a:t>Regenerative Development and </a:t>
            </a:r>
            <a:r>
              <a:rPr lang="en-GB" sz="2400" dirty="0" smtClean="0">
                <a:latin typeface="Sylfaen" panose="010A0502050306030303" pitchFamily="18" charset="0"/>
              </a:rPr>
              <a:t>Design</a:t>
            </a:r>
          </a:p>
          <a:p>
            <a:pPr lvl="1">
              <a:buFont typeface="Wingdings" panose="05000000000000000000" pitchFamily="2" charset="2"/>
              <a:buChar char="ü"/>
            </a:pPr>
            <a:r>
              <a:rPr lang="en-GB" sz="2400" dirty="0">
                <a:latin typeface="Sylfaen" panose="010A0502050306030303" pitchFamily="18" charset="0"/>
              </a:rPr>
              <a:t>Resilient Design</a:t>
            </a:r>
            <a:endParaRPr lang="en-US" sz="2400" dirty="0">
              <a:latin typeface="Sylfaen" panose="010A0502050306030303" pitchFamily="18" charset="0"/>
            </a:endParaRPr>
          </a:p>
        </p:txBody>
      </p:sp>
    </p:spTree>
    <p:extLst>
      <p:ext uri="{BB962C8B-B14F-4D97-AF65-F5344CB8AC3E}">
        <p14:creationId xmlns:p14="http://schemas.microsoft.com/office/powerpoint/2010/main" val="1815209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894"/>
            <a:ext cx="10515600" cy="1325563"/>
          </a:xfrm>
        </p:spPr>
        <p:txBody>
          <a:bodyPr>
            <a:normAutofit fontScale="90000"/>
          </a:bodyPr>
          <a:lstStyle/>
          <a:p>
            <a:pPr marL="571500" indent="-571500">
              <a:buFont typeface="Wingdings" panose="05000000000000000000" pitchFamily="2" charset="2"/>
              <a:buChar char="q"/>
            </a:pPr>
            <a:r>
              <a:rPr lang="en-US" b="1" dirty="0" smtClean="0">
                <a:latin typeface="Sylfaen" panose="010A0502050306030303" pitchFamily="18" charset="0"/>
              </a:rPr>
              <a:t>Inclusive Built Environment as a cross cutting issue </a:t>
            </a:r>
            <a:r>
              <a:rPr lang="en-US" dirty="0" smtClean="0"/>
              <a:t/>
            </a:r>
            <a:br>
              <a:rPr lang="en-US" dirty="0" smtClean="0"/>
            </a:br>
            <a:endParaRPr lang="en-US" dirty="0"/>
          </a:p>
        </p:txBody>
      </p:sp>
      <p:sp>
        <p:nvSpPr>
          <p:cNvPr id="3" name="Content Placeholder 2"/>
          <p:cNvSpPr>
            <a:spLocks noGrp="1"/>
          </p:cNvSpPr>
          <p:nvPr>
            <p:ph idx="1"/>
          </p:nvPr>
        </p:nvSpPr>
        <p:spPr>
          <a:xfrm>
            <a:off x="838200" y="1609058"/>
            <a:ext cx="10515600" cy="4587205"/>
          </a:xfrm>
        </p:spPr>
        <p:txBody>
          <a:bodyPr>
            <a:normAutofit/>
          </a:bodyPr>
          <a:lstStyle/>
          <a:p>
            <a:pPr algn="just"/>
            <a:endParaRPr lang="en-GB" sz="2400" dirty="0" smtClean="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An </a:t>
            </a:r>
            <a:r>
              <a:rPr lang="en-GB" sz="2400" dirty="0">
                <a:latin typeface="Sylfaen" panose="010A0502050306030303" pitchFamily="18" charset="0"/>
              </a:rPr>
              <a:t>inclusive environment recognises and accommodates differences in the way people use the built environment. It facilitates dignified, equal and intuitive use by everyone. It does not physically or socially separate, discriminate or isolate (</a:t>
            </a:r>
            <a:r>
              <a:rPr lang="en-GB" sz="2400" dirty="0" err="1">
                <a:latin typeface="Sylfaen" panose="010A0502050306030303" pitchFamily="18" charset="0"/>
              </a:rPr>
              <a:t>CIC</a:t>
            </a:r>
            <a:r>
              <a:rPr lang="en-GB" sz="2400" dirty="0">
                <a:latin typeface="Sylfaen" panose="010A0502050306030303" pitchFamily="18" charset="0"/>
              </a:rPr>
              <a:t>, </a:t>
            </a:r>
            <a:r>
              <a:rPr lang="en-GB" sz="2400" dirty="0" smtClean="0">
                <a:latin typeface="Sylfaen" panose="010A0502050306030303" pitchFamily="18" charset="0"/>
              </a:rPr>
              <a:t>2021)</a:t>
            </a:r>
          </a:p>
          <a:p>
            <a:pPr algn="just">
              <a:buFont typeface="Wingdings" panose="05000000000000000000" pitchFamily="2" charset="2"/>
              <a:buChar char="§"/>
            </a:pPr>
            <a:r>
              <a:rPr lang="en-GB" sz="2400" dirty="0" smtClean="0">
                <a:latin typeface="Sylfaen" panose="010A0502050306030303" pitchFamily="18" charset="0"/>
              </a:rPr>
              <a:t>As </a:t>
            </a:r>
            <a:r>
              <a:rPr lang="en-GB" sz="2400" dirty="0">
                <a:latin typeface="Sylfaen" panose="010A0502050306030303" pitchFamily="18" charset="0"/>
              </a:rPr>
              <a:t>a cross cutting issue for built environment, there are three principles underpinning thinking inclusively about built environment design as </a:t>
            </a:r>
            <a:r>
              <a:rPr lang="en-GB" sz="2400" dirty="0" smtClean="0">
                <a:latin typeface="Sylfaen" panose="010A0502050306030303" pitchFamily="18" charset="0"/>
              </a:rPr>
              <a:t>follows:</a:t>
            </a:r>
            <a:endParaRPr lang="en-US" sz="3200" dirty="0">
              <a:latin typeface="Sylfaen" panose="010A0502050306030303" pitchFamily="18" charset="0"/>
            </a:endParaRPr>
          </a:p>
          <a:p>
            <a:pPr lvl="1">
              <a:buFont typeface="Wingdings" panose="05000000000000000000" pitchFamily="2" charset="2"/>
              <a:buChar char="§"/>
            </a:pPr>
            <a:r>
              <a:rPr lang="en-US" sz="2400" dirty="0">
                <a:latin typeface="Sylfaen" panose="010A0502050306030303" pitchFamily="18" charset="0"/>
              </a:rPr>
              <a:t>Understanding differences and diversity</a:t>
            </a:r>
            <a:endParaRPr lang="en-US" sz="2400" dirty="0" smtClean="0">
              <a:effectLst/>
              <a:latin typeface="Sylfaen" panose="010A0502050306030303" pitchFamily="18" charset="0"/>
            </a:endParaRPr>
          </a:p>
          <a:p>
            <a:pPr lvl="1">
              <a:buFont typeface="Wingdings" panose="05000000000000000000" pitchFamily="2" charset="2"/>
              <a:buChar char="§"/>
            </a:pPr>
            <a:r>
              <a:rPr lang="en-US" sz="2400" dirty="0">
                <a:latin typeface="Sylfaen" panose="010A0502050306030303" pitchFamily="18" charset="0"/>
              </a:rPr>
              <a:t>Promoting independence</a:t>
            </a:r>
            <a:endParaRPr lang="en-US" sz="2400" dirty="0" smtClean="0">
              <a:effectLst/>
              <a:latin typeface="Sylfaen" panose="010A0502050306030303" pitchFamily="18" charset="0"/>
            </a:endParaRPr>
          </a:p>
          <a:p>
            <a:pPr lvl="1">
              <a:buFont typeface="Wingdings" panose="05000000000000000000" pitchFamily="2" charset="2"/>
              <a:buChar char="§"/>
            </a:pPr>
            <a:r>
              <a:rPr lang="en-US" sz="2400" dirty="0">
                <a:latin typeface="Sylfaen" panose="010A0502050306030303" pitchFamily="18" charset="0"/>
              </a:rPr>
              <a:t>Ensuring integration (</a:t>
            </a:r>
            <a:r>
              <a:rPr lang="en-US" sz="2400" dirty="0" err="1">
                <a:latin typeface="Sylfaen" panose="010A0502050306030303" pitchFamily="18" charset="0"/>
              </a:rPr>
              <a:t>CEM</a:t>
            </a:r>
            <a:r>
              <a:rPr lang="en-US" sz="2400" dirty="0">
                <a:latin typeface="Sylfaen" panose="010A0502050306030303" pitchFamily="18" charset="0"/>
              </a:rPr>
              <a:t>, 2010</a:t>
            </a:r>
            <a:r>
              <a:rPr lang="en-US" sz="2400" dirty="0" smtClean="0">
                <a:latin typeface="Sylfaen" panose="010A0502050306030303" pitchFamily="18" charset="0"/>
              </a:rPr>
              <a:t>) </a:t>
            </a:r>
            <a:endParaRPr lang="en-US" sz="2400" dirty="0" smtClean="0">
              <a:effectLst/>
              <a:latin typeface="Sylfaen" panose="010A0502050306030303" pitchFamily="18" charset="0"/>
            </a:endParaRPr>
          </a:p>
          <a:p>
            <a:pPr algn="just"/>
            <a:endParaRPr lang="en-US" sz="2400" dirty="0">
              <a:latin typeface="Sylfaen" panose="010A0502050306030303" pitchFamily="18" charset="0"/>
            </a:endParaRPr>
          </a:p>
        </p:txBody>
      </p:sp>
    </p:spTree>
    <p:extLst>
      <p:ext uri="{BB962C8B-B14F-4D97-AF65-F5344CB8AC3E}">
        <p14:creationId xmlns:p14="http://schemas.microsoft.com/office/powerpoint/2010/main" val="2718489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641" y="1182952"/>
            <a:ext cx="10515600" cy="1325563"/>
          </a:xfrm>
        </p:spPr>
        <p:txBody>
          <a:bodyPr>
            <a:normAutofit fontScale="90000"/>
          </a:bodyPr>
          <a:lstStyle/>
          <a:p>
            <a:pPr marL="571500" indent="-571500">
              <a:buFont typeface="Wingdings" panose="05000000000000000000" pitchFamily="2" charset="2"/>
              <a:buChar char="q"/>
            </a:pPr>
            <a:r>
              <a:rPr lang="en-GB" b="1" dirty="0" smtClean="0">
                <a:latin typeface="Sylfaen" panose="010A0502050306030303" pitchFamily="18" charset="0"/>
              </a:rPr>
              <a:t>Case studies</a:t>
            </a:r>
            <a:r>
              <a:rPr lang="en-US" b="1" dirty="0" smtClean="0"/>
              <a:t/>
            </a:r>
            <a:br>
              <a:rPr lang="en-US" b="1" dirty="0" smtClean="0"/>
            </a:br>
            <a:r>
              <a:rPr lang="en-GB"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GB" b="1" dirty="0" smtClean="0"/>
          </a:p>
          <a:p>
            <a:endParaRPr lang="en-GB" b="1" dirty="0"/>
          </a:p>
          <a:p>
            <a:r>
              <a:rPr lang="en-GB" sz="2400" b="1" dirty="0" smtClean="0">
                <a:latin typeface="Sylfaen" panose="010A0502050306030303" pitchFamily="18" charset="0"/>
              </a:rPr>
              <a:t>Google </a:t>
            </a:r>
            <a:r>
              <a:rPr lang="en-GB" sz="2400" b="1" dirty="0">
                <a:latin typeface="Sylfaen" panose="010A0502050306030303" pitchFamily="18" charset="0"/>
              </a:rPr>
              <a:t>Drive Link: </a:t>
            </a:r>
            <a:endParaRPr lang="en-US" sz="2400" dirty="0">
              <a:latin typeface="Sylfaen" panose="010A0502050306030303" pitchFamily="18" charset="0"/>
            </a:endParaRPr>
          </a:p>
          <a:p>
            <a:endParaRPr lang="en-GB" sz="2400" b="1" u="sng" dirty="0" smtClean="0">
              <a:latin typeface="Sylfaen" panose="010A0502050306030303" pitchFamily="18" charset="0"/>
              <a:hlinkClick r:id="rId2"/>
            </a:endParaRPr>
          </a:p>
          <a:p>
            <a:pPr marL="0" indent="0">
              <a:buNone/>
            </a:pPr>
            <a:r>
              <a:rPr lang="en-GB" sz="2400" b="1" u="sng" dirty="0" smtClean="0">
                <a:latin typeface="Sylfaen" panose="010A0502050306030303" pitchFamily="18" charset="0"/>
                <a:hlinkClick r:id="rId2"/>
              </a:rPr>
              <a:t>https</a:t>
            </a:r>
            <a:r>
              <a:rPr lang="en-GB" sz="2400" b="1" u="sng" dirty="0">
                <a:latin typeface="Sylfaen" panose="010A0502050306030303" pitchFamily="18" charset="0"/>
                <a:hlinkClick r:id="rId2"/>
              </a:rPr>
              <a:t>://</a:t>
            </a:r>
            <a:r>
              <a:rPr lang="en-GB" sz="2400" b="1" u="sng" dirty="0" err="1">
                <a:latin typeface="Sylfaen" panose="010A0502050306030303" pitchFamily="18" charset="0"/>
                <a:hlinkClick r:id="rId2"/>
              </a:rPr>
              <a:t>drive.google.com</a:t>
            </a:r>
            <a:r>
              <a:rPr lang="en-GB" sz="2400" b="1" u="sng" dirty="0">
                <a:latin typeface="Sylfaen" panose="010A0502050306030303" pitchFamily="18" charset="0"/>
                <a:hlinkClick r:id="rId2"/>
              </a:rPr>
              <a:t>/drive/u/1/folders/</a:t>
            </a:r>
            <a:r>
              <a:rPr lang="en-GB" sz="2400" b="1" u="sng" dirty="0" err="1">
                <a:latin typeface="Sylfaen" panose="010A0502050306030303" pitchFamily="18" charset="0"/>
                <a:hlinkClick r:id="rId2"/>
              </a:rPr>
              <a:t>1IuKv1VeQB2RjH38uCNAnVjqW2XM5FjRu</a:t>
            </a:r>
            <a:endParaRPr lang="en-US" sz="2400" dirty="0">
              <a:latin typeface="Sylfaen" panose="010A0502050306030303" pitchFamily="18" charset="0"/>
            </a:endParaRPr>
          </a:p>
          <a:p>
            <a:endParaRPr lang="en-US" dirty="0"/>
          </a:p>
        </p:txBody>
      </p:sp>
    </p:spTree>
    <p:extLst>
      <p:ext uri="{BB962C8B-B14F-4D97-AF65-F5344CB8AC3E}">
        <p14:creationId xmlns:p14="http://schemas.microsoft.com/office/powerpoint/2010/main" val="3793711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marL="571500" indent="-571500">
              <a:buFont typeface="Wingdings" panose="05000000000000000000" pitchFamily="2" charset="2"/>
              <a:buChar char="q"/>
            </a:pPr>
            <a:r>
              <a:rPr lang="en-US" sz="4000" b="1" dirty="0" smtClean="0">
                <a:latin typeface="Sylfaen" panose="010A0502050306030303" pitchFamily="18" charset="0"/>
              </a:rPr>
              <a:t>References </a:t>
            </a:r>
            <a:endParaRPr lang="en-US" sz="4000" b="1" dirty="0">
              <a:latin typeface="Sylfaen" panose="010A0502050306030303" pitchFamily="18" charset="0"/>
            </a:endParaRPr>
          </a:p>
        </p:txBody>
      </p:sp>
      <p:sp>
        <p:nvSpPr>
          <p:cNvPr id="3" name="Content Placeholder 2"/>
          <p:cNvSpPr>
            <a:spLocks noGrp="1"/>
          </p:cNvSpPr>
          <p:nvPr>
            <p:ph idx="1"/>
          </p:nvPr>
        </p:nvSpPr>
        <p:spPr>
          <a:xfrm>
            <a:off x="958516" y="1825625"/>
            <a:ext cx="10515600" cy="4154069"/>
          </a:xfrm>
        </p:spPr>
        <p:txBody>
          <a:bodyPr>
            <a:noAutofit/>
          </a:bodyPr>
          <a:lstStyle/>
          <a:p>
            <a:r>
              <a:rPr lang="en-GB" sz="2000" dirty="0" err="1">
                <a:latin typeface="Sylfaen" panose="010A0502050306030303" pitchFamily="18" charset="0"/>
              </a:rPr>
              <a:t>Alonzi</a:t>
            </a:r>
            <a:r>
              <a:rPr lang="en-GB" sz="2000" dirty="0">
                <a:latin typeface="Sylfaen" panose="010A0502050306030303" pitchFamily="18" charset="0"/>
              </a:rPr>
              <a:t>, A. (2016). </a:t>
            </a:r>
            <a:r>
              <a:rPr lang="en-GB" sz="2000" i="1" dirty="0">
                <a:latin typeface="Sylfaen" panose="010A0502050306030303" pitchFamily="18" charset="0"/>
              </a:rPr>
              <a:t>What are Cross-Cutting Themes?</a:t>
            </a:r>
            <a:r>
              <a:rPr lang="en-GB" sz="2000" dirty="0">
                <a:latin typeface="Sylfaen" panose="010A0502050306030303" pitchFamily="18" charset="0"/>
              </a:rPr>
              <a:t> Retrieved 08 31, 2021, from </a:t>
            </a:r>
            <a:r>
              <a:rPr lang="en-GB" sz="2000" dirty="0" err="1">
                <a:latin typeface="Sylfaen" panose="010A0502050306030303" pitchFamily="18" charset="0"/>
              </a:rPr>
              <a:t>proposalsforNGOs</a:t>
            </a:r>
            <a:r>
              <a:rPr lang="en-GB" sz="2000" dirty="0">
                <a:latin typeface="Sylfaen" panose="010A0502050306030303" pitchFamily="18" charset="0"/>
              </a:rPr>
              <a:t>: </a:t>
            </a:r>
            <a:r>
              <a:rPr lang="en-GB" sz="2000" dirty="0">
                <a:latin typeface="Sylfaen" panose="010A0502050306030303" pitchFamily="18" charset="0"/>
                <a:hlinkClick r:id="rId2"/>
              </a:rPr>
              <a:t>https://</a:t>
            </a:r>
            <a:r>
              <a:rPr lang="en-GB" sz="2000" dirty="0" err="1">
                <a:latin typeface="Sylfaen" panose="010A0502050306030303" pitchFamily="18" charset="0"/>
                <a:hlinkClick r:id="rId2"/>
              </a:rPr>
              <a:t>proposalsforngos.com</a:t>
            </a:r>
            <a:r>
              <a:rPr lang="en-GB" sz="2000" dirty="0">
                <a:latin typeface="Sylfaen" panose="010A0502050306030303" pitchFamily="18" charset="0"/>
                <a:hlinkClick r:id="rId2"/>
              </a:rPr>
              <a:t>/what-are-cross-cutting-themes</a:t>
            </a:r>
            <a:r>
              <a:rPr lang="en-GB" sz="2000" dirty="0" smtClean="0">
                <a:latin typeface="Sylfaen" panose="010A0502050306030303" pitchFamily="18" charset="0"/>
                <a:hlinkClick r:id="rId2"/>
              </a:rPr>
              <a:t>/</a:t>
            </a:r>
            <a:endParaRPr lang="en-GB" sz="2000" dirty="0" smtClean="0">
              <a:latin typeface="Sylfaen" panose="010A0502050306030303" pitchFamily="18" charset="0"/>
            </a:endParaRPr>
          </a:p>
          <a:p>
            <a:endParaRPr lang="en-US" sz="2000" dirty="0">
              <a:latin typeface="Sylfaen" panose="010A0502050306030303" pitchFamily="18" charset="0"/>
            </a:endParaRPr>
          </a:p>
          <a:p>
            <a:r>
              <a:rPr lang="en-US" sz="2000" dirty="0" err="1">
                <a:latin typeface="Sylfaen" panose="010A0502050306030303" pitchFamily="18" charset="0"/>
              </a:rPr>
              <a:t>CEM</a:t>
            </a:r>
            <a:r>
              <a:rPr lang="en-US" sz="2000" dirty="0">
                <a:latin typeface="Sylfaen" panose="010A0502050306030303" pitchFamily="18" charset="0"/>
              </a:rPr>
              <a:t>. (2010). </a:t>
            </a:r>
            <a:r>
              <a:rPr lang="en-US" sz="2000" i="1" dirty="0">
                <a:latin typeface="Sylfaen" panose="010A0502050306030303" pitchFamily="18" charset="0"/>
              </a:rPr>
              <a:t>Inclusive access, sustainability and the built environment</a:t>
            </a:r>
            <a:r>
              <a:rPr lang="en-US" sz="2000" dirty="0">
                <a:latin typeface="Sylfaen" panose="010A0502050306030303" pitchFamily="18" charset="0"/>
              </a:rPr>
              <a:t>. Retrieved 10 04, 2021, from The College of </a:t>
            </a:r>
            <a:r>
              <a:rPr lang="en-US" sz="2000" dirty="0" err="1">
                <a:latin typeface="Sylfaen" panose="010A0502050306030303" pitchFamily="18" charset="0"/>
              </a:rPr>
              <a:t>EsateManagement</a:t>
            </a:r>
            <a:r>
              <a:rPr lang="en-US" sz="2000" dirty="0">
                <a:latin typeface="Sylfaen" panose="010A0502050306030303" pitchFamily="18" charset="0"/>
              </a:rPr>
              <a:t> : </a:t>
            </a:r>
            <a:r>
              <a:rPr lang="en-US" sz="2000" dirty="0">
                <a:latin typeface="Sylfaen" panose="010A0502050306030303" pitchFamily="18" charset="0"/>
                <a:hlinkClick r:id="rId3"/>
              </a:rPr>
              <a:t>https://</a:t>
            </a:r>
            <a:r>
              <a:rPr lang="en-US" sz="2000" dirty="0" err="1" smtClean="0">
                <a:latin typeface="Sylfaen" panose="010A0502050306030303" pitchFamily="18" charset="0"/>
                <a:hlinkClick r:id="rId3"/>
              </a:rPr>
              <a:t>www.ucem.ac.uk</a:t>
            </a:r>
            <a:r>
              <a:rPr lang="en-US" sz="2000" dirty="0" smtClean="0">
                <a:latin typeface="Sylfaen" panose="010A0502050306030303" pitchFamily="18" charset="0"/>
                <a:hlinkClick r:id="rId3"/>
              </a:rPr>
              <a:t>/</a:t>
            </a:r>
            <a:r>
              <a:rPr lang="en-US" sz="2000" dirty="0" err="1" smtClean="0">
                <a:latin typeface="Sylfaen" panose="010A0502050306030303" pitchFamily="18" charset="0"/>
                <a:hlinkClick r:id="rId3"/>
              </a:rPr>
              <a:t>wp</a:t>
            </a:r>
            <a:r>
              <a:rPr lang="en-US" sz="2000" dirty="0" smtClean="0">
                <a:latin typeface="Sylfaen" panose="010A0502050306030303" pitchFamily="18" charset="0"/>
                <a:hlinkClick r:id="rId3"/>
              </a:rPr>
              <a:t>-content/uploads/2016/01/inclusive-</a:t>
            </a:r>
            <a:r>
              <a:rPr lang="en-US" sz="2000" dirty="0" err="1" smtClean="0">
                <a:latin typeface="Sylfaen" panose="010A0502050306030303" pitchFamily="18" charset="0"/>
                <a:hlinkClick r:id="rId3"/>
              </a:rPr>
              <a:t>access.pdf</a:t>
            </a:r>
            <a:endParaRPr lang="en-US" sz="2000" dirty="0" smtClean="0">
              <a:latin typeface="Sylfaen" panose="010A0502050306030303" pitchFamily="18" charset="0"/>
            </a:endParaRPr>
          </a:p>
          <a:p>
            <a:endParaRPr lang="en-US" sz="2000" dirty="0">
              <a:latin typeface="Sylfaen" panose="010A0502050306030303" pitchFamily="18" charset="0"/>
            </a:endParaRPr>
          </a:p>
          <a:p>
            <a:r>
              <a:rPr lang="en-GB" sz="2000" dirty="0" err="1">
                <a:latin typeface="Sylfaen" panose="010A0502050306030303" pitchFamily="18" charset="0"/>
              </a:rPr>
              <a:t>CIC</a:t>
            </a:r>
            <a:r>
              <a:rPr lang="en-GB" sz="2000" dirty="0">
                <a:latin typeface="Sylfaen" panose="010A0502050306030303" pitchFamily="18" charset="0"/>
              </a:rPr>
              <a:t>. (2021). </a:t>
            </a:r>
            <a:r>
              <a:rPr lang="en-GB" sz="2000" i="1" dirty="0">
                <a:latin typeface="Sylfaen" panose="010A0502050306030303" pitchFamily="18" charset="0"/>
              </a:rPr>
              <a:t>Essential principles for creating an accessible and inclusive environment for clients, </a:t>
            </a:r>
            <a:r>
              <a:rPr lang="en-GB" sz="2000" i="1" dirty="0" err="1">
                <a:latin typeface="Sylfaen" panose="010A0502050306030303" pitchFamily="18" charset="0"/>
              </a:rPr>
              <a:t>developers,and</a:t>
            </a:r>
            <a:r>
              <a:rPr lang="en-GB" sz="2000" i="1" dirty="0">
                <a:latin typeface="Sylfaen" panose="010A0502050306030303" pitchFamily="18" charset="0"/>
              </a:rPr>
              <a:t> contractors</a:t>
            </a:r>
            <a:r>
              <a:rPr lang="en-GB" sz="2000" dirty="0">
                <a:latin typeface="Sylfaen" panose="010A0502050306030303" pitchFamily="18" charset="0"/>
              </a:rPr>
              <a:t>. Retrieved 08 31, 2021, from </a:t>
            </a:r>
            <a:r>
              <a:rPr lang="en-GB" sz="2000" dirty="0" err="1">
                <a:latin typeface="Sylfaen" panose="010A0502050306030303" pitchFamily="18" charset="0"/>
              </a:rPr>
              <a:t>CIC</a:t>
            </a:r>
            <a:r>
              <a:rPr lang="en-GB" sz="2000" dirty="0">
                <a:latin typeface="Sylfaen" panose="010A0502050306030303" pitchFamily="18" charset="0"/>
              </a:rPr>
              <a:t> Built Environment Professions Together : </a:t>
            </a:r>
            <a:r>
              <a:rPr lang="en-GB" sz="2000" dirty="0">
                <a:latin typeface="Sylfaen" panose="010A0502050306030303" pitchFamily="18" charset="0"/>
                <a:hlinkClick r:id="rId4"/>
              </a:rPr>
              <a:t>https://</a:t>
            </a:r>
            <a:r>
              <a:rPr lang="en-GB" sz="2000" dirty="0" err="1" smtClean="0">
                <a:latin typeface="Sylfaen" panose="010A0502050306030303" pitchFamily="18" charset="0"/>
                <a:hlinkClick r:id="rId4"/>
              </a:rPr>
              <a:t>cic.org.uk</a:t>
            </a:r>
            <a:r>
              <a:rPr lang="en-GB" sz="2000" dirty="0" smtClean="0">
                <a:latin typeface="Sylfaen" panose="010A0502050306030303" pitchFamily="18" charset="0"/>
                <a:hlinkClick r:id="rId4"/>
              </a:rPr>
              <a:t>/admin/resources/cic-essential-principles-guide-for-clients-contractors-and-developers-2018.pdf</a:t>
            </a:r>
            <a:endParaRPr lang="en-GB" sz="2000" dirty="0" smtClean="0">
              <a:latin typeface="Sylfaen" panose="010A0502050306030303" pitchFamily="18" charset="0"/>
            </a:endParaRPr>
          </a:p>
          <a:p>
            <a:endParaRPr lang="en-US" sz="2000" dirty="0">
              <a:latin typeface="Sylfaen" panose="010A0502050306030303" pitchFamily="18" charset="0"/>
            </a:endParaRPr>
          </a:p>
        </p:txBody>
      </p:sp>
    </p:spTree>
    <p:extLst>
      <p:ext uri="{BB962C8B-B14F-4D97-AF65-F5344CB8AC3E}">
        <p14:creationId xmlns:p14="http://schemas.microsoft.com/office/powerpoint/2010/main" val="395030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latin typeface="Sylfaen" panose="010A0502050306030303" pitchFamily="18" charset="0"/>
            </a:endParaRPr>
          </a:p>
          <a:p>
            <a:r>
              <a:rPr lang="en-GB" dirty="0" smtClean="0">
                <a:latin typeface="Sylfaen" panose="010A0502050306030303" pitchFamily="18" charset="0"/>
              </a:rPr>
              <a:t>Haigh</a:t>
            </a:r>
            <a:r>
              <a:rPr lang="en-GB" dirty="0">
                <a:latin typeface="Sylfaen" panose="010A0502050306030303" pitchFamily="18" charset="0"/>
              </a:rPr>
              <a:t>, R., &amp; </a:t>
            </a:r>
            <a:r>
              <a:rPr lang="en-GB" dirty="0" err="1">
                <a:latin typeface="Sylfaen" panose="010A0502050306030303" pitchFamily="18" charset="0"/>
              </a:rPr>
              <a:t>Amaratunga</a:t>
            </a:r>
            <a:r>
              <a:rPr lang="en-GB" dirty="0">
                <a:latin typeface="Sylfaen" panose="010A0502050306030303" pitchFamily="18" charset="0"/>
              </a:rPr>
              <a:t>, D. (2010). </a:t>
            </a:r>
            <a:r>
              <a:rPr lang="en-GB" i="1" dirty="0">
                <a:latin typeface="Sylfaen" panose="010A0502050306030303" pitchFamily="18" charset="0"/>
              </a:rPr>
              <a:t>An integrative review of the built environment discipline’s role in the development of society’s resilience to disasters</a:t>
            </a:r>
            <a:r>
              <a:rPr lang="en-GB" dirty="0">
                <a:latin typeface="Sylfaen" panose="010A0502050306030303" pitchFamily="18" charset="0"/>
              </a:rPr>
              <a:t>. Retrieved 08 27, 2021, from </a:t>
            </a:r>
            <a:r>
              <a:rPr lang="en-GB" dirty="0" err="1">
                <a:latin typeface="Sylfaen" panose="010A0502050306030303" pitchFamily="18" charset="0"/>
              </a:rPr>
              <a:t>ResearchGate</a:t>
            </a:r>
            <a:r>
              <a:rPr lang="en-GB" dirty="0">
                <a:latin typeface="Sylfaen" panose="010A0502050306030303" pitchFamily="18" charset="0"/>
              </a:rPr>
              <a:t>: </a:t>
            </a:r>
            <a:r>
              <a:rPr lang="en-GB" dirty="0">
                <a:latin typeface="Sylfaen" panose="010A0502050306030303" pitchFamily="18" charset="0"/>
                <a:hlinkClick r:id="rId2"/>
              </a:rPr>
              <a:t>https://</a:t>
            </a:r>
            <a:r>
              <a:rPr lang="en-GB" dirty="0" err="1" smtClean="0">
                <a:latin typeface="Sylfaen" panose="010A0502050306030303" pitchFamily="18" charset="0"/>
                <a:hlinkClick r:id="rId2"/>
              </a:rPr>
              <a:t>www.researchgate.net</a:t>
            </a:r>
            <a:r>
              <a:rPr lang="en-GB" dirty="0" smtClean="0">
                <a:latin typeface="Sylfaen" panose="010A0502050306030303" pitchFamily="18" charset="0"/>
                <a:hlinkClick r:id="rId2"/>
              </a:rPr>
              <a:t>/publication/241699069_An_integrative_review_of_the_built_environment_discipline%27s_role_in_the_development_of_society%27s_resilience_to_disasters</a:t>
            </a:r>
            <a:endParaRPr lang="en-GB" dirty="0" smtClean="0">
              <a:latin typeface="Sylfaen" panose="010A0502050306030303" pitchFamily="18" charset="0"/>
            </a:endParaRPr>
          </a:p>
          <a:p>
            <a:endParaRPr lang="en-GB" dirty="0">
              <a:latin typeface="Sylfaen" panose="010A0502050306030303" pitchFamily="18" charset="0"/>
            </a:endParaRPr>
          </a:p>
          <a:p>
            <a:r>
              <a:rPr lang="en-US" dirty="0" err="1">
                <a:latin typeface="Sylfaen" panose="010A0502050306030303" pitchFamily="18" charset="0"/>
              </a:rPr>
              <a:t>Malalgodaa</a:t>
            </a:r>
            <a:r>
              <a:rPr lang="en-US" dirty="0">
                <a:latin typeface="Sylfaen" panose="010A0502050306030303" pitchFamily="18" charset="0"/>
              </a:rPr>
              <a:t>, C., </a:t>
            </a:r>
            <a:r>
              <a:rPr lang="en-US" dirty="0" err="1">
                <a:latin typeface="Sylfaen" panose="010A0502050306030303" pitchFamily="18" charset="0"/>
              </a:rPr>
              <a:t>Amaratunga</a:t>
            </a:r>
            <a:r>
              <a:rPr lang="en-US" dirty="0">
                <a:latin typeface="Sylfaen" panose="010A0502050306030303" pitchFamily="18" charset="0"/>
              </a:rPr>
              <a:t>, D., &amp; Haigh, R. (2014). Challenges in creating a disaster resilient built environment . Retrieved 08 28, 2021, from </a:t>
            </a:r>
            <a:r>
              <a:rPr lang="en-US" dirty="0" err="1">
                <a:latin typeface="Sylfaen" panose="010A0502050306030303" pitchFamily="18" charset="0"/>
              </a:rPr>
              <a:t>ResearchGate</a:t>
            </a:r>
            <a:r>
              <a:rPr lang="en-US" dirty="0">
                <a:latin typeface="Sylfaen" panose="010A0502050306030303" pitchFamily="18" charset="0"/>
              </a:rPr>
              <a:t>: </a:t>
            </a:r>
            <a:r>
              <a:rPr lang="en-US" dirty="0">
                <a:latin typeface="Sylfaen" panose="010A0502050306030303" pitchFamily="18" charset="0"/>
                <a:hlinkClick r:id="rId3"/>
              </a:rPr>
              <a:t>https://</a:t>
            </a:r>
            <a:r>
              <a:rPr lang="en-US" dirty="0" err="1">
                <a:latin typeface="Sylfaen" panose="010A0502050306030303" pitchFamily="18" charset="0"/>
                <a:hlinkClick r:id="rId3"/>
              </a:rPr>
              <a:t>www.researchgate.net</a:t>
            </a:r>
            <a:r>
              <a:rPr lang="en-US" dirty="0">
                <a:latin typeface="Sylfaen" panose="010A0502050306030303" pitchFamily="18" charset="0"/>
                <a:hlinkClick r:id="rId3"/>
              </a:rPr>
              <a:t>/publication/275541202_Challenges_in_Creating_a_Disaster_Resilient_Built_Environment</a:t>
            </a:r>
            <a:endParaRPr lang="en-US" dirty="0">
              <a:latin typeface="Sylfaen" panose="010A0502050306030303" pitchFamily="18" charset="0"/>
            </a:endParaRPr>
          </a:p>
          <a:p>
            <a:endParaRPr lang="en-US" dirty="0">
              <a:latin typeface="Sylfaen" panose="010A0502050306030303" pitchFamily="18" charset="0"/>
            </a:endParaRPr>
          </a:p>
          <a:p>
            <a:endParaRPr lang="en-US" dirty="0"/>
          </a:p>
        </p:txBody>
      </p:sp>
    </p:spTree>
    <p:extLst>
      <p:ext uri="{BB962C8B-B14F-4D97-AF65-F5344CB8AC3E}">
        <p14:creationId xmlns:p14="http://schemas.microsoft.com/office/powerpoint/2010/main" val="564680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8516" y="1720516"/>
            <a:ext cx="10515600" cy="4319338"/>
          </a:xfrm>
        </p:spPr>
        <p:txBody>
          <a:bodyPr>
            <a:normAutofit fontScale="85000" lnSpcReduction="20000"/>
          </a:bodyPr>
          <a:lstStyle/>
          <a:p>
            <a:pPr marL="0" indent="0">
              <a:buNone/>
            </a:pPr>
            <a:endParaRPr lang="en-US" sz="2600" dirty="0" smtClean="0">
              <a:latin typeface="Sylfaen" panose="010A0502050306030303" pitchFamily="18" charset="0"/>
            </a:endParaRPr>
          </a:p>
          <a:p>
            <a:r>
              <a:rPr lang="en-US" sz="2600" dirty="0" err="1" smtClean="0">
                <a:latin typeface="Sylfaen" panose="010A0502050306030303" pitchFamily="18" charset="0"/>
              </a:rPr>
              <a:t>Mikaelsson</a:t>
            </a:r>
            <a:r>
              <a:rPr lang="en-US" sz="2600" dirty="0" smtClean="0">
                <a:latin typeface="Sylfaen" panose="010A0502050306030303" pitchFamily="18" charset="0"/>
              </a:rPr>
              <a:t>, L.-Å., &amp; </a:t>
            </a:r>
            <a:r>
              <a:rPr lang="en-US" sz="2600" dirty="0" err="1" smtClean="0">
                <a:latin typeface="Sylfaen" panose="010A0502050306030303" pitchFamily="18" charset="0"/>
              </a:rPr>
              <a:t>Jonasson</a:t>
            </a:r>
            <a:r>
              <a:rPr lang="en-US" sz="2600" dirty="0" smtClean="0">
                <a:latin typeface="Sylfaen" panose="010A0502050306030303" pitchFamily="18" charset="0"/>
              </a:rPr>
              <a:t>, J. (2021). Sustainable Built Environment in Mid Sweden: Case study based models for sustainable building and construction processes. Retrieved 08 31, 2021, from AIMS Environmental Science: </a:t>
            </a:r>
            <a:r>
              <a:rPr lang="en-US" sz="2600" dirty="0" smtClean="0">
                <a:latin typeface="Sylfaen" panose="010A0502050306030303" pitchFamily="18" charset="0"/>
                <a:hlinkClick r:id="rId2"/>
              </a:rPr>
              <a:t>http://</a:t>
            </a:r>
            <a:r>
              <a:rPr lang="en-US" sz="2600" dirty="0" err="1" smtClean="0">
                <a:latin typeface="Sylfaen" panose="010A0502050306030303" pitchFamily="18" charset="0"/>
                <a:hlinkClick r:id="rId2"/>
              </a:rPr>
              <a:t>www.aimspress.com</a:t>
            </a:r>
            <a:r>
              <a:rPr lang="en-US" sz="2600" dirty="0" smtClean="0">
                <a:latin typeface="Sylfaen" panose="010A0502050306030303" pitchFamily="18" charset="0"/>
                <a:hlinkClick r:id="rId2"/>
              </a:rPr>
              <a:t>/article/</a:t>
            </a:r>
            <a:r>
              <a:rPr lang="en-US" sz="2600" dirty="0" err="1" smtClean="0">
                <a:latin typeface="Sylfaen" panose="010A0502050306030303" pitchFamily="18" charset="0"/>
                <a:hlinkClick r:id="rId2"/>
              </a:rPr>
              <a:t>doi</a:t>
            </a:r>
            <a:r>
              <a:rPr lang="en-US" sz="2600" dirty="0" smtClean="0">
                <a:latin typeface="Sylfaen" panose="010A0502050306030303" pitchFamily="18" charset="0"/>
                <a:hlinkClick r:id="rId2"/>
              </a:rPr>
              <a:t>/10.3934/</a:t>
            </a:r>
            <a:r>
              <a:rPr lang="en-US" sz="2600" dirty="0" err="1" smtClean="0">
                <a:latin typeface="Sylfaen" panose="010A0502050306030303" pitchFamily="18" charset="0"/>
                <a:hlinkClick r:id="rId2"/>
              </a:rPr>
              <a:t>environsci.2021004?viewType</a:t>
            </a:r>
            <a:r>
              <a:rPr lang="en-US" sz="2600" dirty="0" smtClean="0">
                <a:latin typeface="Sylfaen" panose="010A0502050306030303" pitchFamily="18" charset="0"/>
                <a:hlinkClick r:id="rId2"/>
              </a:rPr>
              <a:t>=HTML</a:t>
            </a:r>
            <a:endParaRPr lang="en-US" sz="2600" dirty="0" smtClean="0">
              <a:latin typeface="Sylfaen" panose="010A0502050306030303" pitchFamily="18" charset="0"/>
            </a:endParaRPr>
          </a:p>
          <a:p>
            <a:endParaRPr lang="en-US" sz="2600" dirty="0" smtClean="0">
              <a:latin typeface="Sylfaen" panose="010A0502050306030303" pitchFamily="18" charset="0"/>
            </a:endParaRPr>
          </a:p>
          <a:p>
            <a:r>
              <a:rPr lang="en-US" sz="2600" dirty="0" err="1" smtClean="0">
                <a:latin typeface="Sylfaen" panose="010A0502050306030303" pitchFamily="18" charset="0"/>
              </a:rPr>
              <a:t>Srinivas</a:t>
            </a:r>
            <a:r>
              <a:rPr lang="en-US" sz="2600" dirty="0" smtClean="0">
                <a:latin typeface="Sylfaen" panose="010A0502050306030303" pitchFamily="18" charset="0"/>
              </a:rPr>
              <a:t>, H. (2015). What is a green or sustainable building? Retrieved 08 29, 2021, from Green Construction : </a:t>
            </a:r>
            <a:r>
              <a:rPr lang="en-US" sz="2600" dirty="0" smtClean="0">
                <a:latin typeface="Sylfaen" panose="010A0502050306030303" pitchFamily="18" charset="0"/>
                <a:hlinkClick r:id="rId3"/>
              </a:rPr>
              <a:t>https://</a:t>
            </a:r>
            <a:r>
              <a:rPr lang="en-US" sz="2600" dirty="0" err="1" smtClean="0">
                <a:latin typeface="Sylfaen" panose="010A0502050306030303" pitchFamily="18" charset="0"/>
                <a:hlinkClick r:id="rId3"/>
              </a:rPr>
              <a:t>www.gdrc.org</a:t>
            </a:r>
            <a:r>
              <a:rPr lang="en-US" sz="2600" dirty="0" smtClean="0">
                <a:latin typeface="Sylfaen" panose="010A0502050306030303" pitchFamily="18" charset="0"/>
                <a:hlinkClick r:id="rId3"/>
              </a:rPr>
              <a:t>/</a:t>
            </a:r>
            <a:r>
              <a:rPr lang="en-US" sz="2600" dirty="0" err="1" smtClean="0">
                <a:latin typeface="Sylfaen" panose="010A0502050306030303" pitchFamily="18" charset="0"/>
                <a:hlinkClick r:id="rId3"/>
              </a:rPr>
              <a:t>uem</a:t>
            </a:r>
            <a:r>
              <a:rPr lang="en-US" sz="2600" dirty="0" smtClean="0">
                <a:latin typeface="Sylfaen" panose="010A0502050306030303" pitchFamily="18" charset="0"/>
                <a:hlinkClick r:id="rId3"/>
              </a:rPr>
              <a:t>/green-</a:t>
            </a:r>
            <a:r>
              <a:rPr lang="en-US" sz="2600" dirty="0" err="1" smtClean="0">
                <a:latin typeface="Sylfaen" panose="010A0502050306030303" pitchFamily="18" charset="0"/>
                <a:hlinkClick r:id="rId3"/>
              </a:rPr>
              <a:t>const</a:t>
            </a:r>
            <a:r>
              <a:rPr lang="en-US" sz="2600" dirty="0" smtClean="0">
                <a:latin typeface="Sylfaen" panose="010A0502050306030303" pitchFamily="18" charset="0"/>
                <a:hlinkClick r:id="rId3"/>
              </a:rPr>
              <a:t>/1-</a:t>
            </a:r>
            <a:r>
              <a:rPr lang="en-US" sz="2600" dirty="0" err="1" smtClean="0">
                <a:latin typeface="Sylfaen" panose="010A0502050306030303" pitchFamily="18" charset="0"/>
                <a:hlinkClick r:id="rId3"/>
              </a:rPr>
              <a:t>whatis.html</a:t>
            </a:r>
            <a:endParaRPr lang="en-US" sz="2600" dirty="0" smtClean="0">
              <a:latin typeface="Sylfaen" panose="010A0502050306030303" pitchFamily="18" charset="0"/>
            </a:endParaRPr>
          </a:p>
          <a:p>
            <a:endParaRPr lang="en-US" sz="2600" dirty="0" smtClean="0">
              <a:latin typeface="Sylfaen" panose="010A0502050306030303" pitchFamily="18" charset="0"/>
            </a:endParaRPr>
          </a:p>
          <a:p>
            <a:r>
              <a:rPr lang="en-US" sz="2600" dirty="0" smtClean="0">
                <a:latin typeface="Sylfaen" panose="010A0502050306030303" pitchFamily="18" charset="0"/>
              </a:rPr>
              <a:t>Xing, Y., Jones, P., &amp; </a:t>
            </a:r>
            <a:r>
              <a:rPr lang="en-US" sz="2600" dirty="0" err="1" smtClean="0">
                <a:latin typeface="Sylfaen" panose="010A0502050306030303" pitchFamily="18" charset="0"/>
              </a:rPr>
              <a:t>Donnison</a:t>
            </a:r>
            <a:r>
              <a:rPr lang="en-US" sz="2600" dirty="0" smtClean="0">
                <a:latin typeface="Sylfaen" panose="010A0502050306030303" pitchFamily="18" charset="0"/>
              </a:rPr>
              <a:t>, I. (2017). </a:t>
            </a:r>
            <a:r>
              <a:rPr lang="en-US" sz="2600" dirty="0" err="1" smtClean="0">
                <a:latin typeface="Sylfaen" panose="010A0502050306030303" pitchFamily="18" charset="0"/>
              </a:rPr>
              <a:t>Characterisation</a:t>
            </a:r>
            <a:r>
              <a:rPr lang="en-US" sz="2600" dirty="0" smtClean="0">
                <a:latin typeface="Sylfaen" panose="010A0502050306030303" pitchFamily="18" charset="0"/>
              </a:rPr>
              <a:t> of Nature-Based Solutions for the Built Environment. Retrieved 08 29, 2021, from </a:t>
            </a:r>
            <a:r>
              <a:rPr lang="en-US" sz="2600" dirty="0" err="1" smtClean="0">
                <a:latin typeface="Sylfaen" panose="010A0502050306030303" pitchFamily="18" charset="0"/>
              </a:rPr>
              <a:t>ResearchGate</a:t>
            </a:r>
            <a:r>
              <a:rPr lang="en-US" sz="2600" dirty="0" smtClean="0">
                <a:latin typeface="Sylfaen" panose="010A0502050306030303" pitchFamily="18" charset="0"/>
              </a:rPr>
              <a:t>: https://</a:t>
            </a:r>
            <a:r>
              <a:rPr lang="en-US" sz="2600" dirty="0" err="1" smtClean="0">
                <a:latin typeface="Sylfaen" panose="010A0502050306030303" pitchFamily="18" charset="0"/>
              </a:rPr>
              <a:t>www.researchgate.net</a:t>
            </a:r>
            <a:r>
              <a:rPr lang="en-US" sz="2600" dirty="0" smtClean="0">
                <a:latin typeface="Sylfaen" panose="010A0502050306030303" pitchFamily="18" charset="0"/>
              </a:rPr>
              <a:t>/publication/312665434_Characterisation_of_Nature-Based_Solutions_for_the_Built_Environment</a:t>
            </a:r>
          </a:p>
          <a:p>
            <a:endParaRPr lang="en-US" dirty="0"/>
          </a:p>
        </p:txBody>
      </p:sp>
    </p:spTree>
    <p:extLst>
      <p:ext uri="{BB962C8B-B14F-4D97-AF65-F5344CB8AC3E}">
        <p14:creationId xmlns:p14="http://schemas.microsoft.com/office/powerpoint/2010/main" val="2604543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buFont typeface="Wingdings" panose="05000000000000000000" pitchFamily="2" charset="2"/>
              <a:buChar char="q"/>
            </a:pPr>
            <a:r>
              <a:rPr lang="en-US" b="1" dirty="0" smtClean="0">
                <a:latin typeface="Sylfaen" panose="010A0502050306030303" pitchFamily="18" charset="0"/>
              </a:rPr>
              <a:t>Learning outcomes </a:t>
            </a:r>
            <a:endParaRPr lang="en-US" b="1" dirty="0">
              <a:latin typeface="Sylfaen" panose="010A0502050306030303" pitchFamily="18" charset="0"/>
            </a:endParaRPr>
          </a:p>
        </p:txBody>
      </p:sp>
      <p:sp>
        <p:nvSpPr>
          <p:cNvPr id="3" name="Content Placeholder 2"/>
          <p:cNvSpPr>
            <a:spLocks noGrp="1"/>
          </p:cNvSpPr>
          <p:nvPr>
            <p:ph idx="1"/>
          </p:nvPr>
        </p:nvSpPr>
        <p:spPr>
          <a:xfrm>
            <a:off x="1097280" y="1508850"/>
            <a:ext cx="10058400" cy="4023360"/>
          </a:xfrm>
        </p:spPr>
        <p:txBody>
          <a:bodyPr>
            <a:noAutofit/>
          </a:bodyPr>
          <a:lstStyle/>
          <a:p>
            <a:pPr>
              <a:lnSpc>
                <a:spcPct val="100000"/>
              </a:lnSpc>
              <a:buFont typeface="Wingdings" panose="05000000000000000000" pitchFamily="2" charset="2"/>
              <a:buChar char="§"/>
            </a:pPr>
            <a:endParaRPr lang="en-US" sz="2400" dirty="0" smtClean="0">
              <a:latin typeface="Sylfaen" panose="010A0502050306030303" pitchFamily="18" charset="0"/>
            </a:endParaRPr>
          </a:p>
          <a:p>
            <a:pPr>
              <a:lnSpc>
                <a:spcPct val="100000"/>
              </a:lnSpc>
              <a:buFont typeface="Wingdings" panose="05000000000000000000" pitchFamily="2" charset="2"/>
              <a:buChar char="§"/>
            </a:pPr>
            <a:r>
              <a:rPr lang="en-US" sz="2400" dirty="0" smtClean="0">
                <a:latin typeface="Sylfaen" panose="010A0502050306030303" pitchFamily="18" charset="0"/>
              </a:rPr>
              <a:t>Define </a:t>
            </a:r>
            <a:r>
              <a:rPr lang="en-US" sz="2400" dirty="0">
                <a:latin typeface="Sylfaen" panose="010A0502050306030303" pitchFamily="18" charset="0"/>
              </a:rPr>
              <a:t>what a cross-cutting issue in built environment interventions </a:t>
            </a:r>
            <a:r>
              <a:rPr lang="en-US" sz="2400" dirty="0" smtClean="0">
                <a:latin typeface="Sylfaen" panose="010A0502050306030303" pitchFamily="18" charset="0"/>
              </a:rPr>
              <a:t>is</a:t>
            </a:r>
            <a:endParaRPr lang="en-US" sz="2400" dirty="0">
              <a:latin typeface="Sylfaen" panose="010A0502050306030303" pitchFamily="18" charset="0"/>
            </a:endParaRPr>
          </a:p>
          <a:p>
            <a:pPr>
              <a:lnSpc>
                <a:spcPct val="100000"/>
              </a:lnSpc>
              <a:buFont typeface="Wingdings" panose="05000000000000000000" pitchFamily="2" charset="2"/>
              <a:buChar char="§"/>
            </a:pPr>
            <a:r>
              <a:rPr lang="en-US" sz="2400" dirty="0" smtClean="0">
                <a:latin typeface="Sylfaen" panose="010A0502050306030303" pitchFamily="18" charset="0"/>
              </a:rPr>
              <a:t>Name </a:t>
            </a:r>
            <a:r>
              <a:rPr lang="en-US" sz="2400" dirty="0">
                <a:latin typeface="Sylfaen" panose="010A0502050306030303" pitchFamily="18" charset="0"/>
              </a:rPr>
              <a:t>the types of cross-cutting issues in built environment </a:t>
            </a:r>
            <a:r>
              <a:rPr lang="en-US" sz="2400" dirty="0" smtClean="0">
                <a:latin typeface="Sylfaen" panose="010A0502050306030303" pitchFamily="18" charset="0"/>
              </a:rPr>
              <a:t>interventions</a:t>
            </a:r>
            <a:endParaRPr lang="en-US" sz="2400" dirty="0">
              <a:latin typeface="Sylfaen" panose="010A0502050306030303" pitchFamily="18" charset="0"/>
            </a:endParaRPr>
          </a:p>
          <a:p>
            <a:pPr>
              <a:lnSpc>
                <a:spcPct val="100000"/>
              </a:lnSpc>
              <a:buFont typeface="Wingdings" panose="05000000000000000000" pitchFamily="2" charset="2"/>
              <a:buChar char="§"/>
            </a:pPr>
            <a:r>
              <a:rPr lang="en-US" sz="2400" dirty="0" err="1" smtClean="0">
                <a:latin typeface="Sylfaen" panose="010A0502050306030303" pitchFamily="18" charset="0"/>
              </a:rPr>
              <a:t>Recognise</a:t>
            </a:r>
            <a:r>
              <a:rPr lang="en-US" sz="2400" dirty="0" smtClean="0">
                <a:latin typeface="Sylfaen" panose="010A0502050306030303" pitchFamily="18" charset="0"/>
              </a:rPr>
              <a:t> </a:t>
            </a:r>
            <a:r>
              <a:rPr lang="en-US" sz="2400" dirty="0">
                <a:latin typeface="Sylfaen" panose="010A0502050306030303" pitchFamily="18" charset="0"/>
              </a:rPr>
              <a:t>Disaster Resilience as a cross-cutting issue</a:t>
            </a:r>
          </a:p>
          <a:p>
            <a:pPr>
              <a:lnSpc>
                <a:spcPct val="100000"/>
              </a:lnSpc>
              <a:buFont typeface="Wingdings" panose="05000000000000000000" pitchFamily="2" charset="2"/>
              <a:buChar char="§"/>
            </a:pPr>
            <a:r>
              <a:rPr lang="en-US" sz="2400" dirty="0" err="1" smtClean="0">
                <a:latin typeface="Sylfaen" panose="010A0502050306030303" pitchFamily="18" charset="0"/>
              </a:rPr>
              <a:t>Recognise</a:t>
            </a:r>
            <a:r>
              <a:rPr lang="en-US" sz="2400" dirty="0" smtClean="0">
                <a:latin typeface="Sylfaen" panose="010A0502050306030303" pitchFamily="18" charset="0"/>
              </a:rPr>
              <a:t> </a:t>
            </a:r>
            <a:r>
              <a:rPr lang="en-US" sz="2400" dirty="0">
                <a:latin typeface="Sylfaen" panose="010A0502050306030303" pitchFamily="18" charset="0"/>
              </a:rPr>
              <a:t>Green and Sustainable Built Environment as a cross-cutting issue</a:t>
            </a:r>
          </a:p>
          <a:p>
            <a:pPr>
              <a:lnSpc>
                <a:spcPct val="100000"/>
              </a:lnSpc>
              <a:buFont typeface="Wingdings" panose="05000000000000000000" pitchFamily="2" charset="2"/>
              <a:buChar char="§"/>
            </a:pPr>
            <a:r>
              <a:rPr lang="en-US" sz="2400" dirty="0" err="1" smtClean="0">
                <a:latin typeface="Sylfaen" panose="010A0502050306030303" pitchFamily="18" charset="0"/>
              </a:rPr>
              <a:t>Recognise</a:t>
            </a:r>
            <a:r>
              <a:rPr lang="en-US" sz="2400" dirty="0" smtClean="0">
                <a:latin typeface="Sylfaen" panose="010A0502050306030303" pitchFamily="18" charset="0"/>
              </a:rPr>
              <a:t> </a:t>
            </a:r>
            <a:r>
              <a:rPr lang="en-US" sz="2400" dirty="0">
                <a:latin typeface="Sylfaen" panose="010A0502050306030303" pitchFamily="18" charset="0"/>
              </a:rPr>
              <a:t>Inclusive Built Environment as a cross-cutting issue</a:t>
            </a:r>
          </a:p>
          <a:p>
            <a:pPr>
              <a:lnSpc>
                <a:spcPct val="100000"/>
              </a:lnSpc>
              <a:buFont typeface="Wingdings" panose="05000000000000000000" pitchFamily="2" charset="2"/>
              <a:buChar char="§"/>
            </a:pPr>
            <a:r>
              <a:rPr lang="en-US" sz="2400" dirty="0" smtClean="0">
                <a:latin typeface="Sylfaen" panose="010A0502050306030303" pitchFamily="18" charset="0"/>
              </a:rPr>
              <a:t>Evaluate </a:t>
            </a:r>
            <a:r>
              <a:rPr lang="en-US" sz="2400" dirty="0">
                <a:latin typeface="Sylfaen" panose="010A0502050306030303" pitchFamily="18" charset="0"/>
              </a:rPr>
              <a:t>various cross-cutting issues in built environment interventions</a:t>
            </a:r>
          </a:p>
        </p:txBody>
      </p:sp>
    </p:spTree>
    <p:extLst>
      <p:ext uri="{BB962C8B-B14F-4D97-AF65-F5344CB8AC3E}">
        <p14:creationId xmlns:p14="http://schemas.microsoft.com/office/powerpoint/2010/main" val="420017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buFont typeface="Wingdings" panose="05000000000000000000" pitchFamily="2" charset="2"/>
              <a:buChar char="q"/>
            </a:pPr>
            <a:r>
              <a:rPr lang="en-US" b="1" dirty="0" smtClean="0">
                <a:latin typeface="Sylfaen" panose="010A0502050306030303" pitchFamily="18" charset="0"/>
              </a:rPr>
              <a:t>Content </a:t>
            </a:r>
            <a:endParaRPr lang="en-US" b="1" dirty="0">
              <a:latin typeface="Sylfaen" panose="010A0502050306030303" pitchFamily="18" charset="0"/>
            </a:endParaRPr>
          </a:p>
        </p:txBody>
      </p:sp>
      <p:sp>
        <p:nvSpPr>
          <p:cNvPr id="3" name="Content Placeholder 2"/>
          <p:cNvSpPr>
            <a:spLocks noGrp="1"/>
          </p:cNvSpPr>
          <p:nvPr>
            <p:ph idx="1"/>
          </p:nvPr>
        </p:nvSpPr>
        <p:spPr>
          <a:xfrm>
            <a:off x="838200" y="1500772"/>
            <a:ext cx="10515600" cy="4755649"/>
          </a:xfrm>
        </p:spPr>
        <p:txBody>
          <a:bodyPr>
            <a:normAutofit/>
          </a:bodyPr>
          <a:lstStyle/>
          <a:p>
            <a:endParaRPr lang="en-US" dirty="0" smtClean="0"/>
          </a:p>
          <a:p>
            <a:pPr>
              <a:buFont typeface="Wingdings" panose="05000000000000000000" pitchFamily="2" charset="2"/>
              <a:buChar char="§"/>
            </a:pPr>
            <a:endParaRPr lang="en-US" sz="2400" dirty="0" smtClean="0">
              <a:latin typeface="Sylfaen" panose="010A0502050306030303" pitchFamily="18" charset="0"/>
            </a:endParaRPr>
          </a:p>
          <a:p>
            <a:pPr>
              <a:buFont typeface="Wingdings" panose="05000000000000000000" pitchFamily="2" charset="2"/>
              <a:buChar char="§"/>
            </a:pPr>
            <a:r>
              <a:rPr lang="en-US" sz="2400" dirty="0" smtClean="0">
                <a:latin typeface="Sylfaen" panose="010A0502050306030303" pitchFamily="18" charset="0"/>
              </a:rPr>
              <a:t>What </a:t>
            </a:r>
            <a:r>
              <a:rPr lang="en-US" sz="2400" dirty="0">
                <a:latin typeface="Sylfaen" panose="010A0502050306030303" pitchFamily="18" charset="0"/>
              </a:rPr>
              <a:t>a cross cutting issue for Built Environment interventions is </a:t>
            </a:r>
            <a:endParaRPr lang="en-US" sz="2400" dirty="0" smtClean="0">
              <a:effectLst/>
              <a:latin typeface="Sylfaen" panose="010A0502050306030303" pitchFamily="18" charset="0"/>
            </a:endParaRPr>
          </a:p>
          <a:p>
            <a:pPr lvl="0">
              <a:buFont typeface="Wingdings" panose="05000000000000000000" pitchFamily="2" charset="2"/>
              <a:buChar char="§"/>
            </a:pPr>
            <a:r>
              <a:rPr lang="en-US" sz="2400" dirty="0">
                <a:latin typeface="Sylfaen" panose="010A0502050306030303" pitchFamily="18" charset="0"/>
              </a:rPr>
              <a:t>T</a:t>
            </a:r>
            <a:r>
              <a:rPr lang="en-US" sz="2400" dirty="0" smtClean="0">
                <a:latin typeface="Sylfaen" panose="010A0502050306030303" pitchFamily="18" charset="0"/>
              </a:rPr>
              <a:t>he </a:t>
            </a:r>
            <a:r>
              <a:rPr lang="en-US" sz="2400" dirty="0">
                <a:latin typeface="Sylfaen" panose="010A0502050306030303" pitchFamily="18" charset="0"/>
              </a:rPr>
              <a:t>types of cross cutting issues for Built Environment </a:t>
            </a:r>
            <a:r>
              <a:rPr lang="en-US" sz="2400" dirty="0" smtClean="0">
                <a:latin typeface="Sylfaen" panose="010A0502050306030303" pitchFamily="18" charset="0"/>
              </a:rPr>
              <a:t>interventions</a:t>
            </a:r>
            <a:endParaRPr lang="en-US" sz="2400" dirty="0" smtClean="0">
              <a:effectLst/>
              <a:latin typeface="Sylfaen" panose="010A0502050306030303" pitchFamily="18" charset="0"/>
            </a:endParaRPr>
          </a:p>
          <a:p>
            <a:pPr lvl="0">
              <a:buFont typeface="Wingdings" panose="05000000000000000000" pitchFamily="2" charset="2"/>
              <a:buChar char="§"/>
            </a:pPr>
            <a:r>
              <a:rPr lang="en-US" sz="2400" dirty="0" smtClean="0">
                <a:latin typeface="Sylfaen" panose="010A0502050306030303" pitchFamily="18" charset="0"/>
              </a:rPr>
              <a:t>Disaster </a:t>
            </a:r>
            <a:r>
              <a:rPr lang="en-US" sz="2400" dirty="0">
                <a:latin typeface="Sylfaen" panose="010A0502050306030303" pitchFamily="18" charset="0"/>
              </a:rPr>
              <a:t>Resilience as a cross cutting issue </a:t>
            </a:r>
            <a:endParaRPr lang="en-US" sz="2400" dirty="0" smtClean="0">
              <a:effectLst/>
              <a:latin typeface="Sylfaen" panose="010A0502050306030303" pitchFamily="18" charset="0"/>
            </a:endParaRPr>
          </a:p>
          <a:p>
            <a:pPr lvl="0">
              <a:buFont typeface="Wingdings" panose="05000000000000000000" pitchFamily="2" charset="2"/>
              <a:buChar char="§"/>
            </a:pPr>
            <a:r>
              <a:rPr lang="en-US" sz="2400" dirty="0" smtClean="0">
                <a:latin typeface="Sylfaen" panose="010A0502050306030303" pitchFamily="18" charset="0"/>
              </a:rPr>
              <a:t>Green </a:t>
            </a:r>
            <a:r>
              <a:rPr lang="en-US" sz="2400" dirty="0">
                <a:latin typeface="Sylfaen" panose="010A0502050306030303" pitchFamily="18" charset="0"/>
              </a:rPr>
              <a:t>and Sustainable Built Environment as a cross cutting issue </a:t>
            </a:r>
            <a:endParaRPr lang="en-US" sz="2400" dirty="0" smtClean="0">
              <a:effectLst/>
              <a:latin typeface="Sylfaen" panose="010A0502050306030303" pitchFamily="18" charset="0"/>
            </a:endParaRPr>
          </a:p>
          <a:p>
            <a:pPr lvl="0">
              <a:buFont typeface="Wingdings" panose="05000000000000000000" pitchFamily="2" charset="2"/>
              <a:buChar char="§"/>
            </a:pPr>
            <a:r>
              <a:rPr lang="en-US" sz="2400" dirty="0" smtClean="0">
                <a:latin typeface="Sylfaen" panose="010A0502050306030303" pitchFamily="18" charset="0"/>
              </a:rPr>
              <a:t>Inclusive </a:t>
            </a:r>
            <a:r>
              <a:rPr lang="en-US" sz="2400" dirty="0">
                <a:latin typeface="Sylfaen" panose="010A0502050306030303" pitchFamily="18" charset="0"/>
              </a:rPr>
              <a:t>Built Environment as a cross cutting issue </a:t>
            </a:r>
            <a:endParaRPr lang="en-US" sz="2400" dirty="0" smtClean="0">
              <a:effectLst/>
              <a:latin typeface="Sylfaen" panose="010A0502050306030303" pitchFamily="18" charset="0"/>
            </a:endParaRPr>
          </a:p>
          <a:p>
            <a:endParaRPr lang="en-US" dirty="0"/>
          </a:p>
        </p:txBody>
      </p:sp>
    </p:spTree>
    <p:extLst>
      <p:ext uri="{BB962C8B-B14F-4D97-AF65-F5344CB8AC3E}">
        <p14:creationId xmlns:p14="http://schemas.microsoft.com/office/powerpoint/2010/main" val="1604159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36" y="1050925"/>
            <a:ext cx="11321716" cy="1325563"/>
          </a:xfrm>
        </p:spPr>
        <p:txBody>
          <a:bodyPr>
            <a:normAutofit fontScale="90000"/>
          </a:bodyPr>
          <a:lstStyle/>
          <a:p>
            <a:pPr marL="571500" indent="-571500">
              <a:buFont typeface="Wingdings" panose="05000000000000000000" pitchFamily="2" charset="2"/>
              <a:buChar char="q"/>
            </a:pPr>
            <a:r>
              <a:rPr lang="en-US" b="1" dirty="0" smtClean="0">
                <a:latin typeface="Sylfaen" panose="010A0502050306030303" pitchFamily="18" charset="0"/>
              </a:rPr>
              <a:t>What a cross cutting issue for Built Environment interventions is </a:t>
            </a:r>
            <a:r>
              <a:rPr lang="en-US" dirty="0" smtClean="0">
                <a:latin typeface="Sylfaen" panose="010A0502050306030303" pitchFamily="18" charset="0"/>
              </a:rPr>
              <a:t/>
            </a:r>
            <a:br>
              <a:rPr lang="en-US" dirty="0" smtClean="0">
                <a:latin typeface="Sylfaen" panose="010A0502050306030303" pitchFamily="18" charset="0"/>
              </a:rPr>
            </a:br>
            <a:endParaRPr lang="en-US" dirty="0"/>
          </a:p>
        </p:txBody>
      </p:sp>
      <p:sp>
        <p:nvSpPr>
          <p:cNvPr id="3" name="Content Placeholder 2"/>
          <p:cNvSpPr>
            <a:spLocks noGrp="1"/>
          </p:cNvSpPr>
          <p:nvPr>
            <p:ph idx="1"/>
          </p:nvPr>
        </p:nvSpPr>
        <p:spPr/>
        <p:txBody>
          <a:bodyPr>
            <a:normAutofit lnSpcReduction="10000"/>
          </a:bodyPr>
          <a:lstStyle/>
          <a:p>
            <a:endParaRPr lang="en-GB" sz="2400" dirty="0" smtClean="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Cross-cutting </a:t>
            </a:r>
            <a:r>
              <a:rPr lang="en-GB" sz="2400" dirty="0">
                <a:latin typeface="Sylfaen" panose="010A0502050306030303" pitchFamily="18" charset="0"/>
              </a:rPr>
              <a:t>themes are additional issues or areas that intersect with the main field or can be easily integrated into the field without losing focus of the main goal (</a:t>
            </a:r>
            <a:r>
              <a:rPr lang="en-GB" sz="2400" dirty="0" err="1">
                <a:latin typeface="Sylfaen" panose="010A0502050306030303" pitchFamily="18" charset="0"/>
              </a:rPr>
              <a:t>Alonzi</a:t>
            </a:r>
            <a:r>
              <a:rPr lang="en-GB" sz="2400" dirty="0">
                <a:latin typeface="Sylfaen" panose="010A0502050306030303" pitchFamily="18" charset="0"/>
              </a:rPr>
              <a:t>, 2016</a:t>
            </a:r>
            <a:r>
              <a:rPr lang="en-GB" sz="2400" dirty="0" smtClean="0">
                <a:latin typeface="Sylfaen" panose="010A0502050306030303" pitchFamily="18" charset="0"/>
              </a:rPr>
              <a:t>)</a:t>
            </a:r>
          </a:p>
          <a:p>
            <a:pPr>
              <a:buFont typeface="Wingdings" panose="05000000000000000000" pitchFamily="2" charset="2"/>
              <a:buChar char="§"/>
            </a:pPr>
            <a:endParaRPr lang="en-GB" sz="2400" dirty="0">
              <a:latin typeface="Sylfaen" panose="010A0502050306030303" pitchFamily="18" charset="0"/>
            </a:endParaRPr>
          </a:p>
          <a:p>
            <a:pPr algn="just">
              <a:buFont typeface="Wingdings" panose="05000000000000000000" pitchFamily="2" charset="2"/>
              <a:buChar char="§"/>
            </a:pPr>
            <a:r>
              <a:rPr lang="en-GB" sz="2400" dirty="0">
                <a:latin typeface="Sylfaen" panose="010A0502050306030303" pitchFamily="18" charset="0"/>
              </a:rPr>
              <a:t>These themes can be an effective tool to explain how targeted impact in one area can have a much wider effect. </a:t>
            </a:r>
            <a:endParaRPr lang="en-GB" sz="2400" dirty="0" smtClean="0">
              <a:latin typeface="Sylfaen" panose="010A0502050306030303" pitchFamily="18" charset="0"/>
            </a:endParaRPr>
          </a:p>
          <a:p>
            <a:pPr algn="just">
              <a:buFont typeface="Wingdings" panose="05000000000000000000" pitchFamily="2" charset="2"/>
              <a:buChar char="§"/>
            </a:pPr>
            <a:endParaRPr lang="en-GB" sz="2400" dirty="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However</a:t>
            </a:r>
            <a:r>
              <a:rPr lang="en-GB" sz="2400" dirty="0">
                <a:latin typeface="Sylfaen" panose="010A0502050306030303" pitchFamily="18" charset="0"/>
              </a:rPr>
              <a:t>, we can identify several cross-cutting issues for Built Environment interventions</a:t>
            </a:r>
            <a:endParaRPr lang="en-US" sz="2400" dirty="0">
              <a:latin typeface="Sylfaen" panose="010A0502050306030303" pitchFamily="18" charset="0"/>
            </a:endParaRPr>
          </a:p>
        </p:txBody>
      </p:sp>
    </p:spTree>
    <p:extLst>
      <p:ext uri="{BB962C8B-B14F-4D97-AF65-F5344CB8AC3E}">
        <p14:creationId xmlns:p14="http://schemas.microsoft.com/office/powerpoint/2010/main" val="3697982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1077578"/>
            <a:ext cx="10515600" cy="1325563"/>
          </a:xfrm>
        </p:spPr>
        <p:txBody>
          <a:bodyPr>
            <a:normAutofit fontScale="90000"/>
          </a:bodyPr>
          <a:lstStyle/>
          <a:p>
            <a:pPr marL="571500" lvl="0" indent="-571500">
              <a:buFont typeface="Wingdings" panose="05000000000000000000" pitchFamily="2" charset="2"/>
              <a:buChar char="q"/>
            </a:pPr>
            <a:r>
              <a:rPr lang="en-US" b="1" dirty="0" smtClean="0">
                <a:latin typeface="Sylfaen" panose="010A0502050306030303" pitchFamily="18" charset="0"/>
              </a:rPr>
              <a:t>The types of cross cutting issues for Built Environment interventions</a:t>
            </a:r>
            <a:r>
              <a:rPr lang="en-US" dirty="0" smtClean="0">
                <a:latin typeface="Sylfaen" panose="010A0502050306030303" pitchFamily="18" charset="0"/>
              </a:rPr>
              <a:t/>
            </a:r>
            <a:br>
              <a:rPr lang="en-US" dirty="0" smtClean="0">
                <a:latin typeface="Sylfaen" panose="010A0502050306030303" pitchFamily="18" charset="0"/>
              </a:rPr>
            </a:br>
            <a:endParaRPr lang="en-US" dirty="0"/>
          </a:p>
        </p:txBody>
      </p:sp>
      <p:sp>
        <p:nvSpPr>
          <p:cNvPr id="3" name="Content Placeholder 2"/>
          <p:cNvSpPr>
            <a:spLocks noGrp="1"/>
          </p:cNvSpPr>
          <p:nvPr>
            <p:ph idx="1"/>
          </p:nvPr>
        </p:nvSpPr>
        <p:spPr/>
        <p:txBody>
          <a:bodyPr/>
          <a:lstStyle/>
          <a:p>
            <a:endParaRPr lang="en-GB" dirty="0" smtClean="0">
              <a:latin typeface="Sylfaen" panose="010A0502050306030303" pitchFamily="18" charset="0"/>
            </a:endParaRPr>
          </a:p>
          <a:p>
            <a:r>
              <a:rPr lang="en-GB" sz="2400" dirty="0" smtClean="0">
                <a:latin typeface="Sylfaen" panose="010A0502050306030303" pitchFamily="18" charset="0"/>
              </a:rPr>
              <a:t>However, we can identify several cross-cutting issues for Built Environment interventions</a:t>
            </a:r>
            <a:endParaRPr lang="en-US" sz="2400" dirty="0" smtClean="0">
              <a:latin typeface="Sylfaen" panose="010A0502050306030303" pitchFamily="18" charset="0"/>
            </a:endParaRPr>
          </a:p>
          <a:p>
            <a:endParaRPr lang="en-US" dirty="0" smtClean="0"/>
          </a:p>
          <a:p>
            <a:pPr lvl="1">
              <a:buFont typeface="Wingdings" panose="05000000000000000000" pitchFamily="2" charset="2"/>
              <a:buChar char="§"/>
            </a:pPr>
            <a:r>
              <a:rPr lang="en-US" dirty="0">
                <a:latin typeface="Sylfaen" panose="010A0502050306030303" pitchFamily="18" charset="0"/>
              </a:rPr>
              <a:t>Disaster Resilience</a:t>
            </a:r>
            <a:endParaRPr lang="en-US" dirty="0" smtClean="0">
              <a:effectLst/>
              <a:latin typeface="Sylfaen" panose="010A0502050306030303" pitchFamily="18" charset="0"/>
            </a:endParaRPr>
          </a:p>
          <a:p>
            <a:pPr lvl="1">
              <a:buFont typeface="Wingdings" panose="05000000000000000000" pitchFamily="2" charset="2"/>
              <a:buChar char="§"/>
            </a:pPr>
            <a:r>
              <a:rPr lang="en-US" dirty="0">
                <a:latin typeface="Sylfaen" panose="010A0502050306030303" pitchFamily="18" charset="0"/>
              </a:rPr>
              <a:t>Green and Sustainable Built Environment</a:t>
            </a:r>
            <a:endParaRPr lang="en-US" dirty="0" smtClean="0">
              <a:effectLst/>
              <a:latin typeface="Sylfaen" panose="010A0502050306030303" pitchFamily="18" charset="0"/>
            </a:endParaRPr>
          </a:p>
          <a:p>
            <a:pPr lvl="1">
              <a:buFont typeface="Wingdings" panose="05000000000000000000" pitchFamily="2" charset="2"/>
              <a:buChar char="§"/>
            </a:pPr>
            <a:r>
              <a:rPr lang="en-US" dirty="0">
                <a:latin typeface="Sylfaen" panose="010A0502050306030303" pitchFamily="18" charset="0"/>
              </a:rPr>
              <a:t>Inclusive Built Environment</a:t>
            </a:r>
            <a:endParaRPr lang="en-US" dirty="0" smtClean="0">
              <a:effectLst/>
              <a:latin typeface="Sylfaen" panose="010A0502050306030303" pitchFamily="18" charset="0"/>
            </a:endParaRPr>
          </a:p>
          <a:p>
            <a:pPr lvl="1"/>
            <a:endParaRPr lang="en-US" dirty="0">
              <a:latin typeface="Sylfaen" panose="010A0502050306030303" pitchFamily="18" charset="0"/>
            </a:endParaRPr>
          </a:p>
          <a:p>
            <a:pPr lvl="1"/>
            <a:endParaRPr lang="en-US" dirty="0"/>
          </a:p>
        </p:txBody>
      </p:sp>
    </p:spTree>
    <p:extLst>
      <p:ext uri="{BB962C8B-B14F-4D97-AF65-F5344CB8AC3E}">
        <p14:creationId xmlns:p14="http://schemas.microsoft.com/office/powerpoint/2010/main" val="3497170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471119"/>
            <a:ext cx="10058400" cy="1450757"/>
          </a:xfrm>
        </p:spPr>
        <p:txBody>
          <a:bodyPr>
            <a:normAutofit fontScale="90000"/>
          </a:bodyPr>
          <a:lstStyle/>
          <a:p>
            <a:pPr marL="571500" indent="-571500">
              <a:buFont typeface="Wingdings" panose="05000000000000000000" pitchFamily="2" charset="2"/>
              <a:buChar char="q"/>
            </a:pPr>
            <a:r>
              <a:rPr lang="en-US" b="1" dirty="0" smtClean="0">
                <a:latin typeface="Sylfaen" panose="010A0502050306030303" pitchFamily="18" charset="0"/>
              </a:rPr>
              <a:t>Disaster Resilience as a cross cutting issue </a:t>
            </a:r>
            <a:r>
              <a:rPr lang="en-US" b="1" dirty="0"/>
              <a:t/>
            </a:r>
            <a:br>
              <a:rPr lang="en-US" b="1" dirty="0"/>
            </a:br>
            <a:endParaRPr lang="en-US" dirty="0"/>
          </a:p>
        </p:txBody>
      </p:sp>
      <p:sp>
        <p:nvSpPr>
          <p:cNvPr id="3" name="Content Placeholder 2"/>
          <p:cNvSpPr>
            <a:spLocks noGrp="1"/>
          </p:cNvSpPr>
          <p:nvPr>
            <p:ph idx="1"/>
          </p:nvPr>
        </p:nvSpPr>
        <p:spPr>
          <a:xfrm>
            <a:off x="868680" y="1921876"/>
            <a:ext cx="10515600" cy="4214229"/>
          </a:xfrm>
        </p:spPr>
        <p:txBody>
          <a:bodyPr>
            <a:normAutofit fontScale="92500" lnSpcReduction="20000"/>
          </a:bodyPr>
          <a:lstStyle/>
          <a:p>
            <a:pPr algn="just">
              <a:buFont typeface="Wingdings" panose="05000000000000000000" pitchFamily="2" charset="2"/>
              <a:buChar char="§"/>
            </a:pPr>
            <a:r>
              <a:rPr lang="en-GB" dirty="0"/>
              <a:t> </a:t>
            </a:r>
            <a:r>
              <a:rPr lang="en-GB" sz="2400" dirty="0">
                <a:latin typeface="Sylfaen" panose="010A0502050306030303" pitchFamily="18" charset="0"/>
              </a:rPr>
              <a:t>In recognition of the devastating and long-term consequences that can result from a disaster, the term “resilience” has been widely adopted by researchers and policy maker in an attempt to describe the way in which they would like to reduce our society’s susceptibility to the threats posed by natural, human and technical hazards(Haigh &amp; </a:t>
            </a:r>
            <a:r>
              <a:rPr lang="en-GB" sz="2400" dirty="0" err="1">
                <a:latin typeface="Sylfaen" panose="010A0502050306030303" pitchFamily="18" charset="0"/>
              </a:rPr>
              <a:t>Amaratunga</a:t>
            </a:r>
            <a:r>
              <a:rPr lang="en-GB" sz="2400" dirty="0">
                <a:latin typeface="Sylfaen" panose="010A0502050306030303" pitchFamily="18" charset="0"/>
              </a:rPr>
              <a:t>, 2010, p. 11</a:t>
            </a:r>
            <a:r>
              <a:rPr lang="en-GB" sz="2400" dirty="0" smtClean="0">
                <a:latin typeface="Sylfaen" panose="010A0502050306030303" pitchFamily="18" charset="0"/>
              </a:rPr>
              <a:t>)</a:t>
            </a:r>
          </a:p>
          <a:p>
            <a:pPr algn="just">
              <a:buFont typeface="Wingdings" panose="05000000000000000000" pitchFamily="2" charset="2"/>
              <a:buChar char="§"/>
            </a:pPr>
            <a:endParaRPr lang="en-GB" sz="2400" dirty="0">
              <a:latin typeface="Sylfaen" panose="010A0502050306030303" pitchFamily="18" charset="0"/>
            </a:endParaRPr>
          </a:p>
          <a:p>
            <a:pPr algn="just">
              <a:buFont typeface="Wingdings" panose="05000000000000000000" pitchFamily="2" charset="2"/>
              <a:buChar char="§"/>
            </a:pPr>
            <a:r>
              <a:rPr lang="en-GB" sz="2400" dirty="0">
                <a:latin typeface="Sylfaen" panose="010A0502050306030303" pitchFamily="18" charset="0"/>
              </a:rPr>
              <a:t>According to </a:t>
            </a:r>
            <a:r>
              <a:rPr lang="en-GB" sz="2400" dirty="0" err="1">
                <a:latin typeface="Sylfaen" panose="010A0502050306030303" pitchFamily="18" charset="0"/>
              </a:rPr>
              <a:t>Malalgodaa</a:t>
            </a:r>
            <a:r>
              <a:rPr lang="en-GB" sz="2400" dirty="0">
                <a:latin typeface="Sylfaen" panose="010A0502050306030303" pitchFamily="18" charset="0"/>
              </a:rPr>
              <a:t>, </a:t>
            </a:r>
            <a:r>
              <a:rPr lang="en-GB" sz="2400" dirty="0" err="1">
                <a:latin typeface="Sylfaen" panose="010A0502050306030303" pitchFamily="18" charset="0"/>
              </a:rPr>
              <a:t>Amaratungab</a:t>
            </a:r>
            <a:r>
              <a:rPr lang="en-GB" sz="2400" dirty="0">
                <a:latin typeface="Sylfaen" panose="010A0502050306030303" pitchFamily="18" charset="0"/>
              </a:rPr>
              <a:t>, &amp; Haigh (2014), empirical evidence reveals a number of barriers in creating a disaster resilient built environment within urban cities in Sri </a:t>
            </a:r>
            <a:r>
              <a:rPr lang="en-GB" sz="2400" dirty="0" smtClean="0">
                <a:latin typeface="Sylfaen" panose="010A0502050306030303" pitchFamily="18" charset="0"/>
              </a:rPr>
              <a:t>Lanka</a:t>
            </a:r>
            <a:endParaRPr lang="en-GB" sz="2400" dirty="0">
              <a:latin typeface="Sylfaen" panose="010A0502050306030303" pitchFamily="18" charset="0"/>
            </a:endParaRPr>
          </a:p>
          <a:p>
            <a:pPr algn="just">
              <a:buFont typeface="Wingdings" panose="05000000000000000000" pitchFamily="2" charset="2"/>
              <a:buChar char="§"/>
            </a:pPr>
            <a:endParaRPr lang="en-GB" sz="2400" dirty="0" smtClean="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However</a:t>
            </a:r>
            <a:r>
              <a:rPr lang="en-GB" sz="2400" dirty="0">
                <a:latin typeface="Sylfaen" panose="010A0502050306030303" pitchFamily="18" charset="0"/>
              </a:rPr>
              <a:t>, the mentioned challenges can be identified as cross cutting issues for BE intervention without been limited to the Sri Lankan context. The main challenges identified are(</a:t>
            </a:r>
            <a:r>
              <a:rPr lang="en-GB" sz="2400" dirty="0" err="1">
                <a:latin typeface="Sylfaen" panose="010A0502050306030303" pitchFamily="18" charset="0"/>
              </a:rPr>
              <a:t>Malalgodaa</a:t>
            </a:r>
            <a:r>
              <a:rPr lang="en-GB" sz="2400" dirty="0">
                <a:latin typeface="Sylfaen" panose="010A0502050306030303" pitchFamily="18" charset="0"/>
              </a:rPr>
              <a:t>, </a:t>
            </a:r>
            <a:r>
              <a:rPr lang="en-GB" sz="2400" dirty="0" err="1">
                <a:latin typeface="Sylfaen" panose="010A0502050306030303" pitchFamily="18" charset="0"/>
              </a:rPr>
              <a:t>Amaratunga</a:t>
            </a:r>
            <a:r>
              <a:rPr lang="en-GB" sz="2400" dirty="0">
                <a:latin typeface="Sylfaen" panose="010A0502050306030303" pitchFamily="18" charset="0"/>
              </a:rPr>
              <a:t>, &amp; Haigh, 2014</a:t>
            </a:r>
            <a:r>
              <a:rPr lang="en-GB" sz="2400" dirty="0" smtClean="0">
                <a:latin typeface="Sylfaen" panose="010A0502050306030303" pitchFamily="18" charset="0"/>
              </a:rPr>
              <a:t>)</a:t>
            </a:r>
            <a:endParaRPr lang="en-US" sz="2400" dirty="0">
              <a:latin typeface="Sylfaen" panose="010A0502050306030303" pitchFamily="18" charset="0"/>
            </a:endParaRPr>
          </a:p>
          <a:p>
            <a:pPr algn="just"/>
            <a:endParaRPr lang="en-US" dirty="0">
              <a:latin typeface="Sylfaen" panose="010A0502050306030303" pitchFamily="18" charset="0"/>
            </a:endParaRPr>
          </a:p>
        </p:txBody>
      </p:sp>
    </p:spTree>
    <p:extLst>
      <p:ext uri="{BB962C8B-B14F-4D97-AF65-F5344CB8AC3E}">
        <p14:creationId xmlns:p14="http://schemas.microsoft.com/office/powerpoint/2010/main" val="3277682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358" y="1693280"/>
            <a:ext cx="10515600" cy="4298447"/>
          </a:xfrm>
        </p:spPr>
        <p:txBody>
          <a:bodyPr>
            <a:normAutofit lnSpcReduction="10000"/>
          </a:bodyPr>
          <a:lstStyle/>
          <a:p>
            <a:pPr lvl="1">
              <a:lnSpc>
                <a:spcPct val="150000"/>
              </a:lnSpc>
              <a:buFont typeface="Wingdings" panose="05000000000000000000" pitchFamily="2" charset="2"/>
              <a:buChar char="§"/>
            </a:pPr>
            <a:r>
              <a:rPr lang="en-US" dirty="0" smtClean="0">
                <a:latin typeface="Sylfaen" panose="010A0502050306030303" pitchFamily="18" charset="0"/>
              </a:rPr>
              <a:t>Lack </a:t>
            </a:r>
            <a:r>
              <a:rPr lang="en-US" dirty="0">
                <a:latin typeface="Sylfaen" panose="010A0502050306030303" pitchFamily="18" charset="0"/>
              </a:rPr>
              <a:t>of regulatory frameworks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Unplanned cities and </a:t>
            </a:r>
            <a:r>
              <a:rPr lang="en-US" dirty="0" smtClean="0">
                <a:latin typeface="Sylfaen" panose="010A0502050306030303" pitchFamily="18" charset="0"/>
              </a:rPr>
              <a:t>Urbanization</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Old building stocks and at risk infrastructure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Unauthorized structures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Institutional arrangements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Inadequate capacities of municipal councils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Lack of funding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Inadequacy of qualified human resources </a:t>
            </a:r>
            <a:endParaRPr lang="en-US" dirty="0" smtClean="0">
              <a:effectLst/>
              <a:latin typeface="Sylfaen" panose="010A0502050306030303" pitchFamily="18" charset="0"/>
            </a:endParaRPr>
          </a:p>
          <a:p>
            <a:pPr lvl="1">
              <a:lnSpc>
                <a:spcPct val="150000"/>
              </a:lnSpc>
              <a:buFont typeface="Wingdings" panose="05000000000000000000" pitchFamily="2" charset="2"/>
              <a:buChar char="§"/>
            </a:pPr>
            <a:r>
              <a:rPr lang="en-US" dirty="0">
                <a:latin typeface="Sylfaen" panose="010A0502050306030303" pitchFamily="18" charset="0"/>
              </a:rPr>
              <a:t>Corruption and unlawful activities </a:t>
            </a:r>
            <a:endParaRPr lang="en-US" dirty="0" smtClean="0">
              <a:effectLst/>
              <a:latin typeface="Sylfaen" panose="010A0502050306030303" pitchFamily="18" charset="0"/>
            </a:endParaRPr>
          </a:p>
          <a:p>
            <a:endParaRPr lang="en-US" dirty="0"/>
          </a:p>
        </p:txBody>
      </p:sp>
    </p:spTree>
    <p:extLst>
      <p:ext uri="{BB962C8B-B14F-4D97-AF65-F5344CB8AC3E}">
        <p14:creationId xmlns:p14="http://schemas.microsoft.com/office/powerpoint/2010/main" val="394831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821" y="1078621"/>
            <a:ext cx="10515600" cy="1325563"/>
          </a:xfrm>
        </p:spPr>
        <p:txBody>
          <a:bodyPr>
            <a:normAutofit fontScale="90000"/>
          </a:bodyPr>
          <a:lstStyle/>
          <a:p>
            <a:pPr marL="571500" indent="-571500">
              <a:buFont typeface="Wingdings" panose="05000000000000000000" pitchFamily="2" charset="2"/>
              <a:buChar char="q"/>
            </a:pPr>
            <a:r>
              <a:rPr lang="en-US" b="1" dirty="0" smtClean="0">
                <a:latin typeface="Sylfaen" panose="010A0502050306030303" pitchFamily="18" charset="0"/>
              </a:rPr>
              <a:t>Green and Sustainable Built Environment as a cross cutting issue </a:t>
            </a:r>
            <a:r>
              <a:rPr lang="en-US" dirty="0" smtClean="0"/>
              <a:t/>
            </a:r>
            <a:br>
              <a:rPr lang="en-US" dirty="0" smtClean="0"/>
            </a:br>
            <a:endParaRPr lang="en-US" dirty="0"/>
          </a:p>
        </p:txBody>
      </p:sp>
      <p:sp>
        <p:nvSpPr>
          <p:cNvPr id="3" name="Content Placeholder 2"/>
          <p:cNvSpPr>
            <a:spLocks noGrp="1"/>
          </p:cNvSpPr>
          <p:nvPr>
            <p:ph idx="1"/>
          </p:nvPr>
        </p:nvSpPr>
        <p:spPr>
          <a:xfrm>
            <a:off x="934453" y="2030162"/>
            <a:ext cx="10515600" cy="4117976"/>
          </a:xfrm>
        </p:spPr>
        <p:txBody>
          <a:bodyPr>
            <a:normAutofit/>
          </a:bodyPr>
          <a:lstStyle/>
          <a:p>
            <a:pPr algn="just">
              <a:buFont typeface="Wingdings" panose="05000000000000000000" pitchFamily="2" charset="2"/>
              <a:buChar char="§"/>
            </a:pPr>
            <a:r>
              <a:rPr lang="en-US" sz="2400" dirty="0" smtClean="0">
                <a:latin typeface="Sylfaen" panose="010A0502050306030303" pitchFamily="18" charset="0"/>
              </a:rPr>
              <a:t> A green or sustainable building is a building that, because of its construction and features, can maintain or improve the quality of life of the environment in which it is located(</a:t>
            </a:r>
            <a:r>
              <a:rPr lang="en-US" sz="2400" dirty="0" err="1" smtClean="0">
                <a:latin typeface="Sylfaen" panose="010A0502050306030303" pitchFamily="18" charset="0"/>
              </a:rPr>
              <a:t>Srinivas</a:t>
            </a:r>
            <a:r>
              <a:rPr lang="en-US" sz="2400" dirty="0" smtClean="0">
                <a:latin typeface="Sylfaen" panose="010A0502050306030303" pitchFamily="18" charset="0"/>
              </a:rPr>
              <a:t>, 2015)</a:t>
            </a:r>
          </a:p>
          <a:p>
            <a:pPr algn="just"/>
            <a:endParaRPr lang="en-US" sz="2400" dirty="0" smtClean="0">
              <a:latin typeface="Sylfaen" panose="010A0502050306030303" pitchFamily="18" charset="0"/>
            </a:endParaRPr>
          </a:p>
          <a:p>
            <a:pPr lvl="1" algn="just">
              <a:buFont typeface="Wingdings" panose="05000000000000000000" pitchFamily="2" charset="2"/>
              <a:buChar char="§"/>
            </a:pPr>
            <a:r>
              <a:rPr lang="en-US" sz="2400" b="1" dirty="0" smtClean="0">
                <a:latin typeface="Sylfaen" panose="010A0502050306030303" pitchFamily="18" charset="0"/>
              </a:rPr>
              <a:t>Nature-based solutions</a:t>
            </a:r>
            <a:endParaRPr lang="en-US" sz="2400" b="1" dirty="0">
              <a:latin typeface="Sylfaen" panose="010A0502050306030303" pitchFamily="18" charset="0"/>
            </a:endParaRPr>
          </a:p>
          <a:p>
            <a:pPr algn="just">
              <a:buFont typeface="Wingdings" panose="05000000000000000000" pitchFamily="2" charset="2"/>
              <a:buChar char="§"/>
            </a:pPr>
            <a:r>
              <a:rPr lang="en-GB" sz="2400" dirty="0">
                <a:latin typeface="Sylfaen" panose="010A0502050306030303" pitchFamily="18" charset="0"/>
              </a:rPr>
              <a:t>Nature has provided humankind with food, fuel, and shelter throughout evolutionary history. However, in contemporary cities, many natural landscapes have become degraded and replaced with impermeable hard surfaces (Xing, Jones, &amp; </a:t>
            </a:r>
            <a:r>
              <a:rPr lang="en-GB" sz="2400" dirty="0" err="1">
                <a:latin typeface="Sylfaen" panose="010A0502050306030303" pitchFamily="18" charset="0"/>
              </a:rPr>
              <a:t>Donnison</a:t>
            </a:r>
            <a:r>
              <a:rPr lang="en-GB" sz="2400" dirty="0">
                <a:latin typeface="Sylfaen" panose="010A0502050306030303" pitchFamily="18" charset="0"/>
              </a:rPr>
              <a:t>, 2017). </a:t>
            </a:r>
            <a:endParaRPr lang="en-GB" sz="2400" dirty="0" smtClean="0">
              <a:latin typeface="Sylfaen" panose="010A0502050306030303" pitchFamily="18" charset="0"/>
            </a:endParaRPr>
          </a:p>
          <a:p>
            <a:pPr algn="just"/>
            <a:endParaRPr lang="en-US" sz="2400" dirty="0" smtClean="0">
              <a:latin typeface="Sylfaen" panose="010A0502050306030303" pitchFamily="18" charset="0"/>
            </a:endParaRPr>
          </a:p>
          <a:p>
            <a:pPr algn="just"/>
            <a:endParaRPr lang="en-US" sz="2400" dirty="0">
              <a:latin typeface="Sylfaen" panose="010A0502050306030303" pitchFamily="18" charset="0"/>
            </a:endParaRPr>
          </a:p>
          <a:p>
            <a:pPr algn="just"/>
            <a:endParaRPr lang="en-US" sz="2400" dirty="0">
              <a:latin typeface="Sylfaen" panose="010A0502050306030303" pitchFamily="18" charset="0"/>
            </a:endParaRPr>
          </a:p>
        </p:txBody>
      </p:sp>
    </p:spTree>
    <p:extLst>
      <p:ext uri="{BB962C8B-B14F-4D97-AF65-F5344CB8AC3E}">
        <p14:creationId xmlns:p14="http://schemas.microsoft.com/office/powerpoint/2010/main" val="38014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GB" dirty="0">
              <a:latin typeface="Sylfaen" panose="010A0502050306030303" pitchFamily="18" charset="0"/>
            </a:endParaRPr>
          </a:p>
          <a:p>
            <a:pPr algn="just"/>
            <a:endParaRPr lang="en-GB" sz="2400" dirty="0" smtClean="0">
              <a:latin typeface="Sylfaen" panose="010A0502050306030303" pitchFamily="18" charset="0"/>
            </a:endParaRPr>
          </a:p>
          <a:p>
            <a:pPr algn="just"/>
            <a:r>
              <a:rPr lang="en-GB" sz="2400" dirty="0" smtClean="0">
                <a:latin typeface="Sylfaen" panose="010A0502050306030303" pitchFamily="18" charset="0"/>
              </a:rPr>
              <a:t>Based </a:t>
            </a:r>
            <a:r>
              <a:rPr lang="en-GB" sz="2400" dirty="0">
                <a:latin typeface="Sylfaen" panose="010A0502050306030303" pitchFamily="18" charset="0"/>
              </a:rPr>
              <a:t>on a review of the literature across disciplines, key characteristics could be organised into four groups: policy and community initiatives, multiple benefits assessment, topology, and design options(Xing, Jones, &amp; </a:t>
            </a:r>
            <a:r>
              <a:rPr lang="en-GB" sz="2400" dirty="0" err="1">
                <a:latin typeface="Sylfaen" panose="010A0502050306030303" pitchFamily="18" charset="0"/>
              </a:rPr>
              <a:t>Donnison</a:t>
            </a:r>
            <a:r>
              <a:rPr lang="en-GB" sz="2400" dirty="0">
                <a:latin typeface="Sylfaen" panose="010A0502050306030303" pitchFamily="18" charset="0"/>
              </a:rPr>
              <a:t>, 2017, p. 2)</a:t>
            </a:r>
            <a:endParaRPr lang="en-US" sz="2400" dirty="0">
              <a:latin typeface="Sylfaen" panose="010A0502050306030303" pitchFamily="18" charset="0"/>
            </a:endParaRPr>
          </a:p>
          <a:p>
            <a:endParaRPr lang="en-US" sz="2400" dirty="0"/>
          </a:p>
        </p:txBody>
      </p:sp>
    </p:spTree>
    <p:extLst>
      <p:ext uri="{BB962C8B-B14F-4D97-AF65-F5344CB8AC3E}">
        <p14:creationId xmlns:p14="http://schemas.microsoft.com/office/powerpoint/2010/main" val="6188562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Introduction to the concepts</Template>
  <TotalTime>257</TotalTime>
  <Words>970</Words>
  <Application>Microsoft Office PowerPoint</Application>
  <PresentationFormat>Widescreen</PresentationFormat>
  <Paragraphs>99</Paragraphs>
  <Slides>15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Sylfaen</vt:lpstr>
      <vt:lpstr>Wingdings</vt:lpstr>
      <vt:lpstr>Retrospect</vt:lpstr>
      <vt:lpstr>Custom Design</vt:lpstr>
      <vt:lpstr>Cross cutting issues for Built Environment interventions</vt:lpstr>
      <vt:lpstr>Learning outcomes </vt:lpstr>
      <vt:lpstr>Content </vt:lpstr>
      <vt:lpstr>What a cross cutting issue for Built Environment interventions is  </vt:lpstr>
      <vt:lpstr>The types of cross cutting issues for Built Environment interventions </vt:lpstr>
      <vt:lpstr>Disaster Resilience as a cross cutting issue  </vt:lpstr>
      <vt:lpstr>PowerPoint Presentation</vt:lpstr>
      <vt:lpstr>Green and Sustainable Built Environment as a cross cutting issue  </vt:lpstr>
      <vt:lpstr>PowerPoint Presentation</vt:lpstr>
      <vt:lpstr>PowerPoint Presentation</vt:lpstr>
      <vt:lpstr>Inclusive Built Environment as a cross cutting issue  </vt:lpstr>
      <vt:lpstr>Case studies   </vt:lpstr>
      <vt:lpstr>References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cutting issues for Built Environment interventions</dc:title>
  <dc:creator>Malith De Silva</dc:creator>
  <cp:lastModifiedBy>Malith De Silva</cp:lastModifiedBy>
  <cp:revision>16</cp:revision>
  <dcterms:created xsi:type="dcterms:W3CDTF">2021-10-25T03:58:56Z</dcterms:created>
  <dcterms:modified xsi:type="dcterms:W3CDTF">2022-01-11T09:41:15Z</dcterms:modified>
</cp:coreProperties>
</file>