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4" r:id="rId7"/>
    <p:sldId id="265" r:id="rId8"/>
    <p:sldId id="275" r:id="rId9"/>
    <p:sldId id="274"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s://www.rtpi.org.uk/media/9137/rtpi-urbanisation-planning-and-displacement-final.pdf" TargetMode="External"/><Relationship Id="rId2" Type="http://schemas.openxmlformats.org/officeDocument/2006/relationships/hyperlink" Target="https://www.internal-displacement.org/sites/default/files/inline-files/201509-global-protracted-displacement-odi-case%20studies.pdf" TargetMode="External"/><Relationship Id="rId1" Type="http://schemas.openxmlformats.org/officeDocument/2006/relationships/slideLayout" Target="../slideLayouts/slideLayout2.xml"/><Relationship Id="rId4" Type="http://schemas.openxmlformats.org/officeDocument/2006/relationships/hyperlink" Target="https://unhabitat.org/sites/default/files/2020/10/wcr_2020_repor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2233" y="1552353"/>
            <a:ext cx="9707525" cy="1073888"/>
          </a:xfrm>
        </p:spPr>
        <p:txBody>
          <a:bodyPr>
            <a:noAutofit/>
          </a:bodyPr>
          <a:lstStyle/>
          <a:p>
            <a:pPr algn="just" fontAlgn="base">
              <a:lnSpc>
                <a:spcPct val="107000"/>
              </a:lnSpc>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en-GB" sz="3200" b="1" dirty="0">
                <a:effectLst/>
                <a:latin typeface="Times New Roman" panose="02020603050405020304" pitchFamily="18" charset="0"/>
                <a:ea typeface="Calibri" panose="020F0502020204030204" pitchFamily="34" charset="0"/>
                <a:cs typeface="Times New Roman" panose="02020603050405020304" pitchFamily="18" charset="0"/>
              </a:rPr>
            </a:br>
            <a:r>
              <a:rPr lang="en-GB"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City planning and responses </a:t>
            </a:r>
            <a:endParaRPr lang="en-GB"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C1EED1F9-E993-4171-8A05-2CC7DAA693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9090"/>
    </mc:Choice>
    <mc:Fallback>
      <p:transition spd="slow" advTm="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1450757"/>
          </a:xfrm>
        </p:spPr>
        <p:txBody>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p:txBody>
          <a:bodyPr>
            <a:normAutofit/>
          </a:bodyPr>
          <a:lstStyle/>
          <a:p>
            <a:pPr algn="just"/>
            <a:endParaRPr lang="en-US" sz="2400" dirty="0">
              <a:latin typeface="Sylfaen" panose="010A0502050306030303" pitchFamily="18" charset="0"/>
            </a:endParaRPr>
          </a:p>
          <a:p>
            <a:r>
              <a:rPr lang="en-GB" sz="28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p>
          <a:p>
            <a:pPr>
              <a:buFont typeface="Wingdings" panose="05000000000000000000" pitchFamily="2" charset="2"/>
              <a:buChar char="§"/>
            </a:pPr>
            <a:r>
              <a:rPr lang="en-GB" sz="2800" dirty="0">
                <a:latin typeface="Times New Roman" panose="02020603050405020304" pitchFamily="18" charset="0"/>
                <a:cs typeface="Times New Roman" panose="02020603050405020304" pitchFamily="18" charset="0"/>
              </a:rPr>
              <a:t> Know t</a:t>
            </a:r>
            <a:r>
              <a:rPr lang="en-US" sz="2800" dirty="0">
                <a:latin typeface="Times New Roman" panose="02020603050405020304" pitchFamily="18" charset="0"/>
                <a:cs typeface="Times New Roman" panose="02020603050405020304" pitchFamily="18" charset="0"/>
              </a:rPr>
              <a:t>he meaning of planning and city planning.</a:t>
            </a:r>
          </a:p>
          <a:p>
            <a:pPr>
              <a:buFont typeface="Wingdings" panose="05000000000000000000" pitchFamily="2" charset="2"/>
              <a:buChar char="§"/>
            </a:pPr>
            <a:r>
              <a:rPr lang="en-GB" sz="2800" dirty="0">
                <a:latin typeface="Times New Roman" panose="02020603050405020304" pitchFamily="18" charset="0"/>
                <a:cs typeface="Times New Roman" panose="02020603050405020304" pitchFamily="18" charset="0"/>
              </a:rPr>
              <a:t>Know the importance of city planning and responses in resettlement</a:t>
            </a:r>
          </a:p>
          <a:p>
            <a:pPr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Understand how to achieve effective city planning and responses.</a:t>
            </a:r>
          </a:p>
          <a:p>
            <a:pPr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Understand planning and responses in protracted displacement.</a:t>
            </a:r>
          </a:p>
        </p:txBody>
      </p:sp>
      <p:pic>
        <p:nvPicPr>
          <p:cNvPr id="4" name="Audio 3">
            <a:hlinkClick r:id="" action="ppaction://media"/>
            <a:extLst>
              <a:ext uri="{FF2B5EF4-FFF2-40B4-BE49-F238E27FC236}">
                <a16:creationId xmlns:a16="http://schemas.microsoft.com/office/drawing/2014/main" id="{9EA5C996-DD2F-46C5-8723-ADAFF24C1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0397"/>
    </mc:Choice>
    <mc:Fallback>
      <p:transition spd="slow" advTm="2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5898943" cy="1450757"/>
          </a:xfrm>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1097280" y="1845734"/>
            <a:ext cx="10058400" cy="4023360"/>
          </a:xfrm>
        </p:spPr>
        <p:txBody>
          <a:bodyPr>
            <a:normAutofit fontScale="47500" lnSpcReduction="20000"/>
          </a:bodyPr>
          <a:lstStyle/>
          <a:p>
            <a:pPr marL="342900" marR="0" lvl="0" indent="-342900" algn="just">
              <a:lnSpc>
                <a:spcPct val="150000"/>
              </a:lnSpc>
              <a:spcBef>
                <a:spcPts val="0"/>
              </a:spcBef>
              <a:spcAft>
                <a:spcPts val="800"/>
              </a:spcAft>
              <a:buFont typeface="Symbol" panose="05050102010706020507" pitchFamily="18" charset="2"/>
              <a:buChar char=""/>
            </a:pPr>
            <a:endParaRPr lang="en-US" sz="43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r>
              <a:rPr lang="en-US" sz="4400" dirty="0">
                <a:latin typeface="Times New Roman" panose="02020603050405020304" pitchFamily="18" charset="0"/>
                <a:cs typeface="Times New Roman" panose="02020603050405020304" pitchFamily="18" charset="0"/>
              </a:rPr>
              <a:t>The meaning of planning and city planning.</a:t>
            </a:r>
          </a:p>
          <a:p>
            <a:pPr algn="just">
              <a:lnSpc>
                <a:spcPct val="150000"/>
              </a:lnSpc>
              <a:spcBef>
                <a:spcPts val="0"/>
              </a:spcBef>
              <a:spcAft>
                <a:spcPts val="800"/>
              </a:spcAft>
              <a:buFont typeface="Wingdings" panose="05000000000000000000" pitchFamily="2" charset="2"/>
              <a:buChar char="§"/>
            </a:pPr>
            <a:r>
              <a:rPr lang="en-GB" sz="4400" dirty="0">
                <a:latin typeface="Times New Roman" panose="02020603050405020304" pitchFamily="18" charset="0"/>
                <a:cs typeface="Times New Roman" panose="02020603050405020304" pitchFamily="18" charset="0"/>
              </a:rPr>
              <a:t>The importance of city planning and responses in resettlement</a:t>
            </a:r>
          </a:p>
          <a:p>
            <a:pPr algn="just">
              <a:lnSpc>
                <a:spcPct val="150000"/>
              </a:lnSpc>
              <a:spcBef>
                <a:spcPts val="0"/>
              </a:spcBef>
              <a:spcAft>
                <a:spcPts val="800"/>
              </a:spcAft>
              <a:buFont typeface="Wingdings" panose="05000000000000000000" pitchFamily="2" charset="2"/>
              <a:buChar char="§"/>
            </a:pPr>
            <a:r>
              <a:rPr lang="en-US" sz="4400" dirty="0">
                <a:latin typeface="Times New Roman" panose="02020603050405020304" pitchFamily="18" charset="0"/>
                <a:cs typeface="Times New Roman" panose="02020603050405020304" pitchFamily="18" charset="0"/>
              </a:rPr>
              <a:t>Effective city planning and responses: How?</a:t>
            </a:r>
          </a:p>
          <a:p>
            <a:pPr algn="just">
              <a:lnSpc>
                <a:spcPct val="150000"/>
              </a:lnSpc>
              <a:spcBef>
                <a:spcPts val="0"/>
              </a:spcBef>
              <a:spcAft>
                <a:spcPts val="800"/>
              </a:spcAft>
              <a:buFont typeface="Wingdings" panose="05000000000000000000" pitchFamily="2" charset="2"/>
              <a:buChar char="§"/>
            </a:pPr>
            <a:r>
              <a:rPr lang="en-US" sz="4400" dirty="0">
                <a:latin typeface="Times New Roman" panose="02020603050405020304" pitchFamily="18" charset="0"/>
                <a:cs typeface="Times New Roman" panose="02020603050405020304" pitchFamily="18" charset="0"/>
              </a:rPr>
              <a:t>City planning and responses in protracted displacement.</a:t>
            </a:r>
          </a:p>
          <a:p>
            <a:pPr algn="just">
              <a:lnSpc>
                <a:spcPct val="150000"/>
              </a:lnSpc>
              <a:spcBef>
                <a:spcPts val="0"/>
              </a:spcBef>
              <a:spcAft>
                <a:spcPts val="800"/>
              </a:spcAft>
              <a:buFont typeface="Wingdings" panose="05000000000000000000" pitchFamily="2" charset="2"/>
              <a:buChar char="§"/>
            </a:pPr>
            <a:r>
              <a:rPr lang="en-GB" sz="4400" dirty="0">
                <a:latin typeface="Times New Roman" panose="02020603050405020304" pitchFamily="18" charset="0"/>
                <a:cs typeface="Times New Roman" panose="02020603050405020304" pitchFamily="18" charset="0"/>
              </a:rPr>
              <a:t>Conclusion.</a:t>
            </a:r>
          </a:p>
          <a:p>
            <a:pPr algn="just">
              <a:lnSpc>
                <a:spcPct val="150000"/>
              </a:lnSpc>
              <a:spcBef>
                <a:spcPts val="0"/>
              </a:spcBef>
              <a:spcAft>
                <a:spcPts val="800"/>
              </a:spcAft>
              <a:buFont typeface="Wingdings" panose="05000000000000000000" pitchFamily="2" charset="2"/>
              <a:buChar char="§"/>
            </a:pPr>
            <a:r>
              <a:rPr lang="en-GB" sz="4400" dirty="0">
                <a:latin typeface="Times New Roman" panose="02020603050405020304" pitchFamily="18" charset="0"/>
                <a:cs typeface="Times New Roman" panose="02020603050405020304" pitchFamily="18" charset="0"/>
              </a:rPr>
              <a:t>References.</a:t>
            </a:r>
          </a:p>
          <a:p>
            <a:pPr algn="just">
              <a:lnSpc>
                <a:spcPct val="150000"/>
              </a:lnSpc>
              <a:spcBef>
                <a:spcPts val="0"/>
              </a:spcBef>
              <a:spcAft>
                <a:spcPts val="800"/>
              </a:spcAft>
              <a:buFont typeface="Wingdings" panose="05000000000000000000" pitchFamily="2" charset="2"/>
              <a:buChar char="§"/>
            </a:pPr>
            <a:endParaRPr lang="en-US" sz="2900" dirty="0">
              <a:latin typeface="Times New Roman" panose="02020603050405020304" pitchFamily="18"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endParaRPr lang="en-US" sz="2900" dirty="0">
              <a:latin typeface="Times New Roman" panose="02020603050405020304" pitchFamily="18"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endParaRPr lang="en-US" sz="2400" dirty="0">
              <a:latin typeface="Sylfaen" panose="010A0502050306030303" pitchFamily="18" charset="0"/>
              <a:ea typeface="Calibri" panose="020F0502020204030204" pitchFamily="34" charset="0"/>
            </a:endParaRPr>
          </a:p>
        </p:txBody>
      </p:sp>
      <p:pic>
        <p:nvPicPr>
          <p:cNvPr id="1028" name="Picture 4" descr="[Full Guide] Table of Contents Template and Guide">
            <a:extLst>
              <a:ext uri="{FF2B5EF4-FFF2-40B4-BE49-F238E27FC236}">
                <a16:creationId xmlns:a16="http://schemas.microsoft.com/office/drawing/2014/main" id="{90599E50-94B5-491B-9D89-B281D4CEF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257" y="2052084"/>
            <a:ext cx="4146696" cy="392538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262CEC9-D854-46E1-AD64-10C782C932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5937"/>
    </mc:Choice>
    <mc:Fallback>
      <p:transition spd="slow" advTm="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79" y="286603"/>
            <a:ext cx="8665535" cy="999937"/>
          </a:xfrm>
        </p:spPr>
        <p:txBody>
          <a:bodyPr>
            <a:normAutofit/>
          </a:bodyPr>
          <a:lstStyle/>
          <a:p>
            <a:r>
              <a:rPr lang="en-GB" b="1" dirty="0">
                <a:latin typeface="Times New Roman" panose="02020603050405020304" pitchFamily="18" charset="0"/>
                <a:cs typeface="Times New Roman" panose="02020603050405020304" pitchFamily="18" charset="0"/>
              </a:rPr>
              <a:t>What is planning, city planning?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17220" y="1845734"/>
            <a:ext cx="10919106"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368C8F75-DA60-41BE-B61A-FF39965A9E7B}"/>
              </a:ext>
            </a:extLst>
          </p:cNvPr>
          <p:cNvSpPr/>
          <p:nvPr/>
        </p:nvSpPr>
        <p:spPr>
          <a:xfrm>
            <a:off x="411480" y="2385905"/>
            <a:ext cx="5977005" cy="38873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2000" dirty="0">
                <a:effectLst/>
                <a:latin typeface="Times New Roman" panose="02020603050405020304" pitchFamily="18" charset="0"/>
                <a:ea typeface="Calibri" panose="020F0502020204030204" pitchFamily="34" charset="0"/>
              </a:rPr>
              <a:t>Planning is an essential development tool (UN-Habitat, 2020). </a:t>
            </a:r>
          </a:p>
          <a:p>
            <a:pPr algn="just"/>
            <a:endParaRPr lang="en-GB" sz="2000" dirty="0">
              <a:latin typeface="Times New Roman" panose="02020603050405020304" pitchFamily="18" charset="0"/>
              <a:ea typeface="Calibri" panose="020F0502020204030204" pitchFamily="34" charset="0"/>
            </a:endParaRPr>
          </a:p>
          <a:p>
            <a:pPr algn="just"/>
            <a:r>
              <a:rPr lang="en-GB" sz="2000" dirty="0">
                <a:effectLst/>
                <a:latin typeface="Times New Roman" panose="02020603050405020304" pitchFamily="18" charset="0"/>
                <a:ea typeface="Calibri" panose="020F0502020204030204" pitchFamily="34" charset="0"/>
              </a:rPr>
              <a:t>According to Royal Town Planning Institutes (RTPI) (2021), it has a proven role in particularly disaster preparedness to deliver climate change measures, manage urban expansion and lessen the risk of displacement. </a:t>
            </a:r>
          </a:p>
          <a:p>
            <a:pPr algn="just"/>
            <a:endParaRPr lang="en-GB" sz="2000" dirty="0">
              <a:latin typeface="Times New Roman" panose="02020603050405020304" pitchFamily="18" charset="0"/>
              <a:cs typeface="Times New Roman" panose="02020603050405020304" pitchFamily="18" charset="0"/>
            </a:endParaRPr>
          </a:p>
          <a:p>
            <a:pPr algn="just"/>
            <a:r>
              <a:rPr lang="en-GB" sz="2000" dirty="0">
                <a:effectLst/>
                <a:latin typeface="Times New Roman" panose="02020603050405020304" pitchFamily="18" charset="0"/>
                <a:ea typeface="Calibri" panose="020F0502020204030204" pitchFamily="34" charset="0"/>
              </a:rPr>
              <a:t>The implication is that effective planning which also includes pertinent design is important to mitigate the risk of displacement caused by various humanitarian crises. </a:t>
            </a:r>
            <a:endParaRPr lang="en-GB"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ACB91C9-756C-4407-BAAB-34EDD825BC0A}"/>
              </a:ext>
            </a:extLst>
          </p:cNvPr>
          <p:cNvSpPr/>
          <p:nvPr/>
        </p:nvSpPr>
        <p:spPr>
          <a:xfrm>
            <a:off x="7028120" y="2849526"/>
            <a:ext cx="4546659" cy="29026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2000" b="0" i="0" dirty="0">
                <a:solidFill>
                  <a:srgbClr val="2E2E2E"/>
                </a:solidFill>
                <a:effectLst/>
                <a:latin typeface="Times New Roman" panose="02020603050405020304" pitchFamily="18" charset="0"/>
                <a:cs typeface="Times New Roman" panose="02020603050405020304" pitchFamily="18" charset="0"/>
              </a:rPr>
              <a:t>City planning can be seen as an act of </a:t>
            </a:r>
            <a:r>
              <a:rPr lang="en-GB" sz="2000" dirty="0">
                <a:solidFill>
                  <a:srgbClr val="2E2E2E"/>
                </a:solidFill>
                <a:latin typeface="Times New Roman" panose="02020603050405020304" pitchFamily="18" charset="0"/>
                <a:cs typeface="Times New Roman" panose="02020603050405020304" pitchFamily="18" charset="0"/>
              </a:rPr>
              <a:t>designing and structuring the urban areas to be able to withstand the </a:t>
            </a:r>
            <a:r>
              <a:rPr lang="en-GB" sz="2000" b="0" i="0" dirty="0">
                <a:solidFill>
                  <a:srgbClr val="2E2E2E"/>
                </a:solidFill>
                <a:effectLst/>
                <a:latin typeface="Times New Roman" panose="02020603050405020304" pitchFamily="18" charset="0"/>
                <a:cs typeface="Times New Roman" panose="02020603050405020304" pitchFamily="18" charset="0"/>
              </a:rPr>
              <a:t>increasing environmental, social and economic challenges that  threatens its resilience and sustainability as well as the resilience </a:t>
            </a:r>
            <a:r>
              <a:rPr lang="en-GB" sz="2000" dirty="0">
                <a:solidFill>
                  <a:srgbClr val="2E2E2E"/>
                </a:solidFill>
                <a:latin typeface="Times New Roman" panose="02020603050405020304" pitchFamily="18" charset="0"/>
                <a:cs typeface="Times New Roman" panose="02020603050405020304" pitchFamily="18" charset="0"/>
              </a:rPr>
              <a:t>of the residents who live and work there (Bush &amp; Doyon, 2019). </a:t>
            </a:r>
          </a:p>
        </p:txBody>
      </p:sp>
      <p:sp>
        <p:nvSpPr>
          <p:cNvPr id="8" name="Rectangle 7">
            <a:extLst>
              <a:ext uri="{FF2B5EF4-FFF2-40B4-BE49-F238E27FC236}">
                <a16:creationId xmlns:a16="http://schemas.microsoft.com/office/drawing/2014/main" id="{577B242C-ADB4-4FD9-BD67-12F1319D9DC6}"/>
              </a:ext>
            </a:extLst>
          </p:cNvPr>
          <p:cNvSpPr/>
          <p:nvPr/>
        </p:nvSpPr>
        <p:spPr>
          <a:xfrm>
            <a:off x="1868166" y="1800437"/>
            <a:ext cx="2240280" cy="548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latin typeface="Times New Roman" panose="02020603050405020304" pitchFamily="18" charset="0"/>
                <a:cs typeface="Times New Roman" panose="02020603050405020304" pitchFamily="18" charset="0"/>
              </a:rPr>
              <a:t>What is planning</a:t>
            </a:r>
            <a:r>
              <a:rPr lang="en-GB" sz="2000" dirty="0">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332B0365-C55A-4C98-887F-9A92CE5EDD84}"/>
              </a:ext>
            </a:extLst>
          </p:cNvPr>
          <p:cNvSpPr/>
          <p:nvPr/>
        </p:nvSpPr>
        <p:spPr>
          <a:xfrm>
            <a:off x="7269480" y="1837266"/>
            <a:ext cx="2617470" cy="548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latin typeface="Times New Roman" panose="02020603050405020304" pitchFamily="18" charset="0"/>
                <a:cs typeface="Times New Roman" panose="02020603050405020304" pitchFamily="18" charset="0"/>
              </a:rPr>
              <a:t>What is city planning</a:t>
            </a:r>
          </a:p>
        </p:txBody>
      </p:sp>
      <p:sp>
        <p:nvSpPr>
          <p:cNvPr id="5" name="Rectangle 4">
            <a:extLst>
              <a:ext uri="{FF2B5EF4-FFF2-40B4-BE49-F238E27FC236}">
                <a16:creationId xmlns:a16="http://schemas.microsoft.com/office/drawing/2014/main" id="{44EF1771-F100-429E-A1C7-A7434DB5E216}"/>
              </a:ext>
            </a:extLst>
          </p:cNvPr>
          <p:cNvSpPr/>
          <p:nvPr/>
        </p:nvSpPr>
        <p:spPr>
          <a:xfrm>
            <a:off x="6594225" y="1800438"/>
            <a:ext cx="242510" cy="4627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493C3814-FADB-405B-B68E-E99E7C3675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87660"/>
    </mc:Choice>
    <mc:Fallback>
      <p:transition spd="slow" advTm="8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020" y="1733108"/>
            <a:ext cx="11908464" cy="4198460"/>
          </a:xfrm>
        </p:spPr>
        <p:txBody>
          <a:bodyPr>
            <a:normAutofit/>
          </a:bodyPr>
          <a:lstStyle/>
          <a:p>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202019" y="457200"/>
            <a:ext cx="7495953" cy="8080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2000" b="1" dirty="0">
                <a:latin typeface="Times New Roman" panose="02020603050405020304" pitchFamily="18" charset="0"/>
                <a:cs typeface="Times New Roman" panose="02020603050405020304" pitchFamily="18" charset="0"/>
              </a:rPr>
              <a:t>The importance of city planning and responses in resettlement</a:t>
            </a:r>
          </a:p>
        </p:txBody>
      </p:sp>
      <p:sp>
        <p:nvSpPr>
          <p:cNvPr id="4" name="Rectangle 3">
            <a:extLst>
              <a:ext uri="{FF2B5EF4-FFF2-40B4-BE49-F238E27FC236}">
                <a16:creationId xmlns:a16="http://schemas.microsoft.com/office/drawing/2014/main" id="{E0CF6DA3-8397-4692-8D58-38894167F836}"/>
              </a:ext>
            </a:extLst>
          </p:cNvPr>
          <p:cNvSpPr/>
          <p:nvPr/>
        </p:nvSpPr>
        <p:spPr>
          <a:xfrm>
            <a:off x="141768" y="1787395"/>
            <a:ext cx="11908463" cy="445503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5" name="Rectangle 4">
            <a:extLst>
              <a:ext uri="{FF2B5EF4-FFF2-40B4-BE49-F238E27FC236}">
                <a16:creationId xmlns:a16="http://schemas.microsoft.com/office/drawing/2014/main" id="{1B69E25D-62A6-4E1B-B892-5B1576D68040}"/>
              </a:ext>
            </a:extLst>
          </p:cNvPr>
          <p:cNvSpPr/>
          <p:nvPr/>
        </p:nvSpPr>
        <p:spPr>
          <a:xfrm>
            <a:off x="289738" y="3373200"/>
            <a:ext cx="1812850" cy="7950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City planning and responses helps to</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8F574D5E-BE34-4623-BF4E-6D822CA6845C}"/>
              </a:ext>
            </a:extLst>
          </p:cNvPr>
          <p:cNvSpPr/>
          <p:nvPr/>
        </p:nvSpPr>
        <p:spPr>
          <a:xfrm>
            <a:off x="2705987" y="3770731"/>
            <a:ext cx="2493334" cy="11174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dig deeper into the role that urban planning plays in developing holistic responses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7" name="Rectangle 6">
            <a:extLst>
              <a:ext uri="{FF2B5EF4-FFF2-40B4-BE49-F238E27FC236}">
                <a16:creationId xmlns:a16="http://schemas.microsoft.com/office/drawing/2014/main" id="{D930DBBD-F55E-47C6-A709-479EE27B9DC0}"/>
              </a:ext>
            </a:extLst>
          </p:cNvPr>
          <p:cNvSpPr/>
          <p:nvPr/>
        </p:nvSpPr>
        <p:spPr>
          <a:xfrm>
            <a:off x="6058790" y="3770731"/>
            <a:ext cx="2277136" cy="11174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create a legal plan that contains the rules of land subdivision and land occupation</a:t>
            </a:r>
            <a:endParaRPr lang="en-GB" sz="1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4460BC9-F9AC-4F16-8F3F-59B28F9697A8}"/>
              </a:ext>
            </a:extLst>
          </p:cNvPr>
          <p:cNvSpPr/>
          <p:nvPr/>
        </p:nvSpPr>
        <p:spPr>
          <a:xfrm>
            <a:off x="9046537" y="4014914"/>
            <a:ext cx="2277136" cy="1133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reduce the challenges of displacement is through effective city planning and responses.</a:t>
            </a:r>
            <a:endParaRPr lang="en-GB" sz="1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1B4419E-6C91-44E8-AEBA-E17035E17082}"/>
              </a:ext>
            </a:extLst>
          </p:cNvPr>
          <p:cNvSpPr/>
          <p:nvPr/>
        </p:nvSpPr>
        <p:spPr>
          <a:xfrm>
            <a:off x="2705987" y="2583011"/>
            <a:ext cx="249333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address the land use, streets, and public spaces challenges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40965130-00B2-452B-B49B-2124FB70E4C3}"/>
              </a:ext>
            </a:extLst>
          </p:cNvPr>
          <p:cNvSpPr/>
          <p:nvPr/>
        </p:nvSpPr>
        <p:spPr>
          <a:xfrm>
            <a:off x="6058790" y="2583012"/>
            <a:ext cx="2277136" cy="9219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devise the right strategies to respond to displacement.</a:t>
            </a:r>
          </a:p>
        </p:txBody>
      </p:sp>
      <p:sp>
        <p:nvSpPr>
          <p:cNvPr id="11" name="Rectangle 10">
            <a:extLst>
              <a:ext uri="{FF2B5EF4-FFF2-40B4-BE49-F238E27FC236}">
                <a16:creationId xmlns:a16="http://schemas.microsoft.com/office/drawing/2014/main" id="{7818DCE2-1132-46D9-95BC-B74A7C53C770}"/>
              </a:ext>
            </a:extLst>
          </p:cNvPr>
          <p:cNvSpPr/>
          <p:nvPr/>
        </p:nvSpPr>
        <p:spPr>
          <a:xfrm>
            <a:off x="6058789" y="5179253"/>
            <a:ext cx="2277137" cy="10181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provide the framework to facilitate successful resettlement.</a:t>
            </a:r>
          </a:p>
        </p:txBody>
      </p:sp>
      <p:sp>
        <p:nvSpPr>
          <p:cNvPr id="13" name="Rectangle 12">
            <a:extLst>
              <a:ext uri="{FF2B5EF4-FFF2-40B4-BE49-F238E27FC236}">
                <a16:creationId xmlns:a16="http://schemas.microsoft.com/office/drawing/2014/main" id="{2EB10AB9-D52E-41AF-9A7E-7AD3005D8ED0}"/>
              </a:ext>
            </a:extLst>
          </p:cNvPr>
          <p:cNvSpPr/>
          <p:nvPr/>
        </p:nvSpPr>
        <p:spPr>
          <a:xfrm>
            <a:off x="2705987" y="5161519"/>
            <a:ext cx="249333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To regulate the creation </a:t>
            </a:r>
            <a:r>
              <a:rPr lang="en-GB" sz="1400">
                <a:effectLst/>
                <a:latin typeface="Times New Roman" panose="02020603050405020304" pitchFamily="18" charset="0"/>
                <a:ea typeface="Calibri" panose="020F0502020204030204" pitchFamily="34" charset="0"/>
                <a:cs typeface="Times New Roman" panose="02020603050405020304" pitchFamily="18" charset="0"/>
              </a:rPr>
              <a:t>of frameworks and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govern planned urbanization (UN-Habitat, 2020). </a:t>
            </a:r>
            <a:endParaRPr lang="en-GB" sz="1400" dirty="0">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79610307-FECD-4BBA-8384-0C06ECD3AE34}"/>
              </a:ext>
            </a:extLst>
          </p:cNvPr>
          <p:cNvCxnSpPr>
            <a:cxnSpLocks/>
          </p:cNvCxnSpPr>
          <p:nvPr/>
        </p:nvCxnSpPr>
        <p:spPr>
          <a:xfrm>
            <a:off x="2055628" y="3828511"/>
            <a:ext cx="470494" cy="382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0AB3218A-7DC8-4E3C-BFD1-081728B7CC1A}"/>
              </a:ext>
            </a:extLst>
          </p:cNvPr>
          <p:cNvSpPr/>
          <p:nvPr/>
        </p:nvSpPr>
        <p:spPr>
          <a:xfrm>
            <a:off x="2514605" y="2583011"/>
            <a:ext cx="191382" cy="3492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B8B97EF-D041-422E-B246-4E4CB95EF5B1}"/>
              </a:ext>
            </a:extLst>
          </p:cNvPr>
          <p:cNvSpPr/>
          <p:nvPr/>
        </p:nvSpPr>
        <p:spPr>
          <a:xfrm>
            <a:off x="5187804" y="2509659"/>
            <a:ext cx="191382" cy="3639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5A27573-2B9C-4A42-9BC5-57590F13CB5D}"/>
              </a:ext>
            </a:extLst>
          </p:cNvPr>
          <p:cNvSpPr/>
          <p:nvPr/>
        </p:nvSpPr>
        <p:spPr>
          <a:xfrm>
            <a:off x="5906396" y="2531946"/>
            <a:ext cx="163910" cy="3710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2F4F902C-3393-40DD-A741-E0BE520EB4CA}"/>
              </a:ext>
            </a:extLst>
          </p:cNvPr>
          <p:cNvCxnSpPr>
            <a:cxnSpLocks/>
          </p:cNvCxnSpPr>
          <p:nvPr/>
        </p:nvCxnSpPr>
        <p:spPr>
          <a:xfrm>
            <a:off x="5379186" y="4284921"/>
            <a:ext cx="52721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66BD43C1-75D9-49F0-815B-A6EAC6EA8066}"/>
              </a:ext>
            </a:extLst>
          </p:cNvPr>
          <p:cNvSpPr/>
          <p:nvPr/>
        </p:nvSpPr>
        <p:spPr>
          <a:xfrm>
            <a:off x="8370933" y="2592653"/>
            <a:ext cx="163910" cy="366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36BD2262-D0E5-46D7-B000-8F2CE191E141}"/>
              </a:ext>
            </a:extLst>
          </p:cNvPr>
          <p:cNvCxnSpPr/>
          <p:nvPr/>
        </p:nvCxnSpPr>
        <p:spPr>
          <a:xfrm>
            <a:off x="8534843" y="4387190"/>
            <a:ext cx="50682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5" name="Audio 14">
            <a:hlinkClick r:id="" action="ppaction://media"/>
            <a:extLst>
              <a:ext uri="{FF2B5EF4-FFF2-40B4-BE49-F238E27FC236}">
                <a16:creationId xmlns:a16="http://schemas.microsoft.com/office/drawing/2014/main" id="{EE121BB7-9372-4EEE-9E4E-F69079A1DE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52417"/>
    </mc:Choice>
    <mc:Fallback>
      <p:transition spd="slow" advTm="5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 y="1737360"/>
            <a:ext cx="10801349" cy="4482686"/>
          </a:xfrm>
        </p:spPr>
        <p:txBody>
          <a:bodyPr>
            <a:normAutofit/>
          </a:bodyPr>
          <a:lstStyle/>
          <a:p>
            <a:pPr marL="0" lvl="0" indent="0">
              <a:buNone/>
            </a:pPr>
            <a:endParaRPr lang="en-US" sz="1800" b="1" dirty="0">
              <a:latin typeface="Times New Roman" panose="02020603050405020304" pitchFamily="18" charset="0"/>
              <a:cs typeface="Times New Roman" panose="02020603050405020304" pitchFamily="18" charset="0"/>
            </a:endParaRPr>
          </a:p>
          <a:p>
            <a:pPr marL="0" lvl="0" indent="0" algn="just">
              <a:buNone/>
            </a:pPr>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1">
            <a:extLst>
              <a:ext uri="{FF2B5EF4-FFF2-40B4-BE49-F238E27FC236}">
                <a16:creationId xmlns:a16="http://schemas.microsoft.com/office/drawing/2014/main" id="{AC30F55B-6AFC-4938-9827-C3F775266A72}"/>
              </a:ext>
            </a:extLst>
          </p:cNvPr>
          <p:cNvSpPr/>
          <p:nvPr/>
        </p:nvSpPr>
        <p:spPr>
          <a:xfrm>
            <a:off x="351407" y="444973"/>
            <a:ext cx="745236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dirty="0">
                <a:latin typeface="Times New Roman" panose="02020603050405020304" pitchFamily="18" charset="0"/>
                <a:cs typeface="Times New Roman" panose="02020603050405020304" pitchFamily="18" charset="0"/>
              </a:rPr>
              <a:t>Effective city planning and responses: How?</a:t>
            </a:r>
          </a:p>
        </p:txBody>
      </p:sp>
      <p:sp>
        <p:nvSpPr>
          <p:cNvPr id="4" name="Rectangle 3">
            <a:extLst>
              <a:ext uri="{FF2B5EF4-FFF2-40B4-BE49-F238E27FC236}">
                <a16:creationId xmlns:a16="http://schemas.microsoft.com/office/drawing/2014/main" id="{03E52D85-D936-4A64-8FB0-509F7C47F99E}"/>
              </a:ext>
            </a:extLst>
          </p:cNvPr>
          <p:cNvSpPr/>
          <p:nvPr/>
        </p:nvSpPr>
        <p:spPr>
          <a:xfrm>
            <a:off x="443025" y="2068565"/>
            <a:ext cx="2980661" cy="14906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Kirbyshire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et al., (2017) confirms continuous literature emphasis on the need to engage and include both the displaced and host communities in the planning to help them to overcome tensions. </a:t>
            </a:r>
          </a:p>
        </p:txBody>
      </p:sp>
      <p:sp>
        <p:nvSpPr>
          <p:cNvPr id="5" name="Rectangle 4">
            <a:extLst>
              <a:ext uri="{FF2B5EF4-FFF2-40B4-BE49-F238E27FC236}">
                <a16:creationId xmlns:a16="http://schemas.microsoft.com/office/drawing/2014/main" id="{1B473786-D6F2-436F-87B5-6156AF2CEC06}"/>
              </a:ext>
            </a:extLst>
          </p:cNvPr>
          <p:cNvSpPr/>
          <p:nvPr/>
        </p:nvSpPr>
        <p:spPr>
          <a:xfrm>
            <a:off x="3646968" y="2068565"/>
            <a:ext cx="2802877" cy="16634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UN-Habitat (2020) states that planning is a contextually designed process that requires broad participation, local leadership as well as ownership. </a:t>
            </a:r>
          </a:p>
        </p:txBody>
      </p:sp>
      <p:sp>
        <p:nvSpPr>
          <p:cNvPr id="6" name="Rectangle 5">
            <a:extLst>
              <a:ext uri="{FF2B5EF4-FFF2-40B4-BE49-F238E27FC236}">
                <a16:creationId xmlns:a16="http://schemas.microsoft.com/office/drawing/2014/main" id="{5869C6AA-D818-42EE-942D-3FAFCB268216}"/>
              </a:ext>
            </a:extLst>
          </p:cNvPr>
          <p:cNvSpPr/>
          <p:nvPr/>
        </p:nvSpPr>
        <p:spPr>
          <a:xfrm>
            <a:off x="401554" y="3978703"/>
            <a:ext cx="2980661" cy="15268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Especially so because some case studies identified that victims of displacement feels that their voices are not heard (Global Protracted displacement,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Odi</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case studies, 2015).  </a:t>
            </a:r>
          </a:p>
        </p:txBody>
      </p:sp>
      <p:sp>
        <p:nvSpPr>
          <p:cNvPr id="7" name="Rectangle 6">
            <a:extLst>
              <a:ext uri="{FF2B5EF4-FFF2-40B4-BE49-F238E27FC236}">
                <a16:creationId xmlns:a16="http://schemas.microsoft.com/office/drawing/2014/main" id="{3F2CA8FE-7407-415F-9468-9EF8196799D5}"/>
              </a:ext>
            </a:extLst>
          </p:cNvPr>
          <p:cNvSpPr/>
          <p:nvPr/>
        </p:nvSpPr>
        <p:spPr>
          <a:xfrm>
            <a:off x="9017083" y="4579707"/>
            <a:ext cx="1972672" cy="11113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Broad participation of the various stakeholders. </a:t>
            </a:r>
            <a:endParaRPr lang="en-GB" sz="1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D8620D0-D139-427A-B440-62F55C9285D4}"/>
              </a:ext>
            </a:extLst>
          </p:cNvPr>
          <p:cNvSpPr/>
          <p:nvPr/>
        </p:nvSpPr>
        <p:spPr>
          <a:xfrm>
            <a:off x="8878050" y="2081855"/>
            <a:ext cx="1892596" cy="1286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To achieve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effective city planning, and responses, there need to be;</a:t>
            </a:r>
          </a:p>
        </p:txBody>
      </p:sp>
      <p:sp>
        <p:nvSpPr>
          <p:cNvPr id="9" name="Rectangle 8">
            <a:extLst>
              <a:ext uri="{FF2B5EF4-FFF2-40B4-BE49-F238E27FC236}">
                <a16:creationId xmlns:a16="http://schemas.microsoft.com/office/drawing/2014/main" id="{0485B31F-F2FE-4785-B284-4BFE33B417FF}"/>
              </a:ext>
            </a:extLst>
          </p:cNvPr>
          <p:cNvSpPr/>
          <p:nvPr/>
        </p:nvSpPr>
        <p:spPr>
          <a:xfrm>
            <a:off x="3634806" y="4197734"/>
            <a:ext cx="2785730" cy="14933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Planning facilitates shared knowledge and understanding, strategic and legal agreements which aids to define specific urban investments (UN-Habitat, 2020). </a:t>
            </a:r>
          </a:p>
        </p:txBody>
      </p:sp>
      <p:sp>
        <p:nvSpPr>
          <p:cNvPr id="10" name="Rectangle 9">
            <a:extLst>
              <a:ext uri="{FF2B5EF4-FFF2-40B4-BE49-F238E27FC236}">
                <a16:creationId xmlns:a16="http://schemas.microsoft.com/office/drawing/2014/main" id="{E62D0F1C-168C-4D5D-A479-85D1C8A00D29}"/>
              </a:ext>
            </a:extLst>
          </p:cNvPr>
          <p:cNvSpPr/>
          <p:nvPr/>
        </p:nvSpPr>
        <p:spPr>
          <a:xfrm>
            <a:off x="6433315" y="3367068"/>
            <a:ext cx="2802877" cy="11956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inclusion of the participation of the local host communities in the overall resettlement decisions processes (Meier, 2017).</a:t>
            </a:r>
          </a:p>
        </p:txBody>
      </p:sp>
      <p:pic>
        <p:nvPicPr>
          <p:cNvPr id="11" name="Audio 10">
            <a:hlinkClick r:id="" action="ppaction://media"/>
            <a:extLst>
              <a:ext uri="{FF2B5EF4-FFF2-40B4-BE49-F238E27FC236}">
                <a16:creationId xmlns:a16="http://schemas.microsoft.com/office/drawing/2014/main" id="{78040A71-28F6-4D7C-883C-CB9885F5B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133452"/>
    </mc:Choice>
    <mc:Fallback>
      <p:transition spd="slow" advTm="13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5675B-BBFC-4941-9623-F04B0BA6C3E2}"/>
              </a:ext>
            </a:extLst>
          </p:cNvPr>
          <p:cNvSpPr>
            <a:spLocks noGrp="1"/>
          </p:cNvSpPr>
          <p:nvPr>
            <p:ph type="title"/>
          </p:nvPr>
        </p:nvSpPr>
        <p:spPr>
          <a:xfrm>
            <a:off x="285750" y="451695"/>
            <a:ext cx="7794994" cy="898639"/>
          </a:xfrm>
        </p:spPr>
        <p:txBody>
          <a:bodyPr>
            <a:noAutofit/>
          </a:bodyPr>
          <a:lstStyle/>
          <a:p>
            <a:r>
              <a:rPr lang="en-GB" sz="2400" b="1" dirty="0">
                <a:latin typeface="Times New Roman" panose="02020603050405020304" pitchFamily="18" charset="0"/>
                <a:cs typeface="Times New Roman" panose="02020603050405020304" pitchFamily="18" charset="0"/>
              </a:rPr>
              <a:t>City planning and responses in protracted displacement</a:t>
            </a:r>
          </a:p>
        </p:txBody>
      </p:sp>
      <p:sp>
        <p:nvSpPr>
          <p:cNvPr id="3" name="Content Placeholder 2">
            <a:extLst>
              <a:ext uri="{FF2B5EF4-FFF2-40B4-BE49-F238E27FC236}">
                <a16:creationId xmlns:a16="http://schemas.microsoft.com/office/drawing/2014/main" id="{52455CEF-F8A4-4103-9779-9AC999CFD826}"/>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id="{9523FAF5-09BF-4678-9CC2-9F48286E30C1}"/>
              </a:ext>
            </a:extLst>
          </p:cNvPr>
          <p:cNvSpPr/>
          <p:nvPr/>
        </p:nvSpPr>
        <p:spPr>
          <a:xfrm>
            <a:off x="365405" y="1839512"/>
            <a:ext cx="11153553" cy="44168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3D09F994-E1EE-4D0B-B91E-3FC7A79E4A10}"/>
              </a:ext>
            </a:extLst>
          </p:cNvPr>
          <p:cNvSpPr/>
          <p:nvPr/>
        </p:nvSpPr>
        <p:spPr>
          <a:xfrm>
            <a:off x="818707" y="1940320"/>
            <a:ext cx="3211032" cy="13078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t>Protracted displacement: </a:t>
            </a:r>
            <a:r>
              <a:rPr lang="en-GB" sz="1600" dirty="0">
                <a:effectLst/>
                <a:latin typeface="Calibri" panose="020F0502020204030204" pitchFamily="34" charset="0"/>
                <a:ea typeface="Calibri" panose="020F0502020204030204" pitchFamily="34" charset="0"/>
                <a:cs typeface="Times New Roman" panose="02020603050405020304" pitchFamily="18" charset="0"/>
              </a:rPr>
              <a:t>City planning and responses need to consider protracted displacement. </a:t>
            </a:r>
            <a:endParaRPr lang="en-GB" sz="1600" dirty="0"/>
          </a:p>
        </p:txBody>
      </p:sp>
      <p:sp>
        <p:nvSpPr>
          <p:cNvPr id="6" name="Rectangle 5">
            <a:extLst>
              <a:ext uri="{FF2B5EF4-FFF2-40B4-BE49-F238E27FC236}">
                <a16:creationId xmlns:a16="http://schemas.microsoft.com/office/drawing/2014/main" id="{B25F6EF2-58B5-4FB9-805B-1849ACB381CE}"/>
              </a:ext>
            </a:extLst>
          </p:cNvPr>
          <p:cNvSpPr/>
          <p:nvPr/>
        </p:nvSpPr>
        <p:spPr>
          <a:xfrm>
            <a:off x="833991" y="3429000"/>
            <a:ext cx="3349256" cy="12961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Most displacement are protracted and requires adequate planning and elongated responses to address its challenges. </a:t>
            </a:r>
            <a:endParaRPr lang="en-GB" sz="1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9DA3E3B-F22A-4438-9E21-414CC4149835}"/>
              </a:ext>
            </a:extLst>
          </p:cNvPr>
          <p:cNvSpPr/>
          <p:nvPr/>
        </p:nvSpPr>
        <p:spPr>
          <a:xfrm>
            <a:off x="773031" y="4750583"/>
            <a:ext cx="6200908" cy="14312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Accordingly, the UN-Habitat report which recognises that crises are increasingly becoming urban and the risks of displacement increasingly becoming protracted, highly recommends that responses to these must be long-term responses (UN-Habitat, 2020</a:t>
            </a:r>
            <a:endParaRPr lang="en-GB"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657A0D7-15BB-465B-A3E2-C539F66AB574}"/>
              </a:ext>
            </a:extLst>
          </p:cNvPr>
          <p:cNvSpPr/>
          <p:nvPr/>
        </p:nvSpPr>
        <p:spPr>
          <a:xfrm>
            <a:off x="7282904" y="5151436"/>
            <a:ext cx="4136065"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That these responses need to be ground-breaking and established in city expertise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2050" name="Picture 2" descr="Not a burden: rethinking refugee camps and protracted displacement - GSDM">
            <a:extLst>
              <a:ext uri="{FF2B5EF4-FFF2-40B4-BE49-F238E27FC236}">
                <a16:creationId xmlns:a16="http://schemas.microsoft.com/office/drawing/2014/main" id="{F7C5CB0A-0E67-44D6-A711-D60916FF1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005" y="2126513"/>
            <a:ext cx="5021004" cy="280102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4F186EDD-029E-487A-ABB0-F677A2E903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4044236"/>
      </p:ext>
    </p:extLst>
  </p:cSld>
  <p:clrMapOvr>
    <a:masterClrMapping/>
  </p:clrMapOvr>
  <mc:AlternateContent xmlns:mc="http://schemas.openxmlformats.org/markup-compatibility/2006">
    <mc:Choice xmlns:p14="http://schemas.microsoft.com/office/powerpoint/2010/main" Requires="p14">
      <p:transition spd="slow" p14:dur="2000" advTm="188486"/>
    </mc:Choice>
    <mc:Fallback>
      <p:transition spd="slow" advTm="18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EBF9-99AA-4606-AFBC-693C00A59E42}"/>
              </a:ext>
            </a:extLst>
          </p:cNvPr>
          <p:cNvSpPr>
            <a:spLocks noGrp="1"/>
          </p:cNvSpPr>
          <p:nvPr>
            <p:ph type="title"/>
          </p:nvPr>
        </p:nvSpPr>
        <p:spPr>
          <a:xfrm>
            <a:off x="480592" y="263528"/>
            <a:ext cx="6005268" cy="1054910"/>
          </a:xfrm>
        </p:spPr>
        <p:txBody>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3BFF4FFC-9AD0-47D0-BF58-49D18C589794}"/>
              </a:ext>
            </a:extLst>
          </p:cNvPr>
          <p:cNvSpPr>
            <a:spLocks noGrp="1"/>
          </p:cNvSpPr>
          <p:nvPr>
            <p:ph idx="1"/>
          </p:nvPr>
        </p:nvSpPr>
        <p:spPr>
          <a:xfrm>
            <a:off x="1097280" y="1845734"/>
            <a:ext cx="10058400" cy="4023360"/>
          </a:xfrm>
          <a:ln/>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endParaRPr lang="en-GB" sz="2400" dirty="0"/>
          </a:p>
        </p:txBody>
      </p:sp>
      <p:sp>
        <p:nvSpPr>
          <p:cNvPr id="4" name="Rectangle 3">
            <a:extLst>
              <a:ext uri="{FF2B5EF4-FFF2-40B4-BE49-F238E27FC236}">
                <a16:creationId xmlns:a16="http://schemas.microsoft.com/office/drawing/2014/main" id="{14C927BB-7A84-4194-B0E2-1FDCE2DC8BDC}"/>
              </a:ext>
            </a:extLst>
          </p:cNvPr>
          <p:cNvSpPr/>
          <p:nvPr/>
        </p:nvSpPr>
        <p:spPr>
          <a:xfrm>
            <a:off x="340242" y="1845734"/>
            <a:ext cx="11851757" cy="44274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D98DE4F1-0DC0-4F54-A201-2132F87BE91B}"/>
              </a:ext>
            </a:extLst>
          </p:cNvPr>
          <p:cNvSpPr/>
          <p:nvPr/>
        </p:nvSpPr>
        <p:spPr>
          <a:xfrm>
            <a:off x="480593" y="1845734"/>
            <a:ext cx="8174309" cy="44274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07000"/>
              </a:lnSpc>
              <a:spcAft>
                <a:spcPts val="800"/>
              </a:spcAft>
              <a:buFont typeface="Wingdings" panose="05000000000000000000" pitchFamily="2" charset="2"/>
              <a:buChar char="§"/>
            </a:pPr>
            <a:r>
              <a:rPr lang="en-GB" sz="2200" dirty="0">
                <a:effectLst/>
                <a:latin typeface="Times New Roman" panose="02020603050405020304" pitchFamily="18" charset="0"/>
                <a:ea typeface="Calibri" panose="020F0502020204030204" pitchFamily="34" charset="0"/>
                <a:cs typeface="Times New Roman" panose="02020603050405020304" pitchFamily="18" charset="0"/>
              </a:rPr>
              <a:t>It can be concluded that before investing in infrastructural facilities, the displaced and the host communities need to be involved in the choice of the specific investments to accurately tailor the investments towards addressing and reducing displacement induced vulnerability and risks. </a:t>
            </a:r>
          </a:p>
          <a:p>
            <a:pPr marL="342900" lvl="0" indent="-342900" algn="just">
              <a:lnSpc>
                <a:spcPct val="107000"/>
              </a:lnSpc>
              <a:spcAft>
                <a:spcPts val="800"/>
              </a:spcAft>
              <a:buFont typeface="Wingdings" panose="05000000000000000000" pitchFamily="2" charset="2"/>
              <a:buChar char="§"/>
              <a:tabLst>
                <a:tab pos="457200" algn="l"/>
              </a:tabLst>
            </a:pPr>
            <a:r>
              <a:rPr lang="en-GB" sz="2200" dirty="0">
                <a:effectLst/>
                <a:latin typeface="Times New Roman" panose="02020603050405020304" pitchFamily="18" charset="0"/>
                <a:ea typeface="Calibri" panose="020F0502020204030204" pitchFamily="34" charset="0"/>
                <a:cs typeface="Times New Roman" panose="02020603050405020304" pitchFamily="18" charset="0"/>
              </a:rPr>
              <a:t>Moreover, the built environment professionals have an important role to play in planning and responding to displacements and its subsequent risks. </a:t>
            </a:r>
          </a:p>
          <a:p>
            <a:pPr marL="342900" indent="-342900" algn="just">
              <a:lnSpc>
                <a:spcPct val="107000"/>
              </a:lnSpc>
              <a:spcAft>
                <a:spcPts val="800"/>
              </a:spcAft>
              <a:buFont typeface="Wingdings" panose="05000000000000000000" pitchFamily="2" charset="2"/>
              <a:buChar char="§"/>
            </a:pPr>
            <a:r>
              <a:rPr lang="en-GB" sz="2200" dirty="0">
                <a:effectLst/>
                <a:latin typeface="Times New Roman" panose="02020603050405020304" pitchFamily="18" charset="0"/>
                <a:ea typeface="Calibri" panose="020F0502020204030204" pitchFamily="34" charset="0"/>
                <a:cs typeface="Times New Roman" panose="02020603050405020304" pitchFamily="18" charset="0"/>
              </a:rPr>
              <a:t>They should bear in mind the necessity of the sheer involvement of the displaced and hosts in their decisions to be able to carry out data informed measures to address the challenges of displacement.</a:t>
            </a:r>
          </a:p>
        </p:txBody>
      </p:sp>
      <p:pic>
        <p:nvPicPr>
          <p:cNvPr id="3074" name="Picture 2" descr="Protracted Displacement Challenges Facing Sudan: What Scope for EU-US  Cooperation? | Middle East Institute">
            <a:extLst>
              <a:ext uri="{FF2B5EF4-FFF2-40B4-BE49-F238E27FC236}">
                <a16:creationId xmlns:a16="http://schemas.microsoft.com/office/drawing/2014/main" id="{9D890155-4037-43EA-9936-309F89960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728" y="1924493"/>
            <a:ext cx="3358272" cy="4199859"/>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D47FC6B-4C92-4815-8FAD-406F3E6D7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780756"/>
      </p:ext>
    </p:extLst>
  </p:cSld>
  <p:clrMapOvr>
    <a:masterClrMapping/>
  </p:clrMapOvr>
  <mc:AlternateContent xmlns:mc="http://schemas.openxmlformats.org/markup-compatibility/2006">
    <mc:Choice xmlns:p14="http://schemas.microsoft.com/office/powerpoint/2010/main" Requires="p14">
      <p:transition spd="slow" p14:dur="2000" advTm="43739"/>
    </mc:Choice>
    <mc:Fallback>
      <p:transition spd="slow" advTm="4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60" y="286603"/>
            <a:ext cx="4678326"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fontScale="70000" lnSpcReduction="20000"/>
          </a:bodyPr>
          <a:lstStyle/>
          <a:p>
            <a:pPr>
              <a:lnSpc>
                <a:spcPct val="107000"/>
              </a:lnSpc>
              <a:spcAft>
                <a:spcPts val="800"/>
              </a:spcAft>
            </a:pPr>
            <a:r>
              <a:rPr lang="en-GB" sz="1900" b="0" i="0" dirty="0">
                <a:solidFill>
                  <a:srgbClr val="222222"/>
                </a:solidFill>
                <a:effectLst/>
                <a:latin typeface="Times New Roman" panose="02020603050405020304" pitchFamily="18" charset="0"/>
                <a:cs typeface="Times New Roman" panose="02020603050405020304" pitchFamily="18" charset="0"/>
              </a:rPr>
              <a:t>Bush, J., &amp; Doyon, A. (2019). Building urban resilience with nature-based solutions: How can urban planning contribute?. </a:t>
            </a:r>
            <a:r>
              <a:rPr lang="en-GB" sz="1900" b="0" i="1" dirty="0">
                <a:solidFill>
                  <a:srgbClr val="222222"/>
                </a:solidFill>
                <a:effectLst/>
                <a:latin typeface="Times New Roman" panose="02020603050405020304" pitchFamily="18" charset="0"/>
                <a:cs typeface="Times New Roman" panose="02020603050405020304" pitchFamily="18" charset="0"/>
              </a:rPr>
              <a:t>Cities</a:t>
            </a:r>
            <a:r>
              <a:rPr lang="en-GB" sz="1900" b="0" i="0" dirty="0">
                <a:solidFill>
                  <a:srgbClr val="222222"/>
                </a:solidFill>
                <a:effectLst/>
                <a:latin typeface="Times New Roman" panose="02020603050405020304" pitchFamily="18" charset="0"/>
                <a:cs typeface="Times New Roman" panose="02020603050405020304" pitchFamily="18" charset="0"/>
              </a:rPr>
              <a:t>, </a:t>
            </a:r>
            <a:r>
              <a:rPr lang="en-GB" sz="1900" b="0" i="1" dirty="0">
                <a:solidFill>
                  <a:srgbClr val="222222"/>
                </a:solidFill>
                <a:effectLst/>
                <a:latin typeface="Times New Roman" panose="02020603050405020304" pitchFamily="18" charset="0"/>
                <a:cs typeface="Times New Roman" panose="02020603050405020304" pitchFamily="18" charset="0"/>
              </a:rPr>
              <a:t>95</a:t>
            </a:r>
            <a:r>
              <a:rPr lang="en-GB" sz="1900" b="0" i="0" dirty="0">
                <a:solidFill>
                  <a:srgbClr val="222222"/>
                </a:solidFill>
                <a:effectLst/>
                <a:latin typeface="Times New Roman" panose="02020603050405020304" pitchFamily="18" charset="0"/>
                <a:cs typeface="Times New Roman" panose="02020603050405020304" pitchFamily="18" charset="0"/>
              </a:rPr>
              <a:t>, 102483.</a:t>
            </a:r>
            <a:r>
              <a:rPr lang="en-GB" sz="1900" dirty="0">
                <a:latin typeface="Times New Roman" panose="02020603050405020304" pitchFamily="18" charset="0"/>
                <a:cs typeface="Times New Roman" panose="02020603050405020304" pitchFamily="18" charset="0"/>
              </a:rPr>
              <a:t>.</a:t>
            </a:r>
          </a:p>
          <a:p>
            <a:pPr>
              <a:lnSpc>
                <a:spcPct val="107000"/>
              </a:lnSpc>
              <a:spcAft>
                <a:spcPts val="800"/>
              </a:spcAft>
            </a:pPr>
            <a:r>
              <a:rPr lang="en-GB" sz="1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Global Protracted displacement, </a:t>
            </a:r>
            <a:r>
              <a:rPr lang="en-GB" sz="1900" b="0"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Odi</a:t>
            </a:r>
            <a:r>
              <a:rPr lang="en-GB" sz="1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case studies (2015). Protracted displacement Uncertain paths to self-reliance in exile; Annex 8 - Case studies: Colombia, Darfur, Jordan and Uganda. Available at: </a:t>
            </a:r>
            <a:r>
              <a:rPr lang="en-GB" sz="1900" b="0" u="none" strike="noStrike"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https://www.internal-displacement.org/sites/default/files/inline-files/201509-global-protracted-displacement-odi-case%20studies.pdf</a:t>
            </a:r>
            <a:r>
              <a:rPr lang="en-GB" sz="1900" b="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Assessed on: 12/01/2022.</a:t>
            </a:r>
          </a:p>
          <a:p>
            <a:pPr>
              <a:lnSpc>
                <a:spcPct val="107000"/>
              </a:lnSpc>
              <a:spcAft>
                <a:spcPts val="800"/>
              </a:spcAft>
            </a:pPr>
            <a:r>
              <a:rPr lang="en-GB" sz="1900" dirty="0" err="1">
                <a:effectLst/>
                <a:latin typeface="Times New Roman" panose="02020603050405020304" pitchFamily="18" charset="0"/>
                <a:ea typeface="Calibri" panose="020F0502020204030204" pitchFamily="34" charset="0"/>
                <a:cs typeface="Times New Roman" panose="02020603050405020304" pitchFamily="18" charset="0"/>
              </a:rPr>
              <a:t>Kirbyshire</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 A, Wilkinson. E, Le Masson and Batra. P. (2017).  Mass displacement and the challenge for urban resilience. ODI, London. [https://www.odi.org/sites/odi.org.uk/files/ resource-documents/11202.pdf </a:t>
            </a:r>
            <a:endParaRPr lang="en-GB" sz="1900" dirty="0">
              <a:latin typeface="Times New Roman" panose="02020603050405020304" pitchFamily="18" charset="0"/>
              <a:cs typeface="Times New Roman" panose="02020603050405020304" pitchFamily="18" charset="0"/>
            </a:endParaRPr>
          </a:p>
          <a:p>
            <a:pPr>
              <a:lnSpc>
                <a:spcPct val="107000"/>
              </a:lnSpc>
              <a:spcAft>
                <a:spcPts val="800"/>
              </a:spcAft>
            </a:pPr>
            <a:r>
              <a:rPr lang="en-GB" sz="1900" dirty="0" err="1">
                <a:latin typeface="Times New Roman" panose="02020603050405020304" pitchFamily="18" charset="0"/>
                <a:cs typeface="Times New Roman" panose="02020603050405020304" pitchFamily="18" charset="0"/>
              </a:rPr>
              <a:t>Meier.L</a:t>
            </a:r>
            <a:r>
              <a:rPr lang="en-GB" sz="1900" dirty="0">
                <a:latin typeface="Times New Roman" panose="02020603050405020304" pitchFamily="18" charset="0"/>
                <a:cs typeface="Times New Roman" panose="02020603050405020304" pitchFamily="18" charset="0"/>
              </a:rPr>
              <a:t> , 2017, Three Types of </a:t>
            </a:r>
            <a:r>
              <a:rPr lang="en-GB" sz="1900" dirty="0" err="1">
                <a:latin typeface="Times New Roman" panose="02020603050405020304" pitchFamily="18" charset="0"/>
                <a:cs typeface="Times New Roman" panose="02020603050405020304" pitchFamily="18" charset="0"/>
              </a:rPr>
              <a:t>Neighborhood</a:t>
            </a:r>
            <a:r>
              <a:rPr lang="en-GB" sz="1900" dirty="0">
                <a:latin typeface="Times New Roman" panose="02020603050405020304" pitchFamily="18" charset="0"/>
                <a:cs typeface="Times New Roman" panose="02020603050405020304" pitchFamily="18" charset="0"/>
              </a:rPr>
              <a:t> Reactions to Local Immigration and New Refugee Settlements, Wiley. Available at: https://onlinelibrary.wiley.com/doi/10.1111/ cico.12243?Campaign=RefugeeWeek_18&amp;elq_mid=&amp;</a:t>
            </a:r>
            <a:r>
              <a:rPr lang="en-GB" sz="1900" dirty="0" err="1">
                <a:latin typeface="Times New Roman" panose="02020603050405020304" pitchFamily="18" charset="0"/>
                <a:cs typeface="Times New Roman" panose="02020603050405020304" pitchFamily="18" charset="0"/>
              </a:rPr>
              <a:t>elq_cid</a:t>
            </a:r>
            <a:r>
              <a:rPr lang="en-GB" sz="1900" dirty="0">
                <a:latin typeface="Times New Roman" panose="02020603050405020304" pitchFamily="18" charset="0"/>
                <a:cs typeface="Times New Roman" panose="02020603050405020304" pitchFamily="18" charset="0"/>
              </a:rPr>
              <a:t>=</a:t>
            </a:r>
          </a:p>
          <a:p>
            <a:pPr>
              <a:lnSpc>
                <a:spcPct val="107000"/>
              </a:lnSpc>
              <a:spcAft>
                <a:spcPts val="800"/>
              </a:spcAft>
            </a:pP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Royal Town Planning Institute (RTPI) (2021). URBANISATION, DISPLACEMENT AND URBAN PLANNING: themes and issues for the humanitarian-development-peacebuilding nexus. Available online at: </a:t>
            </a:r>
            <a:r>
              <a:rPr lang="en-GB" sz="1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https://www.rtpi.org.uk/media/9137/rtpi-urbanisation-planning-and-displacement-final.pdf</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 Assessed on: 06/12/2021.</a:t>
            </a:r>
            <a:endParaRPr lang="en-GB" sz="1900" dirty="0">
              <a:latin typeface="Times New Roman" panose="02020603050405020304" pitchFamily="18" charset="0"/>
              <a:cs typeface="Times New Roman" panose="02020603050405020304" pitchFamily="18" charset="0"/>
            </a:endParaRPr>
          </a:p>
          <a:p>
            <a:pPr>
              <a:lnSpc>
                <a:spcPct val="107000"/>
              </a:lnSpc>
              <a:spcAft>
                <a:spcPts val="80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UN-Habitat. (2020).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World Cities Report 2020; The Value of Sustainable Urbanization. United Nations Human Settlements </a:t>
            </a:r>
            <a:r>
              <a:rPr lang="en-US" sz="1900" i="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(UN-Habitat)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Retrieved from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https://unhabitat.org/sites/default/files/2020/10/wcr_2020_report.pdf</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000" dirty="0">
              <a:latin typeface="Sylfaen" panose="010A0502050306030303" pitchFamily="18" charset="0"/>
            </a:endParaRPr>
          </a:p>
        </p:txBody>
      </p:sp>
    </p:spTree>
    <p:extLst>
      <p:ext uri="{BB962C8B-B14F-4D97-AF65-F5344CB8AC3E}">
        <p14:creationId xmlns:p14="http://schemas.microsoft.com/office/powerpoint/2010/main" val="141576990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1651</TotalTime>
  <Words>996</Words>
  <Application>Microsoft Office PowerPoint</Application>
  <PresentationFormat>Widescreen</PresentationFormat>
  <Paragraphs>62</Paragraphs>
  <Slides>9</Slides>
  <Notes>0</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Sylfaen</vt:lpstr>
      <vt:lpstr>Symbol</vt:lpstr>
      <vt:lpstr>Times New Roman</vt:lpstr>
      <vt:lpstr>Wingdings</vt:lpstr>
      <vt:lpstr>Retrospect</vt:lpstr>
      <vt:lpstr>Custom Design</vt:lpstr>
      <vt:lpstr>  City planning and responses </vt:lpstr>
      <vt:lpstr>Learning outcomes </vt:lpstr>
      <vt:lpstr>Content</vt:lpstr>
      <vt:lpstr>What is planning, city planning?</vt:lpstr>
      <vt:lpstr>PowerPoint Presentation</vt:lpstr>
      <vt:lpstr>PowerPoint Presentation</vt:lpstr>
      <vt:lpstr>City planning and responses in protracted displacement</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30</cp:revision>
  <dcterms:created xsi:type="dcterms:W3CDTF">2021-10-15T05:37:37Z</dcterms:created>
  <dcterms:modified xsi:type="dcterms:W3CDTF">2022-02-18T06:07:58Z</dcterms:modified>
</cp:coreProperties>
</file>