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adFBCRndNjBWEmCFminxGdap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3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1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9951" y="133883"/>
            <a:ext cx="1670685" cy="5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1115" y="127508"/>
            <a:ext cx="2181860" cy="6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3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4" name="Google Shape;1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7" name="Google Shape;1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8" name="Google Shape;1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8477" y="95236"/>
            <a:ext cx="1670685" cy="5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0458" y="86358"/>
            <a:ext cx="2181860" cy="6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5" name="Google Shape;1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0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6" name="Google Shape;86;p21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2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1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drive/u/1/folders/1_d74hg0MHNXt4JLOb-zMJI-QYsbU5SBm" TargetMode="External"/><Relationship Id="rId4" Type="http://schemas.openxmlformats.org/officeDocument/2006/relationships/hyperlink" Target="https://drive.google.com/drive/u/1/folders/1_d74hg0MHNXt4JLOb-zMJI-QYsbU5SB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type="ctrTitle"/>
          </p:nvPr>
        </p:nvSpPr>
        <p:spPr>
          <a:xfrm>
            <a:off x="754912" y="758952"/>
            <a:ext cx="10611294" cy="2670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Merriweather"/>
              <a:buNone/>
            </a:pPr>
            <a:r>
              <a:rPr b="1" lang="en-GB" sz="7200">
                <a:latin typeface="Merriweather"/>
                <a:ea typeface="Merriweather"/>
                <a:cs typeface="Merriweather"/>
                <a:sym typeface="Merriweather"/>
              </a:rPr>
              <a:t>Introduction to the concepts</a:t>
            </a:r>
            <a:endParaRPr b="1" sz="7200"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85" name="Google Shape;185;p1"/>
          <p:cNvSpPr txBox="1"/>
          <p:nvPr>
            <p:ph idx="1" type="subTitle"/>
          </p:nvPr>
        </p:nvSpPr>
        <p:spPr>
          <a:xfrm>
            <a:off x="1100051" y="4455620"/>
            <a:ext cx="10058400" cy="164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cap="none"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Reference</a:t>
            </a:r>
            <a:endParaRPr sz="4400"/>
          </a:p>
        </p:txBody>
      </p:sp>
      <p:sp>
        <p:nvSpPr>
          <p:cNvPr id="239" name="Google Shape;239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Cernea, M. (2000). 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Impoverishment Risks, Risk Management and Construction: A model of population displacement and resettlement. 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UN Symposium on Hydropower and Sustainable Development. (Beijing, October 27-29).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Crowe, N. (1997)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Nature and the Idea of a Man-made World: An Investigation into the Evolutionary Roots of Form and Order in the Built Environment.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 MIT Press: Cambridge, MA.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Kulischera, E. M. and Jaffe, A. J. (1962) Notes on the Population Theory of Eugene M. Kulischer. 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The Milbank Memorial Fund Quarterly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, 40 (2). P: 187-206.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MCCLURE, W. R., and BARTUSKA, T. J. (2007). 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The built environment: a collaborative inquiry into design and planning.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Scudder, D., 2005. 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The future of large dams: dealing with social, environmental, institutional and political costs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. London: Earthscan.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Sridarran, P., Keraminiyagel, K., &amp; Amaratunga, D. (2016). 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Community integration and participation to improve the built environment of the Post-Disaster Involuntary Relocations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. Retrieved 08 22, 2021, from ResearchGate: http://eprints.hud.ac.uk/id/eprint/29257/1/Pournima.pdf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Turton. (2006). Who is the force migrant? In Forced relocation after the Indian ocean Tsunami 20014: case study of vulnerable populations in three relocation settlements in Galle, Sri Lanka, N. Fernando eds. UNU- EHS Graduate research series.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UNHCR. (2014). </a:t>
            </a: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Planned Relocation, Disasters and Climate Change: Consolidating good practices and preparing for the future: Report.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Sanremo: Italy.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Learning Outcomes</a:t>
            </a:r>
            <a:endParaRPr/>
          </a:p>
        </p:txBody>
      </p:sp>
      <p:sp>
        <p:nvSpPr>
          <p:cNvPr id="191" name="Google Shape;191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-1778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GB" sz="2800">
                <a:latin typeface="Merriweather"/>
                <a:ea typeface="Merriweather"/>
                <a:cs typeface="Merriweather"/>
                <a:sym typeface="Merriweather"/>
              </a:rPr>
              <a:t>Understand Define what displacement is </a:t>
            </a:r>
            <a:endParaRPr/>
          </a:p>
          <a:p>
            <a:pPr indent="-1778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GB" sz="2800">
                <a:latin typeface="Merriweather"/>
                <a:ea typeface="Merriweather"/>
                <a:cs typeface="Merriweather"/>
                <a:sym typeface="Merriweather"/>
              </a:rPr>
              <a:t>Name the types of displacement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78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GB" sz="2800">
                <a:latin typeface="Merriweather"/>
                <a:ea typeface="Merriweather"/>
                <a:cs typeface="Merriweather"/>
                <a:sym typeface="Merriweather"/>
              </a:rPr>
              <a:t>Recognize the importance of ‘built environment’ as a concept </a:t>
            </a:r>
            <a:endParaRPr/>
          </a:p>
          <a:p>
            <a:pPr indent="-1778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GB" sz="2800">
                <a:latin typeface="Merriweather"/>
                <a:ea typeface="Merriweather"/>
                <a:cs typeface="Merriweather"/>
                <a:sym typeface="Merriweather"/>
              </a:rPr>
              <a:t>Evaluate various conceptual frameworks on relocation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>
            <p:ph type="title"/>
          </p:nvPr>
        </p:nvSpPr>
        <p:spPr>
          <a:xfrm>
            <a:off x="745690" y="334730"/>
            <a:ext cx="9536853" cy="12577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Content</a:t>
            </a:r>
            <a:endParaRPr/>
          </a:p>
        </p:txBody>
      </p:sp>
      <p:sp>
        <p:nvSpPr>
          <p:cNvPr id="197" name="Google Shape;197;p3"/>
          <p:cNvSpPr txBox="1"/>
          <p:nvPr>
            <p:ph idx="1" type="body"/>
          </p:nvPr>
        </p:nvSpPr>
        <p:spPr>
          <a:xfrm>
            <a:off x="1058511" y="1592447"/>
            <a:ext cx="10728960" cy="3918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47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5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7958" lvl="0" marL="91440" rtl="0" algn="just">
              <a:lnSpc>
                <a:spcPct val="17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GB" sz="5900">
                <a:latin typeface="Merriweather"/>
                <a:ea typeface="Merriweather"/>
                <a:cs typeface="Merriweather"/>
                <a:sym typeface="Merriweather"/>
              </a:rPr>
              <a:t>What is displacement?</a:t>
            </a:r>
            <a:endParaRPr sz="5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7958" lvl="0" marL="91440" rtl="0" algn="just">
              <a:lnSpc>
                <a:spcPct val="17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GB" sz="5900">
                <a:latin typeface="Merriweather"/>
                <a:ea typeface="Merriweather"/>
                <a:cs typeface="Merriweather"/>
                <a:sym typeface="Merriweather"/>
              </a:rPr>
              <a:t>The types of displacement</a:t>
            </a:r>
            <a:endParaRPr sz="5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7958" lvl="0" marL="91440" rtl="0" algn="just">
              <a:lnSpc>
                <a:spcPct val="17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GB" sz="5900">
                <a:latin typeface="Merriweather"/>
                <a:ea typeface="Merriweather"/>
                <a:cs typeface="Merriweather"/>
                <a:sym typeface="Merriweather"/>
              </a:rPr>
              <a:t>The importance of ‘built environment’ as a concept </a:t>
            </a:r>
            <a:endParaRPr/>
          </a:p>
          <a:p>
            <a:pPr indent="-177958" lvl="0" marL="91440" rtl="0" algn="just">
              <a:lnSpc>
                <a:spcPct val="17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GB" sz="5900">
                <a:latin typeface="Merriweather"/>
                <a:ea typeface="Merriweather"/>
                <a:cs typeface="Merriweather"/>
                <a:sym typeface="Merriweather"/>
              </a:rPr>
              <a:t>Various conceptual frameworks on relocation </a:t>
            </a:r>
            <a:endParaRPr/>
          </a:p>
          <a:p>
            <a:pPr indent="0" lvl="0" marL="9144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/>
          <p:nvPr>
            <p:ph type="title"/>
          </p:nvPr>
        </p:nvSpPr>
        <p:spPr>
          <a:xfrm>
            <a:off x="1013059" y="647551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b="1" lang="en-GB" sz="4900">
                <a:solidFill>
                  <a:srgbClr val="262626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Displacement? – A quick recap</a:t>
            </a:r>
            <a:br>
              <a:rPr lang="en-GB"/>
            </a:br>
            <a:endParaRPr/>
          </a:p>
        </p:txBody>
      </p:sp>
      <p:sp>
        <p:nvSpPr>
          <p:cNvPr id="203" name="Google Shape;203;p4"/>
          <p:cNvSpPr txBox="1"/>
          <p:nvPr>
            <p:ph idx="1" type="body"/>
          </p:nvPr>
        </p:nvSpPr>
        <p:spPr>
          <a:xfrm>
            <a:off x="1097280" y="1845734"/>
            <a:ext cx="10058400" cy="438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7500" lnSpcReduction="20000"/>
          </a:bodyPr>
          <a:lstStyle/>
          <a:p>
            <a:pPr indent="-147637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GB" sz="3000">
                <a:latin typeface="Merriweather"/>
                <a:ea typeface="Merriweather"/>
                <a:cs typeface="Merriweather"/>
                <a:sym typeface="Merriweather"/>
              </a:rPr>
              <a:t>The term displacement was coined by Russian-American Sociologist Eugene M. Kulischer with the introduction of the term “displaced persons” (Kulischer and Jaffe, 1962)</a:t>
            </a:r>
            <a:endParaRPr/>
          </a:p>
          <a:p>
            <a:pPr indent="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47637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 sz="3000">
                <a:latin typeface="Merriweather"/>
                <a:ea typeface="Merriweather"/>
                <a:cs typeface="Merriweather"/>
                <a:sym typeface="Merriweather"/>
              </a:rPr>
              <a:t>First of all, let us inquire into the difference between an ‘Internally Displaced Person’ and a ‘Refugee’</a:t>
            </a:r>
            <a:endParaRPr/>
          </a:p>
          <a:p>
            <a:pPr indent="-147637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 sz="3000">
                <a:latin typeface="Merriweather"/>
                <a:ea typeface="Merriweather"/>
                <a:cs typeface="Merriweather"/>
                <a:sym typeface="Merriweather"/>
              </a:rPr>
              <a:t>Definitions - The Guiding Principles on Internal Displacement </a:t>
            </a:r>
            <a:endParaRPr/>
          </a:p>
          <a:p>
            <a:pPr indent="-147637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 sz="3000">
                <a:latin typeface="Merriweather"/>
                <a:ea typeface="Merriweather"/>
                <a:cs typeface="Merriweather"/>
                <a:sym typeface="Merriweather"/>
              </a:rPr>
              <a:t>  The Refugee Convention of 1951 </a:t>
            </a:r>
            <a:endParaRPr/>
          </a:p>
          <a:p>
            <a:pPr indent="-147637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 sz="3000">
                <a:latin typeface="Merriweather"/>
                <a:ea typeface="Merriweather"/>
                <a:cs typeface="Merriweather"/>
                <a:sym typeface="Merriweather"/>
              </a:rPr>
              <a:t>  Robinson (2003)</a:t>
            </a:r>
            <a:endParaRPr/>
          </a:p>
          <a:p>
            <a:pPr indent="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47637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 sz="3000">
                <a:latin typeface="Merriweather"/>
                <a:ea typeface="Merriweather"/>
                <a:cs typeface="Merriweather"/>
                <a:sym typeface="Merriweather"/>
              </a:rPr>
              <a:t>Therefore, it is important to keep in mind that the concept of displacement is wider than the term refugee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>
            <p:ph type="title"/>
          </p:nvPr>
        </p:nvSpPr>
        <p:spPr>
          <a:xfrm>
            <a:off x="1013059" y="21441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The types of displacement</a:t>
            </a:r>
            <a:endParaRPr b="1" sz="4400"/>
          </a:p>
        </p:txBody>
      </p:sp>
      <p:sp>
        <p:nvSpPr>
          <p:cNvPr id="209" name="Google Shape;209;p5"/>
          <p:cNvSpPr txBox="1"/>
          <p:nvPr>
            <p:ph idx="1" type="body"/>
          </p:nvPr>
        </p:nvSpPr>
        <p:spPr>
          <a:xfrm>
            <a:off x="1097280" y="1845733"/>
            <a:ext cx="10058400" cy="4422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1. Development Induced Displacement: 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People losing their habitats due to development projects such as dams, highways, or other large-scale construction projects</a:t>
            </a:r>
            <a:endParaRPr/>
          </a:p>
          <a:p>
            <a:pPr indent="-322135" lvl="0" marL="4572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Conflict Induced Displacement: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 People losing their habitats due to various types of conflicts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Natural Disaster Induced Displacement: 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People losing their habitats due to natural or environmental disasters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4.  </a:t>
            </a: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Climate induced displacement: 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a new typology that has gained much attention with the rise of climate change in the world. Climate risks refer to the combination of the likelihood of the occurrence of a weather or climate event, and the consequences of the said occurrence. 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Built Environment (BE) </a:t>
            </a:r>
            <a:endParaRPr b="1" sz="4400"/>
          </a:p>
        </p:txBody>
      </p:sp>
      <p:sp>
        <p:nvSpPr>
          <p:cNvPr id="215" name="Google Shape;215;p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/>
          </a:bodyPr>
          <a:lstStyle/>
          <a:p>
            <a:pPr indent="-117475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According to Crowe (1997) </a:t>
            </a:r>
            <a:r>
              <a:rPr b="1" lang="en-GB">
                <a:latin typeface="Merriweather"/>
                <a:ea typeface="Merriweather"/>
                <a:cs typeface="Merriweather"/>
                <a:sym typeface="Merriweather"/>
              </a:rPr>
              <a:t>“Built Environment” 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emerged in 1980s as an umbrella term for the products and processes of human involvement with the natural environment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17475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Definitions</a:t>
            </a:r>
            <a:r>
              <a:rPr b="1" lang="en-GB">
                <a:latin typeface="Merriweather"/>
                <a:ea typeface="Merriweather"/>
                <a:cs typeface="Merriweather"/>
                <a:sym typeface="Merriweather"/>
              </a:rPr>
              <a:t> – Griffiths (2004)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GB">
                <a:latin typeface="Merriweather"/>
                <a:ea typeface="Merriweather"/>
                <a:cs typeface="Merriweather"/>
                <a:sym typeface="Merriweather"/>
              </a:rPr>
              <a:t>                   Four interrelated characteristics of BE by McClure and Bartuska (2007)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GB">
                <a:latin typeface="Merriweather"/>
                <a:ea typeface="Merriweather"/>
                <a:cs typeface="Merriweather"/>
                <a:sym typeface="Merriweather"/>
              </a:rPr>
              <a:t>                   The seven components of the BE by McClure and Bartuska (2007)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17475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Therefore, the </a:t>
            </a:r>
            <a:r>
              <a:rPr b="1" lang="en-GB">
                <a:latin typeface="Merriweather"/>
                <a:ea typeface="Merriweather"/>
                <a:cs typeface="Merriweather"/>
                <a:sym typeface="Merriweather"/>
              </a:rPr>
              <a:t>built environment 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can be defined as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i="1" lang="en-GB">
                <a:latin typeface="Merriweather"/>
                <a:ea typeface="Merriweather"/>
                <a:cs typeface="Merriweather"/>
                <a:sym typeface="Merriweather"/>
              </a:rPr>
              <a:t>a manmade surrounding that encompasses patterns of human activities and comprises land use, urban design and transportation systems (Sridarran, Keraminiyagel, &amp; Amaratunga, 2016, p. 161)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type="title"/>
          </p:nvPr>
        </p:nvSpPr>
        <p:spPr>
          <a:xfrm>
            <a:off x="1130969" y="166287"/>
            <a:ext cx="1014471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Built environment and its’ interlinks</a:t>
            </a:r>
            <a:endParaRPr b="1" sz="4400"/>
          </a:p>
        </p:txBody>
      </p:sp>
      <p:pic>
        <p:nvPicPr>
          <p:cNvPr id="221" name="Google Shape;22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225" y="2387065"/>
            <a:ext cx="5328366" cy="3529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type="title"/>
          </p:nvPr>
        </p:nvSpPr>
        <p:spPr>
          <a:xfrm>
            <a:off x="1207970" y="394977"/>
            <a:ext cx="994770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Various conceptual frameworks on relocation</a:t>
            </a:r>
            <a:endParaRPr b="1" sz="4400"/>
          </a:p>
        </p:txBody>
      </p:sp>
      <p:sp>
        <p:nvSpPr>
          <p:cNvPr id="227" name="Google Shape;227;p8"/>
          <p:cNvSpPr txBox="1"/>
          <p:nvPr>
            <p:ph idx="1" type="body"/>
          </p:nvPr>
        </p:nvSpPr>
        <p:spPr>
          <a:xfrm>
            <a:off x="1152629" y="1978825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2414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Planned relocation 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1957" lvl="1" marL="384048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Planned relocation has been recognized as one of the main frequent responses post displacement (UNHCR, 2014)</a:t>
            </a:r>
            <a:endParaRPr/>
          </a:p>
          <a:p>
            <a:pPr indent="-47815" lvl="1" marL="38404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1957" lvl="1" marL="38404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Planned Relocation is an important concept which is discussed in displacement studies</a:t>
            </a:r>
            <a:endParaRPr/>
          </a:p>
          <a:p>
            <a:pPr indent="-47815" lvl="1" marL="38404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71957" lvl="1" marL="38404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Turton (2006) recognized another aspect in relation to resettlement namely, voluntary and involuntary resettlement</a:t>
            </a:r>
            <a:endParaRPr/>
          </a:p>
          <a:p>
            <a:pPr indent="-171957" lvl="2" marL="56692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The Stress and Settlement Process of involuntary resettlement - 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Scudder (2005) </a:t>
            </a:r>
            <a:endParaRPr/>
          </a:p>
          <a:p>
            <a:pPr indent="-171957" lvl="2" marL="56692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GB" sz="2300">
                <a:latin typeface="Merriweather"/>
                <a:ea typeface="Merriweather"/>
                <a:cs typeface="Merriweather"/>
                <a:sym typeface="Merriweather"/>
              </a:rPr>
              <a:t>The conceptual framework of the Impoverishment Risks and Reconstruction Model for Resettling Displaced Population </a:t>
            </a:r>
            <a:r>
              <a:rPr lang="en-GB" sz="2300">
                <a:latin typeface="Merriweather"/>
                <a:ea typeface="Merriweather"/>
                <a:cs typeface="Merriweather"/>
                <a:sym typeface="Merriweather"/>
              </a:rPr>
              <a:t>– Cernea (2002)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rriweather"/>
              <a:buNone/>
            </a:pPr>
            <a:r>
              <a:rPr b="1" lang="en-GB" sz="4400">
                <a:latin typeface="Merriweather"/>
                <a:ea typeface="Merriweather"/>
                <a:cs typeface="Merriweather"/>
                <a:sym typeface="Merriweather"/>
              </a:rPr>
              <a:t>Case Studies</a:t>
            </a:r>
            <a:endParaRPr sz="4400"/>
          </a:p>
        </p:txBody>
      </p: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en-GB">
                <a:latin typeface="Merriweather"/>
                <a:ea typeface="Merriweather"/>
                <a:cs typeface="Merriweather"/>
                <a:sym typeface="Merriweather"/>
              </a:rPr>
              <a:t>Google Drive Link: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u="sng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3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GB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https://drive.google.com/drive/u/1/folders/1_d74hg0MHNXt4JLOb-zMJI-QYsbU5SBm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2021-03-24T14:12:51Z</dcterms:created>
  <dc:creator>Chathuranganee Jayakody</dc:creator>
</cp:coreProperties>
</file>