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0" r:id="rId2"/>
  </p:sldMasterIdLst>
  <p:sldIdLst>
    <p:sldId id="256" r:id="rId3"/>
    <p:sldId id="268" r:id="rId4"/>
    <p:sldId id="257" r:id="rId5"/>
    <p:sldId id="258" r:id="rId6"/>
    <p:sldId id="259" r:id="rId7"/>
    <p:sldId id="260" r:id="rId8"/>
    <p:sldId id="261" r:id="rId9"/>
    <p:sldId id="262" r:id="rId10"/>
    <p:sldId id="263" r:id="rId11"/>
    <p:sldId id="275" r:id="rId12"/>
    <p:sldId id="264" r:id="rId13"/>
    <p:sldId id="266" r:id="rId14"/>
    <p:sldId id="267" r:id="rId15"/>
    <p:sldId id="269" r:id="rId16"/>
    <p:sldId id="270" r:id="rId17"/>
    <p:sldId id="271" r:id="rId18"/>
    <p:sldId id="272" r:id="rId19"/>
    <p:sldId id="276"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60" y="5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9C4CFE-D49A-47AE-9998-611DFC0F2463}"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508E74-80C5-4748-A531-BF3374E4BCD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xmlns="" id="{DF11BA1F-EFB8-40F1-80EA-BE41C366620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19951" y="133883"/>
            <a:ext cx="1670685" cy="568960"/>
          </a:xfrm>
          <a:prstGeom prst="rect">
            <a:avLst/>
          </a:prstGeom>
          <a:noFill/>
          <a:ln>
            <a:noFill/>
          </a:ln>
        </p:spPr>
      </p:pic>
      <p:pic>
        <p:nvPicPr>
          <p:cNvPr id="11" name="Picture 10">
            <a:extLst>
              <a:ext uri="{FF2B5EF4-FFF2-40B4-BE49-F238E27FC236}">
                <a16:creationId xmlns:a16="http://schemas.microsoft.com/office/drawing/2014/main" xmlns="" id="{F24101D6-A3D8-4004-8C5A-D9F3D7441A8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1115" y="127508"/>
            <a:ext cx="2181860" cy="622300"/>
          </a:xfrm>
          <a:prstGeom prst="rect">
            <a:avLst/>
          </a:prstGeom>
          <a:noFill/>
          <a:ln>
            <a:noFill/>
          </a:ln>
        </p:spPr>
      </p:pic>
    </p:spTree>
    <p:extLst>
      <p:ext uri="{BB962C8B-B14F-4D97-AF65-F5344CB8AC3E}">
        <p14:creationId xmlns:p14="http://schemas.microsoft.com/office/powerpoint/2010/main" val="3854202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9C4CFE-D49A-47AE-9998-611DFC0F2463}"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508E74-80C5-4748-A531-BF3374E4BCDD}" type="slidenum">
              <a:rPr lang="en-US" smtClean="0"/>
              <a:t>‹#›</a:t>
            </a:fld>
            <a:endParaRPr lang="en-US"/>
          </a:p>
        </p:txBody>
      </p:sp>
    </p:spTree>
    <p:extLst>
      <p:ext uri="{BB962C8B-B14F-4D97-AF65-F5344CB8AC3E}">
        <p14:creationId xmlns:p14="http://schemas.microsoft.com/office/powerpoint/2010/main" val="2289357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9C4CFE-D49A-47AE-9998-611DFC0F2463}"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508E74-80C5-4748-A531-BF3374E4BCDD}" type="slidenum">
              <a:rPr lang="en-US" smtClean="0"/>
              <a:t>‹#›</a:t>
            </a:fld>
            <a:endParaRPr lang="en-US"/>
          </a:p>
        </p:txBody>
      </p:sp>
    </p:spTree>
    <p:extLst>
      <p:ext uri="{BB962C8B-B14F-4D97-AF65-F5344CB8AC3E}">
        <p14:creationId xmlns:p14="http://schemas.microsoft.com/office/powerpoint/2010/main" val="2324613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4CA566-D995-428F-A7AA-A46175019FE1}"/>
              </a:ext>
            </a:extLst>
          </p:cNvPr>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a:extLst>
              <a:ext uri="{FF2B5EF4-FFF2-40B4-BE49-F238E27FC236}">
                <a16:creationId xmlns:a16="http://schemas.microsoft.com/office/drawing/2014/main" xmlns="" id="{E4A6A305-7BD5-4208-ADE2-5D92482737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a:extLst>
              <a:ext uri="{FF2B5EF4-FFF2-40B4-BE49-F238E27FC236}">
                <a16:creationId xmlns:a16="http://schemas.microsoft.com/office/drawing/2014/main" xmlns="" id="{4ADC5C24-7CF1-4F0E-9EBF-7AB8402B27C8}"/>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5" name="Footer Placeholder 4">
            <a:extLst>
              <a:ext uri="{FF2B5EF4-FFF2-40B4-BE49-F238E27FC236}">
                <a16:creationId xmlns:a16="http://schemas.microsoft.com/office/drawing/2014/main" xmlns="" id="{452DD3A2-BF0C-44B5-8352-15C6B85317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681609D4-75D8-48B6-8BF9-7A472F8E8B6C}"/>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2928989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D1E18F-64FE-4F93-850B-390674C28DC1}"/>
              </a:ext>
            </a:extLst>
          </p:cNvPr>
          <p:cNvSpPr>
            <a:spLocks noGrp="1"/>
          </p:cNvSpPr>
          <p:nvPr>
            <p:ph type="title"/>
          </p:nvPr>
        </p:nvSpPr>
        <p:spPr/>
        <p:txBody>
          <a:bodyPr/>
          <a:lstStyle/>
          <a:p>
            <a:r>
              <a:rPr lang="en-US" smtClean="0"/>
              <a:t>Click to edit Master title style</a:t>
            </a:r>
            <a:endParaRPr lang="en-GB"/>
          </a:p>
        </p:txBody>
      </p:sp>
      <p:sp>
        <p:nvSpPr>
          <p:cNvPr id="3" name="Content Placeholder 2">
            <a:extLst>
              <a:ext uri="{FF2B5EF4-FFF2-40B4-BE49-F238E27FC236}">
                <a16:creationId xmlns:a16="http://schemas.microsoft.com/office/drawing/2014/main" xmlns="" id="{3AA947CF-CC19-485F-B111-ED3F1C24E8C2}"/>
              </a:ext>
            </a:extLst>
          </p:cNvPr>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a:extLst>
              <a:ext uri="{FF2B5EF4-FFF2-40B4-BE49-F238E27FC236}">
                <a16:creationId xmlns:a16="http://schemas.microsoft.com/office/drawing/2014/main" xmlns="" id="{8C0B6582-361D-467F-A362-38A1C188D40A}"/>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5" name="Footer Placeholder 4">
            <a:extLst>
              <a:ext uri="{FF2B5EF4-FFF2-40B4-BE49-F238E27FC236}">
                <a16:creationId xmlns:a16="http://schemas.microsoft.com/office/drawing/2014/main" xmlns="" id="{D8EDE49D-D2BF-4B3D-8E7B-CF45BCB4FB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D0B25BD-751D-4F05-8E6D-30F0B22F50E9}"/>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2847212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5DA786-5151-41CC-9F44-0ED7471884B8}"/>
              </a:ext>
            </a:extLst>
          </p:cNvPr>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a:extLst>
              <a:ext uri="{FF2B5EF4-FFF2-40B4-BE49-F238E27FC236}">
                <a16:creationId xmlns:a16="http://schemas.microsoft.com/office/drawing/2014/main" xmlns="" id="{E9DDDD9A-9A9F-4E5B-B395-0DA4C28C0B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a:extLst>
              <a:ext uri="{FF2B5EF4-FFF2-40B4-BE49-F238E27FC236}">
                <a16:creationId xmlns:a16="http://schemas.microsoft.com/office/drawing/2014/main" xmlns="" id="{5C93C29A-DC11-44B3-86F6-5C8161531125}"/>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5" name="Footer Placeholder 4">
            <a:extLst>
              <a:ext uri="{FF2B5EF4-FFF2-40B4-BE49-F238E27FC236}">
                <a16:creationId xmlns:a16="http://schemas.microsoft.com/office/drawing/2014/main" xmlns="" id="{0003E3F6-B998-41F6-9E56-118EEB565B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F85CB67-716C-456B-8F48-CE0AC07E4922}"/>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23667509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1EFC4F-D854-420A-961C-F13B2F4E6994}"/>
              </a:ext>
            </a:extLst>
          </p:cNvPr>
          <p:cNvSpPr>
            <a:spLocks noGrp="1"/>
          </p:cNvSpPr>
          <p:nvPr>
            <p:ph type="title"/>
          </p:nvPr>
        </p:nvSpPr>
        <p:spPr/>
        <p:txBody>
          <a:bodyPr/>
          <a:lstStyle/>
          <a:p>
            <a:r>
              <a:rPr lang="en-US" smtClean="0"/>
              <a:t>Click to edit Master title style</a:t>
            </a:r>
            <a:endParaRPr lang="en-GB"/>
          </a:p>
        </p:txBody>
      </p:sp>
      <p:sp>
        <p:nvSpPr>
          <p:cNvPr id="3" name="Content Placeholder 2">
            <a:extLst>
              <a:ext uri="{FF2B5EF4-FFF2-40B4-BE49-F238E27FC236}">
                <a16:creationId xmlns:a16="http://schemas.microsoft.com/office/drawing/2014/main" xmlns="" id="{7D98AE22-3410-45A6-AA29-A80535B10DFD}"/>
              </a:ext>
            </a:extLst>
          </p:cNvPr>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a:extLst>
              <a:ext uri="{FF2B5EF4-FFF2-40B4-BE49-F238E27FC236}">
                <a16:creationId xmlns:a16="http://schemas.microsoft.com/office/drawing/2014/main" xmlns="" id="{5791D104-4BE4-4DB6-8FBF-DCAE2F95BA43}"/>
              </a:ext>
            </a:extLst>
          </p:cNvPr>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a:extLst>
              <a:ext uri="{FF2B5EF4-FFF2-40B4-BE49-F238E27FC236}">
                <a16:creationId xmlns:a16="http://schemas.microsoft.com/office/drawing/2014/main" xmlns="" id="{4D8B2B19-7577-4615-8564-6C33952CB486}"/>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6" name="Footer Placeholder 5">
            <a:extLst>
              <a:ext uri="{FF2B5EF4-FFF2-40B4-BE49-F238E27FC236}">
                <a16:creationId xmlns:a16="http://schemas.microsoft.com/office/drawing/2014/main" xmlns="" id="{10310238-9795-4F59-AEF9-A3DA5E1A68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3C701B98-3CD9-4701-86A2-1DEA9FC1C9A2}"/>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1163092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9B7CA6-9466-4795-BFA9-FFB8964C3916}"/>
              </a:ext>
            </a:extLst>
          </p:cNvPr>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a:extLst>
              <a:ext uri="{FF2B5EF4-FFF2-40B4-BE49-F238E27FC236}">
                <a16:creationId xmlns:a16="http://schemas.microsoft.com/office/drawing/2014/main" xmlns="" id="{E0E6E30E-88E8-4BF1-BF47-464D03FE81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a:extLst>
              <a:ext uri="{FF2B5EF4-FFF2-40B4-BE49-F238E27FC236}">
                <a16:creationId xmlns:a16="http://schemas.microsoft.com/office/drawing/2014/main" xmlns="" id="{A333F7D1-C2D3-4C38-B35C-7F0C322C391B}"/>
              </a:ext>
            </a:extLst>
          </p:cNvPr>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a:extLst>
              <a:ext uri="{FF2B5EF4-FFF2-40B4-BE49-F238E27FC236}">
                <a16:creationId xmlns:a16="http://schemas.microsoft.com/office/drawing/2014/main" xmlns="" id="{E915212C-0D00-4C3F-B71D-E40A355E6B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a:extLst>
              <a:ext uri="{FF2B5EF4-FFF2-40B4-BE49-F238E27FC236}">
                <a16:creationId xmlns:a16="http://schemas.microsoft.com/office/drawing/2014/main" xmlns="" id="{06F16E87-AC07-43E5-AA04-7FE92F123534}"/>
              </a:ext>
            </a:extLst>
          </p:cNvPr>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a:extLst>
              <a:ext uri="{FF2B5EF4-FFF2-40B4-BE49-F238E27FC236}">
                <a16:creationId xmlns:a16="http://schemas.microsoft.com/office/drawing/2014/main" xmlns="" id="{3D64C582-845E-4154-B47C-B9843DB93D35}"/>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8" name="Footer Placeholder 7">
            <a:extLst>
              <a:ext uri="{FF2B5EF4-FFF2-40B4-BE49-F238E27FC236}">
                <a16:creationId xmlns:a16="http://schemas.microsoft.com/office/drawing/2014/main" xmlns="" id="{5D30D677-38E8-420F-9216-ACDE0180171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AF158473-0E1E-4E7F-961A-ADB3DFAA51D3}"/>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4984535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427091-213A-4F1D-A57C-ED4F24892E8A}"/>
              </a:ext>
            </a:extLst>
          </p:cNvPr>
          <p:cNvSpPr>
            <a:spLocks noGrp="1"/>
          </p:cNvSpPr>
          <p:nvPr>
            <p:ph type="title"/>
          </p:nvPr>
        </p:nvSpPr>
        <p:spPr/>
        <p:txBody>
          <a:bodyPr/>
          <a:lstStyle/>
          <a:p>
            <a:r>
              <a:rPr lang="en-US" smtClean="0"/>
              <a:t>Click to edit Master title style</a:t>
            </a:r>
            <a:endParaRPr lang="en-GB"/>
          </a:p>
        </p:txBody>
      </p:sp>
      <p:sp>
        <p:nvSpPr>
          <p:cNvPr id="3" name="Date Placeholder 2">
            <a:extLst>
              <a:ext uri="{FF2B5EF4-FFF2-40B4-BE49-F238E27FC236}">
                <a16:creationId xmlns:a16="http://schemas.microsoft.com/office/drawing/2014/main" xmlns="" id="{EB1A2198-61F8-4985-A950-F1D10700A444}"/>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4" name="Footer Placeholder 3">
            <a:extLst>
              <a:ext uri="{FF2B5EF4-FFF2-40B4-BE49-F238E27FC236}">
                <a16:creationId xmlns:a16="http://schemas.microsoft.com/office/drawing/2014/main" xmlns="" id="{C583E451-F1DF-4870-80A9-00171F19866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768D33AE-47CA-468E-BB47-B93524623062}"/>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1057162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ABEC796-D31F-459E-A138-2AFBD4A293AF}"/>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3" name="Footer Placeholder 2">
            <a:extLst>
              <a:ext uri="{FF2B5EF4-FFF2-40B4-BE49-F238E27FC236}">
                <a16:creationId xmlns:a16="http://schemas.microsoft.com/office/drawing/2014/main" xmlns="" id="{92604254-A912-41E1-A188-79E0C1B5B91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74C24E09-AA99-4507-98CC-2210673D1950}"/>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39205108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3A856B-8BEC-488E-8E0C-C32E222FDC1C}"/>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a:extLst>
              <a:ext uri="{FF2B5EF4-FFF2-40B4-BE49-F238E27FC236}">
                <a16:creationId xmlns:a16="http://schemas.microsoft.com/office/drawing/2014/main" xmlns="" id="{953DA2A6-92E4-4FCB-9105-38DD537985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a:extLst>
              <a:ext uri="{FF2B5EF4-FFF2-40B4-BE49-F238E27FC236}">
                <a16:creationId xmlns:a16="http://schemas.microsoft.com/office/drawing/2014/main" xmlns="" id="{79C668AB-1A4D-4FE3-A28A-EEFA86B92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a:extLst>
              <a:ext uri="{FF2B5EF4-FFF2-40B4-BE49-F238E27FC236}">
                <a16:creationId xmlns:a16="http://schemas.microsoft.com/office/drawing/2014/main" xmlns="" id="{4B873E7C-B989-47FB-A4B6-A8334E0367B0}"/>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6" name="Footer Placeholder 5">
            <a:extLst>
              <a:ext uri="{FF2B5EF4-FFF2-40B4-BE49-F238E27FC236}">
                <a16:creationId xmlns:a16="http://schemas.microsoft.com/office/drawing/2014/main" xmlns="" id="{D484A091-E2B1-477E-BFFB-CBDDE0596B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0088434F-EE21-4096-BF97-5DEC8D98FD3B}"/>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3686538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9C4CFE-D49A-47AE-9998-611DFC0F2463}"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508E74-80C5-4748-A531-BF3374E4BCDD}" type="slidenum">
              <a:rPr lang="en-US" smtClean="0"/>
              <a:t>‹#›</a:t>
            </a:fld>
            <a:endParaRPr lang="en-US"/>
          </a:p>
        </p:txBody>
      </p:sp>
      <p:pic>
        <p:nvPicPr>
          <p:cNvPr id="7" name="Picture 6">
            <a:extLst>
              <a:ext uri="{FF2B5EF4-FFF2-40B4-BE49-F238E27FC236}">
                <a16:creationId xmlns:a16="http://schemas.microsoft.com/office/drawing/2014/main" xmlns="" id="{1B26D898-02A4-4D43-A4EE-64ADC7DC2AB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38477" y="95236"/>
            <a:ext cx="1670685" cy="568960"/>
          </a:xfrm>
          <a:prstGeom prst="rect">
            <a:avLst/>
          </a:prstGeom>
          <a:noFill/>
          <a:ln>
            <a:noFill/>
          </a:ln>
        </p:spPr>
      </p:pic>
      <p:pic>
        <p:nvPicPr>
          <p:cNvPr id="8" name="Picture 7">
            <a:extLst>
              <a:ext uri="{FF2B5EF4-FFF2-40B4-BE49-F238E27FC236}">
                <a16:creationId xmlns:a16="http://schemas.microsoft.com/office/drawing/2014/main" xmlns="" id="{299DF6A7-6DA5-4242-B61E-1BCF4ACD2AB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0458" y="86358"/>
            <a:ext cx="2181860" cy="622300"/>
          </a:xfrm>
          <a:prstGeom prst="rect">
            <a:avLst/>
          </a:prstGeom>
          <a:noFill/>
          <a:ln>
            <a:noFill/>
          </a:ln>
        </p:spPr>
      </p:pic>
    </p:spTree>
    <p:extLst>
      <p:ext uri="{BB962C8B-B14F-4D97-AF65-F5344CB8AC3E}">
        <p14:creationId xmlns:p14="http://schemas.microsoft.com/office/powerpoint/2010/main" val="19678589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574064-0535-484B-8ACB-7B6F29618627}"/>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a:extLst>
              <a:ext uri="{FF2B5EF4-FFF2-40B4-BE49-F238E27FC236}">
                <a16:creationId xmlns:a16="http://schemas.microsoft.com/office/drawing/2014/main" xmlns="" id="{5A7EFDAA-BE87-4B48-AE18-56C43C847B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a:extLst>
              <a:ext uri="{FF2B5EF4-FFF2-40B4-BE49-F238E27FC236}">
                <a16:creationId xmlns:a16="http://schemas.microsoft.com/office/drawing/2014/main" xmlns="" id="{8F931357-112E-4CAA-9E08-99A334AEBF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a:extLst>
              <a:ext uri="{FF2B5EF4-FFF2-40B4-BE49-F238E27FC236}">
                <a16:creationId xmlns:a16="http://schemas.microsoft.com/office/drawing/2014/main" xmlns="" id="{D42C1552-B907-444D-A397-7DD212DC31BA}"/>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6" name="Footer Placeholder 5">
            <a:extLst>
              <a:ext uri="{FF2B5EF4-FFF2-40B4-BE49-F238E27FC236}">
                <a16:creationId xmlns:a16="http://schemas.microsoft.com/office/drawing/2014/main" xmlns="" id="{29FC4B93-B74D-4F82-AADA-7DD779132C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747B2162-6DD5-4182-9253-D1D27831569C}"/>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19307565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E2D08D-31F6-4A31-A2D3-617C89BC1230}"/>
              </a:ext>
            </a:extLst>
          </p:cNvPr>
          <p:cNvSpPr>
            <a:spLocks noGrp="1"/>
          </p:cNvSpPr>
          <p:nvPr>
            <p:ph type="title"/>
          </p:nvPr>
        </p:nvSpPr>
        <p:spPr/>
        <p:txBody>
          <a:bodyPr/>
          <a:lstStyle/>
          <a:p>
            <a:r>
              <a:rPr lang="en-US" smtClean="0"/>
              <a:t>Click to edit Master title style</a:t>
            </a:r>
            <a:endParaRPr lang="en-GB"/>
          </a:p>
        </p:txBody>
      </p:sp>
      <p:sp>
        <p:nvSpPr>
          <p:cNvPr id="3" name="Vertical Text Placeholder 2">
            <a:extLst>
              <a:ext uri="{FF2B5EF4-FFF2-40B4-BE49-F238E27FC236}">
                <a16:creationId xmlns:a16="http://schemas.microsoft.com/office/drawing/2014/main" xmlns="" id="{5A961EA0-6249-480A-9B6C-46A763134918}"/>
              </a:ext>
            </a:extLst>
          </p:cNvPr>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a:extLst>
              <a:ext uri="{FF2B5EF4-FFF2-40B4-BE49-F238E27FC236}">
                <a16:creationId xmlns:a16="http://schemas.microsoft.com/office/drawing/2014/main" xmlns="" id="{F37A9417-FCD1-491A-974E-2C77DA1BF19C}"/>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5" name="Footer Placeholder 4">
            <a:extLst>
              <a:ext uri="{FF2B5EF4-FFF2-40B4-BE49-F238E27FC236}">
                <a16:creationId xmlns:a16="http://schemas.microsoft.com/office/drawing/2014/main" xmlns="" id="{269591EC-B158-4A32-9943-AC155C075C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957CE8A-83F1-4CAB-8C5D-F790933E99D3}"/>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9886197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639E760-8596-45E5-BA76-D0B21A41433F}"/>
              </a:ext>
            </a:extLst>
          </p:cNvPr>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a:extLst>
              <a:ext uri="{FF2B5EF4-FFF2-40B4-BE49-F238E27FC236}">
                <a16:creationId xmlns:a16="http://schemas.microsoft.com/office/drawing/2014/main" xmlns="" id="{D5F61093-56B2-44CB-8627-38379295BD14}"/>
              </a:ext>
            </a:extLst>
          </p:cNvPr>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a:extLst>
              <a:ext uri="{FF2B5EF4-FFF2-40B4-BE49-F238E27FC236}">
                <a16:creationId xmlns:a16="http://schemas.microsoft.com/office/drawing/2014/main" xmlns="" id="{83BAFF10-1DF2-4822-8A2C-7076EA30EC0F}"/>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5" name="Footer Placeholder 4">
            <a:extLst>
              <a:ext uri="{FF2B5EF4-FFF2-40B4-BE49-F238E27FC236}">
                <a16:creationId xmlns:a16="http://schemas.microsoft.com/office/drawing/2014/main" xmlns="" id="{BA59A69D-5736-4F78-9075-D8F1A2283F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AE89B87-E353-41CB-A88E-613B326E73EC}"/>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89923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9C4CFE-D49A-47AE-9998-611DFC0F2463}"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508E74-80C5-4748-A531-BF3374E4BCD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406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9C4CFE-D49A-47AE-9998-611DFC0F2463}"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508E74-80C5-4748-A531-BF3374E4BCDD}" type="slidenum">
              <a:rPr lang="en-US" smtClean="0"/>
              <a:t>‹#›</a:t>
            </a:fld>
            <a:endParaRPr lang="en-US"/>
          </a:p>
        </p:txBody>
      </p:sp>
    </p:spTree>
    <p:extLst>
      <p:ext uri="{BB962C8B-B14F-4D97-AF65-F5344CB8AC3E}">
        <p14:creationId xmlns:p14="http://schemas.microsoft.com/office/powerpoint/2010/main" val="4128991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9C4CFE-D49A-47AE-9998-611DFC0F2463}" type="datetimeFigureOut">
              <a:rPr lang="en-US" smtClean="0"/>
              <a:t>1/11/2022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508E74-80C5-4748-A531-BF3374E4BCDD}" type="slidenum">
              <a:rPr lang="en-US" smtClean="0"/>
              <a:t>‹#›</a:t>
            </a:fld>
            <a:endParaRPr lang="en-US"/>
          </a:p>
        </p:txBody>
      </p:sp>
    </p:spTree>
    <p:extLst>
      <p:ext uri="{BB962C8B-B14F-4D97-AF65-F5344CB8AC3E}">
        <p14:creationId xmlns:p14="http://schemas.microsoft.com/office/powerpoint/2010/main" val="2243660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9C4CFE-D49A-47AE-9998-611DFC0F2463}" type="datetimeFigureOut">
              <a:rPr lang="en-US" smtClean="0"/>
              <a:t>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508E74-80C5-4748-A531-BF3374E4BCDD}" type="slidenum">
              <a:rPr lang="en-US" smtClean="0"/>
              <a:t>‹#›</a:t>
            </a:fld>
            <a:endParaRPr lang="en-US"/>
          </a:p>
        </p:txBody>
      </p:sp>
    </p:spTree>
    <p:extLst>
      <p:ext uri="{BB962C8B-B14F-4D97-AF65-F5344CB8AC3E}">
        <p14:creationId xmlns:p14="http://schemas.microsoft.com/office/powerpoint/2010/main" val="298997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F9C4CFE-D49A-47AE-9998-611DFC0F2463}" type="datetimeFigureOut">
              <a:rPr lang="en-US" smtClean="0"/>
              <a:t>1/11/2022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B508E74-80C5-4748-A531-BF3374E4BCDD}" type="slidenum">
              <a:rPr lang="en-US" smtClean="0"/>
              <a:t>‹#›</a:t>
            </a:fld>
            <a:endParaRPr lang="en-US"/>
          </a:p>
        </p:txBody>
      </p:sp>
    </p:spTree>
    <p:extLst>
      <p:ext uri="{BB962C8B-B14F-4D97-AF65-F5344CB8AC3E}">
        <p14:creationId xmlns:p14="http://schemas.microsoft.com/office/powerpoint/2010/main" val="3947459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F9C4CFE-D49A-47AE-9998-611DFC0F2463}" type="datetimeFigureOut">
              <a:rPr lang="en-US" smtClean="0"/>
              <a:t>1/11/2022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B508E74-80C5-4748-A531-BF3374E4BCDD}" type="slidenum">
              <a:rPr lang="en-US" smtClean="0"/>
              <a:t>‹#›</a:t>
            </a:fld>
            <a:endParaRPr lang="en-US"/>
          </a:p>
        </p:txBody>
      </p:sp>
    </p:spTree>
    <p:extLst>
      <p:ext uri="{BB962C8B-B14F-4D97-AF65-F5344CB8AC3E}">
        <p14:creationId xmlns:p14="http://schemas.microsoft.com/office/powerpoint/2010/main" val="1310127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9C4CFE-D49A-47AE-9998-611DFC0F2463}"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508E74-80C5-4748-A531-BF3374E4BCDD}" type="slidenum">
              <a:rPr lang="en-US" smtClean="0"/>
              <a:t>‹#›</a:t>
            </a:fld>
            <a:endParaRPr lang="en-US"/>
          </a:p>
        </p:txBody>
      </p:sp>
    </p:spTree>
    <p:extLst>
      <p:ext uri="{BB962C8B-B14F-4D97-AF65-F5344CB8AC3E}">
        <p14:creationId xmlns:p14="http://schemas.microsoft.com/office/powerpoint/2010/main" val="1829770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F9C4CFE-D49A-47AE-9998-611DFC0F2463}" type="datetimeFigureOut">
              <a:rPr lang="en-US" smtClean="0"/>
              <a:t>1/11/2022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B508E74-80C5-4748-A531-BF3374E4BCDD}"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959159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8EB564A-6ADC-413B-983F-6DC1E36046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a:extLst>
              <a:ext uri="{FF2B5EF4-FFF2-40B4-BE49-F238E27FC236}">
                <a16:creationId xmlns:a16="http://schemas.microsoft.com/office/drawing/2014/main" xmlns="" id="{97FD7E32-6FE8-4AF8-AC3E-10B0C1A8EB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a:extLst>
              <a:ext uri="{FF2B5EF4-FFF2-40B4-BE49-F238E27FC236}">
                <a16:creationId xmlns:a16="http://schemas.microsoft.com/office/drawing/2014/main" xmlns="" id="{FAE666FB-2C42-4465-B9BC-8B9DE9B19A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A372A-B9B5-441A-A206-396452DF1A2E}" type="datetimeFigureOut">
              <a:rPr lang="en-GB" smtClean="0"/>
              <a:t>11/01/2022</a:t>
            </a:fld>
            <a:endParaRPr lang="en-GB"/>
          </a:p>
        </p:txBody>
      </p:sp>
      <p:sp>
        <p:nvSpPr>
          <p:cNvPr id="5" name="Footer Placeholder 4">
            <a:extLst>
              <a:ext uri="{FF2B5EF4-FFF2-40B4-BE49-F238E27FC236}">
                <a16:creationId xmlns:a16="http://schemas.microsoft.com/office/drawing/2014/main" xmlns="" id="{9C2F0BC3-FD0C-4140-95C1-4399332ACE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781CD2CF-62EC-4A5E-B3BA-F446C33A79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238CA0-3056-4810-AED1-6D1C948538A1}" type="slidenum">
              <a:rPr lang="en-GB" smtClean="0"/>
              <a:t>‹#›</a:t>
            </a:fld>
            <a:endParaRPr lang="en-GB"/>
          </a:p>
        </p:txBody>
      </p:sp>
    </p:spTree>
    <p:extLst>
      <p:ext uri="{BB962C8B-B14F-4D97-AF65-F5344CB8AC3E}">
        <p14:creationId xmlns:p14="http://schemas.microsoft.com/office/powerpoint/2010/main" val="229602171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drive.google.com/drive/u/1/folders/1Qe0ZtBcpCbnSqkZTI7bTWdq1EKEtmCG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elrha.org/wp-content/uploads/2016/01/Faecal-Sludge-Management-WASH-Problem-Exploration-Report.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doi.org/10.1016/j.scitotenv.2020.13655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sz="6000" b="1" dirty="0">
                <a:latin typeface="Sylfaen" panose="010A0502050306030303" pitchFamily="18" charset="0"/>
              </a:rPr>
              <a:t>Infrastructure and associated services</a:t>
            </a:r>
            <a:endParaRPr lang="en-US" sz="6000" dirty="0">
              <a:latin typeface="Sylfaen" panose="010A0502050306030303" pitchFamily="18"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9401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9311" y="1629165"/>
            <a:ext cx="10058400" cy="4023360"/>
          </a:xfrm>
        </p:spPr>
        <p:txBody>
          <a:bodyPr/>
          <a:lstStyle/>
          <a:p>
            <a:endParaRPr lang="en-GB" sz="2400" b="1" dirty="0" smtClean="0">
              <a:latin typeface="Sylfaen" panose="010A0502050306030303" pitchFamily="18" charset="0"/>
            </a:endParaRPr>
          </a:p>
          <a:p>
            <a:r>
              <a:rPr lang="en-GB" sz="2400" b="1" dirty="0" smtClean="0">
                <a:latin typeface="Sylfaen" panose="010A0502050306030303" pitchFamily="18" charset="0"/>
              </a:rPr>
              <a:t>Education</a:t>
            </a:r>
            <a:endParaRPr lang="en-GB" sz="2400" b="1" dirty="0">
              <a:latin typeface="Sylfaen" panose="010A0502050306030303" pitchFamily="18" charset="0"/>
            </a:endParaRPr>
          </a:p>
          <a:p>
            <a:pPr lvl="1" algn="just">
              <a:buFont typeface="Wingdings" panose="05000000000000000000" pitchFamily="2" charset="2"/>
              <a:buChar char="§"/>
            </a:pPr>
            <a:r>
              <a:rPr lang="en-GB" sz="2400" dirty="0" err="1">
                <a:latin typeface="Sylfaen" panose="010A0502050306030303" pitchFamily="18" charset="0"/>
              </a:rPr>
              <a:t>Muggah</a:t>
            </a:r>
            <a:r>
              <a:rPr lang="en-GB" sz="2400" dirty="0">
                <a:latin typeface="Sylfaen" panose="010A0502050306030303" pitchFamily="18" charset="0"/>
              </a:rPr>
              <a:t> (2000, 200) has added limited access to education, decline in political participation, and increased risk of political and criminal violence to impoverishment risks of CID (</a:t>
            </a:r>
            <a:r>
              <a:rPr lang="en-GB" sz="2400" dirty="0" err="1">
                <a:latin typeface="Sylfaen" panose="010A0502050306030303" pitchFamily="18" charset="0"/>
              </a:rPr>
              <a:t>Amirthalingam</a:t>
            </a:r>
            <a:r>
              <a:rPr lang="en-GB" sz="2400" dirty="0">
                <a:latin typeface="Sylfaen" panose="010A0502050306030303" pitchFamily="18" charset="0"/>
              </a:rPr>
              <a:t> and </a:t>
            </a:r>
            <a:r>
              <a:rPr lang="en-GB" sz="2400" dirty="0" err="1">
                <a:latin typeface="Sylfaen" panose="010A0502050306030303" pitchFamily="18" charset="0"/>
              </a:rPr>
              <a:t>Rajith</a:t>
            </a:r>
            <a:r>
              <a:rPr lang="en-GB" sz="2400" dirty="0">
                <a:latin typeface="Sylfaen" panose="010A0502050306030303" pitchFamily="18" charset="0"/>
              </a:rPr>
              <a:t>. 2009, 522). </a:t>
            </a:r>
            <a:endParaRPr lang="en-GB" sz="2400" dirty="0" smtClean="0">
              <a:latin typeface="Sylfaen" panose="010A0502050306030303" pitchFamily="18" charset="0"/>
            </a:endParaRPr>
          </a:p>
          <a:p>
            <a:pPr lvl="1" algn="just">
              <a:buFont typeface="Wingdings" panose="05000000000000000000" pitchFamily="2" charset="2"/>
              <a:buChar char="§"/>
            </a:pPr>
            <a:endParaRPr lang="en-GB" sz="2400" b="1" dirty="0">
              <a:latin typeface="Sylfaen" panose="010A0502050306030303" pitchFamily="18" charset="0"/>
            </a:endParaRPr>
          </a:p>
          <a:p>
            <a:r>
              <a:rPr lang="en-GB" sz="2400" b="1" dirty="0">
                <a:latin typeface="Sylfaen" panose="010A0502050306030303" pitchFamily="18" charset="0"/>
              </a:rPr>
              <a:t>Recreation etc.</a:t>
            </a:r>
          </a:p>
          <a:p>
            <a:pPr marL="800100" lvl="2" indent="-342900">
              <a:spcBef>
                <a:spcPts val="1000"/>
              </a:spcBef>
              <a:buFont typeface="Wingdings" panose="05000000000000000000" pitchFamily="2" charset="2"/>
              <a:buChar char="§"/>
            </a:pPr>
            <a:r>
              <a:rPr lang="en-GB" sz="2400" dirty="0">
                <a:latin typeface="Sylfaen" panose="010A0502050306030303" pitchFamily="18" charset="0"/>
              </a:rPr>
              <a:t>Recreation facilities can help </a:t>
            </a:r>
            <a:r>
              <a:rPr lang="en-GB" sz="2400" dirty="0" err="1">
                <a:latin typeface="Sylfaen" panose="010A0502050306030303" pitchFamily="18" charset="0"/>
              </a:rPr>
              <a:t>IDPs</a:t>
            </a:r>
            <a:r>
              <a:rPr lang="en-GB" sz="2400" dirty="0">
                <a:latin typeface="Sylfaen" panose="010A0502050306030303" pitchFamily="18" charset="0"/>
              </a:rPr>
              <a:t> and refugees deal with the stresses and trauma they have undergone in the displacement process</a:t>
            </a:r>
          </a:p>
          <a:p>
            <a:pPr lvl="1" algn="just">
              <a:buFont typeface="Wingdings" panose="05000000000000000000" pitchFamily="2" charset="2"/>
              <a:buChar char="§"/>
            </a:pPr>
            <a:endParaRPr lang="en-US" sz="2000" b="1" dirty="0">
              <a:latin typeface="Sylfaen" panose="010A0502050306030303" pitchFamily="18" charset="0"/>
            </a:endParaRPr>
          </a:p>
          <a:p>
            <a:endParaRPr lang="en-US" dirty="0"/>
          </a:p>
        </p:txBody>
      </p:sp>
    </p:spTree>
    <p:extLst>
      <p:ext uri="{BB962C8B-B14F-4D97-AF65-F5344CB8AC3E}">
        <p14:creationId xmlns:p14="http://schemas.microsoft.com/office/powerpoint/2010/main" val="3475606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4768" y="1103730"/>
            <a:ext cx="10515600" cy="4779713"/>
          </a:xfrm>
        </p:spPr>
        <p:txBody>
          <a:bodyPr>
            <a:normAutofit lnSpcReduction="10000"/>
          </a:bodyPr>
          <a:lstStyle/>
          <a:p>
            <a:endParaRPr lang="en-US" sz="2400" dirty="0" smtClean="0">
              <a:latin typeface="Sylfaen" panose="010A0502050306030303" pitchFamily="18" charset="0"/>
            </a:endParaRPr>
          </a:p>
          <a:p>
            <a:endParaRPr lang="en-GB" sz="2400" b="1" dirty="0" smtClean="0">
              <a:latin typeface="Sylfaen" panose="010A0502050306030303" pitchFamily="18" charset="0"/>
            </a:endParaRPr>
          </a:p>
          <a:p>
            <a:r>
              <a:rPr lang="en-GB" sz="2400" b="1" dirty="0">
                <a:latin typeface="Sylfaen" panose="010A0502050306030303" pitchFamily="18" charset="0"/>
              </a:rPr>
              <a:t>National commitment to basic services and social </a:t>
            </a:r>
            <a:r>
              <a:rPr lang="en-GB" sz="2400" b="1" dirty="0" smtClean="0">
                <a:latin typeface="Sylfaen" panose="010A0502050306030303" pitchFamily="18" charset="0"/>
              </a:rPr>
              <a:t>protection</a:t>
            </a:r>
          </a:p>
          <a:p>
            <a:pPr lvl="1">
              <a:buFont typeface="Wingdings" panose="05000000000000000000" pitchFamily="2" charset="2"/>
              <a:buChar char="§"/>
            </a:pPr>
            <a:r>
              <a:rPr lang="en-US" sz="2400" dirty="0">
                <a:latin typeface="Sylfaen" panose="010A0502050306030303" pitchFamily="18" charset="0"/>
              </a:rPr>
              <a:t>Policies, legal framework and </a:t>
            </a:r>
            <a:r>
              <a:rPr lang="en-US" sz="2400" dirty="0" err="1" smtClean="0">
                <a:latin typeface="Sylfaen" panose="010A0502050306030303" pitchFamily="18" charset="0"/>
              </a:rPr>
              <a:t>programmes</a:t>
            </a:r>
            <a:endParaRPr lang="en-US" sz="2400" dirty="0" smtClean="0">
              <a:latin typeface="Sylfaen" panose="010A0502050306030303" pitchFamily="18" charset="0"/>
            </a:endParaRPr>
          </a:p>
          <a:p>
            <a:pPr lvl="1">
              <a:buFont typeface="Wingdings" panose="05000000000000000000" pitchFamily="2" charset="2"/>
              <a:buChar char="§"/>
            </a:pPr>
            <a:r>
              <a:rPr lang="en-US" sz="2400" dirty="0">
                <a:latin typeface="Sylfaen" panose="010A0502050306030303" pitchFamily="18" charset="0"/>
              </a:rPr>
              <a:t>Coping and community-based </a:t>
            </a:r>
            <a:r>
              <a:rPr lang="en-US" sz="2400" dirty="0" smtClean="0">
                <a:latin typeface="Sylfaen" panose="010A0502050306030303" pitchFamily="18" charset="0"/>
              </a:rPr>
              <a:t>initiatives</a:t>
            </a:r>
          </a:p>
          <a:p>
            <a:pPr lvl="1">
              <a:buFont typeface="Wingdings" panose="05000000000000000000" pitchFamily="2" charset="2"/>
              <a:buChar char="§"/>
            </a:pPr>
            <a:r>
              <a:rPr lang="en-US" sz="2400" dirty="0">
                <a:latin typeface="Sylfaen" panose="010A0502050306030303" pitchFamily="18" charset="0"/>
              </a:rPr>
              <a:t>Aid agency-led interventions</a:t>
            </a:r>
            <a:endParaRPr lang="en-US" sz="2400" dirty="0" smtClean="0">
              <a:effectLst/>
              <a:latin typeface="Sylfaen" panose="010A0502050306030303" pitchFamily="18" charset="0"/>
            </a:endParaRPr>
          </a:p>
          <a:p>
            <a:pPr lvl="1">
              <a:buFont typeface="Wingdings" panose="05000000000000000000" pitchFamily="2" charset="2"/>
              <a:buChar char="§"/>
            </a:pPr>
            <a:r>
              <a:rPr lang="en-US" sz="2400" dirty="0">
                <a:latin typeface="Sylfaen" panose="010A0502050306030303" pitchFamily="18" charset="0"/>
              </a:rPr>
              <a:t>Social protection - Food security and nutrition</a:t>
            </a:r>
            <a:endParaRPr lang="en-US" sz="2400" dirty="0" smtClean="0">
              <a:effectLst/>
              <a:latin typeface="Sylfaen" panose="010A0502050306030303" pitchFamily="18" charset="0"/>
            </a:endParaRPr>
          </a:p>
          <a:p>
            <a:pPr lvl="1">
              <a:buFont typeface="Wingdings" panose="05000000000000000000" pitchFamily="2" charset="2"/>
              <a:buChar char="§"/>
            </a:pPr>
            <a:endParaRPr lang="en-US" sz="2400" dirty="0" smtClean="0">
              <a:effectLst/>
            </a:endParaRPr>
          </a:p>
          <a:p>
            <a:r>
              <a:rPr lang="en-GB" sz="2400" b="1" dirty="0" smtClean="0">
                <a:latin typeface="Sylfaen" panose="010A0502050306030303" pitchFamily="18" charset="0"/>
              </a:rPr>
              <a:t>Successful strategies for the access to basic needs and services – </a:t>
            </a:r>
            <a:r>
              <a:rPr lang="en-GB" sz="2400" b="1" dirty="0" err="1" smtClean="0">
                <a:latin typeface="Sylfaen" panose="010A0502050306030303" pitchFamily="18" charset="0"/>
              </a:rPr>
              <a:t>UNHCR</a:t>
            </a:r>
            <a:endParaRPr lang="en-US" sz="2400" b="1" dirty="0" smtClean="0">
              <a:latin typeface="Sylfaen" panose="010A0502050306030303" pitchFamily="18" charset="0"/>
            </a:endParaRPr>
          </a:p>
          <a:p>
            <a:pPr lvl="1">
              <a:buFont typeface="Wingdings" panose="05000000000000000000" pitchFamily="2" charset="2"/>
              <a:buChar char="§"/>
            </a:pPr>
            <a:r>
              <a:rPr lang="en-GB" sz="2400" dirty="0" smtClean="0">
                <a:latin typeface="Sylfaen" panose="010A0502050306030303" pitchFamily="18" charset="0"/>
              </a:rPr>
              <a:t>People at the centre and encouraging participatory approaches</a:t>
            </a:r>
          </a:p>
          <a:p>
            <a:pPr lvl="1">
              <a:buFont typeface="Wingdings" panose="05000000000000000000" pitchFamily="2" charset="2"/>
              <a:buChar char="§"/>
            </a:pPr>
            <a:r>
              <a:rPr lang="en-GB" sz="2400" dirty="0" smtClean="0">
                <a:latin typeface="Sylfaen" panose="010A0502050306030303" pitchFamily="18" charset="0"/>
              </a:rPr>
              <a:t>Applying a holistic approach</a:t>
            </a:r>
            <a:endParaRPr lang="en-US" sz="2400" dirty="0" smtClean="0">
              <a:latin typeface="Sylfaen" panose="010A0502050306030303" pitchFamily="18" charset="0"/>
            </a:endParaRPr>
          </a:p>
          <a:p>
            <a:pPr lvl="1">
              <a:buFont typeface="Wingdings" panose="05000000000000000000" pitchFamily="2" charset="2"/>
              <a:buChar char="§"/>
            </a:pPr>
            <a:r>
              <a:rPr lang="en-GB" sz="2400" dirty="0" smtClean="0">
                <a:latin typeface="Sylfaen" panose="010A0502050306030303" pitchFamily="18" charset="0"/>
              </a:rPr>
              <a:t>Creating opportunities for partnerships</a:t>
            </a:r>
          </a:p>
          <a:p>
            <a:pPr lvl="1">
              <a:buFont typeface="Wingdings" panose="05000000000000000000" pitchFamily="2" charset="2"/>
              <a:buChar char="§"/>
            </a:pPr>
            <a:endParaRPr lang="en-US" dirty="0" smtClean="0">
              <a:effectLst/>
              <a:latin typeface="Sylfaen" panose="010A0502050306030303" pitchFamily="18" charset="0"/>
            </a:endParaRPr>
          </a:p>
          <a:p>
            <a:pPr lvl="1">
              <a:buFont typeface="Wingdings" panose="05000000000000000000" pitchFamily="2" charset="2"/>
              <a:buChar char="§"/>
            </a:pPr>
            <a:endParaRPr lang="en-GB" b="1" dirty="0" smtClean="0">
              <a:latin typeface="Sylfaen" panose="010A0502050306030303" pitchFamily="18" charset="0"/>
            </a:endParaRPr>
          </a:p>
          <a:p>
            <a:pPr lvl="1" algn="just">
              <a:buFont typeface="Wingdings" panose="05000000000000000000" pitchFamily="2" charset="2"/>
              <a:buChar char="§"/>
            </a:pPr>
            <a:endParaRPr lang="en-GB" dirty="0">
              <a:latin typeface="Sylfaen" panose="010A0502050306030303" pitchFamily="18" charset="0"/>
            </a:endParaRPr>
          </a:p>
          <a:p>
            <a:pPr lvl="1" algn="just">
              <a:buFont typeface="Wingdings" panose="05000000000000000000" pitchFamily="2" charset="2"/>
              <a:buChar char="§"/>
            </a:pPr>
            <a:endParaRPr lang="en-US" dirty="0">
              <a:latin typeface="Sylfaen" panose="010A0502050306030303" pitchFamily="18" charset="0"/>
            </a:endParaRPr>
          </a:p>
        </p:txBody>
      </p:sp>
    </p:spTree>
    <p:extLst>
      <p:ext uri="{BB962C8B-B14F-4D97-AF65-F5344CB8AC3E}">
        <p14:creationId xmlns:p14="http://schemas.microsoft.com/office/powerpoint/2010/main" val="3697994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71500" indent="-571500">
              <a:buFont typeface="Wingdings" panose="05000000000000000000" pitchFamily="2" charset="2"/>
              <a:buChar char="q"/>
            </a:pPr>
            <a:r>
              <a:rPr lang="en-GB" sz="4000" b="1" dirty="0">
                <a:latin typeface="Sylfaen" panose="010A0502050306030303" pitchFamily="18" charset="0"/>
              </a:rPr>
              <a:t>Transport infrastructure and services</a:t>
            </a:r>
            <a:endParaRPr lang="en-US" sz="4000" b="1" dirty="0">
              <a:latin typeface="Sylfaen" panose="010A0502050306030303" pitchFamily="18" charset="0"/>
            </a:endParaRPr>
          </a:p>
        </p:txBody>
      </p:sp>
      <p:sp>
        <p:nvSpPr>
          <p:cNvPr id="3" name="Content Placeholder 2"/>
          <p:cNvSpPr>
            <a:spLocks noGrp="1"/>
          </p:cNvSpPr>
          <p:nvPr>
            <p:ph idx="1"/>
          </p:nvPr>
        </p:nvSpPr>
        <p:spPr/>
        <p:txBody>
          <a:bodyPr>
            <a:normAutofit/>
          </a:bodyPr>
          <a:lstStyle/>
          <a:p>
            <a:pPr algn="just"/>
            <a:endParaRPr lang="en-US" sz="2400" dirty="0" smtClean="0">
              <a:latin typeface="Sylfaen" panose="010A0502050306030303" pitchFamily="18" charset="0"/>
            </a:endParaRPr>
          </a:p>
          <a:p>
            <a:pPr algn="just">
              <a:buFont typeface="Wingdings" panose="05000000000000000000" pitchFamily="2" charset="2"/>
              <a:buChar char="§"/>
            </a:pPr>
            <a:r>
              <a:rPr lang="en-US" sz="2400" dirty="0" smtClean="0">
                <a:latin typeface="Sylfaen" panose="010A0502050306030303" pitchFamily="18" charset="0"/>
              </a:rPr>
              <a:t>People want their built environment to be aesthetically attractive and to be in an accessible place with well-developed infrastructure, convenient communication access, and good roads, and the dwelling should also be comparatively cheap, comfortable, with low maintenance costs, and have sound and thermal insulation of walls (</a:t>
            </a:r>
            <a:r>
              <a:rPr lang="en-US" sz="2400" dirty="0" err="1" smtClean="0">
                <a:latin typeface="Sylfaen" panose="010A0502050306030303" pitchFamily="18" charset="0"/>
              </a:rPr>
              <a:t>Kaklauskas</a:t>
            </a:r>
            <a:r>
              <a:rPr lang="en-US" sz="2400" dirty="0" smtClean="0">
                <a:latin typeface="Sylfaen" panose="010A0502050306030303" pitchFamily="18" charset="0"/>
              </a:rPr>
              <a:t> &amp; </a:t>
            </a:r>
            <a:r>
              <a:rPr lang="en-US" sz="2400" dirty="0" err="1" smtClean="0">
                <a:latin typeface="Sylfaen" panose="010A0502050306030303" pitchFamily="18" charset="0"/>
              </a:rPr>
              <a:t>Gudauskas</a:t>
            </a:r>
            <a:r>
              <a:rPr lang="en-US" sz="2400" dirty="0" smtClean="0">
                <a:latin typeface="Sylfaen" panose="010A0502050306030303" pitchFamily="18" charset="0"/>
              </a:rPr>
              <a:t>, 2016)</a:t>
            </a:r>
          </a:p>
          <a:p>
            <a:pPr algn="just">
              <a:buFont typeface="Wingdings" panose="05000000000000000000" pitchFamily="2" charset="2"/>
              <a:buChar char="§"/>
            </a:pPr>
            <a:r>
              <a:rPr lang="en-US" sz="2400" dirty="0" smtClean="0">
                <a:latin typeface="Sylfaen" panose="010A0502050306030303" pitchFamily="18" charset="0"/>
              </a:rPr>
              <a:t>Transport infrastructure, its integrative components, the relationship with objects in the environment, and even participants play a key role in the formation of an attractive living environment (</a:t>
            </a:r>
            <a:r>
              <a:rPr lang="en-US" sz="2400" dirty="0" err="1" smtClean="0">
                <a:latin typeface="Sylfaen" panose="010A0502050306030303" pitchFamily="18" charset="0"/>
              </a:rPr>
              <a:t>Griškevičiūtė-Gečienė</a:t>
            </a:r>
            <a:r>
              <a:rPr lang="en-US" sz="2400" dirty="0" smtClean="0">
                <a:latin typeface="Sylfaen" panose="010A0502050306030303" pitchFamily="18" charset="0"/>
              </a:rPr>
              <a:t> &amp; </a:t>
            </a:r>
            <a:r>
              <a:rPr lang="en-US" sz="2400" dirty="0" err="1" smtClean="0">
                <a:latin typeface="Sylfaen" panose="010A0502050306030303" pitchFamily="18" charset="0"/>
              </a:rPr>
              <a:t>Griškevičienė</a:t>
            </a:r>
            <a:r>
              <a:rPr lang="en-US" sz="2400" dirty="0" smtClean="0">
                <a:latin typeface="Sylfaen" panose="010A0502050306030303" pitchFamily="18" charset="0"/>
              </a:rPr>
              <a:t>, 2015)</a:t>
            </a:r>
            <a:endParaRPr lang="en-US" sz="2400" dirty="0">
              <a:latin typeface="Sylfaen" panose="010A0502050306030303" pitchFamily="18" charset="0"/>
            </a:endParaRPr>
          </a:p>
        </p:txBody>
      </p:sp>
    </p:spTree>
    <p:extLst>
      <p:ext uri="{BB962C8B-B14F-4D97-AF65-F5344CB8AC3E}">
        <p14:creationId xmlns:p14="http://schemas.microsoft.com/office/powerpoint/2010/main" val="2877952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6169" y="1239256"/>
            <a:ext cx="10639928" cy="4884818"/>
          </a:xfrm>
        </p:spPr>
        <p:txBody>
          <a:bodyPr>
            <a:normAutofit lnSpcReduction="10000"/>
          </a:bodyPr>
          <a:lstStyle/>
          <a:p>
            <a:endParaRPr lang="en-US" dirty="0" smtClean="0"/>
          </a:p>
          <a:p>
            <a:endParaRPr lang="en-US" sz="2400" b="1" dirty="0" smtClean="0">
              <a:latin typeface="Sylfaen" panose="010A0502050306030303" pitchFamily="18" charset="0"/>
            </a:endParaRPr>
          </a:p>
          <a:p>
            <a:r>
              <a:rPr lang="en-US" sz="2400" b="1" dirty="0" smtClean="0">
                <a:latin typeface="Sylfaen" panose="010A0502050306030303" pitchFamily="18" charset="0"/>
              </a:rPr>
              <a:t>Sri Lankan context – Resettlement Policy Framework (</a:t>
            </a:r>
            <a:r>
              <a:rPr lang="en-US" sz="2400" b="1" dirty="0" err="1" smtClean="0">
                <a:latin typeface="Sylfaen" panose="010A0502050306030303" pitchFamily="18" charset="0"/>
              </a:rPr>
              <a:t>RPF</a:t>
            </a:r>
            <a:r>
              <a:rPr lang="en-US" sz="2400" b="1" dirty="0" smtClean="0">
                <a:latin typeface="Sylfaen" panose="010A0502050306030303" pitchFamily="18" charset="0"/>
              </a:rPr>
              <a:t>)</a:t>
            </a:r>
          </a:p>
          <a:p>
            <a:pPr lvl="1">
              <a:buFont typeface="Wingdings" panose="05000000000000000000" pitchFamily="2" charset="2"/>
              <a:buChar char="§"/>
            </a:pPr>
            <a:r>
              <a:rPr lang="en-GB" sz="2400" dirty="0" smtClean="0">
                <a:latin typeface="Sylfaen" panose="010A0502050306030303" pitchFamily="18" charset="0"/>
              </a:rPr>
              <a:t>National Policy on Transport in Sri Lanka</a:t>
            </a:r>
          </a:p>
          <a:p>
            <a:pPr lvl="1">
              <a:buFont typeface="Wingdings" panose="05000000000000000000" pitchFamily="2" charset="2"/>
              <a:buChar char="§"/>
            </a:pPr>
            <a:r>
              <a:rPr lang="en-GB" sz="2400" dirty="0" smtClean="0">
                <a:latin typeface="Sylfaen" panose="010A0502050306030303" pitchFamily="18" charset="0"/>
              </a:rPr>
              <a:t>The Road Development Authority (</a:t>
            </a:r>
            <a:r>
              <a:rPr lang="en-GB" sz="2400" dirty="0" err="1" smtClean="0">
                <a:latin typeface="Sylfaen" panose="010A0502050306030303" pitchFamily="18" charset="0"/>
              </a:rPr>
              <a:t>RDA</a:t>
            </a:r>
            <a:r>
              <a:rPr lang="en-GB" sz="2400" dirty="0" smtClean="0">
                <a:latin typeface="Sylfaen" panose="010A0502050306030303" pitchFamily="18" charset="0"/>
              </a:rPr>
              <a:t>) </a:t>
            </a:r>
          </a:p>
          <a:p>
            <a:endParaRPr lang="en-US" sz="1300" b="1" dirty="0" smtClean="0">
              <a:latin typeface="Sylfaen" panose="010A0502050306030303" pitchFamily="18" charset="0"/>
            </a:endParaRPr>
          </a:p>
          <a:p>
            <a:r>
              <a:rPr lang="en-GB" sz="2400" b="1" dirty="0">
                <a:latin typeface="Sylfaen" panose="010A0502050306030303" pitchFamily="18" charset="0"/>
              </a:rPr>
              <a:t>Transport and Sustainability: The Role of the Built </a:t>
            </a:r>
            <a:r>
              <a:rPr lang="en-GB" sz="2400" b="1" dirty="0" smtClean="0">
                <a:latin typeface="Sylfaen" panose="010A0502050306030303" pitchFamily="18" charset="0"/>
              </a:rPr>
              <a:t>Environment</a:t>
            </a:r>
          </a:p>
          <a:p>
            <a:pPr lvl="1" algn="just">
              <a:buFont typeface="Wingdings" panose="05000000000000000000" pitchFamily="2" charset="2"/>
              <a:buChar char="§"/>
            </a:pPr>
            <a:r>
              <a:rPr lang="en-GB" sz="2400" dirty="0" smtClean="0">
                <a:latin typeface="Sylfaen" panose="010A0502050306030303" pitchFamily="18" charset="0"/>
              </a:rPr>
              <a:t>Crane &amp; </a:t>
            </a:r>
            <a:r>
              <a:rPr lang="en-GB" sz="2400" dirty="0" err="1" smtClean="0">
                <a:latin typeface="Sylfaen" panose="010A0502050306030303" pitchFamily="18" charset="0"/>
              </a:rPr>
              <a:t>Scweitzer</a:t>
            </a:r>
            <a:r>
              <a:rPr lang="en-GB" sz="2400" dirty="0" smtClean="0">
                <a:latin typeface="Sylfaen" panose="010A0502050306030303" pitchFamily="18" charset="0"/>
              </a:rPr>
              <a:t> </a:t>
            </a:r>
            <a:r>
              <a:rPr lang="en-GB" sz="2400" dirty="0">
                <a:latin typeface="Sylfaen" panose="010A0502050306030303" pitchFamily="18" charset="0"/>
              </a:rPr>
              <a:t>(2014) </a:t>
            </a:r>
            <a:r>
              <a:rPr lang="en-GB" sz="2400" dirty="0" smtClean="0">
                <a:latin typeface="Sylfaen" panose="010A0502050306030303" pitchFamily="18" charset="0"/>
              </a:rPr>
              <a:t>discussed </a:t>
            </a:r>
            <a:r>
              <a:rPr lang="en-GB" sz="2400" dirty="0">
                <a:latin typeface="Sylfaen" panose="010A0502050306030303" pitchFamily="18" charset="0"/>
              </a:rPr>
              <a:t>about the role of the built environment in sustainable transport and explained that the discussion has evolved from one strictly centred on avoiding vehicle pollutants to a broader notion of transportation resource </a:t>
            </a:r>
            <a:r>
              <a:rPr lang="en-GB" sz="2400" dirty="0" smtClean="0">
                <a:latin typeface="Sylfaen" panose="010A0502050306030303" pitchFamily="18" charset="0"/>
              </a:rPr>
              <a:t>costs</a:t>
            </a:r>
          </a:p>
          <a:p>
            <a:pPr lvl="1" algn="just">
              <a:buFont typeface="Wingdings" panose="05000000000000000000" pitchFamily="2" charset="2"/>
              <a:buChar char="§"/>
            </a:pPr>
            <a:r>
              <a:rPr lang="en-GB" sz="2400" dirty="0" smtClean="0">
                <a:latin typeface="Sylfaen" panose="010A0502050306030303" pitchFamily="18" charset="0"/>
              </a:rPr>
              <a:t>However, in </a:t>
            </a:r>
            <a:r>
              <a:rPr lang="en-GB" sz="2400" dirty="0">
                <a:latin typeface="Sylfaen" panose="010A0502050306030303" pitchFamily="18" charset="0"/>
              </a:rPr>
              <a:t>the end, the built environment will always be a key foundation of sustainable development, and sustainable transport takes a part of </a:t>
            </a:r>
            <a:r>
              <a:rPr lang="en-GB" sz="2400" dirty="0" smtClean="0">
                <a:latin typeface="Sylfaen" panose="010A0502050306030303" pitchFamily="18" charset="0"/>
              </a:rPr>
              <a:t>it</a:t>
            </a:r>
            <a:endParaRPr lang="en-US" sz="2400" dirty="0">
              <a:latin typeface="Sylfaen" panose="010A0502050306030303" pitchFamily="18" charset="0"/>
            </a:endParaRPr>
          </a:p>
          <a:p>
            <a:pPr lvl="1" algn="just">
              <a:buFont typeface="Wingdings" panose="05000000000000000000" pitchFamily="2" charset="2"/>
              <a:buChar char="§"/>
            </a:pPr>
            <a:endParaRPr lang="en-GB" sz="3100" dirty="0" smtClean="0">
              <a:latin typeface="Sylfaen" panose="010A0502050306030303" pitchFamily="18" charset="0"/>
            </a:endParaRPr>
          </a:p>
          <a:p>
            <a:pPr lvl="1" algn="just">
              <a:buFont typeface="Wingdings" panose="05000000000000000000" pitchFamily="2" charset="2"/>
              <a:buChar char="§"/>
            </a:pPr>
            <a:endParaRPr lang="en-US" sz="3100" b="1" dirty="0" smtClean="0">
              <a:latin typeface="Sylfaen" panose="010A0502050306030303" pitchFamily="18" charset="0"/>
            </a:endParaRPr>
          </a:p>
          <a:p>
            <a:endParaRPr lang="en-US" sz="3100" b="1" dirty="0" smtClean="0">
              <a:latin typeface="Sylfaen" panose="010A0502050306030303" pitchFamily="18" charset="0"/>
            </a:endParaRPr>
          </a:p>
          <a:p>
            <a:pPr lvl="1">
              <a:buFont typeface="Wingdings" panose="05000000000000000000" pitchFamily="2" charset="2"/>
              <a:buChar char="§"/>
            </a:pPr>
            <a:endParaRPr lang="en-US" dirty="0">
              <a:latin typeface="Sylfaen" panose="010A0502050306030303" pitchFamily="18" charset="0"/>
            </a:endParaRPr>
          </a:p>
        </p:txBody>
      </p:sp>
    </p:spTree>
    <p:extLst>
      <p:ext uri="{BB962C8B-B14F-4D97-AF65-F5344CB8AC3E}">
        <p14:creationId xmlns:p14="http://schemas.microsoft.com/office/powerpoint/2010/main" val="3919569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71500" indent="-571500">
              <a:buFont typeface="Wingdings" panose="05000000000000000000" pitchFamily="2" charset="2"/>
              <a:buChar char="q"/>
            </a:pPr>
            <a:r>
              <a:rPr lang="en-GB" sz="4000" b="1" dirty="0">
                <a:latin typeface="Sylfaen" panose="010A0502050306030303" pitchFamily="18" charset="0"/>
              </a:rPr>
              <a:t>Energy infrastructure and services</a:t>
            </a:r>
            <a:endParaRPr lang="en-US" sz="4000" b="1" dirty="0">
              <a:latin typeface="Sylfaen" panose="010A0502050306030303" pitchFamily="18" charset="0"/>
            </a:endParaRPr>
          </a:p>
        </p:txBody>
      </p:sp>
      <p:sp>
        <p:nvSpPr>
          <p:cNvPr id="3" name="Content Placeholder 2"/>
          <p:cNvSpPr>
            <a:spLocks noGrp="1"/>
          </p:cNvSpPr>
          <p:nvPr>
            <p:ph idx="1"/>
          </p:nvPr>
        </p:nvSpPr>
        <p:spPr>
          <a:xfrm>
            <a:off x="994610" y="2042193"/>
            <a:ext cx="10515600" cy="4117976"/>
          </a:xfrm>
        </p:spPr>
        <p:txBody>
          <a:bodyPr>
            <a:normAutofit lnSpcReduction="10000"/>
          </a:bodyPr>
          <a:lstStyle/>
          <a:p>
            <a:pPr algn="just">
              <a:buFont typeface="Wingdings" panose="05000000000000000000" pitchFamily="2" charset="2"/>
              <a:buChar char="§"/>
            </a:pPr>
            <a:r>
              <a:rPr lang="en-GB" sz="2400" dirty="0">
                <a:latin typeface="Sylfaen" panose="010A0502050306030303" pitchFamily="18" charset="0"/>
              </a:rPr>
              <a:t>Energy services are essential to improve displaced people’s life-chances, whether through powering clinics, pumping and treating water, enabling clean cooking, lighting public spaces, or facilitating educational and productive activities (</a:t>
            </a:r>
            <a:r>
              <a:rPr lang="en-GB" sz="2400" dirty="0" err="1">
                <a:latin typeface="Sylfaen" panose="010A0502050306030303" pitchFamily="18" charset="0"/>
              </a:rPr>
              <a:t>Lahn</a:t>
            </a:r>
            <a:r>
              <a:rPr lang="en-GB" sz="2400" dirty="0">
                <a:latin typeface="Sylfaen" panose="010A0502050306030303" pitchFamily="18" charset="0"/>
              </a:rPr>
              <a:t>, 2019</a:t>
            </a:r>
            <a:r>
              <a:rPr lang="en-GB" sz="2400" dirty="0" smtClean="0">
                <a:latin typeface="Sylfaen" panose="010A0502050306030303" pitchFamily="18" charset="0"/>
              </a:rPr>
              <a:t>)</a:t>
            </a:r>
          </a:p>
          <a:p>
            <a:pPr algn="just"/>
            <a:endParaRPr lang="en-GB" sz="1200" dirty="0">
              <a:latin typeface="Sylfaen" panose="010A0502050306030303" pitchFamily="18" charset="0"/>
            </a:endParaRPr>
          </a:p>
          <a:p>
            <a:pPr algn="just">
              <a:buFont typeface="Wingdings" panose="05000000000000000000" pitchFamily="2" charset="2"/>
              <a:buChar char="§"/>
            </a:pPr>
            <a:r>
              <a:rPr lang="en-GB" sz="2400" b="1" dirty="0">
                <a:latin typeface="Sylfaen" panose="010A0502050306030303" pitchFamily="18" charset="0"/>
              </a:rPr>
              <a:t>A diverse context for energy access in displacement </a:t>
            </a:r>
            <a:r>
              <a:rPr lang="en-GB" sz="2400" b="1" dirty="0" smtClean="0">
                <a:latin typeface="Sylfaen" panose="010A0502050306030303" pitchFamily="18" charset="0"/>
              </a:rPr>
              <a:t>situation</a:t>
            </a:r>
            <a:endParaRPr lang="en-GB" sz="2400" b="1" dirty="0">
              <a:latin typeface="Sylfaen" panose="010A0502050306030303" pitchFamily="18" charset="0"/>
            </a:endParaRPr>
          </a:p>
          <a:p>
            <a:pPr algn="just">
              <a:buFont typeface="Wingdings" panose="05000000000000000000" pitchFamily="2" charset="2"/>
              <a:buChar char="§"/>
            </a:pPr>
            <a:r>
              <a:rPr lang="en-GB" sz="2400" b="1" dirty="0">
                <a:latin typeface="Sylfaen" panose="010A0502050306030303" pitchFamily="18" charset="0"/>
              </a:rPr>
              <a:t>Approaches and possible options for providing modern energy services for displaced </a:t>
            </a:r>
            <a:r>
              <a:rPr lang="en-GB" sz="2400" b="1" dirty="0" smtClean="0">
                <a:latin typeface="Sylfaen" panose="010A0502050306030303" pitchFamily="18" charset="0"/>
              </a:rPr>
              <a:t>populations</a:t>
            </a:r>
          </a:p>
          <a:p>
            <a:pPr algn="just">
              <a:buFont typeface="Wingdings" panose="05000000000000000000" pitchFamily="2" charset="2"/>
              <a:buChar char="§"/>
            </a:pPr>
            <a:r>
              <a:rPr lang="en-GB" sz="2400" b="1" dirty="0">
                <a:latin typeface="Sylfaen" panose="010A0502050306030303" pitchFamily="18" charset="0"/>
              </a:rPr>
              <a:t>Improving energy access for displaced populations in camps or </a:t>
            </a:r>
            <a:r>
              <a:rPr lang="en-GB" sz="2400" b="1" dirty="0" smtClean="0">
                <a:latin typeface="Sylfaen" panose="010A0502050306030303" pitchFamily="18" charset="0"/>
              </a:rPr>
              <a:t>settlements</a:t>
            </a:r>
          </a:p>
          <a:p>
            <a:pPr algn="just">
              <a:buFont typeface="Wingdings" panose="05000000000000000000" pitchFamily="2" charset="2"/>
              <a:buChar char="§"/>
            </a:pPr>
            <a:r>
              <a:rPr lang="en-GB" sz="2400" b="1" dirty="0">
                <a:latin typeface="Sylfaen" panose="010A0502050306030303" pitchFamily="18" charset="0"/>
              </a:rPr>
              <a:t>Improving energy access for urban and non-camp displaced populations</a:t>
            </a:r>
            <a:endParaRPr lang="en-US" sz="2400" b="1" i="1" dirty="0">
              <a:latin typeface="Sylfaen" panose="010A0502050306030303" pitchFamily="18" charset="0"/>
            </a:endParaRPr>
          </a:p>
          <a:p>
            <a:pPr algn="just"/>
            <a:endParaRPr lang="en-US" sz="2400" dirty="0">
              <a:latin typeface="Sylfaen" panose="010A0502050306030303" pitchFamily="18" charset="0"/>
            </a:endParaRPr>
          </a:p>
        </p:txBody>
      </p:sp>
    </p:spTree>
    <p:extLst>
      <p:ext uri="{BB962C8B-B14F-4D97-AF65-F5344CB8AC3E}">
        <p14:creationId xmlns:p14="http://schemas.microsoft.com/office/powerpoint/2010/main" val="2610024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94977"/>
            <a:ext cx="10058400" cy="1450757"/>
          </a:xfrm>
        </p:spPr>
        <p:txBody>
          <a:bodyPr>
            <a:normAutofit/>
          </a:bodyPr>
          <a:lstStyle/>
          <a:p>
            <a:pPr marL="571500" indent="-571500">
              <a:buFont typeface="Wingdings" panose="05000000000000000000" pitchFamily="2" charset="2"/>
              <a:buChar char="q"/>
            </a:pPr>
            <a:r>
              <a:rPr lang="en-GB" sz="4000" b="1" dirty="0">
                <a:latin typeface="Sylfaen" panose="010A0502050306030303" pitchFamily="18" charset="0"/>
              </a:rPr>
              <a:t>Waste management infrastructure and services</a:t>
            </a:r>
            <a:endParaRPr lang="en-US" sz="4000" b="1" dirty="0">
              <a:latin typeface="Sylfaen" panose="010A0502050306030303"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
            </a:pPr>
            <a:r>
              <a:rPr lang="en-GB" sz="2400" dirty="0">
                <a:latin typeface="Sylfaen" panose="010A0502050306030303" pitchFamily="18" charset="0"/>
              </a:rPr>
              <a:t>Waste management infrastructure is an infrastructural facility that is essential for the proper maintenance of human life. Especially in situations of rapid mass displacement waste management infrastructure is of critical importance to public health as ill managed waste can attract insects which may carry diseases; unattended waste piles can pose a fire risk while waste can contaminate water supplies, and block water courses, causing flooding (Rouse &amp; Reed, 2013, p. 27</a:t>
            </a:r>
            <a:r>
              <a:rPr lang="en-GB" sz="2400" dirty="0" smtClean="0">
                <a:latin typeface="Sylfaen" panose="010A0502050306030303" pitchFamily="18" charset="0"/>
              </a:rPr>
              <a:t>)</a:t>
            </a:r>
          </a:p>
          <a:p>
            <a:pPr algn="just">
              <a:buFont typeface="Wingdings" panose="05000000000000000000" pitchFamily="2" charset="2"/>
              <a:buChar char="§"/>
            </a:pPr>
            <a:endParaRPr lang="en-GB" sz="1200" dirty="0">
              <a:latin typeface="Sylfaen" panose="010A0502050306030303" pitchFamily="18" charset="0"/>
            </a:endParaRPr>
          </a:p>
          <a:p>
            <a:pPr algn="just">
              <a:buFont typeface="Wingdings" panose="05000000000000000000" pitchFamily="2" charset="2"/>
              <a:buChar char="§"/>
            </a:pPr>
            <a:r>
              <a:rPr lang="en-GB" sz="2400" b="1" dirty="0">
                <a:latin typeface="Sylfaen" panose="010A0502050306030303" pitchFamily="18" charset="0"/>
              </a:rPr>
              <a:t>Waste management in a mass displacement </a:t>
            </a:r>
            <a:r>
              <a:rPr lang="en-GB" sz="2400" b="1" dirty="0" smtClean="0">
                <a:latin typeface="Sylfaen" panose="010A0502050306030303" pitchFamily="18" charset="0"/>
              </a:rPr>
              <a:t>setting</a:t>
            </a:r>
            <a:endParaRPr lang="en-GB" sz="2400" b="1" dirty="0">
              <a:latin typeface="Sylfaen" panose="010A0502050306030303" pitchFamily="18" charset="0"/>
            </a:endParaRPr>
          </a:p>
          <a:p>
            <a:pPr algn="just">
              <a:buFont typeface="Wingdings" panose="05000000000000000000" pitchFamily="2" charset="2"/>
              <a:buChar char="§"/>
            </a:pPr>
            <a:r>
              <a:rPr lang="en-GB" sz="2400" b="1" dirty="0">
                <a:latin typeface="Sylfaen" panose="010A0502050306030303" pitchFamily="18" charset="0"/>
              </a:rPr>
              <a:t>Managing Faecal Waste in a mass displacement setting</a:t>
            </a:r>
            <a:endParaRPr lang="en-US" sz="2400" dirty="0">
              <a:latin typeface="Sylfaen" panose="010A0502050306030303" pitchFamily="18" charset="0"/>
            </a:endParaRPr>
          </a:p>
        </p:txBody>
      </p:sp>
    </p:spTree>
    <p:extLst>
      <p:ext uri="{BB962C8B-B14F-4D97-AF65-F5344CB8AC3E}">
        <p14:creationId xmlns:p14="http://schemas.microsoft.com/office/powerpoint/2010/main" val="2159997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737" y="1303589"/>
            <a:ext cx="10515600" cy="1325563"/>
          </a:xfrm>
        </p:spPr>
        <p:txBody>
          <a:bodyPr>
            <a:normAutofit fontScale="90000"/>
          </a:bodyPr>
          <a:lstStyle/>
          <a:p>
            <a:pPr marL="571500" indent="-571500">
              <a:buFont typeface="Wingdings" panose="05000000000000000000" pitchFamily="2" charset="2"/>
              <a:buChar char="q"/>
            </a:pPr>
            <a:r>
              <a:rPr lang="en-GB" dirty="0" smtClean="0">
                <a:latin typeface="Sylfaen" panose="010A0502050306030303" pitchFamily="18" charset="0"/>
              </a:rPr>
              <a:t>Case studies</a:t>
            </a:r>
            <a:r>
              <a:rPr lang="en-US" dirty="0" smtClean="0">
                <a:latin typeface="Sylfaen" panose="010A0502050306030303" pitchFamily="18" charset="0"/>
              </a:rPr>
              <a:t/>
            </a:r>
            <a:br>
              <a:rPr lang="en-US" dirty="0" smtClean="0">
                <a:latin typeface="Sylfaen" panose="010A0502050306030303" pitchFamily="18" charset="0"/>
              </a:rPr>
            </a:br>
            <a:r>
              <a:rPr lang="en-GB" dirty="0" smtClean="0">
                <a:latin typeface="Sylfaen" panose="010A0502050306030303" pitchFamily="18" charset="0"/>
              </a:rPr>
              <a:t> </a:t>
            </a:r>
            <a:r>
              <a:rPr lang="en-US" dirty="0" smtClean="0"/>
              <a:t/>
            </a:r>
            <a:br>
              <a:rPr lang="en-US" dirty="0" smtClean="0"/>
            </a:br>
            <a:endParaRPr lang="en-US" dirty="0"/>
          </a:p>
        </p:txBody>
      </p:sp>
      <p:sp>
        <p:nvSpPr>
          <p:cNvPr id="3" name="Content Placeholder 2"/>
          <p:cNvSpPr>
            <a:spLocks noGrp="1"/>
          </p:cNvSpPr>
          <p:nvPr>
            <p:ph idx="1"/>
          </p:nvPr>
        </p:nvSpPr>
        <p:spPr>
          <a:xfrm>
            <a:off x="838200" y="2294857"/>
            <a:ext cx="10515600" cy="3480301"/>
          </a:xfrm>
        </p:spPr>
        <p:txBody>
          <a:bodyPr/>
          <a:lstStyle/>
          <a:p>
            <a:endParaRPr lang="en-GB" b="1" dirty="0" smtClean="0"/>
          </a:p>
          <a:p>
            <a:r>
              <a:rPr lang="en-GB" b="1" dirty="0" smtClean="0">
                <a:latin typeface="Sylfaen" panose="010A0502050306030303" pitchFamily="18" charset="0"/>
              </a:rPr>
              <a:t>Google </a:t>
            </a:r>
            <a:r>
              <a:rPr lang="en-GB" b="1" dirty="0">
                <a:latin typeface="Sylfaen" panose="010A0502050306030303" pitchFamily="18" charset="0"/>
              </a:rPr>
              <a:t>drive link:</a:t>
            </a:r>
            <a:endParaRPr lang="en-US" dirty="0">
              <a:latin typeface="Sylfaen" panose="010A0502050306030303" pitchFamily="18" charset="0"/>
            </a:endParaRPr>
          </a:p>
          <a:p>
            <a:endParaRPr lang="en-GB" u="sng" dirty="0" smtClean="0">
              <a:latin typeface="Sylfaen" panose="010A0502050306030303" pitchFamily="18" charset="0"/>
              <a:hlinkClick r:id="rId2"/>
            </a:endParaRPr>
          </a:p>
          <a:p>
            <a:pPr marL="0" indent="0">
              <a:buNone/>
            </a:pPr>
            <a:r>
              <a:rPr lang="en-GB" u="sng" dirty="0" smtClean="0">
                <a:latin typeface="Sylfaen" panose="010A0502050306030303" pitchFamily="18" charset="0"/>
                <a:hlinkClick r:id="rId2"/>
              </a:rPr>
              <a:t>https</a:t>
            </a:r>
            <a:r>
              <a:rPr lang="en-GB" u="sng" dirty="0">
                <a:latin typeface="Sylfaen" panose="010A0502050306030303" pitchFamily="18" charset="0"/>
                <a:hlinkClick r:id="rId2"/>
              </a:rPr>
              <a:t>://</a:t>
            </a:r>
            <a:r>
              <a:rPr lang="en-GB" u="sng" dirty="0" err="1">
                <a:latin typeface="Sylfaen" panose="010A0502050306030303" pitchFamily="18" charset="0"/>
                <a:hlinkClick r:id="rId2"/>
              </a:rPr>
              <a:t>drive.google.com</a:t>
            </a:r>
            <a:r>
              <a:rPr lang="en-GB" u="sng" dirty="0">
                <a:latin typeface="Sylfaen" panose="010A0502050306030303" pitchFamily="18" charset="0"/>
                <a:hlinkClick r:id="rId2"/>
              </a:rPr>
              <a:t>/drive/u/1/folders/</a:t>
            </a:r>
            <a:r>
              <a:rPr lang="en-GB" u="sng" dirty="0" err="1">
                <a:latin typeface="Sylfaen" panose="010A0502050306030303" pitchFamily="18" charset="0"/>
                <a:hlinkClick r:id="rId2"/>
              </a:rPr>
              <a:t>1Qe0ZtBcpCbnSqkZTI7bTWdq1EKEtmCGs</a:t>
            </a:r>
            <a:endParaRPr lang="en-US" dirty="0">
              <a:latin typeface="Sylfaen" panose="010A0502050306030303" pitchFamily="18" charset="0"/>
            </a:endParaRPr>
          </a:p>
          <a:p>
            <a:endParaRPr lang="en-US" dirty="0"/>
          </a:p>
        </p:txBody>
      </p:sp>
    </p:spTree>
    <p:extLst>
      <p:ext uri="{BB962C8B-B14F-4D97-AF65-F5344CB8AC3E}">
        <p14:creationId xmlns:p14="http://schemas.microsoft.com/office/powerpoint/2010/main" val="1016505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26791"/>
          </a:xfrm>
        </p:spPr>
        <p:txBody>
          <a:bodyPr>
            <a:normAutofit/>
          </a:bodyPr>
          <a:lstStyle/>
          <a:p>
            <a:pPr marL="571500" indent="-571500">
              <a:buFont typeface="Wingdings" panose="05000000000000000000" pitchFamily="2" charset="2"/>
              <a:buChar char="q"/>
            </a:pPr>
            <a:r>
              <a:rPr lang="en-GB" sz="4000" b="1" dirty="0">
                <a:latin typeface="Sylfaen" panose="010A0502050306030303" pitchFamily="18" charset="0"/>
              </a:rPr>
              <a:t>References </a:t>
            </a:r>
            <a:endParaRPr lang="en-US" sz="4000" dirty="0">
              <a:latin typeface="Sylfaen" panose="010A0502050306030303" pitchFamily="18" charset="0"/>
            </a:endParaRPr>
          </a:p>
        </p:txBody>
      </p:sp>
      <p:sp>
        <p:nvSpPr>
          <p:cNvPr id="3" name="Content Placeholder 2"/>
          <p:cNvSpPr>
            <a:spLocks noGrp="1"/>
          </p:cNvSpPr>
          <p:nvPr>
            <p:ph idx="1"/>
          </p:nvPr>
        </p:nvSpPr>
        <p:spPr>
          <a:xfrm>
            <a:off x="922421" y="2249905"/>
            <a:ext cx="10515600" cy="3850106"/>
          </a:xfrm>
        </p:spPr>
        <p:txBody>
          <a:bodyPr>
            <a:normAutofit/>
          </a:bodyPr>
          <a:lstStyle/>
          <a:p>
            <a:r>
              <a:rPr lang="en-GB" dirty="0" err="1">
                <a:latin typeface="Sylfaen" panose="010A0502050306030303" pitchFamily="18" charset="0"/>
              </a:rPr>
              <a:t>Amirthalingam</a:t>
            </a:r>
            <a:r>
              <a:rPr lang="en-GB" dirty="0">
                <a:latin typeface="Sylfaen" panose="010A0502050306030303" pitchFamily="18" charset="0"/>
              </a:rPr>
              <a:t>, </a:t>
            </a:r>
            <a:r>
              <a:rPr lang="en-GB" dirty="0" err="1">
                <a:latin typeface="Sylfaen" panose="010A0502050306030303" pitchFamily="18" charset="0"/>
              </a:rPr>
              <a:t>Kopalapillai&amp;Lakshman</a:t>
            </a:r>
            <a:r>
              <a:rPr lang="en-GB" dirty="0">
                <a:latin typeface="Sylfaen" panose="010A0502050306030303" pitchFamily="18" charset="0"/>
              </a:rPr>
              <a:t>, </a:t>
            </a:r>
            <a:r>
              <a:rPr lang="en-GB" dirty="0" err="1">
                <a:latin typeface="Sylfaen" panose="010A0502050306030303" pitchFamily="18" charset="0"/>
              </a:rPr>
              <a:t>Rajith</a:t>
            </a:r>
            <a:r>
              <a:rPr lang="en-GB" dirty="0">
                <a:latin typeface="Sylfaen" panose="010A0502050306030303" pitchFamily="18" charset="0"/>
              </a:rPr>
              <a:t>. 2009. Displaced Livelihoods in Sri Lanka: An Economic Analysis, Journal of Refugee Studies - J </a:t>
            </a:r>
            <a:r>
              <a:rPr lang="en-GB" dirty="0" err="1">
                <a:latin typeface="Sylfaen" panose="010A0502050306030303" pitchFamily="18" charset="0"/>
              </a:rPr>
              <a:t>REFUG</a:t>
            </a:r>
            <a:r>
              <a:rPr lang="en-GB" dirty="0">
                <a:latin typeface="Sylfaen" panose="010A0502050306030303" pitchFamily="18" charset="0"/>
              </a:rPr>
              <a:t> STUD, 22, 502-524</a:t>
            </a:r>
            <a:r>
              <a:rPr lang="en-GB" dirty="0" smtClean="0">
                <a:latin typeface="Sylfaen" panose="010A0502050306030303" pitchFamily="18" charset="0"/>
              </a:rPr>
              <a:t>.</a:t>
            </a:r>
          </a:p>
          <a:p>
            <a:r>
              <a:rPr lang="en-GB" dirty="0">
                <a:latin typeface="Sylfaen" panose="010A0502050306030303" pitchFamily="18" charset="0"/>
              </a:rPr>
              <a:t>Brookings-Bern Project on Internal Displacement. 2008. Protecting Internally Displaced Persons: A Manual for Law and Policymakers. [online] Available </a:t>
            </a:r>
            <a:r>
              <a:rPr lang="en-GB" dirty="0" err="1">
                <a:latin typeface="Sylfaen" panose="010A0502050306030303" pitchFamily="18" charset="0"/>
              </a:rPr>
              <a:t>at:https</a:t>
            </a:r>
            <a:r>
              <a:rPr lang="en-GB" dirty="0">
                <a:latin typeface="Sylfaen" panose="010A0502050306030303" pitchFamily="18" charset="0"/>
              </a:rPr>
              <a:t>://</a:t>
            </a:r>
            <a:r>
              <a:rPr lang="en-GB" dirty="0" err="1">
                <a:latin typeface="Sylfaen" panose="010A0502050306030303" pitchFamily="18" charset="0"/>
              </a:rPr>
              <a:t>www.refworld.org</a:t>
            </a:r>
            <a:r>
              <a:rPr lang="en-GB" dirty="0">
                <a:latin typeface="Sylfaen" panose="010A0502050306030303" pitchFamily="18" charset="0"/>
              </a:rPr>
              <a:t>/</a:t>
            </a:r>
            <a:r>
              <a:rPr lang="en-GB" dirty="0" err="1">
                <a:latin typeface="Sylfaen" panose="010A0502050306030303" pitchFamily="18" charset="0"/>
              </a:rPr>
              <a:t>docid</a:t>
            </a:r>
            <a:r>
              <a:rPr lang="en-GB" dirty="0">
                <a:latin typeface="Sylfaen" panose="010A0502050306030303" pitchFamily="18" charset="0"/>
              </a:rPr>
              <a:t>/</a:t>
            </a:r>
            <a:r>
              <a:rPr lang="en-GB" dirty="0" err="1">
                <a:latin typeface="Sylfaen" panose="010A0502050306030303" pitchFamily="18" charset="0"/>
              </a:rPr>
              <a:t>4900944a2.html</a:t>
            </a:r>
            <a:r>
              <a:rPr lang="en-GB" dirty="0">
                <a:latin typeface="Sylfaen" panose="010A0502050306030303" pitchFamily="18" charset="0"/>
              </a:rPr>
              <a:t> [Accessed 8 September 2021]</a:t>
            </a:r>
            <a:endParaRPr lang="en-US" dirty="0">
              <a:latin typeface="Sylfaen" panose="010A0502050306030303" pitchFamily="18" charset="0"/>
            </a:endParaRPr>
          </a:p>
          <a:p>
            <a:r>
              <a:rPr lang="en-US" dirty="0">
                <a:latin typeface="Sylfaen" panose="010A0502050306030303" pitchFamily="18" charset="0"/>
              </a:rPr>
              <a:t>Crane, R., &amp; </a:t>
            </a:r>
            <a:r>
              <a:rPr lang="en-US" dirty="0" err="1">
                <a:latin typeface="Sylfaen" panose="010A0502050306030303" pitchFamily="18" charset="0"/>
              </a:rPr>
              <a:t>Scweitzer</a:t>
            </a:r>
            <a:r>
              <a:rPr lang="en-US" dirty="0">
                <a:latin typeface="Sylfaen" panose="010A0502050306030303" pitchFamily="18" charset="0"/>
              </a:rPr>
              <a:t>, L. A. (2014). </a:t>
            </a:r>
            <a:r>
              <a:rPr lang="en-US" i="1" dirty="0">
                <a:latin typeface="Sylfaen" panose="010A0502050306030303" pitchFamily="18" charset="0"/>
              </a:rPr>
              <a:t>Transport and Sustainability: The Role of the Built Environment</a:t>
            </a:r>
            <a:r>
              <a:rPr lang="en-US" dirty="0">
                <a:latin typeface="Sylfaen" panose="010A0502050306030303" pitchFamily="18" charset="0"/>
              </a:rPr>
              <a:t>. Retrieved 09 08, 2021, from </a:t>
            </a:r>
            <a:r>
              <a:rPr lang="en-US" dirty="0" err="1">
                <a:latin typeface="Sylfaen" panose="010A0502050306030303" pitchFamily="18" charset="0"/>
              </a:rPr>
              <a:t>JStor</a:t>
            </a:r>
            <a:r>
              <a:rPr lang="en-US" dirty="0">
                <a:latin typeface="Sylfaen" panose="010A0502050306030303" pitchFamily="18" charset="0"/>
              </a:rPr>
              <a:t>: https://</a:t>
            </a:r>
            <a:r>
              <a:rPr lang="en-US" dirty="0" err="1">
                <a:latin typeface="Sylfaen" panose="010A0502050306030303" pitchFamily="18" charset="0"/>
              </a:rPr>
              <a:t>www.jstor.org</a:t>
            </a:r>
            <a:r>
              <a:rPr lang="en-US" dirty="0">
                <a:latin typeface="Sylfaen" panose="010A0502050306030303" pitchFamily="18" charset="0"/>
              </a:rPr>
              <a:t>/stable/</a:t>
            </a:r>
            <a:r>
              <a:rPr lang="en-US" dirty="0" err="1">
                <a:latin typeface="Sylfaen" panose="010A0502050306030303" pitchFamily="18" charset="0"/>
              </a:rPr>
              <a:t>23287652?origin</a:t>
            </a:r>
            <a:r>
              <a:rPr lang="en-US" dirty="0">
                <a:latin typeface="Sylfaen" panose="010A0502050306030303" pitchFamily="18" charset="0"/>
              </a:rPr>
              <a:t>=</a:t>
            </a:r>
            <a:r>
              <a:rPr lang="en-US" dirty="0" err="1">
                <a:latin typeface="Sylfaen" panose="010A0502050306030303" pitchFamily="18" charset="0"/>
              </a:rPr>
              <a:t>JSTOR</a:t>
            </a:r>
            <a:r>
              <a:rPr lang="en-US" dirty="0">
                <a:latin typeface="Sylfaen" panose="010A0502050306030303" pitchFamily="18" charset="0"/>
              </a:rPr>
              <a:t>-pdf</a:t>
            </a:r>
          </a:p>
          <a:p>
            <a:r>
              <a:rPr lang="en-GB" dirty="0" smtClean="0">
                <a:latin typeface="Sylfaen" panose="010A0502050306030303" pitchFamily="18" charset="0"/>
              </a:rPr>
              <a:t> </a:t>
            </a:r>
            <a:r>
              <a:rPr lang="en-GB" dirty="0">
                <a:latin typeface="Sylfaen" panose="010A0502050306030303" pitchFamily="18" charset="0"/>
              </a:rPr>
              <a:t>Grange, C. (2016). Faecal Sludge Management (WASH in Emergencies Problem Exploration Report). Humanitarian Innovation Fund. </a:t>
            </a:r>
            <a:r>
              <a:rPr lang="en-GB" u="sng" dirty="0">
                <a:latin typeface="Sylfaen" panose="010A0502050306030303" pitchFamily="18" charset="0"/>
                <a:hlinkClick r:id="rId2"/>
              </a:rPr>
              <a:t>http://</a:t>
            </a:r>
            <a:r>
              <a:rPr lang="en-GB" u="sng" dirty="0" err="1">
                <a:latin typeface="Sylfaen" panose="010A0502050306030303" pitchFamily="18" charset="0"/>
                <a:hlinkClick r:id="rId2"/>
              </a:rPr>
              <a:t>www.elrha.org</a:t>
            </a:r>
            <a:r>
              <a:rPr lang="en-GB" u="sng" dirty="0">
                <a:latin typeface="Sylfaen" panose="010A0502050306030303" pitchFamily="18" charset="0"/>
                <a:hlinkClick r:id="rId2"/>
              </a:rPr>
              <a:t>/</a:t>
            </a:r>
            <a:r>
              <a:rPr lang="en-GB" u="sng" dirty="0" err="1">
                <a:latin typeface="Sylfaen" panose="010A0502050306030303" pitchFamily="18" charset="0"/>
                <a:hlinkClick r:id="rId2"/>
              </a:rPr>
              <a:t>wp</a:t>
            </a:r>
            <a:r>
              <a:rPr lang="en-GB" u="sng" dirty="0">
                <a:latin typeface="Sylfaen" panose="010A0502050306030303" pitchFamily="18" charset="0"/>
                <a:hlinkClick r:id="rId2"/>
              </a:rPr>
              <a:t>-content/uploads/2016/01/Faecal-Sludge-Management-WASH-Problem-Exploration-</a:t>
            </a:r>
            <a:r>
              <a:rPr lang="en-GB" u="sng" dirty="0" err="1">
                <a:latin typeface="Sylfaen" panose="010A0502050306030303" pitchFamily="18" charset="0"/>
                <a:hlinkClick r:id="rId2"/>
              </a:rPr>
              <a:t>Report.pdf</a:t>
            </a:r>
            <a:endParaRPr lang="en-US" dirty="0">
              <a:latin typeface="Sylfaen" panose="010A0502050306030303" pitchFamily="18" charset="0"/>
            </a:endParaRPr>
          </a:p>
          <a:p>
            <a:endParaRPr lang="en-US" dirty="0">
              <a:latin typeface="Sylfaen" panose="010A0502050306030303" pitchFamily="18" charset="0"/>
            </a:endParaRPr>
          </a:p>
          <a:p>
            <a:endParaRPr lang="en-US" dirty="0">
              <a:latin typeface="Sylfaen" panose="010A0502050306030303" pitchFamily="18" charset="0"/>
            </a:endParaRPr>
          </a:p>
          <a:p>
            <a:endParaRPr lang="en-US" dirty="0"/>
          </a:p>
          <a:p>
            <a:endParaRPr lang="en-US" dirty="0"/>
          </a:p>
        </p:txBody>
      </p:sp>
    </p:spTree>
    <p:extLst>
      <p:ext uri="{BB962C8B-B14F-4D97-AF65-F5344CB8AC3E}">
        <p14:creationId xmlns:p14="http://schemas.microsoft.com/office/powerpoint/2010/main" val="4001580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5565" y="1941986"/>
            <a:ext cx="10058400" cy="4023360"/>
          </a:xfrm>
        </p:spPr>
        <p:txBody>
          <a:bodyPr>
            <a:normAutofit lnSpcReduction="10000"/>
          </a:bodyPr>
          <a:lstStyle/>
          <a:p>
            <a:r>
              <a:rPr lang="en-US" dirty="0" err="1">
                <a:latin typeface="Sylfaen" panose="010A0502050306030303" pitchFamily="18" charset="0"/>
              </a:rPr>
              <a:t>Griškevičiūtė-Gečienė</a:t>
            </a:r>
            <a:r>
              <a:rPr lang="en-US" dirty="0">
                <a:latin typeface="Sylfaen" panose="010A0502050306030303" pitchFamily="18" charset="0"/>
              </a:rPr>
              <a:t>, A., &amp; </a:t>
            </a:r>
            <a:r>
              <a:rPr lang="en-US" dirty="0" err="1">
                <a:latin typeface="Sylfaen" panose="010A0502050306030303" pitchFamily="18" charset="0"/>
              </a:rPr>
              <a:t>Griškevičienė</a:t>
            </a:r>
            <a:r>
              <a:rPr lang="en-US" dirty="0">
                <a:latin typeface="Sylfaen" panose="010A0502050306030303" pitchFamily="18" charset="0"/>
              </a:rPr>
              <a:t>, D. (2015). </a:t>
            </a:r>
            <a:r>
              <a:rPr lang="en-US" i="1" dirty="0">
                <a:latin typeface="Sylfaen" panose="010A0502050306030303" pitchFamily="18" charset="0"/>
              </a:rPr>
              <a:t>The Influence of Transport Infrastructure Development on Sustainable Living Environment in Lithuania</a:t>
            </a:r>
            <a:r>
              <a:rPr lang="en-US" dirty="0">
                <a:latin typeface="Sylfaen" panose="010A0502050306030303" pitchFamily="18" charset="0"/>
              </a:rPr>
              <a:t>. Retrieved 09 08, 2021, from </a:t>
            </a:r>
            <a:r>
              <a:rPr lang="en-US" dirty="0" err="1">
                <a:latin typeface="Sylfaen" panose="010A0502050306030303" pitchFamily="18" charset="0"/>
              </a:rPr>
              <a:t>ScienceDirect</a:t>
            </a:r>
            <a:r>
              <a:rPr lang="en-US" dirty="0">
                <a:latin typeface="Sylfaen" panose="010A0502050306030303" pitchFamily="18" charset="0"/>
              </a:rPr>
              <a:t>: https://</a:t>
            </a:r>
            <a:r>
              <a:rPr lang="en-US" dirty="0" err="1">
                <a:latin typeface="Sylfaen" panose="010A0502050306030303" pitchFamily="18" charset="0"/>
              </a:rPr>
              <a:t>pdf.sciencedirectassets.com</a:t>
            </a:r>
            <a:r>
              <a:rPr lang="en-US" dirty="0">
                <a:latin typeface="Sylfaen" panose="010A0502050306030303" pitchFamily="18" charset="0"/>
              </a:rPr>
              <a:t>/278653/1-</a:t>
            </a:r>
            <a:r>
              <a:rPr lang="en-US" dirty="0" err="1">
                <a:latin typeface="Sylfaen" panose="010A0502050306030303" pitchFamily="18" charset="0"/>
              </a:rPr>
              <a:t>s2.0</a:t>
            </a:r>
            <a:r>
              <a:rPr lang="en-US" dirty="0">
                <a:latin typeface="Sylfaen" panose="010A0502050306030303" pitchFamily="18" charset="0"/>
              </a:rPr>
              <a:t>-</a:t>
            </a:r>
            <a:r>
              <a:rPr lang="en-US" dirty="0" err="1">
                <a:latin typeface="Sylfaen" panose="010A0502050306030303" pitchFamily="18" charset="0"/>
              </a:rPr>
              <a:t>S1877705816X00021</a:t>
            </a:r>
            <a:r>
              <a:rPr lang="en-US" dirty="0">
                <a:latin typeface="Sylfaen" panose="010A0502050306030303" pitchFamily="18" charset="0"/>
              </a:rPr>
              <a:t>/1-</a:t>
            </a:r>
            <a:r>
              <a:rPr lang="en-US" dirty="0" err="1">
                <a:latin typeface="Sylfaen" panose="010A0502050306030303" pitchFamily="18" charset="0"/>
              </a:rPr>
              <a:t>s2.0</a:t>
            </a:r>
            <a:r>
              <a:rPr lang="en-US" dirty="0">
                <a:latin typeface="Sylfaen" panose="010A0502050306030303" pitchFamily="18" charset="0"/>
              </a:rPr>
              <a:t>-</a:t>
            </a:r>
            <a:r>
              <a:rPr lang="en-US" dirty="0" err="1">
                <a:latin typeface="Sylfaen" panose="010A0502050306030303" pitchFamily="18" charset="0"/>
              </a:rPr>
              <a:t>S1877705816000655</a:t>
            </a:r>
            <a:r>
              <a:rPr lang="en-US" dirty="0">
                <a:latin typeface="Sylfaen" panose="010A0502050306030303" pitchFamily="18" charset="0"/>
              </a:rPr>
              <a:t>/</a:t>
            </a:r>
            <a:r>
              <a:rPr lang="en-US" dirty="0" err="1">
                <a:latin typeface="Sylfaen" panose="010A0502050306030303" pitchFamily="18" charset="0"/>
              </a:rPr>
              <a:t>main.pdf?X-Amz-Security-Token</a:t>
            </a:r>
            <a:r>
              <a:rPr lang="en-US" dirty="0">
                <a:latin typeface="Sylfaen" panose="010A0502050306030303" pitchFamily="18" charset="0"/>
              </a:rPr>
              <a:t>=IQoJb3JpZ2luX2VjEFMaCXVzLWVhc3QtMSJGMEQCIHjjFbPD0meZbSIDvZtJoVOr2o7Bt54LtzTKD0snpnc4AiBZTqmPUTfFeZnY7%2Fh1bZSL%2B9EPSHwjmM5HFwE60NXJ</a:t>
            </a:r>
          </a:p>
          <a:p>
            <a:r>
              <a:rPr lang="en-GB" dirty="0">
                <a:latin typeface="Sylfaen" panose="010A0502050306030303" pitchFamily="18" charset="0"/>
              </a:rPr>
              <a:t>Heller, L. 2018. The Human Rights to Water and Sanitation of Forcibly Displaced; UN Special Rapporteur on the Human Rights to Water and Sanitation.</a:t>
            </a:r>
          </a:p>
          <a:p>
            <a:r>
              <a:rPr lang="en-GB" dirty="0">
                <a:latin typeface="Sylfaen" panose="010A0502050306030303" pitchFamily="18" charset="0"/>
              </a:rPr>
              <a:t>Ibrahim, M. 2010. Post-disaster housing reconstruction in a conflict affected district, </a:t>
            </a:r>
            <a:r>
              <a:rPr lang="en-GB" dirty="0" err="1">
                <a:latin typeface="Sylfaen" panose="010A0502050306030303" pitchFamily="18" charset="0"/>
              </a:rPr>
              <a:t>Batticaloa</a:t>
            </a:r>
            <a:r>
              <a:rPr lang="en-GB" dirty="0">
                <a:latin typeface="Sylfaen" panose="010A0502050306030303" pitchFamily="18" charset="0"/>
              </a:rPr>
              <a:t>, Sri Lanka: Reflecting on the Climate Smart Disaster Risk Management Approach, SCR Discussion Paper 6, 47 pp.	</a:t>
            </a:r>
            <a:endParaRPr lang="en-US" dirty="0">
              <a:latin typeface="Sylfaen" panose="010A0502050306030303" pitchFamily="18" charset="0"/>
            </a:endParaRPr>
          </a:p>
          <a:p>
            <a:r>
              <a:rPr lang="en-US" dirty="0" err="1">
                <a:latin typeface="Sylfaen" panose="010A0502050306030303" pitchFamily="18" charset="0"/>
              </a:rPr>
              <a:t>Kaklauskas</a:t>
            </a:r>
            <a:r>
              <a:rPr lang="en-US" dirty="0">
                <a:latin typeface="Sylfaen" panose="010A0502050306030303" pitchFamily="18" charset="0"/>
              </a:rPr>
              <a:t>, A., &amp; </a:t>
            </a:r>
            <a:r>
              <a:rPr lang="en-US" dirty="0" err="1">
                <a:latin typeface="Sylfaen" panose="010A0502050306030303" pitchFamily="18" charset="0"/>
              </a:rPr>
              <a:t>Gudauskas</a:t>
            </a:r>
            <a:r>
              <a:rPr lang="en-US" dirty="0">
                <a:latin typeface="Sylfaen" panose="010A0502050306030303" pitchFamily="18" charset="0"/>
              </a:rPr>
              <a:t>, R. (2016). </a:t>
            </a:r>
            <a:r>
              <a:rPr lang="en-US" i="1" dirty="0">
                <a:latin typeface="Sylfaen" panose="010A0502050306030303" pitchFamily="18" charset="0"/>
              </a:rPr>
              <a:t>Intelligent decision-support systems and the Internet of Things for the smart built environment</a:t>
            </a:r>
            <a:r>
              <a:rPr lang="en-US" dirty="0">
                <a:latin typeface="Sylfaen" panose="010A0502050306030303" pitchFamily="18" charset="0"/>
              </a:rPr>
              <a:t>. Retrieved 09 08, 2021, from </a:t>
            </a:r>
            <a:r>
              <a:rPr lang="en-US" dirty="0" err="1">
                <a:latin typeface="Sylfaen" panose="010A0502050306030303" pitchFamily="18" charset="0"/>
              </a:rPr>
              <a:t>ScienceDirect</a:t>
            </a:r>
            <a:r>
              <a:rPr lang="en-US" dirty="0">
                <a:latin typeface="Sylfaen" panose="010A0502050306030303" pitchFamily="18" charset="0"/>
              </a:rPr>
              <a:t>:</a:t>
            </a:r>
            <a:endParaRPr lang="en-US" dirty="0"/>
          </a:p>
        </p:txBody>
      </p:sp>
    </p:spTree>
    <p:extLst>
      <p:ext uri="{BB962C8B-B14F-4D97-AF65-F5344CB8AC3E}">
        <p14:creationId xmlns:p14="http://schemas.microsoft.com/office/powerpoint/2010/main" val="171936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2105" y="1876926"/>
            <a:ext cx="10515600" cy="4162926"/>
          </a:xfrm>
        </p:spPr>
        <p:txBody>
          <a:bodyPr>
            <a:normAutofit fontScale="92500" lnSpcReduction="20000"/>
          </a:bodyPr>
          <a:lstStyle/>
          <a:p>
            <a:r>
              <a:rPr lang="en-US" sz="2200" dirty="0" smtClean="0">
                <a:latin typeface="Sylfaen" panose="010A0502050306030303" pitchFamily="18" charset="0"/>
              </a:rPr>
              <a:t>https</a:t>
            </a:r>
            <a:r>
              <a:rPr lang="en-US" sz="2200" dirty="0">
                <a:latin typeface="Sylfaen" panose="010A0502050306030303" pitchFamily="18" charset="0"/>
              </a:rPr>
              <a:t>://</a:t>
            </a:r>
            <a:r>
              <a:rPr lang="en-US" sz="2200" dirty="0" err="1">
                <a:latin typeface="Sylfaen" panose="010A0502050306030303" pitchFamily="18" charset="0"/>
              </a:rPr>
              <a:t>www.sciencedirect.com</a:t>
            </a:r>
            <a:r>
              <a:rPr lang="en-US" sz="2200" dirty="0">
                <a:latin typeface="Sylfaen" panose="010A0502050306030303" pitchFamily="18" charset="0"/>
              </a:rPr>
              <a:t>/topics/engineering/built-environment</a:t>
            </a:r>
          </a:p>
          <a:p>
            <a:r>
              <a:rPr lang="en-GB" sz="2200" dirty="0">
                <a:latin typeface="Sylfaen" panose="010A0502050306030303" pitchFamily="18" charset="0"/>
              </a:rPr>
              <a:t>Lakhani, S. 2013. Forced Displacement: Moving from Managing Risk to Facilitating Opportunity. World Bank, Washington, DC. [online] Available at: https://</a:t>
            </a:r>
            <a:r>
              <a:rPr lang="en-GB" sz="2200" dirty="0" err="1">
                <a:latin typeface="Sylfaen" panose="010A0502050306030303" pitchFamily="18" charset="0"/>
              </a:rPr>
              <a:t>openknowledge.worldbank.org</a:t>
            </a:r>
            <a:r>
              <a:rPr lang="en-GB" sz="2200" dirty="0">
                <a:latin typeface="Sylfaen" panose="010A0502050306030303" pitchFamily="18" charset="0"/>
              </a:rPr>
              <a:t>/handle/10986/16371 License: CC BY 3.0 </a:t>
            </a:r>
            <a:r>
              <a:rPr lang="en-GB" sz="2200" dirty="0" err="1">
                <a:latin typeface="Sylfaen" panose="010A0502050306030303" pitchFamily="18" charset="0"/>
              </a:rPr>
              <a:t>IGO</a:t>
            </a:r>
            <a:r>
              <a:rPr lang="en-GB" sz="2200" dirty="0">
                <a:latin typeface="Sylfaen" panose="010A0502050306030303" pitchFamily="18" charset="0"/>
              </a:rPr>
              <a:t>.”[Accessed 8 September 2021]</a:t>
            </a:r>
            <a:endParaRPr lang="en-US" sz="2200" dirty="0">
              <a:latin typeface="Sylfaen" panose="010A0502050306030303" pitchFamily="18" charset="0"/>
            </a:endParaRPr>
          </a:p>
          <a:p>
            <a:r>
              <a:rPr lang="en-US" sz="2200" dirty="0" err="1" smtClean="0">
                <a:latin typeface="Sylfaen" panose="010A0502050306030303" pitchFamily="18" charset="0"/>
              </a:rPr>
              <a:t>Lahn</a:t>
            </a:r>
            <a:r>
              <a:rPr lang="en-US" sz="2200" dirty="0" smtClean="0">
                <a:latin typeface="Sylfaen" panose="010A0502050306030303" pitchFamily="18" charset="0"/>
              </a:rPr>
              <a:t>, G. (2019). Thinking differently about </a:t>
            </a:r>
            <a:r>
              <a:rPr lang="en-US" sz="2200" dirty="0" err="1" smtClean="0">
                <a:latin typeface="Sylfaen" panose="010A0502050306030303" pitchFamily="18" charset="0"/>
              </a:rPr>
              <a:t>energyThinking</a:t>
            </a:r>
            <a:r>
              <a:rPr lang="en-US" sz="2200" dirty="0" smtClean="0">
                <a:latin typeface="Sylfaen" panose="010A0502050306030303" pitchFamily="18" charset="0"/>
              </a:rPr>
              <a:t> differently about energy access in displacement situations. Retrieved 09 08, 2021, from Energy and Economic Growth: https://</a:t>
            </a:r>
            <a:r>
              <a:rPr lang="en-US" sz="2200" dirty="0" err="1" smtClean="0">
                <a:latin typeface="Sylfaen" panose="010A0502050306030303" pitchFamily="18" charset="0"/>
              </a:rPr>
              <a:t>energyeconomicgrowth.org</a:t>
            </a:r>
            <a:r>
              <a:rPr lang="en-US" sz="2200" dirty="0" smtClean="0">
                <a:latin typeface="Sylfaen" panose="010A0502050306030303" pitchFamily="18" charset="0"/>
              </a:rPr>
              <a:t>/sites/</a:t>
            </a:r>
            <a:r>
              <a:rPr lang="en-US" sz="2200" dirty="0" err="1" smtClean="0">
                <a:latin typeface="Sylfaen" panose="010A0502050306030303" pitchFamily="18" charset="0"/>
              </a:rPr>
              <a:t>eeg.opml.co.uk</a:t>
            </a:r>
            <a:r>
              <a:rPr lang="en-US" sz="2200" dirty="0" smtClean="0">
                <a:latin typeface="Sylfaen" panose="010A0502050306030303" pitchFamily="18" charset="0"/>
              </a:rPr>
              <a:t>/files/2019-04/Energy%20access%20in%20mass%20displacement%20CLEAN%2BFINAL%20%5Bglrevisions%5D.pdf</a:t>
            </a:r>
          </a:p>
          <a:p>
            <a:r>
              <a:rPr lang="en-GB" sz="2200" dirty="0">
                <a:latin typeface="Sylfaen" panose="010A0502050306030303" pitchFamily="18" charset="0"/>
              </a:rPr>
              <a:t>Shackelford, B. B., </a:t>
            </a:r>
            <a:r>
              <a:rPr lang="en-GB" sz="2200" dirty="0" err="1">
                <a:latin typeface="Sylfaen" panose="010A0502050306030303" pitchFamily="18" charset="0"/>
              </a:rPr>
              <a:t>Cronk</a:t>
            </a:r>
            <a:r>
              <a:rPr lang="en-GB" sz="2200" dirty="0">
                <a:latin typeface="Sylfaen" panose="010A0502050306030303" pitchFamily="18" charset="0"/>
              </a:rPr>
              <a:t>, R., </a:t>
            </a:r>
            <a:r>
              <a:rPr lang="en-GB" sz="2200" dirty="0" err="1">
                <a:latin typeface="Sylfaen" panose="010A0502050306030303" pitchFamily="18" charset="0"/>
              </a:rPr>
              <a:t>Behnke</a:t>
            </a:r>
            <a:r>
              <a:rPr lang="en-GB" sz="2200" dirty="0">
                <a:latin typeface="Sylfaen" panose="010A0502050306030303" pitchFamily="18" charset="0"/>
              </a:rPr>
              <a:t>, N., Cooper, B., </a:t>
            </a:r>
            <a:r>
              <a:rPr lang="en-GB" sz="2200" dirty="0" err="1">
                <a:latin typeface="Sylfaen" panose="010A0502050306030303" pitchFamily="18" charset="0"/>
              </a:rPr>
              <a:t>Tu</a:t>
            </a:r>
            <a:r>
              <a:rPr lang="en-GB" sz="2200" dirty="0">
                <a:latin typeface="Sylfaen" panose="010A0502050306030303" pitchFamily="18" charset="0"/>
              </a:rPr>
              <a:t>, R., D'Souza, M., Bartram, J., Schweitzer, R., &amp;</a:t>
            </a:r>
            <a:r>
              <a:rPr lang="en-GB" sz="2200" dirty="0" err="1">
                <a:latin typeface="Sylfaen" panose="010A0502050306030303" pitchFamily="18" charset="0"/>
              </a:rPr>
              <a:t>Jaff</a:t>
            </a:r>
            <a:r>
              <a:rPr lang="en-GB" sz="2200" dirty="0">
                <a:latin typeface="Sylfaen" panose="010A0502050306030303" pitchFamily="18" charset="0"/>
              </a:rPr>
              <a:t>, D. 2020. Environmental health in forced displacement: A systematic scoping review of the emergency phase. The Science of the total environment, 714, 136553.[online] Available at: </a:t>
            </a:r>
            <a:r>
              <a:rPr lang="en-GB" sz="2200" u="sng" dirty="0">
                <a:latin typeface="Sylfaen" panose="010A0502050306030303" pitchFamily="18" charset="0"/>
                <a:hlinkClick r:id="rId2"/>
              </a:rPr>
              <a:t>https://</a:t>
            </a:r>
            <a:r>
              <a:rPr lang="en-GB" sz="2200" u="sng" dirty="0" err="1">
                <a:latin typeface="Sylfaen" panose="010A0502050306030303" pitchFamily="18" charset="0"/>
                <a:hlinkClick r:id="rId2"/>
              </a:rPr>
              <a:t>doi.org</a:t>
            </a:r>
            <a:r>
              <a:rPr lang="en-GB" sz="2200" u="sng" dirty="0">
                <a:latin typeface="Sylfaen" panose="010A0502050306030303" pitchFamily="18" charset="0"/>
                <a:hlinkClick r:id="rId2"/>
              </a:rPr>
              <a:t>/10.1016/</a:t>
            </a:r>
            <a:r>
              <a:rPr lang="en-GB" sz="2200" u="sng" dirty="0" err="1">
                <a:latin typeface="Sylfaen" panose="010A0502050306030303" pitchFamily="18" charset="0"/>
                <a:hlinkClick r:id="rId2"/>
              </a:rPr>
              <a:t>j.scitotenv.2020.136553</a:t>
            </a:r>
            <a:r>
              <a:rPr lang="en-GB" sz="2200" dirty="0">
                <a:latin typeface="Sylfaen" panose="010A0502050306030303" pitchFamily="18" charset="0"/>
              </a:rPr>
              <a:t>[Accessed 8 September 2021]</a:t>
            </a:r>
            <a:endParaRPr lang="en-US" sz="2200" dirty="0">
              <a:latin typeface="Sylfaen" panose="010A0502050306030303" pitchFamily="18" charset="0"/>
            </a:endParaRPr>
          </a:p>
          <a:p>
            <a:r>
              <a:rPr lang="en-GB" sz="2200" dirty="0" err="1">
                <a:latin typeface="Sylfaen" panose="010A0502050306030303" pitchFamily="18" charset="0"/>
              </a:rPr>
              <a:t>UNHCR</a:t>
            </a:r>
            <a:r>
              <a:rPr lang="en-GB" sz="2200" dirty="0">
                <a:latin typeface="Sylfaen" panose="010A0502050306030303" pitchFamily="18" charset="0"/>
              </a:rPr>
              <a:t>. 2020. </a:t>
            </a:r>
            <a:r>
              <a:rPr lang="en-GB" sz="2200" dirty="0" err="1">
                <a:latin typeface="Sylfaen" panose="010A0502050306030303" pitchFamily="18" charset="0"/>
              </a:rPr>
              <a:t>UNHCR</a:t>
            </a:r>
            <a:r>
              <a:rPr lang="en-GB" sz="2200" dirty="0">
                <a:latin typeface="Sylfaen" panose="010A0502050306030303" pitchFamily="18" charset="0"/>
              </a:rPr>
              <a:t> WASH MANUAL: Programme Guidance for Refugee Settings, </a:t>
            </a:r>
            <a:r>
              <a:rPr lang="en-GB" sz="2200" dirty="0" err="1">
                <a:latin typeface="Sylfaen" panose="010A0502050306030303" pitchFamily="18" charset="0"/>
              </a:rPr>
              <a:t>7</a:t>
            </a:r>
            <a:r>
              <a:rPr lang="en-GB" sz="2200" baseline="30000" dirty="0" err="1">
                <a:latin typeface="Sylfaen" panose="010A0502050306030303" pitchFamily="18" charset="0"/>
              </a:rPr>
              <a:t>th</a:t>
            </a:r>
            <a:r>
              <a:rPr lang="en-GB" sz="2200" dirty="0" err="1">
                <a:latin typeface="Sylfaen" panose="010A0502050306030303" pitchFamily="18" charset="0"/>
              </a:rPr>
              <a:t>Edition</a:t>
            </a:r>
            <a:r>
              <a:rPr lang="en-GB" sz="2200" dirty="0">
                <a:latin typeface="Sylfaen" panose="010A0502050306030303" pitchFamily="18" charset="0"/>
              </a:rPr>
              <a:t>.</a:t>
            </a:r>
            <a:endParaRPr lang="en-US" sz="2200" dirty="0">
              <a:latin typeface="Sylfaen" panose="010A0502050306030303" pitchFamily="18" charset="0"/>
            </a:endParaRPr>
          </a:p>
          <a:p>
            <a:endParaRPr lang="en-US" sz="2000" dirty="0" smtClean="0">
              <a:latin typeface="Sylfaen" panose="010A0502050306030303" pitchFamily="18" charset="0"/>
            </a:endParaRPr>
          </a:p>
          <a:p>
            <a:endParaRPr lang="en-US" sz="2000" dirty="0">
              <a:latin typeface="Sylfaen" panose="010A0502050306030303" pitchFamily="18" charset="0"/>
            </a:endParaRPr>
          </a:p>
          <a:p>
            <a:endParaRPr lang="en-US" dirty="0"/>
          </a:p>
        </p:txBody>
      </p:sp>
    </p:spTree>
    <p:extLst>
      <p:ext uri="{BB962C8B-B14F-4D97-AF65-F5344CB8AC3E}">
        <p14:creationId xmlns:p14="http://schemas.microsoft.com/office/powerpoint/2010/main" val="260939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71500" indent="-571500">
              <a:buFont typeface="Wingdings" panose="05000000000000000000" pitchFamily="2" charset="2"/>
              <a:buChar char="q"/>
            </a:pPr>
            <a:r>
              <a:rPr lang="en-US" sz="4000" b="1" dirty="0" smtClean="0">
                <a:latin typeface="Sylfaen" panose="010A0502050306030303" pitchFamily="18" charset="0"/>
              </a:rPr>
              <a:t>Learning outcomes </a:t>
            </a:r>
            <a:endParaRPr lang="en-US" sz="4000" b="1" dirty="0">
              <a:latin typeface="Sylfaen" panose="010A0502050306030303" pitchFamily="18" charset="0"/>
            </a:endParaRPr>
          </a:p>
        </p:txBody>
      </p:sp>
      <p:sp>
        <p:nvSpPr>
          <p:cNvPr id="3" name="Content Placeholder 2"/>
          <p:cNvSpPr>
            <a:spLocks noGrp="1"/>
          </p:cNvSpPr>
          <p:nvPr>
            <p:ph idx="1"/>
          </p:nvPr>
        </p:nvSpPr>
        <p:spPr/>
        <p:txBody>
          <a:bodyPr/>
          <a:lstStyle/>
          <a:p>
            <a:pPr lvl="0">
              <a:buFont typeface="Wingdings" panose="05000000000000000000" pitchFamily="2" charset="2"/>
              <a:buChar char="§"/>
            </a:pPr>
            <a:endParaRPr lang="en-US" sz="2400" dirty="0" smtClean="0">
              <a:latin typeface="Sylfaen" panose="010A0502050306030303" pitchFamily="18" charset="0"/>
            </a:endParaRPr>
          </a:p>
          <a:p>
            <a:pPr lvl="0">
              <a:buFont typeface="Wingdings" panose="05000000000000000000" pitchFamily="2" charset="2"/>
              <a:buChar char="§"/>
            </a:pPr>
            <a:r>
              <a:rPr lang="en-US" sz="2400" dirty="0" smtClean="0">
                <a:latin typeface="Sylfaen" panose="010A0502050306030303" pitchFamily="18" charset="0"/>
              </a:rPr>
              <a:t>Recognize </a:t>
            </a:r>
            <a:r>
              <a:rPr lang="en-US" sz="2400" dirty="0">
                <a:latin typeface="Sylfaen" panose="010A0502050306030303" pitchFamily="18" charset="0"/>
              </a:rPr>
              <a:t>various infrastructure associated to built environment relation to mass displacement</a:t>
            </a:r>
            <a:endParaRPr lang="en-US" sz="2400" dirty="0" smtClean="0">
              <a:effectLst/>
              <a:latin typeface="Sylfaen" panose="010A0502050306030303" pitchFamily="18" charset="0"/>
            </a:endParaRPr>
          </a:p>
          <a:p>
            <a:pPr lvl="0">
              <a:buFont typeface="Wingdings" panose="05000000000000000000" pitchFamily="2" charset="2"/>
              <a:buChar char="§"/>
            </a:pPr>
            <a:endParaRPr lang="en-US" sz="2400" dirty="0" smtClean="0">
              <a:latin typeface="Sylfaen" panose="010A0502050306030303" pitchFamily="18" charset="0"/>
            </a:endParaRPr>
          </a:p>
          <a:p>
            <a:pPr lvl="0">
              <a:buFont typeface="Wingdings" panose="05000000000000000000" pitchFamily="2" charset="2"/>
              <a:buChar char="§"/>
            </a:pPr>
            <a:r>
              <a:rPr lang="en-US" sz="2400" dirty="0" smtClean="0">
                <a:latin typeface="Sylfaen" panose="010A0502050306030303" pitchFamily="18" charset="0"/>
              </a:rPr>
              <a:t>Analyze </a:t>
            </a:r>
            <a:r>
              <a:rPr lang="en-US" sz="2400" dirty="0">
                <a:latin typeface="Sylfaen" panose="010A0502050306030303" pitchFamily="18" charset="0"/>
              </a:rPr>
              <a:t>the role infrastructure in various displacement contexts </a:t>
            </a:r>
            <a:endParaRPr lang="en-US" sz="2400" dirty="0" smtClean="0">
              <a:effectLst/>
              <a:latin typeface="Sylfaen" panose="010A0502050306030303" pitchFamily="18" charset="0"/>
            </a:endParaRPr>
          </a:p>
          <a:p>
            <a:endParaRPr lang="en-US" dirty="0"/>
          </a:p>
        </p:txBody>
      </p:sp>
    </p:spTree>
    <p:extLst>
      <p:ext uri="{BB962C8B-B14F-4D97-AF65-F5344CB8AC3E}">
        <p14:creationId xmlns:p14="http://schemas.microsoft.com/office/powerpoint/2010/main" val="2341260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71500" indent="-571500">
              <a:buFont typeface="Wingdings" panose="05000000000000000000" pitchFamily="2" charset="2"/>
              <a:buChar char="q"/>
            </a:pPr>
            <a:r>
              <a:rPr lang="en-US" sz="4000" b="1" dirty="0" smtClean="0">
                <a:latin typeface="Sylfaen" panose="010A0502050306030303" pitchFamily="18" charset="0"/>
              </a:rPr>
              <a:t>Content </a:t>
            </a:r>
            <a:endParaRPr lang="en-US" sz="4000" b="1" dirty="0">
              <a:latin typeface="Sylfaen" panose="010A0502050306030303" pitchFamily="18" charset="0"/>
            </a:endParaRPr>
          </a:p>
        </p:txBody>
      </p:sp>
      <p:sp>
        <p:nvSpPr>
          <p:cNvPr id="3" name="Content Placeholder 2"/>
          <p:cNvSpPr>
            <a:spLocks noGrp="1"/>
          </p:cNvSpPr>
          <p:nvPr>
            <p:ph idx="1"/>
          </p:nvPr>
        </p:nvSpPr>
        <p:spPr/>
        <p:txBody>
          <a:bodyPr>
            <a:normAutofit/>
          </a:bodyPr>
          <a:lstStyle/>
          <a:p>
            <a:endParaRPr lang="en-GB" dirty="0" smtClean="0"/>
          </a:p>
          <a:p>
            <a:pPr>
              <a:buFont typeface="Wingdings" panose="05000000000000000000" pitchFamily="2" charset="2"/>
              <a:buChar char="§"/>
            </a:pPr>
            <a:r>
              <a:rPr lang="en-GB" sz="2400" dirty="0" smtClean="0">
                <a:latin typeface="Sylfaen" panose="010A0502050306030303" pitchFamily="18" charset="0"/>
              </a:rPr>
              <a:t>Water </a:t>
            </a:r>
            <a:r>
              <a:rPr lang="en-GB" sz="2400" dirty="0">
                <a:latin typeface="Sylfaen" panose="010A0502050306030303" pitchFamily="18" charset="0"/>
              </a:rPr>
              <a:t>supply, sanitation and hygiene (WASH</a:t>
            </a:r>
            <a:r>
              <a:rPr lang="en-GB" sz="2400" dirty="0" smtClean="0">
                <a:latin typeface="Sylfaen" panose="010A0502050306030303" pitchFamily="18" charset="0"/>
              </a:rPr>
              <a:t>)</a:t>
            </a:r>
            <a:endParaRPr lang="en-GB" sz="2400" dirty="0">
              <a:latin typeface="Sylfaen" panose="010A0502050306030303" pitchFamily="18" charset="0"/>
            </a:endParaRPr>
          </a:p>
          <a:p>
            <a:pPr>
              <a:buFont typeface="Wingdings" panose="05000000000000000000" pitchFamily="2" charset="2"/>
              <a:buChar char="§"/>
            </a:pPr>
            <a:r>
              <a:rPr lang="en-GB" sz="2400" dirty="0">
                <a:latin typeface="Sylfaen" panose="010A0502050306030303" pitchFamily="18" charset="0"/>
              </a:rPr>
              <a:t>Access to basic needs and services </a:t>
            </a:r>
          </a:p>
          <a:p>
            <a:pPr>
              <a:buFont typeface="Wingdings" panose="05000000000000000000" pitchFamily="2" charset="2"/>
              <a:buChar char="§"/>
            </a:pPr>
            <a:r>
              <a:rPr lang="en-GB" sz="2400" dirty="0">
                <a:latin typeface="Sylfaen" panose="010A0502050306030303" pitchFamily="18" charset="0"/>
              </a:rPr>
              <a:t>Transport infrastructure and </a:t>
            </a:r>
            <a:r>
              <a:rPr lang="en-GB" sz="2400" dirty="0" smtClean="0">
                <a:latin typeface="Sylfaen" panose="010A0502050306030303" pitchFamily="18" charset="0"/>
              </a:rPr>
              <a:t>services</a:t>
            </a:r>
            <a:endParaRPr lang="en-GB" sz="2400" dirty="0">
              <a:latin typeface="Sylfaen" panose="010A0502050306030303" pitchFamily="18" charset="0"/>
            </a:endParaRPr>
          </a:p>
          <a:p>
            <a:pPr>
              <a:buFont typeface="Wingdings" panose="05000000000000000000" pitchFamily="2" charset="2"/>
              <a:buChar char="§"/>
            </a:pPr>
            <a:r>
              <a:rPr lang="en-GB" sz="2400" dirty="0">
                <a:latin typeface="Sylfaen" panose="010A0502050306030303" pitchFamily="18" charset="0"/>
              </a:rPr>
              <a:t>Energy infrastructure and </a:t>
            </a:r>
            <a:r>
              <a:rPr lang="en-GB" sz="2400" dirty="0" smtClean="0">
                <a:latin typeface="Sylfaen" panose="010A0502050306030303" pitchFamily="18" charset="0"/>
              </a:rPr>
              <a:t>services</a:t>
            </a:r>
            <a:endParaRPr lang="en-US" sz="2400" dirty="0" smtClean="0">
              <a:latin typeface="Sylfaen" panose="010A0502050306030303" pitchFamily="18" charset="0"/>
            </a:endParaRPr>
          </a:p>
          <a:p>
            <a:pPr>
              <a:buFont typeface="Wingdings" panose="05000000000000000000" pitchFamily="2" charset="2"/>
              <a:buChar char="§"/>
            </a:pPr>
            <a:r>
              <a:rPr lang="en-GB" sz="2400" dirty="0">
                <a:latin typeface="Sylfaen" panose="010A0502050306030303" pitchFamily="18" charset="0"/>
              </a:rPr>
              <a:t>Waste management infrastructure and services</a:t>
            </a:r>
            <a:endParaRPr lang="en-US" sz="2400" dirty="0">
              <a:latin typeface="Sylfaen" panose="010A0502050306030303" pitchFamily="18" charset="0"/>
            </a:endParaRPr>
          </a:p>
        </p:txBody>
      </p:sp>
    </p:spTree>
    <p:extLst>
      <p:ext uri="{BB962C8B-B14F-4D97-AF65-F5344CB8AC3E}">
        <p14:creationId xmlns:p14="http://schemas.microsoft.com/office/powerpoint/2010/main" val="2693354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326" y="828025"/>
            <a:ext cx="10058400" cy="1450757"/>
          </a:xfrm>
        </p:spPr>
        <p:txBody>
          <a:bodyPr>
            <a:normAutofit fontScale="90000"/>
          </a:bodyPr>
          <a:lstStyle/>
          <a:p>
            <a:pPr marL="571500" indent="-571500">
              <a:buFont typeface="Wingdings" panose="05000000000000000000" pitchFamily="2" charset="2"/>
              <a:buChar char="q"/>
            </a:pPr>
            <a:r>
              <a:rPr lang="en-GB" sz="4400" b="1" dirty="0" smtClean="0">
                <a:latin typeface="Sylfaen" panose="010A0502050306030303" pitchFamily="18" charset="0"/>
              </a:rPr>
              <a:t>Water supply, sanitation and hygiene (WASH)</a:t>
            </a:r>
            <a:r>
              <a:rPr lang="en-GB" dirty="0" smtClean="0">
                <a:latin typeface="Sylfaen" panose="010A0502050306030303" pitchFamily="18" charset="0"/>
              </a:rPr>
              <a:t/>
            </a:r>
            <a:br>
              <a:rPr lang="en-GB" dirty="0" smtClean="0">
                <a:latin typeface="Sylfaen" panose="010A0502050306030303" pitchFamily="18" charset="0"/>
              </a:rPr>
            </a:br>
            <a:endParaRPr lang="en-US" dirty="0"/>
          </a:p>
        </p:txBody>
      </p:sp>
      <p:sp>
        <p:nvSpPr>
          <p:cNvPr id="3" name="Content Placeholder 2"/>
          <p:cNvSpPr>
            <a:spLocks noGrp="1"/>
          </p:cNvSpPr>
          <p:nvPr>
            <p:ph idx="1"/>
          </p:nvPr>
        </p:nvSpPr>
        <p:spPr>
          <a:xfrm>
            <a:off x="1163053" y="1895225"/>
            <a:ext cx="10515600" cy="4351338"/>
          </a:xfrm>
        </p:spPr>
        <p:txBody>
          <a:bodyPr>
            <a:normAutofit/>
          </a:bodyPr>
          <a:lstStyle/>
          <a:p>
            <a:r>
              <a:rPr lang="en-GB" sz="2400" b="1" dirty="0">
                <a:latin typeface="Sylfaen" panose="010A0502050306030303" pitchFamily="18" charset="0"/>
              </a:rPr>
              <a:t>Water </a:t>
            </a:r>
            <a:r>
              <a:rPr lang="en-GB" sz="2400" b="1" dirty="0" smtClean="0">
                <a:latin typeface="Sylfaen" panose="010A0502050306030303" pitchFamily="18" charset="0"/>
              </a:rPr>
              <a:t>supply</a:t>
            </a:r>
          </a:p>
          <a:p>
            <a:endParaRPr lang="en-GB" b="1" dirty="0">
              <a:latin typeface="Sylfaen" panose="010A0502050306030303" pitchFamily="18" charset="0"/>
            </a:endParaRPr>
          </a:p>
          <a:p>
            <a:pPr lvl="1" algn="just">
              <a:buFont typeface="Wingdings" panose="05000000000000000000" pitchFamily="2" charset="2"/>
              <a:buChar char="§"/>
            </a:pPr>
            <a:r>
              <a:rPr lang="en-GB" sz="2400" dirty="0">
                <a:latin typeface="Sylfaen" panose="010A0502050306030303" pitchFamily="18" charset="0"/>
              </a:rPr>
              <a:t>According to the UN special rapporteur on the human rights to water and sanitation, all forcibly displaced persons are equally entitled to safe drinking water and sanitation irrespective of their current location, status bestowed on them, and eligibility for international refugee protection (Heller, 2018, 2</a:t>
            </a:r>
            <a:r>
              <a:rPr lang="en-GB" sz="2400" dirty="0" smtClean="0">
                <a:latin typeface="Sylfaen" panose="010A0502050306030303" pitchFamily="18" charset="0"/>
              </a:rPr>
              <a:t>)</a:t>
            </a:r>
          </a:p>
          <a:p>
            <a:pPr lvl="1" algn="just">
              <a:buFont typeface="Wingdings" panose="05000000000000000000" pitchFamily="2" charset="2"/>
              <a:buChar char="§"/>
            </a:pPr>
            <a:endParaRPr lang="en-GB" sz="2400" dirty="0">
              <a:latin typeface="Sylfaen" panose="010A0502050306030303" pitchFamily="18" charset="0"/>
            </a:endParaRPr>
          </a:p>
          <a:p>
            <a:pPr lvl="1" algn="just">
              <a:buFont typeface="Wingdings" panose="05000000000000000000" pitchFamily="2" charset="2"/>
              <a:buChar char="§"/>
            </a:pPr>
            <a:r>
              <a:rPr lang="en-GB" sz="2400" dirty="0">
                <a:latin typeface="Sylfaen" panose="010A0502050306030303" pitchFamily="18" charset="0"/>
              </a:rPr>
              <a:t>The adequacy of water is evaluated according to its availability, sufficiency and continuous supply, physical access to water, economic access to water, access to information on water-related issues, water quality, and the non-discrimination (Brookings-Bern Project on Internal Displacement, 2008, 118</a:t>
            </a:r>
            <a:r>
              <a:rPr lang="en-GB" sz="2400" dirty="0" smtClean="0">
                <a:latin typeface="Sylfaen" panose="010A0502050306030303" pitchFamily="18" charset="0"/>
              </a:rPr>
              <a:t>)</a:t>
            </a:r>
            <a:endParaRPr lang="en-US" sz="2400" dirty="0" smtClean="0">
              <a:effectLst/>
              <a:latin typeface="Sylfaen" panose="010A0502050306030303" pitchFamily="18" charset="0"/>
            </a:endParaRPr>
          </a:p>
        </p:txBody>
      </p:sp>
    </p:spTree>
    <p:extLst>
      <p:ext uri="{BB962C8B-B14F-4D97-AF65-F5344CB8AC3E}">
        <p14:creationId xmlns:p14="http://schemas.microsoft.com/office/powerpoint/2010/main" val="1796844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0074" y="1732547"/>
            <a:ext cx="10515600" cy="4415590"/>
          </a:xfrm>
        </p:spPr>
        <p:txBody>
          <a:bodyPr>
            <a:normAutofit fontScale="92500" lnSpcReduction="20000"/>
          </a:bodyPr>
          <a:lstStyle/>
          <a:p>
            <a:pPr marL="0" indent="0" algn="just">
              <a:buNone/>
            </a:pPr>
            <a:r>
              <a:rPr lang="en-GB" sz="2400" dirty="0">
                <a:latin typeface="Sylfaen" panose="010A0502050306030303" pitchFamily="18" charset="0"/>
              </a:rPr>
              <a:t> </a:t>
            </a:r>
            <a:r>
              <a:rPr lang="en-GB" sz="2400" dirty="0" smtClean="0">
                <a:latin typeface="Sylfaen" panose="010A0502050306030303" pitchFamily="18" charset="0"/>
              </a:rPr>
              <a:t>  </a:t>
            </a:r>
            <a:r>
              <a:rPr lang="en-GB" sz="2600" b="1" dirty="0" smtClean="0">
                <a:latin typeface="Sylfaen" panose="010A0502050306030303" pitchFamily="18" charset="0"/>
              </a:rPr>
              <a:t>Sanitation</a:t>
            </a:r>
            <a:endParaRPr lang="en-GB" sz="2600" dirty="0" smtClean="0">
              <a:latin typeface="Sylfaen" panose="010A0502050306030303" pitchFamily="18" charset="0"/>
            </a:endParaRPr>
          </a:p>
          <a:p>
            <a:pPr algn="just"/>
            <a:endParaRPr lang="en-GB" sz="2600" dirty="0">
              <a:latin typeface="Sylfaen" panose="010A0502050306030303" pitchFamily="18" charset="0"/>
            </a:endParaRPr>
          </a:p>
          <a:p>
            <a:pPr lvl="1" algn="just">
              <a:buFont typeface="Wingdings" panose="05000000000000000000" pitchFamily="2" charset="2"/>
              <a:buChar char="§"/>
            </a:pPr>
            <a:r>
              <a:rPr lang="en-GB" sz="2600" dirty="0" smtClean="0">
                <a:latin typeface="Sylfaen" panose="010A0502050306030303" pitchFamily="18" charset="0"/>
              </a:rPr>
              <a:t>During </a:t>
            </a:r>
            <a:r>
              <a:rPr lang="en-GB" sz="2600" dirty="0">
                <a:latin typeface="Sylfaen" panose="010A0502050306030303" pitchFamily="18" charset="0"/>
              </a:rPr>
              <a:t>an emergency, there is an immediate obligation for people to have access to the minimum essential level of water and sanitation on a non-discriminatory basis (Heller, 2018, </a:t>
            </a:r>
            <a:r>
              <a:rPr lang="en-GB" sz="2600" dirty="0" smtClean="0">
                <a:latin typeface="Sylfaen" panose="010A0502050306030303" pitchFamily="18" charset="0"/>
              </a:rPr>
              <a:t>4)</a:t>
            </a:r>
          </a:p>
          <a:p>
            <a:pPr lvl="1" algn="just">
              <a:buFont typeface="Wingdings" panose="05000000000000000000" pitchFamily="2" charset="2"/>
              <a:buChar char="§"/>
            </a:pPr>
            <a:endParaRPr lang="en-GB" sz="2600" dirty="0">
              <a:latin typeface="Sylfaen" panose="010A0502050306030303" pitchFamily="18" charset="0"/>
            </a:endParaRPr>
          </a:p>
          <a:p>
            <a:pPr lvl="1" algn="just">
              <a:buFont typeface="Wingdings" panose="05000000000000000000" pitchFamily="2" charset="2"/>
              <a:buChar char="§"/>
            </a:pPr>
            <a:r>
              <a:rPr lang="en-GB" sz="2600" dirty="0" smtClean="0">
                <a:latin typeface="Sylfaen" panose="010A0502050306030303" pitchFamily="18" charset="0"/>
              </a:rPr>
              <a:t>Although </a:t>
            </a:r>
            <a:r>
              <a:rPr lang="en-GB" sz="2600" dirty="0">
                <a:latin typeface="Sylfaen" panose="010A0502050306030303" pitchFamily="18" charset="0"/>
              </a:rPr>
              <a:t>this is the core obligations; what the forcibly displaced persons really require may vary, depending on the individuals concerned, cultural factors, locations or other specific factors (Heller, 2018, 4</a:t>
            </a:r>
            <a:r>
              <a:rPr lang="en-GB" sz="2600" dirty="0" smtClean="0">
                <a:latin typeface="Sylfaen" panose="010A0502050306030303" pitchFamily="18" charset="0"/>
              </a:rPr>
              <a:t>)</a:t>
            </a:r>
          </a:p>
          <a:p>
            <a:pPr lvl="1" algn="just">
              <a:buFont typeface="Wingdings" panose="05000000000000000000" pitchFamily="2" charset="2"/>
              <a:buChar char="§"/>
            </a:pPr>
            <a:endParaRPr lang="en-GB" sz="2600" dirty="0">
              <a:latin typeface="Sylfaen" panose="010A0502050306030303" pitchFamily="18" charset="0"/>
            </a:endParaRPr>
          </a:p>
          <a:p>
            <a:pPr lvl="1" algn="just">
              <a:buFont typeface="Wingdings" panose="05000000000000000000" pitchFamily="2" charset="2"/>
              <a:buChar char="§"/>
            </a:pPr>
            <a:r>
              <a:rPr lang="en-GB" sz="2600" dirty="0">
                <a:latin typeface="Sylfaen" panose="010A0502050306030303" pitchFamily="18" charset="0"/>
              </a:rPr>
              <a:t>Concerns when providing sanitation include availability of sufficient number of toilets, accessibility of the sanitary facilities to all including people with special needs, and safety and hygiene of the facilities provided (Brookings-Bern Project on Internal Displacement, 2008, 277</a:t>
            </a:r>
            <a:r>
              <a:rPr lang="en-GB" sz="2600" dirty="0" smtClean="0">
                <a:latin typeface="Sylfaen" panose="010A0502050306030303" pitchFamily="18" charset="0"/>
              </a:rPr>
              <a:t>)</a:t>
            </a:r>
            <a:endParaRPr lang="en-US" sz="2600" dirty="0" smtClean="0">
              <a:effectLst/>
              <a:latin typeface="Sylfaen" panose="010A0502050306030303" pitchFamily="18" charset="0"/>
            </a:endParaRPr>
          </a:p>
          <a:p>
            <a:pPr algn="just"/>
            <a:endParaRPr lang="en-US" sz="2400" dirty="0">
              <a:latin typeface="Sylfaen" panose="010A0502050306030303" pitchFamily="18" charset="0"/>
            </a:endParaRPr>
          </a:p>
        </p:txBody>
      </p:sp>
    </p:spTree>
    <p:extLst>
      <p:ext uri="{BB962C8B-B14F-4D97-AF65-F5344CB8AC3E}">
        <p14:creationId xmlns:p14="http://schemas.microsoft.com/office/powerpoint/2010/main" val="2279636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5853" y="1961145"/>
            <a:ext cx="10515600" cy="4247149"/>
          </a:xfrm>
        </p:spPr>
        <p:txBody>
          <a:bodyPr>
            <a:normAutofit fontScale="85000" lnSpcReduction="20000"/>
          </a:bodyPr>
          <a:lstStyle/>
          <a:p>
            <a:pPr marL="0" indent="0">
              <a:buNone/>
            </a:pPr>
            <a:r>
              <a:rPr lang="en-GB" sz="2800" b="1" dirty="0">
                <a:latin typeface="Sylfaen" panose="010A0502050306030303" pitchFamily="18" charset="0"/>
              </a:rPr>
              <a:t> </a:t>
            </a:r>
            <a:r>
              <a:rPr lang="en-GB" sz="2800" b="1" dirty="0" smtClean="0">
                <a:latin typeface="Sylfaen" panose="010A0502050306030303" pitchFamily="18" charset="0"/>
              </a:rPr>
              <a:t> </a:t>
            </a:r>
            <a:r>
              <a:rPr lang="en-GB" sz="2800" b="1" dirty="0" smtClean="0">
                <a:latin typeface="Sylfaen" panose="010A0502050306030303" pitchFamily="18" charset="0"/>
              </a:rPr>
              <a:t>Hygiene</a:t>
            </a:r>
            <a:endParaRPr lang="en-GB" sz="2800" b="1" dirty="0">
              <a:latin typeface="Sylfaen" panose="010A0502050306030303" pitchFamily="18" charset="0"/>
            </a:endParaRPr>
          </a:p>
          <a:p>
            <a:pPr marL="0" indent="0">
              <a:buNone/>
            </a:pPr>
            <a:endParaRPr lang="en-GB" sz="2400" b="1" dirty="0">
              <a:latin typeface="Sylfaen" panose="010A0502050306030303" pitchFamily="18" charset="0"/>
            </a:endParaRPr>
          </a:p>
          <a:p>
            <a:pPr lvl="1" algn="just">
              <a:buFont typeface="Wingdings" panose="05000000000000000000" pitchFamily="2" charset="2"/>
              <a:buChar char="§"/>
            </a:pPr>
            <a:r>
              <a:rPr lang="en-GB" sz="2600" dirty="0">
                <a:latin typeface="Sylfaen" panose="010A0502050306030303" pitchFamily="18" charset="0"/>
              </a:rPr>
              <a:t>Hygiene is given equal prominence as water and sanitation within humanitarian discourses. Hygiene, access to adequate water and sanitation are interconnected. This is why water, sanitation and hygiene (WASH) are considered together in refugee settings (</a:t>
            </a:r>
            <a:r>
              <a:rPr lang="en-GB" sz="2600" dirty="0" err="1">
                <a:latin typeface="Sylfaen" panose="010A0502050306030303" pitchFamily="18" charset="0"/>
              </a:rPr>
              <a:t>UNHCR</a:t>
            </a:r>
            <a:r>
              <a:rPr lang="en-GB" sz="2600" dirty="0">
                <a:latin typeface="Sylfaen" panose="010A0502050306030303" pitchFamily="18" charset="0"/>
              </a:rPr>
              <a:t>, 2020, 1</a:t>
            </a:r>
            <a:r>
              <a:rPr lang="en-GB" sz="2600" dirty="0" smtClean="0">
                <a:latin typeface="Sylfaen" panose="010A0502050306030303" pitchFamily="18" charset="0"/>
              </a:rPr>
              <a:t>)</a:t>
            </a:r>
          </a:p>
          <a:p>
            <a:pPr lvl="1" algn="just">
              <a:buFont typeface="Wingdings" panose="05000000000000000000" pitchFamily="2" charset="2"/>
              <a:buChar char="§"/>
            </a:pPr>
            <a:endParaRPr lang="en-GB" sz="2600" dirty="0">
              <a:latin typeface="Sylfaen" panose="010A0502050306030303" pitchFamily="18" charset="0"/>
            </a:endParaRPr>
          </a:p>
          <a:p>
            <a:pPr lvl="1" algn="just">
              <a:buFont typeface="Wingdings" panose="05000000000000000000" pitchFamily="2" charset="2"/>
              <a:buChar char="§"/>
            </a:pPr>
            <a:r>
              <a:rPr lang="en-GB" sz="2600" dirty="0">
                <a:latin typeface="Sylfaen" panose="010A0502050306030303" pitchFamily="18" charset="0"/>
              </a:rPr>
              <a:t>Studies have found that the practice of hygienic practices is inadequate among displaced populations, which was attributed to lack of knowledge among the study population (</a:t>
            </a:r>
            <a:r>
              <a:rPr lang="en-GB" sz="2600" dirty="0" smtClean="0">
                <a:latin typeface="Sylfaen" panose="010A0502050306030303" pitchFamily="18" charset="0"/>
              </a:rPr>
              <a:t>Shackelford </a:t>
            </a:r>
            <a:r>
              <a:rPr lang="en-GB" sz="2600" dirty="0">
                <a:latin typeface="Sylfaen" panose="010A0502050306030303" pitchFamily="18" charset="0"/>
              </a:rPr>
              <a:t>et al., 2020, 15</a:t>
            </a:r>
            <a:r>
              <a:rPr lang="en-GB" sz="2600" dirty="0" smtClean="0">
                <a:latin typeface="Sylfaen" panose="010A0502050306030303" pitchFamily="18" charset="0"/>
              </a:rPr>
              <a:t>)</a:t>
            </a:r>
          </a:p>
          <a:p>
            <a:pPr lvl="1" algn="just">
              <a:buFont typeface="Wingdings" panose="05000000000000000000" pitchFamily="2" charset="2"/>
              <a:buChar char="§"/>
            </a:pPr>
            <a:endParaRPr lang="en-GB" sz="2600" dirty="0">
              <a:latin typeface="Sylfaen" panose="010A0502050306030303" pitchFamily="18" charset="0"/>
            </a:endParaRPr>
          </a:p>
          <a:p>
            <a:pPr lvl="1" algn="just">
              <a:buFont typeface="Wingdings" panose="05000000000000000000" pitchFamily="2" charset="2"/>
              <a:buChar char="§"/>
            </a:pPr>
            <a:r>
              <a:rPr lang="en-GB" sz="2600" dirty="0">
                <a:latin typeface="Sylfaen" panose="010A0502050306030303" pitchFamily="18" charset="0"/>
              </a:rPr>
              <a:t>After hygiene promoters were introduced in one camp, researchers observed that the hygiene practices were improved (</a:t>
            </a:r>
            <a:r>
              <a:rPr lang="en-GB" sz="2600" dirty="0" err="1">
                <a:latin typeface="Sylfaen" panose="010A0502050306030303" pitchFamily="18" charset="0"/>
              </a:rPr>
              <a:t>Flachenber</a:t>
            </a:r>
            <a:r>
              <a:rPr lang="en-GB" sz="2600" dirty="0">
                <a:latin typeface="Sylfaen" panose="010A0502050306030303" pitchFamily="18" charset="0"/>
              </a:rPr>
              <a:t>, 2014, as cited in Shackelford et al., 2020, 15), suggesting the importance of awareness regarding hygienic practices among </a:t>
            </a:r>
            <a:r>
              <a:rPr lang="en-GB" sz="2600" dirty="0" smtClean="0">
                <a:latin typeface="Sylfaen" panose="010A0502050306030303" pitchFamily="18" charset="0"/>
              </a:rPr>
              <a:t>displaced</a:t>
            </a:r>
            <a:endParaRPr lang="en-US" sz="2600" dirty="0">
              <a:latin typeface="Sylfaen" panose="010A0502050306030303" pitchFamily="18" charset="0"/>
            </a:endParaRPr>
          </a:p>
        </p:txBody>
      </p:sp>
    </p:spTree>
    <p:extLst>
      <p:ext uri="{BB962C8B-B14F-4D97-AF65-F5344CB8AC3E}">
        <p14:creationId xmlns:p14="http://schemas.microsoft.com/office/powerpoint/2010/main" val="2706560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0389" y="1416551"/>
            <a:ext cx="10515600" cy="4707523"/>
          </a:xfrm>
        </p:spPr>
        <p:txBody>
          <a:bodyPr/>
          <a:lstStyle/>
          <a:p>
            <a:pPr marL="0" indent="0">
              <a:buNone/>
            </a:pPr>
            <a:endParaRPr lang="en-GB" sz="2400" b="1" dirty="0" smtClean="0">
              <a:latin typeface="Sylfaen" panose="010A0502050306030303" pitchFamily="18" charset="0"/>
            </a:endParaRPr>
          </a:p>
          <a:p>
            <a:r>
              <a:rPr lang="en-GB" sz="2400" b="1" dirty="0" smtClean="0">
                <a:latin typeface="Sylfaen" panose="010A0502050306030303" pitchFamily="18" charset="0"/>
              </a:rPr>
              <a:t>Sri </a:t>
            </a:r>
            <a:r>
              <a:rPr lang="en-GB" sz="2400" b="1" dirty="0">
                <a:latin typeface="Sylfaen" panose="010A0502050306030303" pitchFamily="18" charset="0"/>
              </a:rPr>
              <a:t>Lankan context – Sri Lanka’s </a:t>
            </a:r>
            <a:r>
              <a:rPr lang="en-GB" sz="2400" b="1" dirty="0" smtClean="0">
                <a:latin typeface="Sylfaen" panose="010A0502050306030303" pitchFamily="18" charset="0"/>
              </a:rPr>
              <a:t>Water </a:t>
            </a:r>
            <a:r>
              <a:rPr lang="en-GB" sz="2400" b="1" dirty="0">
                <a:latin typeface="Sylfaen" panose="010A0502050306030303" pitchFamily="18" charset="0"/>
              </a:rPr>
              <a:t>Supply and Sanitation </a:t>
            </a:r>
            <a:r>
              <a:rPr lang="en-GB" sz="2400" b="1" dirty="0" smtClean="0">
                <a:latin typeface="Sylfaen" panose="010A0502050306030303" pitchFamily="18" charset="0"/>
              </a:rPr>
              <a:t>Sector</a:t>
            </a:r>
          </a:p>
          <a:p>
            <a:endParaRPr lang="en-GB" sz="2400" b="1" dirty="0">
              <a:latin typeface="Sylfaen" panose="010A0502050306030303" pitchFamily="18" charset="0"/>
            </a:endParaRPr>
          </a:p>
          <a:p>
            <a:r>
              <a:rPr lang="en-GB" sz="2400" b="1" dirty="0" err="1">
                <a:latin typeface="Sylfaen" panose="010A0502050306030303" pitchFamily="18" charset="0"/>
              </a:rPr>
              <a:t>UNHCR</a:t>
            </a:r>
            <a:r>
              <a:rPr lang="en-GB" sz="2400" b="1" dirty="0">
                <a:latin typeface="Sylfaen" panose="010A0502050306030303" pitchFamily="18" charset="0"/>
              </a:rPr>
              <a:t> WASH Manual for Refugee </a:t>
            </a:r>
            <a:r>
              <a:rPr lang="en-GB" sz="2400" b="1" dirty="0" smtClean="0">
                <a:latin typeface="Sylfaen" panose="010A0502050306030303" pitchFamily="18" charset="0"/>
              </a:rPr>
              <a:t>Settings</a:t>
            </a:r>
          </a:p>
          <a:p>
            <a:pPr lvl="1">
              <a:buFont typeface="Wingdings" panose="05000000000000000000" pitchFamily="2" charset="2"/>
              <a:buChar char="§"/>
            </a:pPr>
            <a:r>
              <a:rPr lang="en-US" sz="2200" dirty="0">
                <a:latin typeface="Sylfaen" panose="010A0502050306030303" pitchFamily="18" charset="0"/>
              </a:rPr>
              <a:t>WASH, Protection and Accountability</a:t>
            </a:r>
            <a:endParaRPr lang="en-US" sz="2200" dirty="0" smtClean="0">
              <a:effectLst/>
              <a:latin typeface="Sylfaen" panose="010A0502050306030303" pitchFamily="18" charset="0"/>
            </a:endParaRPr>
          </a:p>
          <a:p>
            <a:pPr lvl="1">
              <a:buFont typeface="Wingdings" panose="05000000000000000000" pitchFamily="2" charset="2"/>
              <a:buChar char="§"/>
            </a:pPr>
            <a:r>
              <a:rPr lang="en-US" sz="2200" dirty="0">
                <a:latin typeface="Sylfaen" panose="010A0502050306030303" pitchFamily="18" charset="0"/>
              </a:rPr>
              <a:t>Cash-Based Interventions for WASH </a:t>
            </a:r>
            <a:r>
              <a:rPr lang="en-US" sz="2200" dirty="0" err="1">
                <a:latin typeface="Sylfaen" panose="010A0502050306030303" pitchFamily="18" charset="0"/>
              </a:rPr>
              <a:t>Programmes</a:t>
            </a:r>
            <a:r>
              <a:rPr lang="en-US" sz="2200" dirty="0">
                <a:latin typeface="Sylfaen" panose="010A0502050306030303" pitchFamily="18" charset="0"/>
              </a:rPr>
              <a:t> in Refugee </a:t>
            </a:r>
            <a:r>
              <a:rPr lang="en-US" sz="2200" dirty="0" smtClean="0">
                <a:latin typeface="Sylfaen" panose="010A0502050306030303" pitchFamily="18" charset="0"/>
              </a:rPr>
              <a:t>Settings</a:t>
            </a:r>
          </a:p>
          <a:p>
            <a:pPr lvl="1">
              <a:buFont typeface="Wingdings" panose="05000000000000000000" pitchFamily="2" charset="2"/>
              <a:buChar char="§"/>
            </a:pPr>
            <a:r>
              <a:rPr lang="en-US" sz="2200" dirty="0">
                <a:latin typeface="Sylfaen" panose="010A0502050306030303" pitchFamily="18" charset="0"/>
              </a:rPr>
              <a:t>WASH Monitoring System </a:t>
            </a:r>
            <a:endParaRPr lang="en-US" sz="2200" dirty="0" smtClean="0">
              <a:effectLst/>
              <a:latin typeface="Sylfaen" panose="010A0502050306030303" pitchFamily="18" charset="0"/>
            </a:endParaRPr>
          </a:p>
          <a:p>
            <a:pPr lvl="1">
              <a:buFont typeface="Wingdings" panose="05000000000000000000" pitchFamily="2" charset="2"/>
              <a:buChar char="§"/>
            </a:pPr>
            <a:r>
              <a:rPr lang="en-GB" sz="2200" dirty="0">
                <a:latin typeface="Sylfaen" panose="010A0502050306030303" pitchFamily="18" charset="0"/>
              </a:rPr>
              <a:t>WASH Knowledge, Attitudes and Practices (</a:t>
            </a:r>
            <a:r>
              <a:rPr lang="en-GB" sz="2200" dirty="0" err="1">
                <a:latin typeface="Sylfaen" panose="010A0502050306030303" pitchFamily="18" charset="0"/>
              </a:rPr>
              <a:t>KAP</a:t>
            </a:r>
            <a:r>
              <a:rPr lang="en-GB" sz="2200" dirty="0">
                <a:latin typeface="Sylfaen" panose="010A0502050306030303" pitchFamily="18" charset="0"/>
              </a:rPr>
              <a:t>) </a:t>
            </a:r>
            <a:r>
              <a:rPr lang="en-GB" sz="2200" dirty="0" smtClean="0">
                <a:latin typeface="Sylfaen" panose="010A0502050306030303" pitchFamily="18" charset="0"/>
              </a:rPr>
              <a:t>Manual</a:t>
            </a:r>
          </a:p>
          <a:p>
            <a:pPr lvl="1">
              <a:buFont typeface="Wingdings" panose="05000000000000000000" pitchFamily="2" charset="2"/>
              <a:buChar char="§"/>
            </a:pPr>
            <a:r>
              <a:rPr lang="en-US" sz="2200" dirty="0" err="1">
                <a:latin typeface="Sylfaen" panose="010A0502050306030303" pitchFamily="18" charset="0"/>
              </a:rPr>
              <a:t>UNHCR</a:t>
            </a:r>
            <a:r>
              <a:rPr lang="en-US" sz="2200" dirty="0">
                <a:latin typeface="Sylfaen" panose="010A0502050306030303" pitchFamily="18" charset="0"/>
              </a:rPr>
              <a:t> Standard Designs for Water Supply, Excreta Management, Hygiene, Solid Waste </a:t>
            </a:r>
            <a:r>
              <a:rPr lang="en-US" sz="2200" dirty="0" err="1">
                <a:latin typeface="Sylfaen" panose="010A0502050306030303" pitchFamily="18" charset="0"/>
              </a:rPr>
              <a:t>Managment</a:t>
            </a:r>
            <a:r>
              <a:rPr lang="en-US" sz="2200" dirty="0">
                <a:latin typeface="Sylfaen" panose="010A0502050306030303" pitchFamily="18" charset="0"/>
              </a:rPr>
              <a:t>, </a:t>
            </a:r>
            <a:r>
              <a:rPr lang="en-US" sz="2200" dirty="0" err="1">
                <a:latin typeface="Sylfaen" panose="010A0502050306030303" pitchFamily="18" charset="0"/>
              </a:rPr>
              <a:t>etc</a:t>
            </a:r>
            <a:endParaRPr lang="en-US" sz="2200" dirty="0" smtClean="0">
              <a:effectLst/>
              <a:latin typeface="Sylfaen" panose="010A0502050306030303" pitchFamily="18" charset="0"/>
            </a:endParaRPr>
          </a:p>
          <a:p>
            <a:pPr lvl="1">
              <a:buFont typeface="Wingdings" panose="05000000000000000000" pitchFamily="2" charset="2"/>
              <a:buChar char="§"/>
            </a:pPr>
            <a:endParaRPr lang="en-US" dirty="0" smtClean="0">
              <a:effectLst/>
              <a:latin typeface="Sylfaen" panose="010A0502050306030303" pitchFamily="18" charset="0"/>
            </a:endParaRPr>
          </a:p>
          <a:p>
            <a:pPr lvl="1">
              <a:buFont typeface="Wingdings" panose="05000000000000000000" pitchFamily="2" charset="2"/>
              <a:buChar char="§"/>
            </a:pPr>
            <a:endParaRPr lang="en-US" dirty="0" smtClean="0">
              <a:effectLst/>
              <a:latin typeface="Sylfaen" panose="010A0502050306030303" pitchFamily="18" charset="0"/>
            </a:endParaRPr>
          </a:p>
          <a:p>
            <a:pPr lvl="1">
              <a:buFont typeface="Wingdings" panose="05000000000000000000" pitchFamily="2" charset="2"/>
              <a:buChar char="§"/>
            </a:pPr>
            <a:endParaRPr lang="en-US" dirty="0">
              <a:latin typeface="Sylfaen" panose="010A0502050306030303" pitchFamily="18" charset="0"/>
            </a:endParaRPr>
          </a:p>
        </p:txBody>
      </p:sp>
    </p:spTree>
    <p:extLst>
      <p:ext uri="{BB962C8B-B14F-4D97-AF65-F5344CB8AC3E}">
        <p14:creationId xmlns:p14="http://schemas.microsoft.com/office/powerpoint/2010/main" val="3840569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71500" indent="-571500">
              <a:buFont typeface="Wingdings" panose="05000000000000000000" pitchFamily="2" charset="2"/>
              <a:buChar char="q"/>
            </a:pPr>
            <a:r>
              <a:rPr lang="en-GB" sz="4000" b="1" dirty="0">
                <a:latin typeface="Sylfaen" panose="010A0502050306030303" pitchFamily="18" charset="0"/>
              </a:rPr>
              <a:t>Access to basic needs and services</a:t>
            </a:r>
            <a:endParaRPr lang="en-US" sz="4000" b="1" dirty="0">
              <a:latin typeface="Sylfaen" panose="010A0502050306030303" pitchFamily="18" charset="0"/>
            </a:endParaRPr>
          </a:p>
        </p:txBody>
      </p:sp>
      <p:sp>
        <p:nvSpPr>
          <p:cNvPr id="3" name="Content Placeholder 2"/>
          <p:cNvSpPr>
            <a:spLocks noGrp="1"/>
          </p:cNvSpPr>
          <p:nvPr>
            <p:ph idx="1"/>
          </p:nvPr>
        </p:nvSpPr>
        <p:spPr>
          <a:xfrm>
            <a:off x="1097280" y="1845734"/>
            <a:ext cx="10058400" cy="4338498"/>
          </a:xfrm>
        </p:spPr>
        <p:txBody>
          <a:bodyPr>
            <a:normAutofit/>
          </a:bodyPr>
          <a:lstStyle/>
          <a:p>
            <a:r>
              <a:rPr lang="en-GB" sz="2400" b="1" dirty="0" smtClean="0">
                <a:latin typeface="Sylfaen" panose="010A0502050306030303" pitchFamily="18" charset="0"/>
              </a:rPr>
              <a:t>Food</a:t>
            </a:r>
          </a:p>
          <a:p>
            <a:pPr marL="800100" lvl="2" indent="-342900" algn="just">
              <a:spcBef>
                <a:spcPts val="1000"/>
              </a:spcBef>
              <a:buFont typeface="Wingdings" panose="05000000000000000000" pitchFamily="2" charset="2"/>
              <a:buChar char="§"/>
            </a:pPr>
            <a:r>
              <a:rPr lang="en-GB" sz="2200" dirty="0" smtClean="0">
                <a:latin typeface="Sylfaen" panose="010A0502050306030303" pitchFamily="18" charset="0"/>
              </a:rPr>
              <a:t>Conflicts often deprive people of food and obstacles to economic self-sufficiency, typically faced by </a:t>
            </a:r>
            <a:r>
              <a:rPr lang="en-GB" sz="2200" dirty="0" err="1" smtClean="0">
                <a:latin typeface="Sylfaen" panose="010A0502050306030303" pitchFamily="18" charset="0"/>
              </a:rPr>
              <a:t>IDPs</a:t>
            </a:r>
            <a:r>
              <a:rPr lang="en-GB" sz="2200" dirty="0" smtClean="0">
                <a:latin typeface="Sylfaen" panose="010A0502050306030303" pitchFamily="18" charset="0"/>
              </a:rPr>
              <a:t> and often leave them dependent on humanitarian aid for their daily food. Such dependency creates risks, including risks of sexual exploitation(Brookings-Bern Project on Internal Displacement, 2008, 105</a:t>
            </a:r>
            <a:r>
              <a:rPr lang="en-GB" sz="2200" dirty="0" smtClean="0">
                <a:latin typeface="Sylfaen" panose="010A0502050306030303" pitchFamily="18" charset="0"/>
              </a:rPr>
              <a:t>)</a:t>
            </a:r>
            <a:endParaRPr lang="en-GB" sz="2400" b="1" dirty="0">
              <a:latin typeface="Sylfaen" panose="010A0502050306030303" pitchFamily="18" charset="0"/>
            </a:endParaRPr>
          </a:p>
          <a:p>
            <a:r>
              <a:rPr lang="en-US" sz="2400" b="1" dirty="0" smtClean="0">
                <a:latin typeface="Sylfaen" panose="010A0502050306030303" pitchFamily="18" charset="0"/>
              </a:rPr>
              <a:t>Livelihood</a:t>
            </a:r>
            <a:endParaRPr lang="en-US" sz="2400" b="1" dirty="0" smtClean="0">
              <a:latin typeface="Sylfaen" panose="010A0502050306030303" pitchFamily="18" charset="0"/>
            </a:endParaRPr>
          </a:p>
          <a:p>
            <a:pPr lvl="2" algn="just">
              <a:buFont typeface="Wingdings" panose="05000000000000000000" pitchFamily="2" charset="2"/>
              <a:buChar char="§"/>
            </a:pPr>
            <a:r>
              <a:rPr lang="en-GB" sz="2200" dirty="0">
                <a:latin typeface="Sylfaen" panose="010A0502050306030303" pitchFamily="18" charset="0"/>
              </a:rPr>
              <a:t>Living in protracted displacement often means that the basic economic, social and psychological needs of the displaced remain unmet for years, and living in camps make them dependent on humanitarian aid delivered by international agencies or host governments (Lakhani, 2013, 12</a:t>
            </a:r>
            <a:r>
              <a:rPr lang="en-GB" sz="2200" dirty="0" smtClean="0">
                <a:latin typeface="Sylfaen" panose="010A0502050306030303" pitchFamily="18" charset="0"/>
              </a:rPr>
              <a:t>)</a:t>
            </a:r>
            <a:endParaRPr lang="en-GB" sz="2200" b="1" dirty="0" smtClean="0">
              <a:latin typeface="Sylfaen" panose="010A0502050306030303" pitchFamily="18" charset="0"/>
            </a:endParaRPr>
          </a:p>
          <a:p>
            <a:pPr lvl="1" algn="just">
              <a:buFont typeface="Wingdings" panose="05000000000000000000" pitchFamily="2" charset="2"/>
              <a:buChar char="§"/>
            </a:pPr>
            <a:endParaRPr lang="en-GB" dirty="0" smtClean="0">
              <a:latin typeface="Sylfaen" panose="010A0502050306030303" pitchFamily="18" charset="0"/>
            </a:endParaRPr>
          </a:p>
          <a:p>
            <a:pPr lvl="1" algn="just">
              <a:buFont typeface="Wingdings" panose="05000000000000000000" pitchFamily="2" charset="2"/>
              <a:buChar char="§"/>
            </a:pPr>
            <a:endParaRPr lang="en-GB" dirty="0">
              <a:latin typeface="Sylfaen" panose="010A0502050306030303" pitchFamily="18" charset="0"/>
            </a:endParaRPr>
          </a:p>
        </p:txBody>
      </p:sp>
    </p:spTree>
    <p:extLst>
      <p:ext uri="{BB962C8B-B14F-4D97-AF65-F5344CB8AC3E}">
        <p14:creationId xmlns:p14="http://schemas.microsoft.com/office/powerpoint/2010/main" val="358069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579" y="2021307"/>
            <a:ext cx="10515600" cy="4439651"/>
          </a:xfrm>
        </p:spPr>
        <p:txBody>
          <a:bodyPr>
            <a:noAutofit/>
          </a:bodyPr>
          <a:lstStyle/>
          <a:p>
            <a:endParaRPr lang="en-GB" sz="2400" b="1" dirty="0" smtClean="0">
              <a:latin typeface="Sylfaen" panose="010A0502050306030303" pitchFamily="18" charset="0"/>
            </a:endParaRPr>
          </a:p>
          <a:p>
            <a:r>
              <a:rPr lang="en-GB" sz="2800" b="1" dirty="0" smtClean="0">
                <a:latin typeface="Sylfaen" panose="010A0502050306030303" pitchFamily="18" charset="0"/>
              </a:rPr>
              <a:t>Health</a:t>
            </a:r>
          </a:p>
          <a:p>
            <a:pPr lvl="1" algn="just">
              <a:buFont typeface="Wingdings" panose="05000000000000000000" pitchFamily="2" charset="2"/>
              <a:buChar char="§"/>
            </a:pPr>
            <a:r>
              <a:rPr lang="en-GB" sz="2000" dirty="0" smtClean="0">
                <a:latin typeface="Sylfaen" panose="010A0502050306030303" pitchFamily="18" charset="0"/>
              </a:rPr>
              <a:t>A literature review by Yates et al. (2018) has found that WASH interventions based on “program design and beneficiary preferences” were effective in reducing disease transmission (Shackelford, 2020, 21)</a:t>
            </a:r>
          </a:p>
          <a:p>
            <a:pPr lvl="1" algn="just">
              <a:buFont typeface="Wingdings" panose="05000000000000000000" pitchFamily="2" charset="2"/>
              <a:buChar char="§"/>
            </a:pPr>
            <a:r>
              <a:rPr lang="en-GB" sz="2000" dirty="0" smtClean="0">
                <a:latin typeface="Sylfaen" panose="010A0502050306030303" pitchFamily="18" charset="0"/>
              </a:rPr>
              <a:t>In addition to WASH, other facilities such as access to hospitals and medical care is also important. </a:t>
            </a:r>
            <a:r>
              <a:rPr lang="en-GB" sz="2000" dirty="0" err="1" smtClean="0">
                <a:latin typeface="Sylfaen" panose="010A0502050306030303" pitchFamily="18" charset="0"/>
              </a:rPr>
              <a:t>IDPs</a:t>
            </a:r>
            <a:r>
              <a:rPr lang="en-GB" sz="2000" dirty="0" smtClean="0">
                <a:latin typeface="Sylfaen" panose="010A0502050306030303" pitchFamily="18" charset="0"/>
              </a:rPr>
              <a:t> are to be provided with essential medical services including psychological and social services, with special attention to the health needs of women as well as to the prevention of contagious and infectious diseases (Brookings-Bern Project on Internal Displacement, 2008, 145)</a:t>
            </a:r>
            <a:endParaRPr lang="en-US" sz="2000" dirty="0">
              <a:latin typeface="Sylfaen" panose="010A0502050306030303" pitchFamily="18" charset="0"/>
            </a:endParaRPr>
          </a:p>
          <a:p>
            <a:pPr lvl="1" algn="just">
              <a:buFont typeface="Wingdings" panose="05000000000000000000" pitchFamily="2" charset="2"/>
              <a:buChar char="§"/>
            </a:pPr>
            <a:endParaRPr lang="en-GB" sz="2000" b="1" dirty="0" smtClean="0">
              <a:latin typeface="Sylfaen" panose="010A0502050306030303" pitchFamily="18" charset="0"/>
            </a:endParaRPr>
          </a:p>
        </p:txBody>
      </p:sp>
    </p:spTree>
    <p:extLst>
      <p:ext uri="{BB962C8B-B14F-4D97-AF65-F5344CB8AC3E}">
        <p14:creationId xmlns:p14="http://schemas.microsoft.com/office/powerpoint/2010/main" val="378908679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 Introduction to the concepts</Template>
  <TotalTime>215</TotalTime>
  <Words>1602</Words>
  <Application>Microsoft Office PowerPoint</Application>
  <PresentationFormat>Widescreen</PresentationFormat>
  <Paragraphs>121</Paragraphs>
  <Slides>19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Arial</vt:lpstr>
      <vt:lpstr>Calibri</vt:lpstr>
      <vt:lpstr>Calibri Light</vt:lpstr>
      <vt:lpstr>Sylfaen</vt:lpstr>
      <vt:lpstr>Wingdings</vt:lpstr>
      <vt:lpstr>Retrospect</vt:lpstr>
      <vt:lpstr>Custom Design</vt:lpstr>
      <vt:lpstr>Infrastructure and associated services</vt:lpstr>
      <vt:lpstr>Learning outcomes </vt:lpstr>
      <vt:lpstr>Content </vt:lpstr>
      <vt:lpstr>Water supply, sanitation and hygiene (WASH) </vt:lpstr>
      <vt:lpstr>PowerPoint Presentation</vt:lpstr>
      <vt:lpstr>PowerPoint Presentation</vt:lpstr>
      <vt:lpstr>PowerPoint Presentation</vt:lpstr>
      <vt:lpstr>Access to basic needs and services</vt:lpstr>
      <vt:lpstr>PowerPoint Presentation</vt:lpstr>
      <vt:lpstr>PowerPoint Presentation</vt:lpstr>
      <vt:lpstr>PowerPoint Presentation</vt:lpstr>
      <vt:lpstr>Transport infrastructure and services</vt:lpstr>
      <vt:lpstr>PowerPoint Presentation</vt:lpstr>
      <vt:lpstr>Energy infrastructure and services</vt:lpstr>
      <vt:lpstr>Waste management infrastructure and services</vt:lpstr>
      <vt:lpstr>Case studies   </vt:lpstr>
      <vt:lpstr>References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Infrastructure and associated services</dc:title>
  <dc:creator>Malith De Silva</dc:creator>
  <cp:lastModifiedBy>Malith De Silva</cp:lastModifiedBy>
  <cp:revision>15</cp:revision>
  <dcterms:created xsi:type="dcterms:W3CDTF">2021-10-28T03:17:28Z</dcterms:created>
  <dcterms:modified xsi:type="dcterms:W3CDTF">2022-01-11T10:32:10Z</dcterms:modified>
</cp:coreProperties>
</file>