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72" r:id="rId4"/>
    <p:sldId id="257" r:id="rId5"/>
    <p:sldId id="267" r:id="rId6"/>
    <p:sldId id="261" r:id="rId7"/>
    <p:sldId id="264" r:id="rId8"/>
    <p:sldId id="265" r:id="rId9"/>
    <p:sldId id="273" r:id="rId10"/>
    <p:sldId id="271"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D3EB0CA-43BB-4851-A124-032887C489FC}" v="2" dt="2022-01-24T21:01:25.2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F11BA1F-EFB8-40F1-80EA-BE41C366620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9951" y="133883"/>
            <a:ext cx="1670685" cy="568960"/>
          </a:xfrm>
          <a:prstGeom prst="rect">
            <a:avLst/>
          </a:prstGeom>
          <a:noFill/>
          <a:ln>
            <a:noFill/>
          </a:ln>
        </p:spPr>
      </p:pic>
      <p:pic>
        <p:nvPicPr>
          <p:cNvPr id="11" name="Picture 10">
            <a:extLst>
              <a:ext uri="{FF2B5EF4-FFF2-40B4-BE49-F238E27FC236}">
                <a16:creationId xmlns:a16="http://schemas.microsoft.com/office/drawing/2014/main" id="{F24101D6-A3D8-4004-8C5A-D9F3D7441A8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1115" y="127508"/>
            <a:ext cx="2181860" cy="622300"/>
          </a:xfrm>
          <a:prstGeom prst="rect">
            <a:avLst/>
          </a:prstGeom>
          <a:noFill/>
          <a:ln>
            <a:noFill/>
          </a:ln>
        </p:spPr>
      </p:pic>
    </p:spTree>
    <p:extLst>
      <p:ext uri="{BB962C8B-B14F-4D97-AF65-F5344CB8AC3E}">
        <p14:creationId xmlns:p14="http://schemas.microsoft.com/office/powerpoint/2010/main" val="4008434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532896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1208620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CA566-D995-428F-A7AA-A46175019F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4A6A305-7BD5-4208-ADE2-5D92482737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ADC5C24-7CF1-4F0E-9EBF-7AB8402B27C8}"/>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5" name="Footer Placeholder 4">
            <a:extLst>
              <a:ext uri="{FF2B5EF4-FFF2-40B4-BE49-F238E27FC236}">
                <a16:creationId xmlns:a16="http://schemas.microsoft.com/office/drawing/2014/main" id="{452DD3A2-BF0C-44B5-8352-15C6B85317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1609D4-75D8-48B6-8BF9-7A472F8E8B6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746069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1E18F-64FE-4F93-850B-390674C28D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A947CF-CC19-485F-B111-ED3F1C24E8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0B6582-361D-467F-A362-38A1C188D40A}"/>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5" name="Footer Placeholder 4">
            <a:extLst>
              <a:ext uri="{FF2B5EF4-FFF2-40B4-BE49-F238E27FC236}">
                <a16:creationId xmlns:a16="http://schemas.microsoft.com/office/drawing/2014/main" id="{D8EDE49D-D2BF-4B3D-8E7B-CF45BCB4FB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0B25BD-751D-4F05-8E6D-30F0B22F50E9}"/>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800602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A786-5151-41CC-9F44-0ED7471884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9DDDD9A-9A9F-4E5B-B395-0DA4C28C0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93C29A-DC11-44B3-86F6-5C8161531125}"/>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5" name="Footer Placeholder 4">
            <a:extLst>
              <a:ext uri="{FF2B5EF4-FFF2-40B4-BE49-F238E27FC236}">
                <a16:creationId xmlns:a16="http://schemas.microsoft.com/office/drawing/2014/main" id="{0003E3F6-B998-41F6-9E56-118EEB565B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85CB67-716C-456B-8F48-CE0AC07E492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16538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EFC4F-D854-420A-961C-F13B2F4E69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98AE22-3410-45A6-AA29-A80535B10D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791D104-4BE4-4DB6-8FBF-DCAE2F95BA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D8B2B19-7577-4615-8564-6C33952CB486}"/>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6" name="Footer Placeholder 5">
            <a:extLst>
              <a:ext uri="{FF2B5EF4-FFF2-40B4-BE49-F238E27FC236}">
                <a16:creationId xmlns:a16="http://schemas.microsoft.com/office/drawing/2014/main" id="{10310238-9795-4F59-AEF9-A3DA5E1A68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701B98-3CD9-4701-86A2-1DEA9FC1C9A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177784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B7CA6-9466-4795-BFA9-FFB8964C391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E6E30E-88E8-4BF1-BF47-464D03FE81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33F7D1-C2D3-4C38-B35C-7F0C322C39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915212C-0D00-4C3F-B71D-E40A355E6B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F16E87-AC07-43E5-AA04-7FE92F1235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D64C582-845E-4154-B47C-B9843DB93D35}"/>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8" name="Footer Placeholder 7">
            <a:extLst>
              <a:ext uri="{FF2B5EF4-FFF2-40B4-BE49-F238E27FC236}">
                <a16:creationId xmlns:a16="http://schemas.microsoft.com/office/drawing/2014/main" id="{5D30D677-38E8-420F-9216-ACDE0180171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F158473-0E1E-4E7F-961A-ADB3DFAA51D3}"/>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397853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27091-213A-4F1D-A57C-ED4F24892E8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A2198-61F8-4985-A950-F1D10700A444}"/>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4" name="Footer Placeholder 3">
            <a:extLst>
              <a:ext uri="{FF2B5EF4-FFF2-40B4-BE49-F238E27FC236}">
                <a16:creationId xmlns:a16="http://schemas.microsoft.com/office/drawing/2014/main" id="{C583E451-F1DF-4870-80A9-00171F19866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68D33AE-47CA-468E-BB47-B9352462306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57461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EC796-D31F-459E-A138-2AFBD4A293AF}"/>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3" name="Footer Placeholder 2">
            <a:extLst>
              <a:ext uri="{FF2B5EF4-FFF2-40B4-BE49-F238E27FC236}">
                <a16:creationId xmlns:a16="http://schemas.microsoft.com/office/drawing/2014/main" id="{92604254-A912-41E1-A188-79E0C1B5B91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C24E09-AA99-4507-98CC-2210673D1950}"/>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072336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856B-8BEC-488E-8E0C-C32E222FD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3DA2A6-92E4-4FCB-9105-38DD537985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9C668AB-1A4D-4FE3-A28A-EEFA86B92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73E7C-B989-47FB-A4B6-A8334E0367B0}"/>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6" name="Footer Placeholder 5">
            <a:extLst>
              <a:ext uri="{FF2B5EF4-FFF2-40B4-BE49-F238E27FC236}">
                <a16:creationId xmlns:a16="http://schemas.microsoft.com/office/drawing/2014/main" id="{D484A091-E2B1-477E-BFFB-CBDDE0596B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88434F-EE21-4096-BF97-5DEC8D98FD3B}"/>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49135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pic>
        <p:nvPicPr>
          <p:cNvPr id="7" name="Picture 6">
            <a:extLst>
              <a:ext uri="{FF2B5EF4-FFF2-40B4-BE49-F238E27FC236}">
                <a16:creationId xmlns:a16="http://schemas.microsoft.com/office/drawing/2014/main" id="{1B26D898-02A4-4D43-A4EE-64ADC7DC2AB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8477" y="95236"/>
            <a:ext cx="1670685" cy="568960"/>
          </a:xfrm>
          <a:prstGeom prst="rect">
            <a:avLst/>
          </a:prstGeom>
          <a:noFill/>
          <a:ln>
            <a:noFill/>
          </a:ln>
        </p:spPr>
      </p:pic>
      <p:pic>
        <p:nvPicPr>
          <p:cNvPr id="8" name="Picture 7">
            <a:extLst>
              <a:ext uri="{FF2B5EF4-FFF2-40B4-BE49-F238E27FC236}">
                <a16:creationId xmlns:a16="http://schemas.microsoft.com/office/drawing/2014/main" id="{299DF6A7-6DA5-4242-B61E-1BCF4ACD2AB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0458" y="86358"/>
            <a:ext cx="2181860" cy="622300"/>
          </a:xfrm>
          <a:prstGeom prst="rect">
            <a:avLst/>
          </a:prstGeom>
          <a:noFill/>
          <a:ln>
            <a:noFill/>
          </a:ln>
        </p:spPr>
      </p:pic>
    </p:spTree>
    <p:extLst>
      <p:ext uri="{BB962C8B-B14F-4D97-AF65-F5344CB8AC3E}">
        <p14:creationId xmlns:p14="http://schemas.microsoft.com/office/powerpoint/2010/main" val="3553306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74064-0535-484B-8ACB-7B6F296186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A7EFDAA-BE87-4B48-AE18-56C43C847B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8F931357-112E-4CAA-9E08-99A334AEBF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2C1552-B907-444D-A397-7DD212DC31BA}"/>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6" name="Footer Placeholder 5">
            <a:extLst>
              <a:ext uri="{FF2B5EF4-FFF2-40B4-BE49-F238E27FC236}">
                <a16:creationId xmlns:a16="http://schemas.microsoft.com/office/drawing/2014/main" id="{29FC4B93-B74D-4F82-AADA-7DD779132C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7B2162-6DD5-4182-9253-D1D27831569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012505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2D08D-31F6-4A31-A2D3-617C89BC123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961EA0-6249-480A-9B6C-46A7631349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7A9417-FCD1-491A-974E-2C77DA1BF19C}"/>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5" name="Footer Placeholder 4">
            <a:extLst>
              <a:ext uri="{FF2B5EF4-FFF2-40B4-BE49-F238E27FC236}">
                <a16:creationId xmlns:a16="http://schemas.microsoft.com/office/drawing/2014/main" id="{269591EC-B158-4A32-9943-AC155C075C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57CE8A-83F1-4CAB-8C5D-F790933E99D3}"/>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1435988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39E760-8596-45E5-BA76-D0B21A4143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F61093-56B2-44CB-8627-38379295BD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BAFF10-1DF2-4822-8A2C-7076EA30EC0F}"/>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5" name="Footer Placeholder 4">
            <a:extLst>
              <a:ext uri="{FF2B5EF4-FFF2-40B4-BE49-F238E27FC236}">
                <a16:creationId xmlns:a16="http://schemas.microsoft.com/office/drawing/2014/main" id="{BA59A69D-5736-4F78-9075-D8F1A2283F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E89B87-E353-41CB-A88E-613B326E73E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4777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039DEF-0C26-40E9-A9BF-84EB894187BC}"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568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039DEF-0C26-40E9-A9BF-84EB894187BC}"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387530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039DEF-0C26-40E9-A9BF-84EB894187BC}" type="datetimeFigureOut">
              <a:rPr lang="en-US" smtClean="0"/>
              <a:t>2/17/2022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885514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039DEF-0C26-40E9-A9BF-84EB894187BC}" type="datetimeFigureOut">
              <a:rPr lang="en-US" smtClean="0"/>
              <a:t>2/17/2022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1994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E039DEF-0C26-40E9-A9BF-84EB894187BC}" type="datetimeFigureOut">
              <a:rPr lang="en-US" smtClean="0"/>
              <a:t>2/17/2022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8972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E039DEF-0C26-40E9-A9BF-84EB894187BC}" type="datetimeFigureOut">
              <a:rPr lang="en-US" smtClean="0"/>
              <a:t>2/17/2022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9BAE17D-6724-4322-8DE7-984BE845CAAF}" type="slidenum">
              <a:rPr lang="en-US" smtClean="0"/>
              <a:t>‹#›</a:t>
            </a:fld>
            <a:endParaRPr lang="en-US"/>
          </a:p>
        </p:txBody>
      </p:sp>
    </p:spTree>
    <p:extLst>
      <p:ext uri="{BB962C8B-B14F-4D97-AF65-F5344CB8AC3E}">
        <p14:creationId xmlns:p14="http://schemas.microsoft.com/office/powerpoint/2010/main" val="1106355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039DEF-0C26-40E9-A9BF-84EB894187BC}"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4013022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E039DEF-0C26-40E9-A9BF-84EB894187BC}" type="datetimeFigureOut">
              <a:rPr lang="en-US" smtClean="0"/>
              <a:t>2/17/2022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9BAE17D-6724-4322-8DE7-984BE845CAA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427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EB564A-6ADC-413B-983F-6DC1E36046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FD7E32-6FE8-4AF8-AC3E-10B0C1A8EB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E666FB-2C42-4465-B9BC-8B9DE9B19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A372A-B9B5-441A-A206-396452DF1A2E}" type="datetimeFigureOut">
              <a:rPr lang="en-GB" smtClean="0"/>
              <a:t>17/02/2022</a:t>
            </a:fld>
            <a:endParaRPr lang="en-GB"/>
          </a:p>
        </p:txBody>
      </p:sp>
      <p:sp>
        <p:nvSpPr>
          <p:cNvPr id="5" name="Footer Placeholder 4">
            <a:extLst>
              <a:ext uri="{FF2B5EF4-FFF2-40B4-BE49-F238E27FC236}">
                <a16:creationId xmlns:a16="http://schemas.microsoft.com/office/drawing/2014/main" id="{9C2F0BC3-FD0C-4140-95C1-4399332AC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81CD2CF-62EC-4A5E-B3BA-F446C33A79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238CA0-3056-4810-AED1-6D1C948538A1}" type="slidenum">
              <a:rPr lang="en-GB" smtClean="0"/>
              <a:t>‹#›</a:t>
            </a:fld>
            <a:endParaRPr lang="en-GB"/>
          </a:p>
        </p:txBody>
      </p:sp>
    </p:spTree>
    <p:extLst>
      <p:ext uri="{BB962C8B-B14F-4D97-AF65-F5344CB8AC3E}">
        <p14:creationId xmlns:p14="http://schemas.microsoft.com/office/powerpoint/2010/main" val="36811084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hyperlink" Target="https://www.unhcr.org/54082cc69.pdf" TargetMode="External"/><Relationship Id="rId2" Type="http://schemas.openxmlformats.org/officeDocument/2006/relationships/hyperlink" Target="https://www.homeless.org.uk/sites/default/files/site-attachments/Resettlement%20guidance.p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00051" y="1690577"/>
            <a:ext cx="10058400" cy="1073888"/>
          </a:xfrm>
        </p:spPr>
        <p:txBody>
          <a:bodyPr>
            <a:normAutofit/>
          </a:bodyPr>
          <a:lstStyle/>
          <a:p>
            <a:pPr algn="ctr"/>
            <a:r>
              <a:rPr lang="en-US" sz="4800" b="1" dirty="0">
                <a:latin typeface="Times New Roman" panose="02020603050405020304" pitchFamily="18" charset="0"/>
                <a:cs typeface="Times New Roman" panose="02020603050405020304" pitchFamily="18" charset="0"/>
              </a:rPr>
              <a:t>Location Decisions</a:t>
            </a:r>
          </a:p>
        </p:txBody>
      </p:sp>
      <p:pic>
        <p:nvPicPr>
          <p:cNvPr id="4" name="Audio 3">
            <a:hlinkClick r:id="" action="ppaction://media"/>
            <a:extLst>
              <a:ext uri="{FF2B5EF4-FFF2-40B4-BE49-F238E27FC236}">
                <a16:creationId xmlns:a16="http://schemas.microsoft.com/office/drawing/2014/main" id="{A2F1056C-AE5F-4EF5-89D2-07C68924C5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06697852"/>
      </p:ext>
    </p:extLst>
  </p:cSld>
  <p:clrMapOvr>
    <a:masterClrMapping/>
  </p:clrMapOvr>
  <mc:AlternateContent xmlns:mc="http://schemas.openxmlformats.org/markup-compatibility/2006">
    <mc:Choice xmlns:p14="http://schemas.microsoft.com/office/powerpoint/2010/main" Requires="p14">
      <p:transition spd="slow" p14:dur="2000" advTm="10355"/>
    </mc:Choice>
    <mc:Fallback>
      <p:transition spd="slow" advTm="103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284" y="286603"/>
            <a:ext cx="7049386" cy="1450757"/>
          </a:xfrm>
        </p:spPr>
        <p:txBody>
          <a:bodyPr/>
          <a:lstStyle/>
          <a:p>
            <a:r>
              <a:rPr lang="en-US" b="1" dirty="0">
                <a:latin typeface="Times New Roman" panose="02020603050405020304" pitchFamily="18" charset="0"/>
                <a:cs typeface="Times New Roman" panose="02020603050405020304" pitchFamily="18" charset="0"/>
              </a:rPr>
              <a:t>Learning outcomes </a:t>
            </a:r>
          </a:p>
        </p:txBody>
      </p:sp>
      <p:sp>
        <p:nvSpPr>
          <p:cNvPr id="3" name="Content Placeholder 2"/>
          <p:cNvSpPr>
            <a:spLocks noGrp="1"/>
          </p:cNvSpPr>
          <p:nvPr>
            <p:ph idx="1"/>
          </p:nvPr>
        </p:nvSpPr>
        <p:spPr>
          <a:xfrm>
            <a:off x="223284" y="1845734"/>
            <a:ext cx="8165804" cy="4023360"/>
          </a:xfrm>
        </p:spPr>
        <p:txBody>
          <a:bodyPr>
            <a:normAutofit/>
          </a:bodyPr>
          <a:lstStyle/>
          <a:p>
            <a:pPr algn="just"/>
            <a:endParaRPr lang="en-US" sz="2400" dirty="0">
              <a:latin typeface="Sylfaen" panose="010A0502050306030303" pitchFamily="18" charset="0"/>
            </a:endParaRPr>
          </a:p>
          <a:p>
            <a:r>
              <a:rPr lang="en-GB" sz="2400" dirty="0">
                <a:latin typeface="Times New Roman" panose="02020603050405020304" pitchFamily="18" charset="0"/>
                <a:ea typeface="Calibri" panose="020F0502020204030204" pitchFamily="34" charset="0"/>
                <a:cs typeface="Times New Roman" panose="02020603050405020304" pitchFamily="18" charset="0"/>
              </a:rPr>
              <a:t>By the end of this lesson, students will:</a:t>
            </a:r>
          </a:p>
          <a:p>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p>
            <a:pPr>
              <a:buFont typeface="Wingdings" panose="05000000000000000000" pitchFamily="2" charset="2"/>
              <a:buChar char="§"/>
            </a:pP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 The meaning of location decisions</a:t>
            </a:r>
          </a:p>
          <a:p>
            <a:pPr>
              <a:buFont typeface="Wingdings" panose="05000000000000000000" pitchFamily="2" charset="2"/>
              <a:buChar char="§"/>
            </a:pP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 Know the importance of making location decisions.</a:t>
            </a:r>
          </a:p>
          <a:p>
            <a:pPr>
              <a:buFont typeface="Wingdings" panose="05000000000000000000" pitchFamily="2" charset="2"/>
              <a:buChar char="§"/>
            </a:pPr>
            <a:r>
              <a:rPr lang="en-GB" sz="2400" dirty="0">
                <a:effectLst/>
                <a:latin typeface="Times New Roman" panose="02020603050405020304" pitchFamily="18" charset="0"/>
                <a:ea typeface="Calibri" panose="020F0502020204030204" pitchFamily="34" charset="0"/>
                <a:cs typeface="Times New Roman" panose="02020603050405020304" pitchFamily="18" charset="0"/>
              </a:rPr>
              <a:t> The consequences of not taking location decisions.</a:t>
            </a:r>
          </a:p>
          <a:p>
            <a:pPr>
              <a:buFont typeface="Wingdings" panose="05000000000000000000" pitchFamily="2" charset="2"/>
              <a:buChar char="§"/>
            </a:pPr>
            <a:r>
              <a:rPr lang="en-GB" sz="2400" dirty="0">
                <a:latin typeface="Times New Roman" panose="02020603050405020304" pitchFamily="18" charset="0"/>
                <a:ea typeface="Calibri" panose="020F0502020204030204" pitchFamily="34" charset="0"/>
                <a:cs typeface="Times New Roman" panose="02020603050405020304" pitchFamily="18" charset="0"/>
              </a:rPr>
              <a:t>Be able to understand the relationship between location decisions and relocation planning</a:t>
            </a:r>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CTRL Teaching Tips: Identifying Student Learning Outcomes | CTRL Faculty  Resources">
            <a:extLst>
              <a:ext uri="{FF2B5EF4-FFF2-40B4-BE49-F238E27FC236}">
                <a16:creationId xmlns:a16="http://schemas.microsoft.com/office/drawing/2014/main" id="{CD1FFE5D-881E-48FD-8DA4-9DBA6BD40A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37944" y="1737360"/>
            <a:ext cx="3551275" cy="402336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304E26BD-B7EC-4246-B20A-694640D276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81361167"/>
      </p:ext>
    </p:extLst>
  </p:cSld>
  <p:clrMapOvr>
    <a:masterClrMapping/>
  </p:clrMapOvr>
  <mc:AlternateContent xmlns:mc="http://schemas.openxmlformats.org/markup-compatibility/2006">
    <mc:Choice xmlns:p14="http://schemas.microsoft.com/office/powerpoint/2010/main" Requires="p14">
      <p:transition spd="slow" p14:dur="2000" advTm="25527"/>
    </mc:Choice>
    <mc:Fallback>
      <p:transition spd="slow" advTm="25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Content</a:t>
            </a:r>
          </a:p>
        </p:txBody>
      </p:sp>
      <p:sp>
        <p:nvSpPr>
          <p:cNvPr id="3" name="Content Placeholder 2"/>
          <p:cNvSpPr>
            <a:spLocks noGrp="1"/>
          </p:cNvSpPr>
          <p:nvPr>
            <p:ph idx="1"/>
          </p:nvPr>
        </p:nvSpPr>
        <p:spPr>
          <a:xfrm>
            <a:off x="276447" y="1845734"/>
            <a:ext cx="6847367" cy="4023360"/>
          </a:xfrm>
        </p:spPr>
        <p:txBody>
          <a:bodyPr>
            <a:normAutofit fontScale="62500" lnSpcReduction="20000"/>
          </a:bodyPr>
          <a:lstStyle/>
          <a:p>
            <a:pPr marL="342900" marR="0" lvl="0" indent="-342900" algn="just">
              <a:lnSpc>
                <a:spcPct val="150000"/>
              </a:lnSpc>
              <a:spcBef>
                <a:spcPts val="0"/>
              </a:spcBef>
              <a:spcAft>
                <a:spcPts val="800"/>
              </a:spcAft>
              <a:buFont typeface="Symbol" panose="05050102010706020507" pitchFamily="18" charset="2"/>
              <a:buChar char=""/>
            </a:pPr>
            <a:endParaRPr lang="en-US" sz="2400" dirty="0">
              <a:latin typeface="Sylfaen" panose="010A0502050306030303" pitchFamily="18" charset="0"/>
              <a:ea typeface="Calibri" panose="020F0502020204030204" pitchFamily="34" charset="0"/>
            </a:endParaRPr>
          </a:p>
          <a:p>
            <a:pPr marR="0" lvl="0" algn="just">
              <a:lnSpc>
                <a:spcPct val="150000"/>
              </a:lnSpc>
              <a:spcBef>
                <a:spcPts val="0"/>
              </a:spcBef>
              <a:spcAft>
                <a:spcPts val="800"/>
              </a:spcAft>
              <a:buFont typeface="Wingdings" panose="05000000000000000000" pitchFamily="2" charset="2"/>
              <a:buChar char="§"/>
            </a:pPr>
            <a:r>
              <a:rPr lang="en-US" sz="3100" dirty="0">
                <a:latin typeface="Times New Roman" panose="02020603050405020304" pitchFamily="18" charset="0"/>
                <a:ea typeface="Calibri" panose="020F0502020204030204" pitchFamily="34" charset="0"/>
                <a:cs typeface="Times New Roman" panose="02020603050405020304" pitchFamily="18" charset="0"/>
              </a:rPr>
              <a:t>What is location decisions?</a:t>
            </a:r>
          </a:p>
          <a:p>
            <a:pPr marR="0" lvl="0" algn="just">
              <a:lnSpc>
                <a:spcPct val="150000"/>
              </a:lnSpc>
              <a:spcBef>
                <a:spcPts val="0"/>
              </a:spcBef>
              <a:spcAft>
                <a:spcPts val="800"/>
              </a:spcAft>
              <a:buFont typeface="Wingdings" panose="05000000000000000000" pitchFamily="2" charset="2"/>
              <a:buChar char="§"/>
            </a:pPr>
            <a:r>
              <a:rPr lang="en-US" sz="3100" dirty="0">
                <a:latin typeface="Times New Roman" panose="02020603050405020304" pitchFamily="18" charset="0"/>
                <a:ea typeface="Calibri" panose="020F0502020204030204" pitchFamily="34" charset="0"/>
                <a:cs typeface="Times New Roman" panose="02020603050405020304" pitchFamily="18" charset="0"/>
              </a:rPr>
              <a:t>The importance of location decisions.</a:t>
            </a:r>
          </a:p>
          <a:p>
            <a:pPr marR="0" lvl="0" algn="just">
              <a:lnSpc>
                <a:spcPct val="150000"/>
              </a:lnSpc>
              <a:spcBef>
                <a:spcPts val="0"/>
              </a:spcBef>
              <a:spcAft>
                <a:spcPts val="800"/>
              </a:spcAft>
              <a:buFont typeface="Wingdings" panose="05000000000000000000" pitchFamily="2" charset="2"/>
              <a:buChar char="§"/>
            </a:pPr>
            <a:r>
              <a:rPr lang="en-US" sz="3100" dirty="0">
                <a:latin typeface="Times New Roman" panose="02020603050405020304" pitchFamily="18" charset="0"/>
                <a:ea typeface="Calibri" panose="020F0502020204030204" pitchFamily="34" charset="0"/>
                <a:cs typeface="Times New Roman" panose="02020603050405020304" pitchFamily="18" charset="0"/>
              </a:rPr>
              <a:t>The consequences of the lack of location decisions.</a:t>
            </a:r>
          </a:p>
          <a:p>
            <a:pPr marR="0" lvl="0" algn="just">
              <a:lnSpc>
                <a:spcPct val="150000"/>
              </a:lnSpc>
              <a:spcBef>
                <a:spcPts val="0"/>
              </a:spcBef>
              <a:spcAft>
                <a:spcPts val="800"/>
              </a:spcAft>
              <a:buFont typeface="Wingdings" panose="05000000000000000000" pitchFamily="2" charset="2"/>
              <a:buChar char="§"/>
            </a:pPr>
            <a:r>
              <a:rPr lang="en-US" sz="3100" dirty="0">
                <a:latin typeface="Times New Roman" panose="02020603050405020304" pitchFamily="18" charset="0"/>
                <a:ea typeface="Calibri" panose="020F0502020204030204" pitchFamily="34" charset="0"/>
                <a:cs typeface="Times New Roman" panose="02020603050405020304" pitchFamily="18" charset="0"/>
              </a:rPr>
              <a:t>The relationship between location decisions and relocation planning.</a:t>
            </a:r>
          </a:p>
          <a:p>
            <a:pPr marR="0" lvl="0" algn="just">
              <a:lnSpc>
                <a:spcPct val="150000"/>
              </a:lnSpc>
              <a:spcBef>
                <a:spcPts val="0"/>
              </a:spcBef>
              <a:spcAft>
                <a:spcPts val="800"/>
              </a:spcAft>
              <a:buFont typeface="Wingdings" panose="05000000000000000000" pitchFamily="2" charset="2"/>
              <a:buChar char="§"/>
            </a:pPr>
            <a:r>
              <a:rPr lang="en-US" sz="3100" dirty="0">
                <a:latin typeface="Times New Roman" panose="02020603050405020304" pitchFamily="18" charset="0"/>
                <a:ea typeface="Calibri" panose="020F0502020204030204" pitchFamily="34" charset="0"/>
                <a:cs typeface="Times New Roman" panose="02020603050405020304" pitchFamily="18" charset="0"/>
              </a:rPr>
              <a:t>Conclusion.</a:t>
            </a:r>
          </a:p>
          <a:p>
            <a:pPr marR="0" lvl="0" algn="just">
              <a:lnSpc>
                <a:spcPct val="150000"/>
              </a:lnSpc>
              <a:spcBef>
                <a:spcPts val="0"/>
              </a:spcBef>
              <a:spcAft>
                <a:spcPts val="800"/>
              </a:spcAft>
              <a:buFont typeface="Wingdings" panose="05000000000000000000" pitchFamily="2" charset="2"/>
              <a:buChar char="§"/>
            </a:pPr>
            <a:r>
              <a:rPr lang="en-US" sz="3100" dirty="0">
                <a:latin typeface="Times New Roman" panose="02020603050405020304" pitchFamily="18" charset="0"/>
                <a:ea typeface="Calibri" panose="020F0502020204030204" pitchFamily="34" charset="0"/>
                <a:cs typeface="Times New Roman" panose="02020603050405020304" pitchFamily="18" charset="0"/>
              </a:rPr>
              <a:t>References.</a:t>
            </a:r>
          </a:p>
          <a:p>
            <a:pPr marR="0" lvl="0" algn="just">
              <a:lnSpc>
                <a:spcPct val="150000"/>
              </a:lnSpc>
              <a:spcBef>
                <a:spcPts val="0"/>
              </a:spcBef>
              <a:spcAft>
                <a:spcPts val="800"/>
              </a:spcAft>
              <a:buFont typeface="Wingdings" panose="05000000000000000000" pitchFamily="2" charset="2"/>
              <a:buChar char="§"/>
            </a:pPr>
            <a:endParaRPr lang="en-US" sz="2400" dirty="0">
              <a:latin typeface="Sylfaen" panose="010A0502050306030303" pitchFamily="18" charset="0"/>
              <a:ea typeface="Calibri" panose="020F0502020204030204" pitchFamily="34" charset="0"/>
            </a:endParaRPr>
          </a:p>
        </p:txBody>
      </p:sp>
      <p:pic>
        <p:nvPicPr>
          <p:cNvPr id="2050" name="Picture 2" descr="Table Of Contents Cartoon Clipart (#5315070) - PinClipart">
            <a:extLst>
              <a:ext uri="{FF2B5EF4-FFF2-40B4-BE49-F238E27FC236}">
                <a16:creationId xmlns:a16="http://schemas.microsoft.com/office/drawing/2014/main" id="{2783BAD1-0F36-44AE-85AF-1F5DC10AB7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8242" y="1845734"/>
            <a:ext cx="4993758" cy="435304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271A63D7-557D-4503-B225-B0A305FC4C6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6231974"/>
      </p:ext>
    </p:extLst>
  </p:cSld>
  <p:clrMapOvr>
    <a:masterClrMapping/>
  </p:clrMapOvr>
  <mc:AlternateContent xmlns:mc="http://schemas.openxmlformats.org/markup-compatibility/2006">
    <mc:Choice xmlns:p14="http://schemas.microsoft.com/office/powerpoint/2010/main" Requires="p14">
      <p:transition spd="slow" p14:dur="2000" advTm="22788"/>
    </mc:Choice>
    <mc:Fallback>
      <p:transition spd="slow" advTm="22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59" y="412621"/>
            <a:ext cx="7972292" cy="1152569"/>
          </a:xfrm>
        </p:spPr>
        <p:txBody>
          <a:bodyPr>
            <a:normAutofit/>
          </a:bodyPr>
          <a:lstStyle/>
          <a:p>
            <a:r>
              <a:rPr lang="en-GB" b="1" dirty="0">
                <a:latin typeface="Times New Roman" panose="02020603050405020304" pitchFamily="18" charset="0"/>
                <a:ea typeface="Calibri" panose="020F0502020204030204" pitchFamily="34" charset="0"/>
                <a:cs typeface="Times New Roman" panose="02020603050405020304" pitchFamily="18" charset="0"/>
              </a:rPr>
              <a:t>Meaning of location decisions </a:t>
            </a:r>
            <a:endParaRPr lang="en-US"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9972" y="1845734"/>
            <a:ext cx="10696354" cy="4023360"/>
          </a:xfrm>
        </p:spPr>
        <p:txBody>
          <a:bodyPr>
            <a:normAutofit/>
          </a:bodyPr>
          <a:lstStyle/>
          <a:p>
            <a:pPr marL="228600" lvl="1">
              <a:spcBef>
                <a:spcPts val="1000"/>
              </a:spcBef>
            </a:pPr>
            <a:endParaRPr lang="en-GB" dirty="0">
              <a:latin typeface="Sylfaen" panose="010A0502050306030303" pitchFamily="18" charset="0"/>
            </a:endParaRPr>
          </a:p>
          <a:p>
            <a:pPr marL="388620" lvl="1" indent="-342900" algn="just">
              <a:spcBef>
                <a:spcPts val="1000"/>
              </a:spcBef>
              <a:buFont typeface="Wingdings" panose="05000000000000000000" pitchFamily="2" charset="2"/>
              <a:buChar char="§"/>
            </a:pPr>
            <a:endParaRPr lang="en-GB" sz="2400" dirty="0">
              <a:latin typeface="Sylfaen" panose="010A0502050306030303" pitchFamily="18" charset="0"/>
            </a:endParaRPr>
          </a:p>
        </p:txBody>
      </p:sp>
      <p:sp>
        <p:nvSpPr>
          <p:cNvPr id="4" name="Rectangle 3">
            <a:extLst>
              <a:ext uri="{FF2B5EF4-FFF2-40B4-BE49-F238E27FC236}">
                <a16:creationId xmlns:a16="http://schemas.microsoft.com/office/drawing/2014/main" id="{368C8F75-DA60-41BE-B61A-FF39965A9E7B}"/>
              </a:ext>
            </a:extLst>
          </p:cNvPr>
          <p:cNvSpPr/>
          <p:nvPr/>
        </p:nvSpPr>
        <p:spPr>
          <a:xfrm>
            <a:off x="265815" y="1841636"/>
            <a:ext cx="10696353" cy="440188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just"/>
            <a:endParaRPr lang="en-GB" sz="1600" dirty="0">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893A8284-3348-4A31-B9B6-F7A68980D159}"/>
              </a:ext>
            </a:extLst>
          </p:cNvPr>
          <p:cNvSpPr/>
          <p:nvPr/>
        </p:nvSpPr>
        <p:spPr>
          <a:xfrm>
            <a:off x="469959" y="1867313"/>
            <a:ext cx="4282793" cy="182218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07000"/>
              </a:lnSpc>
              <a:spcAft>
                <a:spcPts val="800"/>
              </a:spcAft>
            </a:pPr>
            <a:r>
              <a:rPr lang="en-GB" dirty="0">
                <a:effectLst/>
                <a:latin typeface="Times New Roman" panose="02020603050405020304" pitchFamily="18" charset="0"/>
                <a:ea typeface="Calibri" panose="020F0502020204030204" pitchFamily="34" charset="0"/>
                <a:cs typeface="Times New Roman" panose="02020603050405020304" pitchFamily="18" charset="0"/>
              </a:rPr>
              <a:t>Location decisions are decisions taken during resettlement to minimize displacement or to effectively resettle displaced people (Dear, 2008)</a:t>
            </a:r>
          </a:p>
        </p:txBody>
      </p:sp>
      <p:sp>
        <p:nvSpPr>
          <p:cNvPr id="6" name="Rectangle: Rounded Corners 5">
            <a:extLst>
              <a:ext uri="{FF2B5EF4-FFF2-40B4-BE49-F238E27FC236}">
                <a16:creationId xmlns:a16="http://schemas.microsoft.com/office/drawing/2014/main" id="{DABD3F99-328F-430D-BC06-631592041BEF}"/>
              </a:ext>
            </a:extLst>
          </p:cNvPr>
          <p:cNvSpPr/>
          <p:nvPr/>
        </p:nvSpPr>
        <p:spPr>
          <a:xfrm>
            <a:off x="469960" y="4327451"/>
            <a:ext cx="4282793" cy="182218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This is important because resettling the displaced effectively is one of the important roles of the built environment professionals immediately after displacement and they must put in every necessary effort to achieve this goal</a:t>
            </a:r>
            <a:endParaRPr lang="en-GB"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FFA76146-2F4B-4D11-92DD-6DAC94C09167}"/>
              </a:ext>
            </a:extLst>
          </p:cNvPr>
          <p:cNvSpPr/>
          <p:nvPr/>
        </p:nvSpPr>
        <p:spPr>
          <a:xfrm>
            <a:off x="469959" y="3875214"/>
            <a:ext cx="4185684" cy="2093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2225EEC5-45DB-403E-8FC2-C21BA4251901}"/>
              </a:ext>
            </a:extLst>
          </p:cNvPr>
          <p:cNvPicPr>
            <a:picLocks noChangeAspect="1"/>
          </p:cNvPicPr>
          <p:nvPr/>
        </p:nvPicPr>
        <p:blipFill>
          <a:blip r:embed="rId4"/>
          <a:stretch>
            <a:fillRect/>
          </a:stretch>
        </p:blipFill>
        <p:spPr>
          <a:xfrm>
            <a:off x="5624623" y="1841636"/>
            <a:ext cx="5727405" cy="4401880"/>
          </a:xfrm>
          <a:prstGeom prst="rect">
            <a:avLst/>
          </a:prstGeom>
        </p:spPr>
      </p:pic>
      <p:pic>
        <p:nvPicPr>
          <p:cNvPr id="13" name="Audio 12">
            <a:hlinkClick r:id="" action="ppaction://media"/>
            <a:extLst>
              <a:ext uri="{FF2B5EF4-FFF2-40B4-BE49-F238E27FC236}">
                <a16:creationId xmlns:a16="http://schemas.microsoft.com/office/drawing/2014/main" id="{EEEF07DE-051F-4410-9947-542AA6AD13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74228685"/>
      </p:ext>
    </p:extLst>
  </p:cSld>
  <p:clrMapOvr>
    <a:masterClrMapping/>
  </p:clrMapOvr>
  <mc:AlternateContent xmlns:mc="http://schemas.openxmlformats.org/markup-compatibility/2006">
    <mc:Choice xmlns:p14="http://schemas.microsoft.com/office/powerpoint/2010/main" Requires="p14">
      <p:transition spd="slow" p14:dur="2000" advTm="131736"/>
    </mc:Choice>
    <mc:Fallback>
      <p:transition spd="slow" advTm="131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284" y="176921"/>
            <a:ext cx="6624755" cy="960763"/>
          </a:xfrm>
        </p:spPr>
        <p:txBody>
          <a:bodyPr>
            <a:normAutofit/>
          </a:bodyPr>
          <a:lstStyle/>
          <a:p>
            <a:pPr algn="just"/>
            <a:r>
              <a:rPr lang="en-US" sz="3200" b="1" dirty="0">
                <a:latin typeface="Times New Roman" panose="02020603050405020304" pitchFamily="18" charset="0"/>
                <a:cs typeface="Times New Roman" panose="02020603050405020304" pitchFamily="18" charset="0"/>
              </a:rPr>
              <a:t>The importance of location decisions</a:t>
            </a:r>
          </a:p>
        </p:txBody>
      </p:sp>
      <p:sp>
        <p:nvSpPr>
          <p:cNvPr id="3" name="Content Placeholder 2"/>
          <p:cNvSpPr>
            <a:spLocks noGrp="1"/>
          </p:cNvSpPr>
          <p:nvPr>
            <p:ph idx="1"/>
          </p:nvPr>
        </p:nvSpPr>
        <p:spPr>
          <a:xfrm>
            <a:off x="223284" y="1744578"/>
            <a:ext cx="11419367" cy="4535905"/>
          </a:xfrm>
        </p:spPr>
        <p:txBody>
          <a:bodyPr>
            <a:normAutofit/>
          </a:bodyPr>
          <a:lstStyle/>
          <a:p>
            <a:pPr algn="just">
              <a:buFont typeface="Wingdings" panose="05000000000000000000" pitchFamily="2" charset="2"/>
              <a:buChar char="§"/>
            </a:pPr>
            <a:endParaRPr lang="en-GB" sz="2400" b="1" dirty="0">
              <a:latin typeface="Sylfaen" panose="010A0502050306030303" pitchFamily="18" charset="0"/>
            </a:endParaRPr>
          </a:p>
          <a:p>
            <a:pPr marL="201168" lvl="1" indent="0" algn="just">
              <a:buNone/>
            </a:pPr>
            <a:endParaRPr lang="en-US" dirty="0">
              <a:latin typeface="Sylfaen" panose="010A0502050306030303" pitchFamily="18" charset="0"/>
            </a:endParaRPr>
          </a:p>
          <a:p>
            <a:pPr marL="0" indent="0" algn="just">
              <a:buNone/>
            </a:pPr>
            <a:endParaRPr lang="en-US" sz="2400" dirty="0">
              <a:latin typeface="Sylfaen" panose="010A0502050306030303" pitchFamily="18" charset="0"/>
            </a:endParaRPr>
          </a:p>
        </p:txBody>
      </p:sp>
      <p:sp>
        <p:nvSpPr>
          <p:cNvPr id="4" name="Rectangle: Rounded Corners 3">
            <a:extLst>
              <a:ext uri="{FF2B5EF4-FFF2-40B4-BE49-F238E27FC236}">
                <a16:creationId xmlns:a16="http://schemas.microsoft.com/office/drawing/2014/main" id="{9CD4BE95-83D6-44F0-BFE7-2277CE7015BE}"/>
              </a:ext>
            </a:extLst>
          </p:cNvPr>
          <p:cNvSpPr/>
          <p:nvPr/>
        </p:nvSpPr>
        <p:spPr>
          <a:xfrm>
            <a:off x="837650" y="1780222"/>
            <a:ext cx="8348879" cy="775489"/>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07000"/>
              </a:lnSpc>
              <a:spcAft>
                <a:spcPts val="800"/>
              </a:spcAft>
            </a:pPr>
            <a:r>
              <a:rPr lang="en-GB" sz="2000" b="1" dirty="0">
                <a:effectLst/>
                <a:latin typeface="Times New Roman" panose="02020603050405020304" pitchFamily="18" charset="0"/>
                <a:ea typeface="Calibri" panose="020F0502020204030204" pitchFamily="34" charset="0"/>
                <a:cs typeface="Times New Roman" panose="02020603050405020304" pitchFamily="18" charset="0"/>
              </a:rPr>
              <a:t>Location decisions is important measure in resettlement planning because</a:t>
            </a:r>
            <a:r>
              <a:rPr lang="en-GB" sz="1800" b="1" dirty="0">
                <a:effectLst/>
                <a:latin typeface="Calibri" panose="020F050202020403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B8C563EF-9026-44E9-859D-D2FADF459688}"/>
              </a:ext>
            </a:extLst>
          </p:cNvPr>
          <p:cNvSpPr/>
          <p:nvPr/>
        </p:nvSpPr>
        <p:spPr>
          <a:xfrm>
            <a:off x="3343943" y="3065039"/>
            <a:ext cx="4134290" cy="125995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nSpc>
                <a:spcPct val="107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It helps to weigh options before resettlement to determine highly disaster-prone areas that are very risky for human habitation (UNHCR, 2014).  </a:t>
            </a:r>
          </a:p>
        </p:txBody>
      </p:sp>
      <p:sp>
        <p:nvSpPr>
          <p:cNvPr id="6" name="Rectangle: Rounded Corners 5">
            <a:extLst>
              <a:ext uri="{FF2B5EF4-FFF2-40B4-BE49-F238E27FC236}">
                <a16:creationId xmlns:a16="http://schemas.microsoft.com/office/drawing/2014/main" id="{8D168702-1814-4E66-8E0B-8E67C9C41098}"/>
              </a:ext>
            </a:extLst>
          </p:cNvPr>
          <p:cNvSpPr/>
          <p:nvPr/>
        </p:nvSpPr>
        <p:spPr>
          <a:xfrm>
            <a:off x="7478232" y="3327991"/>
            <a:ext cx="4164419" cy="2115879"/>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nSpc>
                <a:spcPct val="107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Based on this, it is argued that well planned relocation can be both disaster risk reduction (DRR) and climate change adaptation strategies; that it may be used as a strategy to avoid future displacement (UNHCR, 2014). </a:t>
            </a:r>
          </a:p>
        </p:txBody>
      </p:sp>
      <p:sp>
        <p:nvSpPr>
          <p:cNvPr id="7" name="Rectangle: Rounded Corners 6">
            <a:extLst>
              <a:ext uri="{FF2B5EF4-FFF2-40B4-BE49-F238E27FC236}">
                <a16:creationId xmlns:a16="http://schemas.microsoft.com/office/drawing/2014/main" id="{6E398BA5-CDA2-4281-9455-BABC82B90983}"/>
              </a:ext>
            </a:extLst>
          </p:cNvPr>
          <p:cNvSpPr/>
          <p:nvPr/>
        </p:nvSpPr>
        <p:spPr>
          <a:xfrm>
            <a:off x="348995" y="3834312"/>
            <a:ext cx="2964820"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It take resilience measures into consideration</a:t>
            </a:r>
            <a:endParaRPr lang="en-GB" dirty="0">
              <a:latin typeface="Times New Roman" panose="02020603050405020304" pitchFamily="18"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009A3455-D511-4FF2-A0AF-3AF05BECC35B}"/>
              </a:ext>
            </a:extLst>
          </p:cNvPr>
          <p:cNvSpPr/>
          <p:nvPr/>
        </p:nvSpPr>
        <p:spPr>
          <a:xfrm>
            <a:off x="457200" y="2711316"/>
            <a:ext cx="2856615" cy="9144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latin typeface="Times New Roman" panose="02020603050405020304" pitchFamily="18" charset="0"/>
                <a:ea typeface="Calibri" panose="020F0502020204030204" pitchFamily="34" charset="0"/>
                <a:cs typeface="Times New Roman" panose="02020603050405020304" pitchFamily="18" charset="0"/>
              </a:rPr>
              <a:t>It</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is fundamental to the recovery process of the displaced</a:t>
            </a:r>
            <a:endParaRPr lang="en-GB" dirty="0">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006DD7AA-559C-4114-AFD1-D16455694C86}"/>
              </a:ext>
            </a:extLst>
          </p:cNvPr>
          <p:cNvSpPr/>
          <p:nvPr/>
        </p:nvSpPr>
        <p:spPr>
          <a:xfrm>
            <a:off x="348995" y="4957308"/>
            <a:ext cx="2964820" cy="105136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lvl="0">
              <a:lnSpc>
                <a:spcPct val="107000"/>
              </a:lnSpc>
              <a:spcAft>
                <a:spcPts val="800"/>
              </a:spcAft>
              <a:tabLst>
                <a:tab pos="457200" algn="l"/>
              </a:tabLst>
            </a:pPr>
            <a:r>
              <a:rPr lang="en-GB" dirty="0">
                <a:latin typeface="Times New Roman" panose="02020603050405020304" pitchFamily="18" charset="0"/>
                <a:ea typeface="Calibri" panose="020F0502020204030204" pitchFamily="34" charset="0"/>
                <a:cs typeface="Times New Roman" panose="02020603050405020304" pitchFamily="18" charset="0"/>
              </a:rPr>
              <a:t>Th</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e location of the resettled can increase or reduce their level of vulnerability. </a:t>
            </a:r>
          </a:p>
        </p:txBody>
      </p:sp>
      <p:sp>
        <p:nvSpPr>
          <p:cNvPr id="10" name="Rectangle: Rounded Corners 9">
            <a:extLst>
              <a:ext uri="{FF2B5EF4-FFF2-40B4-BE49-F238E27FC236}">
                <a16:creationId xmlns:a16="http://schemas.microsoft.com/office/drawing/2014/main" id="{4C428AE4-F586-4872-91E4-198C566073C3}"/>
              </a:ext>
            </a:extLst>
          </p:cNvPr>
          <p:cNvSpPr/>
          <p:nvPr/>
        </p:nvSpPr>
        <p:spPr>
          <a:xfrm>
            <a:off x="3313815" y="4480602"/>
            <a:ext cx="4134289" cy="123484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nSpc>
                <a:spcPct val="107000"/>
              </a:lnSpc>
              <a:spcAft>
                <a:spcPts val="800"/>
              </a:spcAft>
              <a:buFont typeface="Calibri" panose="020F0502020204030204" pitchFamily="34" charset="0"/>
              <a:buChar char=" "/>
              <a:tabLst>
                <a:tab pos="457200" algn="l"/>
              </a:tabLs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The location decisions take into considerations the measures to ensure the safety of the displaced.</a:t>
            </a:r>
          </a:p>
        </p:txBody>
      </p:sp>
      <p:pic>
        <p:nvPicPr>
          <p:cNvPr id="13" name="Audio 12">
            <a:hlinkClick r:id="" action="ppaction://media"/>
            <a:extLst>
              <a:ext uri="{FF2B5EF4-FFF2-40B4-BE49-F238E27FC236}">
                <a16:creationId xmlns:a16="http://schemas.microsoft.com/office/drawing/2014/main" id="{2DAC64BA-5432-45AE-B246-F1369FCA24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36419685"/>
      </p:ext>
    </p:extLst>
  </p:cSld>
  <p:clrMapOvr>
    <a:masterClrMapping/>
  </p:clrMapOvr>
  <mc:AlternateContent xmlns:mc="http://schemas.openxmlformats.org/markup-compatibility/2006">
    <mc:Choice xmlns:p14="http://schemas.microsoft.com/office/powerpoint/2010/main" Requires="p14">
      <p:transition spd="slow" p14:dur="2000" advTm="98392"/>
    </mc:Choice>
    <mc:Fallback>
      <p:transition spd="slow" advTm="98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0873" y="1786271"/>
            <a:ext cx="6411432" cy="4316817"/>
          </a:xfrm>
        </p:spPr>
        <p:txBody>
          <a:bodyPr>
            <a:normAutofit fontScale="92500" lnSpcReduction="20000"/>
          </a:bodyPr>
          <a:lstStyle/>
          <a:p>
            <a:pPr algn="just"/>
            <a:endParaRPr lang="en-GB"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GB" sz="3000" dirty="0">
                <a:effectLst/>
                <a:latin typeface="Times New Roman" panose="02020603050405020304" pitchFamily="18" charset="0"/>
                <a:ea typeface="Calibri" panose="020F0502020204030204" pitchFamily="34" charset="0"/>
                <a:cs typeface="Times New Roman" panose="02020603050405020304" pitchFamily="18" charset="0"/>
              </a:rPr>
              <a:t>The lack of strategic location decisions</a:t>
            </a:r>
            <a:r>
              <a:rPr lang="en-GB" sz="3000" dirty="0">
                <a:latin typeface="Times New Roman" panose="02020603050405020304" pitchFamily="18" charset="0"/>
                <a:ea typeface="Calibri" panose="020F0502020204030204" pitchFamily="34" charset="0"/>
                <a:cs typeface="Times New Roman" panose="02020603050405020304" pitchFamily="18" charset="0"/>
              </a:rPr>
              <a:t> can lead to more </a:t>
            </a:r>
            <a:r>
              <a:rPr lang="en-GB" sz="3000" dirty="0">
                <a:effectLst/>
                <a:latin typeface="Times New Roman" panose="02020603050405020304" pitchFamily="18" charset="0"/>
                <a:ea typeface="Calibri" panose="020F0502020204030204" pitchFamily="34" charset="0"/>
                <a:cs typeface="Times New Roman" panose="02020603050405020304" pitchFamily="18" charset="0"/>
              </a:rPr>
              <a:t>people </a:t>
            </a:r>
            <a:r>
              <a:rPr lang="en-GB" sz="3000" dirty="0">
                <a:latin typeface="Times New Roman" panose="02020603050405020304" pitchFamily="18" charset="0"/>
                <a:ea typeface="Calibri" panose="020F0502020204030204" pitchFamily="34" charset="0"/>
                <a:cs typeface="Times New Roman" panose="02020603050405020304" pitchFamily="18" charset="0"/>
              </a:rPr>
              <a:t>being resettled in </a:t>
            </a:r>
            <a:r>
              <a:rPr lang="en-GB" sz="3000" dirty="0">
                <a:effectLst/>
                <a:latin typeface="Times New Roman" panose="02020603050405020304" pitchFamily="18" charset="0"/>
                <a:ea typeface="Calibri" panose="020F0502020204030204" pitchFamily="34" charset="0"/>
                <a:cs typeface="Times New Roman" panose="02020603050405020304" pitchFamily="18" charset="0"/>
              </a:rPr>
              <a:t>highly vulnerable locations making the already vulnerable more vulnerable (UNHCR, 2014).</a:t>
            </a:r>
          </a:p>
          <a:p>
            <a:pPr algn="just"/>
            <a:endParaRPr lang="en-GB" sz="3000" dirty="0">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r>
              <a:rPr lang="en-GB" sz="3000" dirty="0">
                <a:latin typeface="Times New Roman" panose="02020603050405020304" pitchFamily="18" charset="0"/>
                <a:ea typeface="Calibri" panose="020F0502020204030204" pitchFamily="34" charset="0"/>
                <a:cs typeface="Times New Roman" panose="02020603050405020304" pitchFamily="18" charset="0"/>
              </a:rPr>
              <a:t>It can result in not having plans to</a:t>
            </a:r>
            <a:r>
              <a:rPr lang="en-GB" sz="3000" dirty="0">
                <a:effectLst/>
                <a:latin typeface="Times New Roman" panose="02020603050405020304" pitchFamily="18" charset="0"/>
                <a:ea typeface="Calibri" panose="020F0502020204030204" pitchFamily="34" charset="0"/>
                <a:cs typeface="Times New Roman" panose="02020603050405020304" pitchFamily="18" charset="0"/>
              </a:rPr>
              <a:t> provide adequate protection for the affected communities.</a:t>
            </a:r>
          </a:p>
          <a:p>
            <a:pPr algn="just"/>
            <a:r>
              <a:rPr lang="en-GB" sz="2800" dirty="0">
                <a:effectLst/>
                <a:latin typeface="Times New Roman" panose="02020603050405020304" pitchFamily="18" charset="0"/>
                <a:ea typeface="Calibri" panose="020F0502020204030204" pitchFamily="34" charset="0"/>
                <a:cs typeface="Times New Roman" panose="02020603050405020304" pitchFamily="18" charset="0"/>
              </a:rPr>
              <a:t> </a:t>
            </a:r>
          </a:p>
          <a:p>
            <a:endParaRPr lang="en-US" sz="24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FB1F625-0860-4201-98AE-9BD8BC043374}"/>
              </a:ext>
            </a:extLst>
          </p:cNvPr>
          <p:cNvSpPr/>
          <p:nvPr/>
        </p:nvSpPr>
        <p:spPr>
          <a:xfrm>
            <a:off x="350873" y="329609"/>
            <a:ext cx="8027583" cy="914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R="0" lvl="0">
              <a:lnSpc>
                <a:spcPct val="90000"/>
              </a:lnSpc>
              <a:spcBef>
                <a:spcPts val="1200"/>
              </a:spcBef>
              <a:spcAft>
                <a:spcPts val="200"/>
              </a:spcAft>
              <a:buClr>
                <a:schemeClr val="accent1"/>
              </a:buClr>
              <a:buSzPct val="100000"/>
            </a:pPr>
            <a:r>
              <a:rPr lang="en-US" sz="2800" b="1" dirty="0">
                <a:solidFill>
                  <a:schemeClr val="tx1">
                    <a:lumMod val="75000"/>
                    <a:lumOff val="25000"/>
                  </a:schemeClr>
                </a:solidFill>
                <a:latin typeface="Times New Roman" panose="02020603050405020304" pitchFamily="18" charset="0"/>
                <a:cs typeface="Times New Roman" panose="02020603050405020304" pitchFamily="18" charset="0"/>
              </a:rPr>
              <a:t>The consequences of the lack of location decisions</a:t>
            </a:r>
          </a:p>
        </p:txBody>
      </p:sp>
      <p:pic>
        <p:nvPicPr>
          <p:cNvPr id="3074" name="Picture 2" descr="How To Overcome 4 Business Decision-Making Mistakes - Insperity">
            <a:extLst>
              <a:ext uri="{FF2B5EF4-FFF2-40B4-BE49-F238E27FC236}">
                <a16:creationId xmlns:a16="http://schemas.microsoft.com/office/drawing/2014/main" id="{A9A4D928-6513-4FCF-9B91-C354740786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7488" y="1881964"/>
            <a:ext cx="4965405" cy="406163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7966D8BF-9DBA-4507-BCD5-2B177C4F1C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19774823"/>
      </p:ext>
    </p:extLst>
  </p:cSld>
  <p:clrMapOvr>
    <a:masterClrMapping/>
  </p:clrMapOvr>
  <mc:AlternateContent xmlns:mc="http://schemas.openxmlformats.org/markup-compatibility/2006">
    <mc:Choice xmlns:p14="http://schemas.microsoft.com/office/powerpoint/2010/main" Requires="p14">
      <p:transition spd="slow" p14:dur="2000" advTm="90010"/>
    </mc:Choice>
    <mc:Fallback>
      <p:transition spd="slow" advTm="90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9092" y="223284"/>
            <a:ext cx="11801392" cy="5518298"/>
          </a:xfrm>
        </p:spPr>
        <p:txBody>
          <a:bodyPr>
            <a:normAutofit/>
          </a:bodyPr>
          <a:lstStyle/>
          <a:p>
            <a:pPr marL="0" marR="0" lvl="0" indent="0" algn="just">
              <a:lnSpc>
                <a:spcPct val="150000"/>
              </a:lnSpc>
              <a:spcBef>
                <a:spcPts val="0"/>
              </a:spcBef>
              <a:spcAft>
                <a:spcPts val="800"/>
              </a:spcAft>
              <a:buNone/>
            </a:pPr>
            <a:r>
              <a:rPr lang="en-US" sz="3600" b="1" dirty="0">
                <a:latin typeface="Times New Roman" panose="02020603050405020304" pitchFamily="18" charset="0"/>
                <a:ea typeface="Calibri" panose="020F0502020204030204" pitchFamily="34" charset="0"/>
                <a:cs typeface="Times New Roman" panose="02020603050405020304" pitchFamily="18" charset="0"/>
              </a:rPr>
              <a:t>Location decisions and relocation planning</a:t>
            </a:r>
          </a:p>
          <a:p>
            <a:pPr lvl="0"/>
            <a:endParaRPr lang="en-US" sz="1800" b="1" dirty="0">
              <a:latin typeface="Times New Roman" panose="02020603050405020304" pitchFamily="18" charset="0"/>
              <a:cs typeface="Times New Roman" panose="02020603050405020304" pitchFamily="18" charset="0"/>
            </a:endParaRPr>
          </a:p>
          <a:p>
            <a:pPr algn="just"/>
            <a:endParaRPr lang="en-GB" sz="2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lvl="0" indent="0">
              <a:buNone/>
            </a:pPr>
            <a:endParaRPr lang="en-GB" sz="1800" dirty="0">
              <a:effectLst/>
              <a:latin typeface="Arial" panose="020B0604020202020204" pitchFamily="34" charset="0"/>
              <a:ea typeface="Calibri" panose="020F0502020204030204" pitchFamily="34" charset="0"/>
            </a:endParaRPr>
          </a:p>
          <a:p>
            <a:pPr lvl="0" algn="just"/>
            <a:endParaRPr lang="en-GB" sz="2400" dirty="0">
              <a:latin typeface="Sylfaen" panose="010A0502050306030303" pitchFamily="18" charset="0"/>
            </a:endParaRPr>
          </a:p>
          <a:p>
            <a:pPr lvl="0" algn="just"/>
            <a:endParaRPr lang="en-GB" sz="2400" dirty="0">
              <a:latin typeface="Sylfaen" panose="010A0502050306030303" pitchFamily="18" charset="0"/>
            </a:endParaRPr>
          </a:p>
          <a:p>
            <a:pPr lvl="0" algn="just"/>
            <a:endParaRPr lang="en-GB" sz="2400" dirty="0">
              <a:effectLst/>
              <a:latin typeface="Sylfaen" panose="010A0502050306030303" pitchFamily="18" charset="0"/>
            </a:endParaRPr>
          </a:p>
          <a:p>
            <a:pPr lvl="0" algn="just"/>
            <a:endParaRPr lang="en-US" sz="2400" dirty="0">
              <a:effectLst/>
              <a:latin typeface="Sylfaen" panose="010A0502050306030303" pitchFamily="18" charset="0"/>
            </a:endParaRPr>
          </a:p>
        </p:txBody>
      </p:sp>
      <p:sp>
        <p:nvSpPr>
          <p:cNvPr id="2" name="Rectangle 1">
            <a:extLst>
              <a:ext uri="{FF2B5EF4-FFF2-40B4-BE49-F238E27FC236}">
                <a16:creationId xmlns:a16="http://schemas.microsoft.com/office/drawing/2014/main" id="{5EDD312F-BCF4-41C7-92DB-523D453F9859}"/>
              </a:ext>
            </a:extLst>
          </p:cNvPr>
          <p:cNvSpPr/>
          <p:nvPr/>
        </p:nvSpPr>
        <p:spPr>
          <a:xfrm>
            <a:off x="1546008" y="1786271"/>
            <a:ext cx="4635798" cy="138223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342900" lvl="0" indent="-342900" algn="ctr">
              <a:lnSpc>
                <a:spcPct val="107000"/>
              </a:lnSpc>
              <a:spcAft>
                <a:spcPts val="800"/>
              </a:spcAft>
              <a:buFont typeface="Calibri" panose="020F0502020204030204" pitchFamily="34" charset="0"/>
              <a:buChar char=" "/>
              <a:tabLst>
                <a:tab pos="457200" algn="l"/>
              </a:tabLst>
            </a:pP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Effective location decisions and planning can help to minimize the risk of further displacement (Dear, 2008). </a:t>
            </a:r>
          </a:p>
        </p:txBody>
      </p:sp>
      <p:sp>
        <p:nvSpPr>
          <p:cNvPr id="4" name="Rectangle 3">
            <a:extLst>
              <a:ext uri="{FF2B5EF4-FFF2-40B4-BE49-F238E27FC236}">
                <a16:creationId xmlns:a16="http://schemas.microsoft.com/office/drawing/2014/main" id="{2C121177-BDE8-4C10-AB18-8E24D22CA5B0}"/>
              </a:ext>
            </a:extLst>
          </p:cNvPr>
          <p:cNvSpPr/>
          <p:nvPr/>
        </p:nvSpPr>
        <p:spPr>
          <a:xfrm>
            <a:off x="233916" y="4837814"/>
            <a:ext cx="7591647" cy="138223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lnSpc>
                <a:spcPct val="107000"/>
              </a:lnSpc>
              <a:spcAft>
                <a:spcPts val="800"/>
              </a:spcAft>
            </a:pP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Writing about the States as a case study, the UNHCR proposed that future relocation or resettlement of people should be commenced, planned, decided upon and carried out in a rights-respecting manner to generate a more positive outcomes</a:t>
            </a:r>
          </a:p>
        </p:txBody>
      </p:sp>
      <p:sp>
        <p:nvSpPr>
          <p:cNvPr id="5" name="Rectangle 4">
            <a:extLst>
              <a:ext uri="{FF2B5EF4-FFF2-40B4-BE49-F238E27FC236}">
                <a16:creationId xmlns:a16="http://schemas.microsoft.com/office/drawing/2014/main" id="{42809D88-F599-47EF-9262-ADD423D689CF}"/>
              </a:ext>
            </a:extLst>
          </p:cNvPr>
          <p:cNvSpPr/>
          <p:nvPr/>
        </p:nvSpPr>
        <p:spPr>
          <a:xfrm>
            <a:off x="1137684" y="3354573"/>
            <a:ext cx="5645888" cy="129717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2000" dirty="0">
                <a:effectLst/>
                <a:latin typeface="Times New Roman" panose="02020603050405020304" pitchFamily="18" charset="0"/>
                <a:ea typeface="Calibri" panose="020F0502020204030204" pitchFamily="34" charset="0"/>
                <a:cs typeface="Times New Roman" panose="02020603050405020304" pitchFamily="18" charset="0"/>
              </a:rPr>
              <a:t>Location decision and relocation planning goes together as they all has to do with planning and taking resettlement decisions</a:t>
            </a:r>
            <a:endParaRPr lang="en-GB" sz="2000" dirty="0">
              <a:latin typeface="Times New Roman" panose="02020603050405020304" pitchFamily="18" charset="0"/>
              <a:cs typeface="Times New Roman" panose="02020603050405020304" pitchFamily="18" charset="0"/>
            </a:endParaRPr>
          </a:p>
        </p:txBody>
      </p:sp>
      <p:pic>
        <p:nvPicPr>
          <p:cNvPr id="4098" name="Picture 2" descr="Hermes Relocation Services - EVE LinkNet">
            <a:extLst>
              <a:ext uri="{FF2B5EF4-FFF2-40B4-BE49-F238E27FC236}">
                <a16:creationId xmlns:a16="http://schemas.microsoft.com/office/drawing/2014/main" id="{856EE78B-269E-4030-9C18-7E314C6386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0098" y="2020186"/>
            <a:ext cx="4120386" cy="3955312"/>
          </a:xfrm>
          <a:prstGeom prst="rect">
            <a:avLst/>
          </a:prstGeom>
          <a:noFill/>
          <a:extLst>
            <a:ext uri="{909E8E84-426E-40DD-AFC4-6F175D3DCCD1}">
              <a14:hiddenFill xmlns:a14="http://schemas.microsoft.com/office/drawing/2010/main">
                <a:solidFill>
                  <a:srgbClr val="FFFFFF"/>
                </a:solidFill>
              </a14:hiddenFill>
            </a:ext>
          </a:extLst>
        </p:spPr>
      </p:pic>
      <p:pic>
        <p:nvPicPr>
          <p:cNvPr id="6" name="Audio 5">
            <a:hlinkClick r:id="" action="ppaction://media"/>
            <a:extLst>
              <a:ext uri="{FF2B5EF4-FFF2-40B4-BE49-F238E27FC236}">
                <a16:creationId xmlns:a16="http://schemas.microsoft.com/office/drawing/2014/main" id="{E4ADA3E8-5BA6-4A61-B636-737782B72FA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9683974"/>
      </p:ext>
    </p:extLst>
  </p:cSld>
  <p:clrMapOvr>
    <a:masterClrMapping/>
  </p:clrMapOvr>
  <mc:AlternateContent xmlns:mc="http://schemas.openxmlformats.org/markup-compatibility/2006">
    <mc:Choice xmlns:p14="http://schemas.microsoft.com/office/powerpoint/2010/main" Requires="p14">
      <p:transition spd="slow" p14:dur="2000" advTm="51996"/>
    </mc:Choice>
    <mc:Fallback>
      <p:transition spd="slow" advTm="51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FF2E5-54BE-4276-BEB1-5AEB9C91C338}"/>
              </a:ext>
            </a:extLst>
          </p:cNvPr>
          <p:cNvSpPr>
            <a:spLocks noGrp="1"/>
          </p:cNvSpPr>
          <p:nvPr>
            <p:ph type="title"/>
          </p:nvPr>
        </p:nvSpPr>
        <p:spPr>
          <a:xfrm>
            <a:off x="393406" y="286603"/>
            <a:ext cx="4997302" cy="1450757"/>
          </a:xfrm>
        </p:spPr>
        <p:txBody>
          <a:bodyPr/>
          <a:lstStyle/>
          <a:p>
            <a:r>
              <a:rPr lang="en-GB" b="1" dirty="0">
                <a:latin typeface="Times New Roman" panose="02020603050405020304" pitchFamily="18" charset="0"/>
                <a:cs typeface="Times New Roman" panose="02020603050405020304" pitchFamily="18" charset="0"/>
              </a:rPr>
              <a:t>Conclusion</a:t>
            </a:r>
          </a:p>
        </p:txBody>
      </p:sp>
      <p:sp>
        <p:nvSpPr>
          <p:cNvPr id="3" name="Content Placeholder 2">
            <a:extLst>
              <a:ext uri="{FF2B5EF4-FFF2-40B4-BE49-F238E27FC236}">
                <a16:creationId xmlns:a16="http://schemas.microsoft.com/office/drawing/2014/main" id="{F46DAD28-76AB-47AC-978F-A913CFBA7F28}"/>
              </a:ext>
            </a:extLst>
          </p:cNvPr>
          <p:cNvSpPr>
            <a:spLocks noGrp="1"/>
          </p:cNvSpPr>
          <p:nvPr>
            <p:ph idx="1"/>
          </p:nvPr>
        </p:nvSpPr>
        <p:spPr>
          <a:xfrm>
            <a:off x="233916" y="1737360"/>
            <a:ext cx="9080205" cy="4023360"/>
          </a:xfrm>
        </p:spPr>
        <p:txBody>
          <a:bodyPr>
            <a:normAutofit/>
          </a:bodyPr>
          <a:lstStyle/>
          <a:p>
            <a:pPr algn="just"/>
            <a:r>
              <a:rPr lang="en-GB" sz="3200" dirty="0">
                <a:effectLst/>
                <a:latin typeface="Times New Roman" panose="02020603050405020304" pitchFamily="18" charset="0"/>
                <a:ea typeface="Calibri" panose="020F0502020204030204" pitchFamily="34" charset="0"/>
                <a:cs typeface="Times New Roman" panose="02020603050405020304" pitchFamily="18" charset="0"/>
              </a:rPr>
              <a:t>Location decision is important in resettlement as:</a:t>
            </a:r>
          </a:p>
          <a:p>
            <a:pPr algn="just">
              <a:buFont typeface="Wingdings" panose="05000000000000000000" pitchFamily="2" charset="2"/>
              <a:buChar char="§"/>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 </a:t>
            </a:r>
            <a:r>
              <a:rPr lang="en-GB" sz="3200" dirty="0">
                <a:latin typeface="Times New Roman" panose="02020603050405020304" pitchFamily="18" charset="0"/>
                <a:ea typeface="Calibri" panose="020F0502020204030204" pitchFamily="34" charset="0"/>
                <a:cs typeface="Times New Roman" panose="02020603050405020304" pitchFamily="18" charset="0"/>
              </a:rPr>
              <a:t>I</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t helps to drastically reduce the risk of people being displaced for the second and third time. </a:t>
            </a:r>
          </a:p>
          <a:p>
            <a:pPr algn="just">
              <a:buFont typeface="Wingdings" panose="05000000000000000000" pitchFamily="2" charset="2"/>
              <a:buChar char="§"/>
            </a:pPr>
            <a:endParaRPr lang="en-GB" sz="3200" dirty="0">
              <a:latin typeface="Times New Roman" panose="02020603050405020304" pitchFamily="18" charset="0"/>
              <a:ea typeface="Calibri" panose="020F0502020204030204" pitchFamily="34" charset="0"/>
              <a:cs typeface="Times New Roman" panose="02020603050405020304" pitchFamily="18" charset="0"/>
            </a:endParaRPr>
          </a:p>
          <a:p>
            <a:pPr algn="just">
              <a:buFont typeface="Wingdings" panose="05000000000000000000" pitchFamily="2" charset="2"/>
              <a:buChar char="§"/>
            </a:pP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It </a:t>
            </a:r>
            <a:r>
              <a:rPr lang="en-GB" sz="3200">
                <a:effectLst/>
                <a:latin typeface="Times New Roman" panose="02020603050405020304" pitchFamily="18" charset="0"/>
                <a:ea typeface="Calibri" panose="020F0502020204030204" pitchFamily="34" charset="0"/>
                <a:cs typeface="Times New Roman" panose="02020603050405020304" pitchFamily="18" charset="0"/>
              </a:rPr>
              <a:t>should be </a:t>
            </a:r>
            <a:r>
              <a:rPr lang="en-GB" sz="3200" dirty="0">
                <a:effectLst/>
                <a:latin typeface="Times New Roman" panose="02020603050405020304" pitchFamily="18" charset="0"/>
                <a:ea typeface="Calibri" panose="020F0502020204030204" pitchFamily="34" charset="0"/>
                <a:cs typeface="Times New Roman" panose="02020603050405020304" pitchFamily="18" charset="0"/>
              </a:rPr>
              <a:t>thorough enough to identify places that can further endanger the lives and property of the already displaced.</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descr="Workforce Transition During Business Relocation | European Property">
            <a:extLst>
              <a:ext uri="{FF2B5EF4-FFF2-40B4-BE49-F238E27FC236}">
                <a16:creationId xmlns:a16="http://schemas.microsoft.com/office/drawing/2014/main" id="{A36F62C3-28ED-4145-B03B-2C407E7037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8872205" y="2674841"/>
            <a:ext cx="3676650" cy="2495107"/>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6ECA28C4-B6F7-482A-8773-3D14F0BB1F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10091835"/>
      </p:ext>
    </p:extLst>
  </p:cSld>
  <p:clrMapOvr>
    <a:masterClrMapping/>
  </p:clrMapOvr>
  <mc:AlternateContent xmlns:mc="http://schemas.openxmlformats.org/markup-compatibility/2006">
    <mc:Choice xmlns:p14="http://schemas.microsoft.com/office/powerpoint/2010/main" Requires="p14">
      <p:transition spd="slow" p14:dur="2000" advTm="25560"/>
    </mc:Choice>
    <mc:Fallback>
      <p:transition spd="slow" advTm="25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4378487" cy="1450757"/>
          </a:xfrm>
        </p:spPr>
        <p:txBody>
          <a:bodyPr>
            <a:normAutofit/>
          </a:bodyPr>
          <a:lstStyle/>
          <a:p>
            <a:r>
              <a:rPr lang="en-GB" b="1" dirty="0">
                <a:latin typeface="Times New Roman" panose="02020603050405020304" pitchFamily="18" charset="0"/>
                <a:cs typeface="Times New Roman" panose="02020603050405020304" pitchFamily="18" charset="0"/>
              </a:rPr>
              <a:t>References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68680" y="1873751"/>
            <a:ext cx="10515600" cy="4154070"/>
          </a:xfrm>
        </p:spPr>
        <p:txBody>
          <a:bodyPr>
            <a:normAutofit/>
          </a:bodyPr>
          <a:lstStyle/>
          <a:p>
            <a:pPr marL="0" indent="0" algn="just">
              <a:lnSpc>
                <a:spcPct val="107000"/>
              </a:lnSpc>
              <a:spcAft>
                <a:spcPts val="800"/>
              </a:spcAft>
              <a:buNone/>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Dear, C. E. (2008). Causes and consequences of displacement decision-making in </a:t>
            </a:r>
            <a:r>
              <a:rPr lang="en-GB" sz="1800" dirty="0" err="1">
                <a:effectLst/>
                <a:latin typeface="Times New Roman" panose="02020603050405020304" pitchFamily="18" charset="0"/>
                <a:ea typeface="Calibri" panose="020F0502020204030204" pitchFamily="34" charset="0"/>
                <a:cs typeface="Times New Roman" panose="02020603050405020304" pitchFamily="18" charset="0"/>
              </a:rPr>
              <a:t>Banhine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National Park, Mozambique. University of Montana.</a:t>
            </a:r>
          </a:p>
          <a:p>
            <a:pPr marL="0" indent="0" algn="just">
              <a:lnSpc>
                <a:spcPct val="107000"/>
              </a:lnSpc>
              <a:spcAft>
                <a:spcPts val="800"/>
              </a:spcAft>
              <a:buNone/>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Homeless Link (2013). Effective Action - RESETTLEMENT FROM HOMELESSNESS SERVICES.   Resettlement Document. Available online at: </a:t>
            </a:r>
            <a:r>
              <a:rPr lang="en-GB" sz="1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https://www.homeless.org.uk/sites/default/files/site-attachments/Resettlement%20guidance.pdf</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Assessed on: 17/01/2022.</a:t>
            </a:r>
          </a:p>
          <a:p>
            <a:pPr marL="0" indent="0" algn="just">
              <a:lnSpc>
                <a:spcPct val="107000"/>
              </a:lnSpc>
              <a:spcAft>
                <a:spcPts val="800"/>
              </a:spcAft>
              <a:buNone/>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UNHCR (2014). PLANNED RELOCATION, DISASTERS AND CLIMATE CHANGE: CONSOLIDATING GOOD PRACTICES AND PREPARING FOR THE FUTURE. Available online at: </a:t>
            </a:r>
            <a:r>
              <a:rPr lang="en-GB" sz="18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https://www.unhcr.org/54082cc69.pdf</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Assessed on: 18/01/2022.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GB" sz="1800" dirty="0">
              <a:solidFill>
                <a:srgbClr val="222222"/>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sz="2000" dirty="0">
              <a:latin typeface="Sylfaen" panose="010A0502050306030303" pitchFamily="18" charset="0"/>
            </a:endParaRPr>
          </a:p>
        </p:txBody>
      </p:sp>
    </p:spTree>
    <p:extLst>
      <p:ext uri="{BB962C8B-B14F-4D97-AF65-F5344CB8AC3E}">
        <p14:creationId xmlns:p14="http://schemas.microsoft.com/office/powerpoint/2010/main" val="1415769905"/>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 Introduction to the concepts</Template>
  <TotalTime>1629</TotalTime>
  <Words>574</Words>
  <Application>Microsoft Office PowerPoint</Application>
  <PresentationFormat>Widescreen</PresentationFormat>
  <Paragraphs>53</Paragraphs>
  <Slides>9</Slides>
  <Notes>0</Notes>
  <HiddenSlides>0</HiddenSlides>
  <MMClips>8</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vt:i4>
      </vt:variant>
    </vt:vector>
  </HeadingPairs>
  <TitlesOfParts>
    <vt:vector size="18" baseType="lpstr">
      <vt:lpstr>Arial</vt:lpstr>
      <vt:lpstr>Calibri</vt:lpstr>
      <vt:lpstr>Calibri Light</vt:lpstr>
      <vt:lpstr>Sylfaen</vt:lpstr>
      <vt:lpstr>Symbol</vt:lpstr>
      <vt:lpstr>Times New Roman</vt:lpstr>
      <vt:lpstr>Wingdings</vt:lpstr>
      <vt:lpstr>Retrospect</vt:lpstr>
      <vt:lpstr>Custom Design</vt:lpstr>
      <vt:lpstr>Location Decisions</vt:lpstr>
      <vt:lpstr>Learning outcomes </vt:lpstr>
      <vt:lpstr>Content</vt:lpstr>
      <vt:lpstr>Meaning of location decisions </vt:lpstr>
      <vt:lpstr>The importance of location decisions</vt:lpstr>
      <vt:lpstr>PowerPoint Presentation</vt:lpstr>
      <vt:lpstr>PowerPoint Presentation</vt:lpstr>
      <vt:lpstr>Conclusion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dc:title>
  <dc:creator>Malith De Silva</dc:creator>
  <cp:lastModifiedBy>smart</cp:lastModifiedBy>
  <cp:revision>34</cp:revision>
  <dcterms:created xsi:type="dcterms:W3CDTF">2021-10-15T05:37:37Z</dcterms:created>
  <dcterms:modified xsi:type="dcterms:W3CDTF">2022-02-17T22:13:50Z</dcterms:modified>
</cp:coreProperties>
</file>