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Merriweather"/>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iVJRKwY+iodtNkCYVZQno6cCBC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font" Target="fonts/Merriweather-bold.fntdata"/><Relationship Id="rId14" Type="http://schemas.openxmlformats.org/officeDocument/2006/relationships/font" Target="fonts/Merriweather-regular.fntdata"/><Relationship Id="rId17" Type="http://schemas.openxmlformats.org/officeDocument/2006/relationships/font" Target="fonts/Merriweather-boldItalic.fntdata"/><Relationship Id="rId16"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0" name="Google Shape;19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jp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4" name="Shape 14"/>
        <p:cNvGrpSpPr/>
        <p:nvPr/>
      </p:nvGrpSpPr>
      <p:grpSpPr>
        <a:xfrm>
          <a:off x="0" y="0"/>
          <a:ext cx="0" cy="0"/>
          <a:chOff x="0" y="0"/>
          <a:chExt cx="0" cy="0"/>
        </a:xfrm>
      </p:grpSpPr>
      <p:sp>
        <p:nvSpPr>
          <p:cNvPr id="15" name="Google Shape;15;p10"/>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10"/>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10"/>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 name="Google Shape;18;p10"/>
          <p:cNvSpPr txBox="1"/>
          <p:nvPr>
            <p:ph idx="1" type="subTitle"/>
          </p:nvPr>
        </p:nvSpPr>
        <p:spPr>
          <a:xfrm>
            <a:off x="1100051" y="4455620"/>
            <a:ext cx="10058400" cy="11430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9" name="Google Shape;19;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cxnSp>
        <p:nvCxnSpPr>
          <p:cNvPr id="22" name="Google Shape;22;p10"/>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pic>
        <p:nvPicPr>
          <p:cNvPr id="23" name="Google Shape;23;p10"/>
          <p:cNvPicPr preferRelativeResize="0"/>
          <p:nvPr/>
        </p:nvPicPr>
        <p:blipFill rotWithShape="1">
          <a:blip r:embed="rId2">
            <a:alphaModFix/>
          </a:blip>
          <a:srcRect b="0" l="0" r="0" t="0"/>
          <a:stretch/>
        </p:blipFill>
        <p:spPr>
          <a:xfrm>
            <a:off x="8119951" y="133883"/>
            <a:ext cx="1670685" cy="568960"/>
          </a:xfrm>
          <a:prstGeom prst="rect">
            <a:avLst/>
          </a:prstGeom>
          <a:noFill/>
          <a:ln>
            <a:noFill/>
          </a:ln>
        </p:spPr>
      </p:pic>
      <p:pic>
        <p:nvPicPr>
          <p:cNvPr id="24" name="Google Shape;24;p10"/>
          <p:cNvPicPr preferRelativeResize="0"/>
          <p:nvPr/>
        </p:nvPicPr>
        <p:blipFill rotWithShape="1">
          <a:blip r:embed="rId3">
            <a:alphaModFix/>
          </a:blip>
          <a:srcRect b="0" l="0" r="0" t="0"/>
          <a:stretch/>
        </p:blipFill>
        <p:spPr>
          <a:xfrm>
            <a:off x="9821115" y="127508"/>
            <a:ext cx="2181860" cy="6223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7" name="Shape 87"/>
        <p:cNvGrpSpPr/>
        <p:nvPr/>
      </p:nvGrpSpPr>
      <p:grpSpPr>
        <a:xfrm>
          <a:off x="0" y="0"/>
          <a:ext cx="0" cy="0"/>
          <a:chOff x="0" y="0"/>
          <a:chExt cx="0" cy="0"/>
        </a:xfrm>
      </p:grpSpPr>
      <p:sp>
        <p:nvSpPr>
          <p:cNvPr id="88" name="Google Shape;88;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19"/>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0" name="Google Shape;90;p1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3" name="Shape 93"/>
        <p:cNvGrpSpPr/>
        <p:nvPr/>
      </p:nvGrpSpPr>
      <p:grpSpPr>
        <a:xfrm>
          <a:off x="0" y="0"/>
          <a:ext cx="0" cy="0"/>
          <a:chOff x="0" y="0"/>
          <a:chExt cx="0" cy="0"/>
        </a:xfrm>
      </p:grpSpPr>
      <p:sp>
        <p:nvSpPr>
          <p:cNvPr id="94" name="Google Shape;94;p20"/>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20"/>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20"/>
          <p:cNvSpPr txBox="1"/>
          <p:nvPr>
            <p:ph type="title"/>
          </p:nvPr>
        </p:nvSpPr>
        <p:spPr>
          <a:xfrm rot="5400000">
            <a:off x="7160640" y="1979039"/>
            <a:ext cx="5757421" cy="26289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20"/>
          <p:cNvSpPr txBox="1"/>
          <p:nvPr>
            <p:ph idx="1" type="body"/>
          </p:nvPr>
        </p:nvSpPr>
        <p:spPr>
          <a:xfrm rot="5400000">
            <a:off x="1826639" y="-573661"/>
            <a:ext cx="5757422" cy="7734300"/>
          </a:xfrm>
          <a:prstGeom prst="rect">
            <a:avLst/>
          </a:prstGeom>
          <a:noFill/>
          <a:ln>
            <a:noFill/>
          </a:ln>
        </p:spPr>
        <p:txBody>
          <a:bodyPr anchorCtr="0" anchor="t" bIns="0" lIns="45700" spcFirstLastPara="1" rIns="45700" wrap="square" tIns="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8" name="Google Shape;98;p2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7" name="Shape 107"/>
        <p:cNvGrpSpPr/>
        <p:nvPr/>
      </p:nvGrpSpPr>
      <p:grpSpPr>
        <a:xfrm>
          <a:off x="0" y="0"/>
          <a:ext cx="0" cy="0"/>
          <a:chOff x="0" y="0"/>
          <a:chExt cx="0" cy="0"/>
        </a:xfrm>
      </p:grpSpPr>
      <p:sp>
        <p:nvSpPr>
          <p:cNvPr id="108" name="Google Shape;108;p2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10" name="Google Shape;110;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3" name="Shape 113"/>
        <p:cNvGrpSpPr/>
        <p:nvPr/>
      </p:nvGrpSpPr>
      <p:grpSpPr>
        <a:xfrm>
          <a:off x="0" y="0"/>
          <a:ext cx="0" cy="0"/>
          <a:chOff x="0" y="0"/>
          <a:chExt cx="0" cy="0"/>
        </a:xfrm>
      </p:grpSpPr>
      <p:sp>
        <p:nvSpPr>
          <p:cNvPr id="114" name="Google Shape;114;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19" name="Shape 119"/>
        <p:cNvGrpSpPr/>
        <p:nvPr/>
      </p:nvGrpSpPr>
      <p:grpSpPr>
        <a:xfrm>
          <a:off x="0" y="0"/>
          <a:ext cx="0" cy="0"/>
          <a:chOff x="0" y="0"/>
          <a:chExt cx="0" cy="0"/>
        </a:xfrm>
      </p:grpSpPr>
      <p:sp>
        <p:nvSpPr>
          <p:cNvPr id="120" name="Google Shape;120;p2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2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122" name="Google Shape;12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4" name="Google Shape;12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25" name="Shape 125"/>
        <p:cNvGrpSpPr/>
        <p:nvPr/>
      </p:nvGrpSpPr>
      <p:grpSpPr>
        <a:xfrm>
          <a:off x="0" y="0"/>
          <a:ext cx="0" cy="0"/>
          <a:chOff x="0" y="0"/>
          <a:chExt cx="0" cy="0"/>
        </a:xfrm>
      </p:grpSpPr>
      <p:sp>
        <p:nvSpPr>
          <p:cNvPr id="126" name="Google Shape;126;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7" name="Google Shape;127;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8" name="Google Shape;128;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9" name="Google Shape;129;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32" name="Shape 132"/>
        <p:cNvGrpSpPr/>
        <p:nvPr/>
      </p:nvGrpSpPr>
      <p:grpSpPr>
        <a:xfrm>
          <a:off x="0" y="0"/>
          <a:ext cx="0" cy="0"/>
          <a:chOff x="0" y="0"/>
          <a:chExt cx="0" cy="0"/>
        </a:xfrm>
      </p:grpSpPr>
      <p:sp>
        <p:nvSpPr>
          <p:cNvPr id="133" name="Google Shape;133;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4" name="Google Shape;134;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5" name="Google Shape;135;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6" name="Google Shape;136;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137" name="Google Shape;137;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38" name="Google Shape;13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41" name="Shape 141"/>
        <p:cNvGrpSpPr/>
        <p:nvPr/>
      </p:nvGrpSpPr>
      <p:grpSpPr>
        <a:xfrm>
          <a:off x="0" y="0"/>
          <a:ext cx="0" cy="0"/>
          <a:chOff x="0" y="0"/>
          <a:chExt cx="0" cy="0"/>
        </a:xfrm>
      </p:grpSpPr>
      <p:sp>
        <p:nvSpPr>
          <p:cNvPr id="142" name="Google Shape;142;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3" name="Google Shape;143;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4" name="Google Shape;144;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6" name="Shape 146"/>
        <p:cNvGrpSpPr/>
        <p:nvPr/>
      </p:nvGrpSpPr>
      <p:grpSpPr>
        <a:xfrm>
          <a:off x="0" y="0"/>
          <a:ext cx="0" cy="0"/>
          <a:chOff x="0" y="0"/>
          <a:chExt cx="0" cy="0"/>
        </a:xfrm>
      </p:grpSpPr>
      <p:sp>
        <p:nvSpPr>
          <p:cNvPr id="147" name="Google Shape;147;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8" name="Google Shape;148;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9" name="Google Shape;149;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50" name="Shape 150"/>
        <p:cNvGrpSpPr/>
        <p:nvPr/>
      </p:nvGrpSpPr>
      <p:grpSpPr>
        <a:xfrm>
          <a:off x="0" y="0"/>
          <a:ext cx="0" cy="0"/>
          <a:chOff x="0" y="0"/>
          <a:chExt cx="0" cy="0"/>
        </a:xfrm>
      </p:grpSpPr>
      <p:sp>
        <p:nvSpPr>
          <p:cNvPr id="151" name="Google Shape;151;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2" name="Google Shape;152;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153" name="Google Shape;153;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54" name="Google Shape;15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5" name="Google Shape;15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1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28" name="Google Shape;28;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pic>
        <p:nvPicPr>
          <p:cNvPr id="31" name="Google Shape;31;p11"/>
          <p:cNvPicPr preferRelativeResize="0"/>
          <p:nvPr/>
        </p:nvPicPr>
        <p:blipFill rotWithShape="1">
          <a:blip r:embed="rId2">
            <a:alphaModFix/>
          </a:blip>
          <a:srcRect b="0" l="0" r="0" t="0"/>
          <a:stretch/>
        </p:blipFill>
        <p:spPr>
          <a:xfrm>
            <a:off x="8138477" y="95236"/>
            <a:ext cx="1670685" cy="568960"/>
          </a:xfrm>
          <a:prstGeom prst="rect">
            <a:avLst/>
          </a:prstGeom>
          <a:noFill/>
          <a:ln>
            <a:noFill/>
          </a:ln>
        </p:spPr>
      </p:pic>
      <p:pic>
        <p:nvPicPr>
          <p:cNvPr id="32" name="Google Shape;32;p11"/>
          <p:cNvPicPr preferRelativeResize="0"/>
          <p:nvPr/>
        </p:nvPicPr>
        <p:blipFill rotWithShape="1">
          <a:blip r:embed="rId3">
            <a:alphaModFix/>
          </a:blip>
          <a:srcRect b="0" l="0" r="0" t="0"/>
          <a:stretch/>
        </p:blipFill>
        <p:spPr>
          <a:xfrm>
            <a:off x="9900458" y="86358"/>
            <a:ext cx="2181860" cy="622300"/>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57" name="Shape 157"/>
        <p:cNvGrpSpPr/>
        <p:nvPr/>
      </p:nvGrpSpPr>
      <p:grpSpPr>
        <a:xfrm>
          <a:off x="0" y="0"/>
          <a:ext cx="0" cy="0"/>
          <a:chOff x="0" y="0"/>
          <a:chExt cx="0" cy="0"/>
        </a:xfrm>
      </p:grpSpPr>
      <p:sp>
        <p:nvSpPr>
          <p:cNvPr id="158" name="Google Shape;158;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9" name="Google Shape;159;p30"/>
          <p:cNvSpPr/>
          <p:nvPr>
            <p:ph idx="2" type="pic"/>
          </p:nvPr>
        </p:nvSpPr>
        <p:spPr>
          <a:xfrm>
            <a:off x="5183188" y="987425"/>
            <a:ext cx="6172200" cy="4873625"/>
          </a:xfrm>
          <a:prstGeom prst="rect">
            <a:avLst/>
          </a:prstGeom>
          <a:noFill/>
          <a:ln>
            <a:noFill/>
          </a:ln>
        </p:spPr>
      </p:sp>
      <p:sp>
        <p:nvSpPr>
          <p:cNvPr id="160" name="Google Shape;160;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61" name="Google Shape;16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3" name="Google Shape;16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64" name="Shape 164"/>
        <p:cNvGrpSpPr/>
        <p:nvPr/>
      </p:nvGrpSpPr>
      <p:grpSpPr>
        <a:xfrm>
          <a:off x="0" y="0"/>
          <a:ext cx="0" cy="0"/>
          <a:chOff x="0" y="0"/>
          <a:chExt cx="0" cy="0"/>
        </a:xfrm>
      </p:grpSpPr>
      <p:sp>
        <p:nvSpPr>
          <p:cNvPr id="165" name="Google Shape;165;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6" name="Google Shape;166;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67" name="Google Shape;16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70" name="Shape 170"/>
        <p:cNvGrpSpPr/>
        <p:nvPr/>
      </p:nvGrpSpPr>
      <p:grpSpPr>
        <a:xfrm>
          <a:off x="0" y="0"/>
          <a:ext cx="0" cy="0"/>
          <a:chOff x="0" y="0"/>
          <a:chExt cx="0" cy="0"/>
        </a:xfrm>
      </p:grpSpPr>
      <p:sp>
        <p:nvSpPr>
          <p:cNvPr id="171" name="Google Shape;171;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2" name="Google Shape;172;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73" name="Google Shape;173;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33" name="Shape 33"/>
        <p:cNvGrpSpPr/>
        <p:nvPr/>
      </p:nvGrpSpPr>
      <p:grpSpPr>
        <a:xfrm>
          <a:off x="0" y="0"/>
          <a:ext cx="0" cy="0"/>
          <a:chOff x="0" y="0"/>
          <a:chExt cx="0" cy="0"/>
        </a:xfrm>
      </p:grpSpPr>
      <p:sp>
        <p:nvSpPr>
          <p:cNvPr id="34" name="Google Shape;34;p1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12"/>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262626"/>
              </a:buClr>
              <a:buSzPts val="8000"/>
              <a:buFont typeface="Calibri"/>
              <a:buNone/>
              <a:defRPr b="0"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12"/>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indent="-228600" lvl="1" marL="914400" algn="l">
              <a:lnSpc>
                <a:spcPct val="90000"/>
              </a:lnSpc>
              <a:spcBef>
                <a:spcPts val="200"/>
              </a:spcBef>
              <a:spcAft>
                <a:spcPts val="0"/>
              </a:spcAft>
              <a:buSzPts val="1800"/>
              <a:buNone/>
              <a:defRPr sz="1800">
                <a:solidFill>
                  <a:srgbClr val="888888"/>
                </a:solidFill>
              </a:defRPr>
            </a:lvl2pPr>
            <a:lvl3pPr indent="-228600" lvl="2" marL="1371600" algn="l">
              <a:lnSpc>
                <a:spcPct val="90000"/>
              </a:lnSpc>
              <a:spcBef>
                <a:spcPts val="400"/>
              </a:spcBef>
              <a:spcAft>
                <a:spcPts val="0"/>
              </a:spcAft>
              <a:buSzPts val="1600"/>
              <a:buNone/>
              <a:defRPr sz="1600">
                <a:solidFill>
                  <a:srgbClr val="888888"/>
                </a:solidFill>
              </a:defRPr>
            </a:lvl3pPr>
            <a:lvl4pPr indent="-228600" lvl="3" marL="1828800" algn="l">
              <a:lnSpc>
                <a:spcPct val="90000"/>
              </a:lnSpc>
              <a:spcBef>
                <a:spcPts val="400"/>
              </a:spcBef>
              <a:spcAft>
                <a:spcPts val="0"/>
              </a:spcAft>
              <a:buSzPts val="1400"/>
              <a:buNone/>
              <a:defRPr sz="1400">
                <a:solidFill>
                  <a:srgbClr val="888888"/>
                </a:solidFill>
              </a:defRPr>
            </a:lvl4pPr>
            <a:lvl5pPr indent="-228600" lvl="4" marL="2286000" algn="l">
              <a:lnSpc>
                <a:spcPct val="90000"/>
              </a:lnSpc>
              <a:spcBef>
                <a:spcPts val="400"/>
              </a:spcBef>
              <a:spcAft>
                <a:spcPts val="0"/>
              </a:spcAft>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8" name="Google Shape;38;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cxnSp>
        <p:nvCxnSpPr>
          <p:cNvPr id="41" name="Google Shape;41;p1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1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3"/>
          <p:cNvSpPr txBox="1"/>
          <p:nvPr>
            <p:ph idx="1" type="body"/>
          </p:nvPr>
        </p:nvSpPr>
        <p:spPr>
          <a:xfrm>
            <a:off x="1097279" y="1845734"/>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5" name="Google Shape;45;p13"/>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46" name="Google Shape;46;p1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4"/>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2" name="Google Shape;52;p14"/>
          <p:cNvSpPr txBox="1"/>
          <p:nvPr>
            <p:ph idx="2" type="body"/>
          </p:nvPr>
        </p:nvSpPr>
        <p:spPr>
          <a:xfrm>
            <a:off x="109728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3" name="Google Shape;53;p14"/>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200"/>
              </a:spcBef>
              <a:spcAft>
                <a:spcPts val="0"/>
              </a:spcAft>
              <a:buSzPts val="2000"/>
              <a:buNone/>
              <a:defRPr b="0" sz="2000" cap="none">
                <a:solidFill>
                  <a:schemeClr val="dk2"/>
                </a:solidFill>
              </a:defRPr>
            </a:lvl1pPr>
            <a:lvl2pPr indent="-228600" lvl="1" marL="914400" algn="l">
              <a:lnSpc>
                <a:spcPct val="90000"/>
              </a:lnSpc>
              <a:spcBef>
                <a:spcPts val="200"/>
              </a:spcBef>
              <a:spcAft>
                <a:spcPts val="0"/>
              </a:spcAft>
              <a:buSzPts val="2000"/>
              <a:buNone/>
              <a:defRPr b="1" sz="2000"/>
            </a:lvl2pPr>
            <a:lvl3pPr indent="-228600" lvl="2" marL="1371600" algn="l">
              <a:lnSpc>
                <a:spcPct val="90000"/>
              </a:lnSpc>
              <a:spcBef>
                <a:spcPts val="400"/>
              </a:spcBef>
              <a:spcAft>
                <a:spcPts val="0"/>
              </a:spcAft>
              <a:buSzPts val="1800"/>
              <a:buNone/>
              <a:defRPr b="1" sz="1800"/>
            </a:lvl3pPr>
            <a:lvl4pPr indent="-228600" lvl="3" marL="1828800" algn="l">
              <a:lnSpc>
                <a:spcPct val="90000"/>
              </a:lnSpc>
              <a:spcBef>
                <a:spcPts val="400"/>
              </a:spcBef>
              <a:spcAft>
                <a:spcPts val="0"/>
              </a:spcAft>
              <a:buSzPts val="1600"/>
              <a:buNone/>
              <a:defRPr b="1" sz="1600"/>
            </a:lvl4pPr>
            <a:lvl5pPr indent="-228600" lvl="4" marL="2286000" algn="l">
              <a:lnSpc>
                <a:spcPct val="90000"/>
              </a:lnSpc>
              <a:spcBef>
                <a:spcPts val="400"/>
              </a:spcBef>
              <a:spcAft>
                <a:spcPts val="0"/>
              </a:spcAft>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4" name="Google Shape;54;p14"/>
          <p:cNvSpPr txBox="1"/>
          <p:nvPr>
            <p:ph idx="4" type="body"/>
          </p:nvPr>
        </p:nvSpPr>
        <p:spPr>
          <a:xfrm>
            <a:off x="6217920" y="2582334"/>
            <a:ext cx="4937760" cy="33782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5" name="Google Shape;55;p1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1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63" name="Shape 63"/>
        <p:cNvGrpSpPr/>
        <p:nvPr/>
      </p:nvGrpSpPr>
      <p:grpSpPr>
        <a:xfrm>
          <a:off x="0" y="0"/>
          <a:ext cx="0" cy="0"/>
          <a:chOff x="0" y="0"/>
          <a:chExt cx="0" cy="0"/>
        </a:xfrm>
      </p:grpSpPr>
      <p:sp>
        <p:nvSpPr>
          <p:cNvPr id="64" name="Google Shape;64;p16"/>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6"/>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9" name="Shape 69"/>
        <p:cNvGrpSpPr/>
        <p:nvPr/>
      </p:nvGrpSpPr>
      <p:grpSpPr>
        <a:xfrm>
          <a:off x="0" y="0"/>
          <a:ext cx="0" cy="0"/>
          <a:chOff x="0" y="0"/>
          <a:chExt cx="0" cy="0"/>
        </a:xfrm>
      </p:grpSpPr>
      <p:sp>
        <p:nvSpPr>
          <p:cNvPr id="70" name="Google Shape;70;p17"/>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7"/>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7"/>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rm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7"/>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rmAutofit/>
          </a:bodyPr>
          <a:lstStyle>
            <a:lvl1pPr indent="-342900" lvl="0" marL="457200" algn="l">
              <a:lnSpc>
                <a:spcPct val="90000"/>
              </a:lnSpc>
              <a:spcBef>
                <a:spcPts val="1200"/>
              </a:spcBef>
              <a:spcAft>
                <a:spcPts val="0"/>
              </a:spcAft>
              <a:buSzPts val="1800"/>
              <a:buChar char=" "/>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4" name="Google Shape;74;p17"/>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1500"/>
              <a:buNone/>
              <a:defRPr sz="1500">
                <a:solidFill>
                  <a:srgbClr val="FFFFFF"/>
                </a:solidFill>
              </a:defRPr>
            </a:lvl1pPr>
            <a:lvl2pPr indent="-228600" lvl="1" marL="914400" algn="l">
              <a:lnSpc>
                <a:spcPct val="90000"/>
              </a:lnSpc>
              <a:spcBef>
                <a:spcPts val="2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5" name="Google Shape;75;p17"/>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0" sz="1050" u="none" cap="none" strike="noStrike">
                <a:solidFill>
                  <a:schemeClr val="dk2"/>
                </a:solidFill>
                <a:latin typeface="Calibri"/>
                <a:ea typeface="Calibri"/>
                <a:cs typeface="Calibri"/>
                <a:sym typeface="Calibri"/>
              </a:defRPr>
            </a:lvl1pPr>
            <a:lvl2pPr indent="0" lvl="1" marL="0" algn="r">
              <a:spcBef>
                <a:spcPts val="0"/>
              </a:spcBef>
              <a:buNone/>
              <a:defRPr b="0" i="0" sz="1050" u="none" cap="none" strike="noStrike">
                <a:solidFill>
                  <a:schemeClr val="dk2"/>
                </a:solidFill>
                <a:latin typeface="Calibri"/>
                <a:ea typeface="Calibri"/>
                <a:cs typeface="Calibri"/>
                <a:sym typeface="Calibri"/>
              </a:defRPr>
            </a:lvl2pPr>
            <a:lvl3pPr indent="0" lvl="2" marL="0" algn="r">
              <a:spcBef>
                <a:spcPts val="0"/>
              </a:spcBef>
              <a:buNone/>
              <a:defRPr b="0" i="0" sz="1050" u="none" cap="none" strike="noStrike">
                <a:solidFill>
                  <a:schemeClr val="dk2"/>
                </a:solidFill>
                <a:latin typeface="Calibri"/>
                <a:ea typeface="Calibri"/>
                <a:cs typeface="Calibri"/>
                <a:sym typeface="Calibri"/>
              </a:defRPr>
            </a:lvl3pPr>
            <a:lvl4pPr indent="0" lvl="3" marL="0" algn="r">
              <a:spcBef>
                <a:spcPts val="0"/>
              </a:spcBef>
              <a:buNone/>
              <a:defRPr b="0" i="0" sz="1050" u="none" cap="none" strike="noStrike">
                <a:solidFill>
                  <a:schemeClr val="dk2"/>
                </a:solidFill>
                <a:latin typeface="Calibri"/>
                <a:ea typeface="Calibri"/>
                <a:cs typeface="Calibri"/>
                <a:sym typeface="Calibri"/>
              </a:defRPr>
            </a:lvl4pPr>
            <a:lvl5pPr indent="0" lvl="4" marL="0" algn="r">
              <a:spcBef>
                <a:spcPts val="0"/>
              </a:spcBef>
              <a:buNone/>
              <a:defRPr b="0" i="0" sz="1050" u="none" cap="none" strike="noStrike">
                <a:solidFill>
                  <a:schemeClr val="dk2"/>
                </a:solidFill>
                <a:latin typeface="Calibri"/>
                <a:ea typeface="Calibri"/>
                <a:cs typeface="Calibri"/>
                <a:sym typeface="Calibri"/>
              </a:defRPr>
            </a:lvl5pPr>
            <a:lvl6pPr indent="0" lvl="5" marL="0" algn="r">
              <a:spcBef>
                <a:spcPts val="0"/>
              </a:spcBef>
              <a:buNone/>
              <a:defRPr b="0" i="0" sz="1050" u="none" cap="none" strike="noStrike">
                <a:solidFill>
                  <a:schemeClr val="dk2"/>
                </a:solidFill>
                <a:latin typeface="Calibri"/>
                <a:ea typeface="Calibri"/>
                <a:cs typeface="Calibri"/>
                <a:sym typeface="Calibri"/>
              </a:defRPr>
            </a:lvl6pPr>
            <a:lvl7pPr indent="0" lvl="6" marL="0" algn="r">
              <a:spcBef>
                <a:spcPts val="0"/>
              </a:spcBef>
              <a:buNone/>
              <a:defRPr b="0" i="0" sz="1050" u="none" cap="none" strike="noStrike">
                <a:solidFill>
                  <a:schemeClr val="dk2"/>
                </a:solidFill>
                <a:latin typeface="Calibri"/>
                <a:ea typeface="Calibri"/>
                <a:cs typeface="Calibri"/>
                <a:sym typeface="Calibri"/>
              </a:defRPr>
            </a:lvl7pPr>
            <a:lvl8pPr indent="0" lvl="7" marL="0" algn="r">
              <a:spcBef>
                <a:spcPts val="0"/>
              </a:spcBef>
              <a:buNone/>
              <a:defRPr b="0" i="0" sz="1050" u="none" cap="none" strike="noStrike">
                <a:solidFill>
                  <a:schemeClr val="dk2"/>
                </a:solidFill>
                <a:latin typeface="Calibri"/>
                <a:ea typeface="Calibri"/>
                <a:cs typeface="Calibri"/>
                <a:sym typeface="Calibri"/>
              </a:defRPr>
            </a:lvl8pPr>
            <a:lvl9pPr indent="0" lvl="8" marL="0" algn="r">
              <a:spcBef>
                <a:spcPts val="0"/>
              </a:spcBef>
              <a:buNone/>
              <a:defRPr b="0" i="0" sz="1050" u="none" cap="none" strike="noStrike">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8" name="Shape 78"/>
        <p:cNvGrpSpPr/>
        <p:nvPr/>
      </p:nvGrpSpPr>
      <p:grpSpPr>
        <a:xfrm>
          <a:off x="0" y="0"/>
          <a:ext cx="0" cy="0"/>
          <a:chOff x="0" y="0"/>
          <a:chExt cx="0" cy="0"/>
        </a:xfrm>
      </p:grpSpPr>
      <p:sp>
        <p:nvSpPr>
          <p:cNvPr id="79" name="Google Shape;79;p18"/>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8"/>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1097280" y="5074920"/>
            <a:ext cx="10113264"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Calibri"/>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id="82" name="Google Shape;82;p18"/>
          <p:cNvPicPr preferRelativeResize="0"/>
          <p:nvPr>
            <p:ph idx="2" type="pic"/>
          </p:nvPr>
        </p:nvPicPr>
        <p:blipFill/>
        <p:spPr>
          <a:xfrm>
            <a:off x="15" y="0"/>
            <a:ext cx="12191985" cy="4915076"/>
          </a:xfrm>
          <a:prstGeom prst="rect">
            <a:avLst/>
          </a:prstGeom>
          <a:blipFill rotWithShape="1">
            <a:blip r:embed="rId2">
              <a:alphaModFix/>
            </a:blip>
            <a:stretch>
              <a:fillRect b="0" l="0" r="0" t="0"/>
            </a:stretch>
          </a:blipFill>
          <a:ln>
            <a:noFill/>
          </a:ln>
        </p:spPr>
      </p:pic>
      <p:sp>
        <p:nvSpPr>
          <p:cNvPr id="83" name="Google Shape;83;p18"/>
          <p:cNvSpPr txBox="1"/>
          <p:nvPr>
            <p:ph idx="1" type="body"/>
          </p:nvPr>
        </p:nvSpPr>
        <p:spPr>
          <a:xfrm>
            <a:off x="1097280" y="5907023"/>
            <a:ext cx="10113264" cy="594360"/>
          </a:xfrm>
          <a:prstGeom prst="rect">
            <a:avLst/>
          </a:prstGeom>
          <a:noFill/>
          <a:ln>
            <a:noFill/>
          </a:ln>
        </p:spPr>
        <p:txBody>
          <a:bodyPr anchorCtr="0" anchor="t" bIns="0" lIns="91425" spcFirstLastPara="1" rIns="91425" wrap="square" tIns="0">
            <a:normAutofit/>
          </a:bodyPr>
          <a:lstStyle>
            <a:lvl1pPr indent="-228600" lvl="0" marL="457200" algn="l">
              <a:lnSpc>
                <a:spcPct val="90000"/>
              </a:lnSpc>
              <a:spcBef>
                <a:spcPts val="0"/>
              </a:spcBef>
              <a:spcAft>
                <a:spcPts val="0"/>
              </a:spcAft>
              <a:buSzPts val="1500"/>
              <a:buNone/>
              <a:defRPr sz="1500">
                <a:solidFill>
                  <a:srgbClr val="FFFFFF"/>
                </a:solidFill>
              </a:defRPr>
            </a:lvl1pPr>
            <a:lvl2pPr indent="-228600" lvl="1" marL="914400" algn="l">
              <a:lnSpc>
                <a:spcPct val="90000"/>
              </a:lnSpc>
              <a:spcBef>
                <a:spcPts val="600"/>
              </a:spcBef>
              <a:spcAft>
                <a:spcPts val="0"/>
              </a:spcAft>
              <a:buSzPts val="1200"/>
              <a:buNone/>
              <a:defRPr sz="1200"/>
            </a:lvl2pPr>
            <a:lvl3pPr indent="-228600" lvl="2" marL="1371600" algn="l">
              <a:lnSpc>
                <a:spcPct val="90000"/>
              </a:lnSpc>
              <a:spcBef>
                <a:spcPts val="400"/>
              </a:spcBef>
              <a:spcAft>
                <a:spcPts val="0"/>
              </a:spcAft>
              <a:buSzPts val="1000"/>
              <a:buNone/>
              <a:defRPr sz="1000"/>
            </a:lvl3pPr>
            <a:lvl4pPr indent="-228600" lvl="3" marL="1828800" algn="l">
              <a:lnSpc>
                <a:spcPct val="90000"/>
              </a:lnSpc>
              <a:spcBef>
                <a:spcPts val="400"/>
              </a:spcBef>
              <a:spcAft>
                <a:spcPts val="0"/>
              </a:spcAft>
              <a:buSzPts val="900"/>
              <a:buNone/>
              <a:defRPr sz="900"/>
            </a:lvl4pPr>
            <a:lvl5pPr indent="-228600" lvl="4" marL="2286000" algn="l">
              <a:lnSpc>
                <a:spcPct val="90000"/>
              </a:lnSpc>
              <a:spcBef>
                <a:spcPts val="400"/>
              </a:spcBef>
              <a:spcAft>
                <a:spcPts val="0"/>
              </a:spcAft>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4" name="Google Shape;84;p1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9"/>
          <p:cNvSpPr/>
          <p:nvPr/>
        </p:nvSpPr>
        <p:spPr>
          <a:xfrm>
            <a:off x="0" y="6334316"/>
            <a:ext cx="12192001" cy="6599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 name="Google Shape;8;p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lvl1pPr lvl="0" marR="0" rtl="0" algn="l">
              <a:lnSpc>
                <a:spcPct val="85000"/>
              </a:lnSpc>
              <a:spcBef>
                <a:spcPts val="0"/>
              </a:spcBef>
              <a:spcAft>
                <a:spcPts val="0"/>
              </a:spcAft>
              <a:buClr>
                <a:srgbClr val="3F3F3F"/>
              </a:buClr>
              <a:buSzPts val="4800"/>
              <a:buFont typeface="Calibri"/>
              <a:buNone/>
              <a:defRPr b="0" i="0" sz="4800" u="none" cap="none" strike="noStrik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 name="Google Shape;9;p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lvl1pPr indent="-355600" lvl="0" marL="457200" marR="0" rtl="0" algn="l">
              <a:lnSpc>
                <a:spcPct val="90000"/>
              </a:lnSpc>
              <a:spcBef>
                <a:spcPts val="1200"/>
              </a:spcBef>
              <a:spcAft>
                <a:spcPts val="0"/>
              </a:spcAft>
              <a:buClr>
                <a:schemeClr val="accent1"/>
              </a:buClr>
              <a:buSzPts val="2000"/>
              <a:buFont typeface="Calibri"/>
              <a:buChar char=" "/>
              <a:defRPr b="0" i="0" sz="2000" u="none" cap="none" strike="noStrike">
                <a:solidFill>
                  <a:srgbClr val="3F3F3F"/>
                </a:solidFill>
                <a:latin typeface="Calibri"/>
                <a:ea typeface="Calibri"/>
                <a:cs typeface="Calibri"/>
                <a:sym typeface="Calibri"/>
              </a:defRPr>
            </a:lvl1pPr>
            <a:lvl2pPr indent="-342900" lvl="1" marL="914400" marR="0" rtl="0" algn="l">
              <a:lnSpc>
                <a:spcPct val="90000"/>
              </a:lnSpc>
              <a:spcBef>
                <a:spcPts val="200"/>
              </a:spcBef>
              <a:spcAft>
                <a:spcPts val="0"/>
              </a:spcAft>
              <a:buClr>
                <a:schemeClr val="accent1"/>
              </a:buClr>
              <a:buSzPts val="1800"/>
              <a:buFont typeface="Calibri"/>
              <a:buChar char="◦"/>
              <a:defRPr b="0" i="0" sz="1800" u="none" cap="none" strike="noStrike">
                <a:solidFill>
                  <a:srgbClr val="3F3F3F"/>
                </a:solidFill>
                <a:latin typeface="Calibri"/>
                <a:ea typeface="Calibri"/>
                <a:cs typeface="Calibri"/>
                <a:sym typeface="Calibri"/>
              </a:defRPr>
            </a:lvl2pPr>
            <a:lvl3pPr indent="-317500" lvl="2" marL="1371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0" name="Google Shape;10;p9"/>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1" name="Google Shape;11;p9"/>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cxnSp>
        <p:nvCxnSpPr>
          <p:cNvPr id="13" name="Google Shape;13;p9"/>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1" name="Shape 101"/>
        <p:cNvGrpSpPr/>
        <p:nvPr/>
      </p:nvGrpSpPr>
      <p:grpSpPr>
        <a:xfrm>
          <a:off x="0" y="0"/>
          <a:ext cx="0" cy="0"/>
          <a:chOff x="0" y="0"/>
          <a:chExt cx="0" cy="0"/>
        </a:xfrm>
      </p:grpSpPr>
      <p:sp>
        <p:nvSpPr>
          <p:cNvPr id="102" name="Google Shape;102;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3" name="Google Shape;103;p2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04" name="Google Shape;104;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5" name="Google Shape;105;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6" name="Google Shape;106;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
          <p:cNvSpPr txBox="1"/>
          <p:nvPr>
            <p:ph type="ctrTitle"/>
          </p:nvPr>
        </p:nvSpPr>
        <p:spPr>
          <a:xfrm>
            <a:off x="1524000" y="1495341"/>
            <a:ext cx="9144000" cy="2387600"/>
          </a:xfrm>
          <a:prstGeom prst="rect">
            <a:avLst/>
          </a:prstGeom>
          <a:noFill/>
          <a:ln>
            <a:noFill/>
          </a:ln>
        </p:spPr>
        <p:txBody>
          <a:bodyPr anchorCtr="0" anchor="b" bIns="45700" lIns="91425" spcFirstLastPara="1" rIns="91425" wrap="square" tIns="45700">
            <a:noAutofit/>
          </a:bodyPr>
          <a:lstStyle/>
          <a:p>
            <a:pPr indent="0" lvl="0" marL="0" rtl="0" algn="ctr">
              <a:lnSpc>
                <a:spcPct val="85000"/>
              </a:lnSpc>
              <a:spcBef>
                <a:spcPts val="0"/>
              </a:spcBef>
              <a:spcAft>
                <a:spcPts val="0"/>
              </a:spcAft>
              <a:buClr>
                <a:srgbClr val="262626"/>
              </a:buClr>
              <a:buSzPts val="6000"/>
              <a:buFont typeface="Merriweather"/>
              <a:buNone/>
            </a:pPr>
            <a:r>
              <a:rPr b="1" lang="en-GB" sz="6000">
                <a:latin typeface="Merriweather"/>
                <a:ea typeface="Merriweather"/>
                <a:cs typeface="Merriweather"/>
                <a:sym typeface="Merriweather"/>
              </a:rPr>
              <a:t>Lessons learned from Built Environment intervention cases</a:t>
            </a:r>
            <a:endParaRPr b="1" sz="6000">
              <a:latin typeface="Merriweather"/>
              <a:ea typeface="Merriweather"/>
              <a:cs typeface="Merriweather"/>
              <a:sym typeface="Merriweather"/>
            </a:endParaRPr>
          </a:p>
        </p:txBody>
      </p:sp>
      <p:sp>
        <p:nvSpPr>
          <p:cNvPr id="181" name="Google Shape;181;p1"/>
          <p:cNvSpPr txBox="1"/>
          <p:nvPr>
            <p:ph idx="1" type="subTitle"/>
          </p:nvPr>
        </p:nvSpPr>
        <p:spPr>
          <a:xfrm>
            <a:off x="1524000" y="4287838"/>
            <a:ext cx="9144000" cy="1655762"/>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24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
          <p:cNvSpPr txBox="1"/>
          <p:nvPr>
            <p:ph type="title"/>
          </p:nvPr>
        </p:nvSpPr>
        <p:spPr>
          <a:xfrm>
            <a:off x="1097280" y="840056"/>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GB" sz="4000">
                <a:latin typeface="Merriweather"/>
                <a:ea typeface="Merriweather"/>
                <a:cs typeface="Merriweather"/>
                <a:sym typeface="Merriweather"/>
              </a:rPr>
              <a:t>Learning Outcomes </a:t>
            </a:r>
            <a:br>
              <a:rPr lang="en-GB"/>
            </a:br>
            <a:endParaRPr/>
          </a:p>
        </p:txBody>
      </p:sp>
      <p:sp>
        <p:nvSpPr>
          <p:cNvPr id="187" name="Google Shape;187;p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0" lvl="0" marL="91440" rtl="0" algn="just">
              <a:lnSpc>
                <a:spcPct val="90000"/>
              </a:lnSpc>
              <a:spcBef>
                <a:spcPts val="0"/>
              </a:spcBef>
              <a:spcAft>
                <a:spcPts val="0"/>
              </a:spcAft>
              <a:buSzPts val="2400"/>
              <a:buNone/>
            </a:pPr>
            <a:r>
              <a:t/>
            </a:r>
            <a:endParaRPr sz="2400">
              <a:latin typeface="Merriweather"/>
              <a:ea typeface="Merriweather"/>
              <a:cs typeface="Merriweather"/>
              <a:sym typeface="Merriweather"/>
            </a:endParaRPr>
          </a:p>
          <a:p>
            <a:pPr indent="0" lvl="0" marL="91440" rtl="0" algn="just">
              <a:lnSpc>
                <a:spcPct val="90000"/>
              </a:lnSpc>
              <a:spcBef>
                <a:spcPts val="1400"/>
              </a:spcBef>
              <a:spcAft>
                <a:spcPts val="0"/>
              </a:spcAft>
              <a:buSzPts val="2400"/>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GB" sz="2400">
                <a:latin typeface="Merriweather"/>
                <a:ea typeface="Merriweather"/>
                <a:cs typeface="Merriweather"/>
                <a:sym typeface="Merriweather"/>
              </a:rPr>
              <a:t>Recognize shortcomings of the built environment interventions that have been discussed throughout the module.</a:t>
            </a:r>
            <a:endParaRPr sz="2400">
              <a:latin typeface="Merriweather"/>
              <a:ea typeface="Merriweather"/>
              <a:cs typeface="Merriweather"/>
              <a:sym typeface="Merriweather"/>
            </a:endParaRPr>
          </a:p>
          <a:p>
            <a:pPr indent="0" lvl="0" marL="91440" rtl="0" algn="just">
              <a:lnSpc>
                <a:spcPct val="90000"/>
              </a:lnSpc>
              <a:spcBef>
                <a:spcPts val="1400"/>
              </a:spcBef>
              <a:spcAft>
                <a:spcPts val="0"/>
              </a:spcAft>
              <a:buSzPts val="2400"/>
              <a:buFont typeface="Noto Sans Symbols"/>
              <a:buNone/>
            </a:pPr>
            <a:r>
              <a:t/>
            </a:r>
            <a:endParaRPr sz="2400">
              <a:latin typeface="Merriweather"/>
              <a:ea typeface="Merriweather"/>
              <a:cs typeface="Merriweather"/>
              <a:sym typeface="Merriweather"/>
            </a:endParaRPr>
          </a:p>
          <a:p>
            <a:pPr indent="-152400" lvl="0" marL="91440" rtl="0" algn="just">
              <a:lnSpc>
                <a:spcPct val="90000"/>
              </a:lnSpc>
              <a:spcBef>
                <a:spcPts val="1400"/>
              </a:spcBef>
              <a:spcAft>
                <a:spcPts val="0"/>
              </a:spcAft>
              <a:buSzPts val="2400"/>
              <a:buFont typeface="Noto Sans Symbols"/>
              <a:buChar char="▪"/>
            </a:pPr>
            <a:r>
              <a:rPr lang="en-GB" sz="2400">
                <a:latin typeface="Merriweather"/>
                <a:ea typeface="Merriweather"/>
                <a:cs typeface="Merriweather"/>
                <a:sym typeface="Merriweather"/>
              </a:rPr>
              <a:t>Operationalize recommendations to make built environment interventions. </a:t>
            </a:r>
            <a:endParaRPr sz="2400">
              <a:latin typeface="Merriweather"/>
              <a:ea typeface="Merriweather"/>
              <a:cs typeface="Merriweather"/>
              <a:sym typeface="Merriweather"/>
            </a:endParaRPr>
          </a:p>
          <a:p>
            <a:pPr indent="0" lvl="0" marL="91440" rtl="0" algn="l">
              <a:lnSpc>
                <a:spcPct val="90000"/>
              </a:lnSpc>
              <a:spcBef>
                <a:spcPts val="1400"/>
              </a:spcBef>
              <a:spcAft>
                <a:spcPts val="0"/>
              </a:spcAft>
              <a:buSzPts val="2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GB" sz="4000">
                <a:latin typeface="Merriweather"/>
                <a:ea typeface="Merriweather"/>
                <a:cs typeface="Merriweather"/>
                <a:sym typeface="Merriweather"/>
              </a:rPr>
              <a:t>Cultural and Economic Appropriateness</a:t>
            </a:r>
            <a:endParaRPr b="1" sz="4000">
              <a:latin typeface="Merriweather"/>
              <a:ea typeface="Merriweather"/>
              <a:cs typeface="Merriweather"/>
              <a:sym typeface="Merriweather"/>
            </a:endParaRPr>
          </a:p>
        </p:txBody>
      </p:sp>
      <p:sp>
        <p:nvSpPr>
          <p:cNvPr id="193" name="Google Shape;193;p3"/>
          <p:cNvSpPr txBox="1"/>
          <p:nvPr>
            <p:ph idx="1" type="body"/>
          </p:nvPr>
        </p:nvSpPr>
        <p:spPr>
          <a:xfrm>
            <a:off x="838200" y="1690688"/>
            <a:ext cx="10515600" cy="4351338"/>
          </a:xfrm>
          <a:prstGeom prst="rect">
            <a:avLst/>
          </a:prstGeom>
          <a:noFill/>
          <a:ln>
            <a:noFill/>
          </a:ln>
        </p:spPr>
        <p:txBody>
          <a:bodyPr anchorCtr="0" anchor="t" bIns="45700" lIns="0" spcFirstLastPara="1" rIns="0" wrap="square" tIns="45700">
            <a:normAutofit fontScale="92500" lnSpcReduction="20000"/>
          </a:bodyPr>
          <a:lstStyle/>
          <a:p>
            <a:pPr indent="0" lvl="0" marL="91440" rtl="0" algn="just">
              <a:lnSpc>
                <a:spcPct val="90000"/>
              </a:lnSpc>
              <a:spcBef>
                <a:spcPts val="0"/>
              </a:spcBef>
              <a:spcAft>
                <a:spcPts val="0"/>
              </a:spcAft>
              <a:buSzPct val="100000"/>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GB" sz="2400">
                <a:latin typeface="Merriweather"/>
                <a:ea typeface="Merriweather"/>
                <a:cs typeface="Merriweather"/>
                <a:sym typeface="Merriweather"/>
              </a:rPr>
              <a:t>In terms of the housing unit, it is vital to consider social and economic aspects. In terms of social aspects, it is important to understand the cultural background of the displaced communities</a:t>
            </a:r>
            <a:endParaRPr/>
          </a:p>
          <a:p>
            <a:pPr indent="0" lvl="0" marL="91440" rtl="0" algn="just">
              <a:lnSpc>
                <a:spcPct val="90000"/>
              </a:lnSpc>
              <a:spcBef>
                <a:spcPts val="1400"/>
              </a:spcBef>
              <a:spcAft>
                <a:spcPts val="0"/>
              </a:spcAft>
              <a:buSzPct val="100000"/>
              <a:buFont typeface="Noto Sans Symbols"/>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GB" sz="2400">
                <a:latin typeface="Merriweather"/>
                <a:ea typeface="Merriweather"/>
                <a:cs typeface="Merriweather"/>
                <a:sym typeface="Merriweather"/>
              </a:rPr>
              <a:t>Culture can also be interpreted in terms of a life style. In developing the housing units and infrastructure it is vital to evaluate the </a:t>
            </a:r>
            <a:r>
              <a:rPr lang="en-GB" sz="2400">
                <a:latin typeface="Merriweather"/>
                <a:ea typeface="Merriweather"/>
                <a:cs typeface="Merriweather"/>
                <a:sym typeface="Merriweather"/>
              </a:rPr>
              <a:t>lifestyles</a:t>
            </a:r>
            <a:r>
              <a:rPr lang="en-GB" sz="2400">
                <a:latin typeface="Merriweather"/>
                <a:ea typeface="Merriweather"/>
                <a:cs typeface="Merriweather"/>
                <a:sym typeface="Merriweather"/>
              </a:rPr>
              <a:t> of the communities that the interventions are made for</a:t>
            </a:r>
            <a:endParaRPr/>
          </a:p>
          <a:p>
            <a:pPr indent="0" lvl="0" marL="91440" rtl="0" algn="just">
              <a:lnSpc>
                <a:spcPct val="90000"/>
              </a:lnSpc>
              <a:spcBef>
                <a:spcPts val="1400"/>
              </a:spcBef>
              <a:spcAft>
                <a:spcPts val="0"/>
              </a:spcAft>
              <a:buSzPct val="100000"/>
              <a:buFont typeface="Noto Sans Symbols"/>
              <a:buNone/>
            </a:pPr>
            <a:r>
              <a:t/>
            </a:r>
            <a:endParaRPr sz="2400">
              <a:latin typeface="Merriweather"/>
              <a:ea typeface="Merriweather"/>
              <a:cs typeface="Merriweather"/>
              <a:sym typeface="Merriweather"/>
            </a:endParaRPr>
          </a:p>
          <a:p>
            <a:pPr indent="-140970" lvl="0" marL="91440" rtl="0" algn="just">
              <a:lnSpc>
                <a:spcPct val="90000"/>
              </a:lnSpc>
              <a:spcBef>
                <a:spcPts val="1400"/>
              </a:spcBef>
              <a:spcAft>
                <a:spcPts val="0"/>
              </a:spcAft>
              <a:buSzPct val="100000"/>
              <a:buFont typeface="Noto Sans Symbols"/>
              <a:buChar char="▪"/>
            </a:pPr>
            <a:r>
              <a:rPr lang="en-GB" sz="2400">
                <a:latin typeface="Merriweather"/>
                <a:ea typeface="Merriweather"/>
                <a:cs typeface="Merriweather"/>
                <a:sym typeface="Merriweather"/>
              </a:rPr>
              <a:t>Economic appropriateness is the other factor. A housing unit should have relevant special requirement to accommodate the requirements of the livelihoods of the communities</a:t>
            </a:r>
            <a:endParaRPr/>
          </a:p>
          <a:p>
            <a:pPr indent="0" lvl="0" marL="91440" rtl="0" algn="just">
              <a:lnSpc>
                <a:spcPct val="90000"/>
              </a:lnSpc>
              <a:spcBef>
                <a:spcPts val="1400"/>
              </a:spcBef>
              <a:spcAft>
                <a:spcPts val="0"/>
              </a:spcAft>
              <a:buSzPct val="100000"/>
              <a:buNone/>
            </a:pPr>
            <a:r>
              <a:t/>
            </a:r>
            <a:endParaRPr sz="2400">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GB" sz="4000">
                <a:latin typeface="Merriweather"/>
                <a:ea typeface="Merriweather"/>
                <a:cs typeface="Merriweather"/>
                <a:sym typeface="Merriweather"/>
              </a:rPr>
              <a:t>Community and Host Community</a:t>
            </a:r>
            <a:endParaRPr b="1" sz="4000">
              <a:latin typeface="Merriweather"/>
              <a:ea typeface="Merriweather"/>
              <a:cs typeface="Merriweather"/>
              <a:sym typeface="Merriweather"/>
            </a:endParaRPr>
          </a:p>
        </p:txBody>
      </p:sp>
      <p:sp>
        <p:nvSpPr>
          <p:cNvPr id="199" name="Google Shape;199;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a:bodyPr>
          <a:lstStyle/>
          <a:p>
            <a:pPr indent="-152400" lvl="0" marL="91440" rtl="0" algn="l">
              <a:lnSpc>
                <a:spcPct val="90000"/>
              </a:lnSpc>
              <a:spcBef>
                <a:spcPts val="0"/>
              </a:spcBef>
              <a:spcAft>
                <a:spcPts val="0"/>
              </a:spcAft>
              <a:buSzPts val="2400"/>
              <a:buChar char=" "/>
            </a:pPr>
            <a:r>
              <a:rPr b="1" lang="en-GB" sz="2400">
                <a:latin typeface="Merriweather"/>
                <a:ea typeface="Merriweather"/>
                <a:cs typeface="Merriweather"/>
                <a:sym typeface="Merriweather"/>
              </a:rPr>
              <a:t>Understanding the Displaced Community and Host Community</a:t>
            </a:r>
            <a:endParaRPr/>
          </a:p>
          <a:p>
            <a:pPr indent="0" lvl="0" marL="91440" rtl="0" algn="l">
              <a:lnSpc>
                <a:spcPct val="90000"/>
              </a:lnSpc>
              <a:spcBef>
                <a:spcPts val="1400"/>
              </a:spcBef>
              <a:spcAft>
                <a:spcPts val="0"/>
              </a:spcAft>
              <a:buSzPts val="2400"/>
              <a:buNone/>
            </a:pPr>
            <a:r>
              <a:t/>
            </a:r>
            <a:endParaRPr b="1" sz="2400">
              <a:latin typeface="Merriweather"/>
              <a:ea typeface="Merriweather"/>
              <a:cs typeface="Merriweather"/>
              <a:sym typeface="Merriweather"/>
            </a:endParaRPr>
          </a:p>
          <a:p>
            <a:pPr indent="-182880" lvl="1" marL="384048" rtl="0" algn="just">
              <a:lnSpc>
                <a:spcPct val="90000"/>
              </a:lnSpc>
              <a:spcBef>
                <a:spcPts val="400"/>
              </a:spcBef>
              <a:spcAft>
                <a:spcPts val="0"/>
              </a:spcAft>
              <a:buSzPts val="2400"/>
              <a:buFont typeface="Noto Sans Symbols"/>
              <a:buChar char="▪"/>
            </a:pPr>
            <a:r>
              <a:rPr lang="en-GB" sz="2400">
                <a:latin typeface="Merriweather"/>
                <a:ea typeface="Merriweather"/>
                <a:cs typeface="Merriweather"/>
                <a:sym typeface="Merriweather"/>
              </a:rPr>
              <a:t>Proper details of the cultural and economic background details of the host community should be included in the strategic plan of the built environment intervention</a:t>
            </a:r>
            <a:endParaRPr/>
          </a:p>
          <a:p>
            <a:pPr indent="-30479" lvl="1" marL="384048" rtl="0" algn="just">
              <a:lnSpc>
                <a:spcPct val="90000"/>
              </a:lnSpc>
              <a:spcBef>
                <a:spcPts val="600"/>
              </a:spcBef>
              <a:spcAft>
                <a:spcPts val="0"/>
              </a:spcAft>
              <a:buSzPts val="2400"/>
              <a:buFont typeface="Noto Sans Symbols"/>
              <a:buNone/>
            </a:pPr>
            <a:r>
              <a:t/>
            </a:r>
            <a:endParaRPr sz="2400">
              <a:latin typeface="Merriweather"/>
              <a:ea typeface="Merriweather"/>
              <a:cs typeface="Merriweather"/>
              <a:sym typeface="Merriweather"/>
            </a:endParaRPr>
          </a:p>
          <a:p>
            <a:pPr indent="-182880" lvl="1" marL="384048" rtl="0" algn="just">
              <a:lnSpc>
                <a:spcPct val="90000"/>
              </a:lnSpc>
              <a:spcBef>
                <a:spcPts val="600"/>
              </a:spcBef>
              <a:spcAft>
                <a:spcPts val="0"/>
              </a:spcAft>
              <a:buSzPts val="2400"/>
              <a:buFont typeface="Noto Sans Symbols"/>
              <a:buChar char="▪"/>
            </a:pPr>
            <a:r>
              <a:rPr lang="en-GB" sz="2400">
                <a:latin typeface="Merriweather"/>
                <a:ea typeface="Merriweather"/>
                <a:cs typeface="Merriweather"/>
                <a:sym typeface="Merriweather"/>
              </a:rPr>
              <a:t>This will be useful for the sustainability of the intervention and will prevent possible conflicts that might take place displaced community and the host community</a:t>
            </a:r>
            <a:endParaRPr sz="2400">
              <a:latin typeface="Merriweather"/>
              <a:ea typeface="Merriweather"/>
              <a:cs typeface="Merriweather"/>
              <a:sym typeface="Merriweathe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5"/>
          <p:cNvSpPr txBox="1"/>
          <p:nvPr>
            <p:ph idx="1" type="body"/>
          </p:nvPr>
        </p:nvSpPr>
        <p:spPr>
          <a:xfrm>
            <a:off x="1102895" y="1356393"/>
            <a:ext cx="10515600" cy="4791743"/>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000"/>
              <a:buNone/>
            </a:pPr>
            <a:r>
              <a:t/>
            </a:r>
            <a:endParaRPr/>
          </a:p>
          <a:p>
            <a:pPr indent="-139700" lvl="0" marL="91440" rtl="0" algn="l">
              <a:lnSpc>
                <a:spcPct val="90000"/>
              </a:lnSpc>
              <a:spcBef>
                <a:spcPts val="1400"/>
              </a:spcBef>
              <a:spcAft>
                <a:spcPts val="0"/>
              </a:spcAft>
              <a:buSzPts val="2200"/>
              <a:buChar char=" "/>
            </a:pPr>
            <a:r>
              <a:rPr b="1" lang="en-GB" sz="2200">
                <a:latin typeface="Merriweather"/>
                <a:ea typeface="Merriweather"/>
                <a:cs typeface="Merriweather"/>
                <a:sym typeface="Merriweather"/>
              </a:rPr>
              <a:t>Involvement of the Displaced Community and Host Community</a:t>
            </a:r>
            <a:endParaRPr sz="2200">
              <a:latin typeface="Merriweather"/>
              <a:ea typeface="Merriweather"/>
              <a:cs typeface="Merriweather"/>
              <a:sym typeface="Merriweather"/>
            </a:endParaRPr>
          </a:p>
          <a:p>
            <a:pPr indent="-182880" lvl="1" marL="384048" rtl="0" algn="just">
              <a:lnSpc>
                <a:spcPct val="90000"/>
              </a:lnSpc>
              <a:spcBef>
                <a:spcPts val="400"/>
              </a:spcBef>
              <a:spcAft>
                <a:spcPts val="0"/>
              </a:spcAft>
              <a:buSzPts val="2200"/>
              <a:buFont typeface="Noto Sans Symbols"/>
              <a:buChar char="▪"/>
            </a:pPr>
            <a:r>
              <a:rPr lang="en-GB" sz="2200">
                <a:latin typeface="Merriweather"/>
                <a:ea typeface="Merriweather"/>
                <a:cs typeface="Merriweather"/>
                <a:sym typeface="Merriweather"/>
              </a:rPr>
              <a:t>It is vital to get both displaced community and host community in planning the built environment interventions. Their involvement in the process will give the exposure to the agencies the real needs of the communities</a:t>
            </a:r>
            <a:endParaRPr/>
          </a:p>
          <a:p>
            <a:pPr indent="-43179" lvl="1" marL="384048" rtl="0" algn="just">
              <a:lnSpc>
                <a:spcPct val="90000"/>
              </a:lnSpc>
              <a:spcBef>
                <a:spcPts val="600"/>
              </a:spcBef>
              <a:spcAft>
                <a:spcPts val="0"/>
              </a:spcAft>
              <a:buSzPts val="2200"/>
              <a:buFont typeface="Noto Sans Symbols"/>
              <a:buNone/>
            </a:pPr>
            <a:r>
              <a:t/>
            </a:r>
            <a:endParaRPr sz="2200">
              <a:latin typeface="Merriweather"/>
              <a:ea typeface="Merriweather"/>
              <a:cs typeface="Merriweather"/>
              <a:sym typeface="Merriweather"/>
            </a:endParaRPr>
          </a:p>
          <a:p>
            <a:pPr indent="-139700" lvl="0" marL="91440" rtl="0" algn="l">
              <a:lnSpc>
                <a:spcPct val="90000"/>
              </a:lnSpc>
              <a:spcBef>
                <a:spcPts val="1600"/>
              </a:spcBef>
              <a:spcAft>
                <a:spcPts val="0"/>
              </a:spcAft>
              <a:buSzPts val="2200"/>
              <a:buChar char=" "/>
            </a:pPr>
            <a:r>
              <a:rPr b="1" lang="en-GB" sz="2200">
                <a:latin typeface="Merriweather"/>
                <a:ea typeface="Merriweather"/>
                <a:cs typeface="Merriweather"/>
                <a:sym typeface="Merriweather"/>
              </a:rPr>
              <a:t>Inclusive of most vulnerable communities</a:t>
            </a:r>
            <a:endParaRPr/>
          </a:p>
          <a:p>
            <a:pPr indent="-182880" lvl="1" marL="384048" rtl="0" algn="just">
              <a:lnSpc>
                <a:spcPct val="90000"/>
              </a:lnSpc>
              <a:spcBef>
                <a:spcPts val="400"/>
              </a:spcBef>
              <a:spcAft>
                <a:spcPts val="0"/>
              </a:spcAft>
              <a:buSzPts val="2200"/>
              <a:buFont typeface="Noto Sans Symbols"/>
              <a:buChar char="▪"/>
            </a:pPr>
            <a:r>
              <a:rPr lang="en-GB" sz="2200">
                <a:latin typeface="Merriweather"/>
                <a:ea typeface="Merriweather"/>
                <a:cs typeface="Merriweather"/>
                <a:sym typeface="Merriweather"/>
              </a:rPr>
              <a:t>Within the displaced community, there are different levels of members with relevant needs which will have a direct impact on the requirements of the built environment interventions</a:t>
            </a:r>
            <a:endParaRPr/>
          </a:p>
          <a:p>
            <a:pPr indent="-43179" lvl="1" marL="384048" rtl="0" algn="just">
              <a:lnSpc>
                <a:spcPct val="90000"/>
              </a:lnSpc>
              <a:spcBef>
                <a:spcPts val="600"/>
              </a:spcBef>
              <a:spcAft>
                <a:spcPts val="0"/>
              </a:spcAft>
              <a:buSzPts val="2200"/>
              <a:buFont typeface="Noto Sans Symbols"/>
              <a:buNone/>
            </a:pPr>
            <a:r>
              <a:t/>
            </a:r>
            <a:endParaRPr sz="2200">
              <a:latin typeface="Merriweather"/>
              <a:ea typeface="Merriweather"/>
              <a:cs typeface="Merriweather"/>
              <a:sym typeface="Merriweather"/>
            </a:endParaRPr>
          </a:p>
          <a:p>
            <a:pPr indent="-182880" lvl="1" marL="384048" rtl="0" algn="just">
              <a:lnSpc>
                <a:spcPct val="90000"/>
              </a:lnSpc>
              <a:spcBef>
                <a:spcPts val="600"/>
              </a:spcBef>
              <a:spcAft>
                <a:spcPts val="0"/>
              </a:spcAft>
              <a:buSzPts val="2200"/>
              <a:buFont typeface="Noto Sans Symbols"/>
              <a:buChar char="▪"/>
            </a:pPr>
            <a:r>
              <a:rPr lang="en-GB" sz="2200">
                <a:latin typeface="Merriweather"/>
                <a:ea typeface="Merriweather"/>
                <a:cs typeface="Merriweather"/>
                <a:sym typeface="Merriweather"/>
              </a:rPr>
              <a:t>Hence, it is important to recognize the types of vulnerable communities that are there in the displaced community</a:t>
            </a:r>
            <a:endParaRPr sz="2200">
              <a:latin typeface="Merriweather"/>
              <a:ea typeface="Merriweather"/>
              <a:cs typeface="Merriweather"/>
              <a:sym typeface="Merriweathe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GB" sz="4000">
                <a:latin typeface="Merriweather"/>
                <a:ea typeface="Merriweather"/>
                <a:cs typeface="Merriweather"/>
                <a:sym typeface="Merriweather"/>
              </a:rPr>
              <a:t>Managing Built Environment Interventions</a:t>
            </a:r>
            <a:endParaRPr b="1" sz="4000">
              <a:latin typeface="Merriweather"/>
              <a:ea typeface="Merriweather"/>
              <a:cs typeface="Merriweather"/>
              <a:sym typeface="Merriweather"/>
            </a:endParaRPr>
          </a:p>
        </p:txBody>
      </p:sp>
      <p:sp>
        <p:nvSpPr>
          <p:cNvPr id="210" name="Google Shape;210;p6"/>
          <p:cNvSpPr txBox="1"/>
          <p:nvPr>
            <p:ph idx="1" type="body"/>
          </p:nvPr>
        </p:nvSpPr>
        <p:spPr>
          <a:xfrm>
            <a:off x="1211178" y="1630530"/>
            <a:ext cx="10515600" cy="4351338"/>
          </a:xfrm>
          <a:prstGeom prst="rect">
            <a:avLst/>
          </a:prstGeom>
          <a:noFill/>
          <a:ln>
            <a:noFill/>
          </a:ln>
        </p:spPr>
        <p:txBody>
          <a:bodyPr anchorCtr="0" anchor="t" bIns="45700" lIns="0" spcFirstLastPara="1" rIns="0" wrap="square" tIns="45700">
            <a:normAutofit/>
          </a:bodyPr>
          <a:lstStyle/>
          <a:p>
            <a:pPr indent="0" lvl="0" marL="91440" rtl="0" algn="l">
              <a:lnSpc>
                <a:spcPct val="90000"/>
              </a:lnSpc>
              <a:spcBef>
                <a:spcPts val="0"/>
              </a:spcBef>
              <a:spcAft>
                <a:spcPts val="0"/>
              </a:spcAft>
              <a:buSzPts val="2400"/>
              <a:buNone/>
            </a:pPr>
            <a:r>
              <a:t/>
            </a:r>
            <a:endParaRPr b="1" sz="2400">
              <a:latin typeface="Merriweather"/>
              <a:ea typeface="Merriweather"/>
              <a:cs typeface="Merriweather"/>
              <a:sym typeface="Merriweather"/>
            </a:endParaRPr>
          </a:p>
          <a:p>
            <a:pPr indent="-152400" lvl="0" marL="91440" rtl="0" algn="l">
              <a:lnSpc>
                <a:spcPct val="90000"/>
              </a:lnSpc>
              <a:spcBef>
                <a:spcPts val="1400"/>
              </a:spcBef>
              <a:spcAft>
                <a:spcPts val="0"/>
              </a:spcAft>
              <a:buSzPts val="2400"/>
              <a:buChar char=" "/>
            </a:pPr>
            <a:r>
              <a:rPr b="1" lang="en-GB" sz="2400">
                <a:latin typeface="Merriweather"/>
                <a:ea typeface="Merriweather"/>
                <a:cs typeface="Merriweather"/>
                <a:sym typeface="Merriweather"/>
              </a:rPr>
              <a:t>Coordination among Stakeholders</a:t>
            </a:r>
            <a:endParaRPr/>
          </a:p>
          <a:p>
            <a:pPr indent="-182880" lvl="1" marL="384048" rtl="0" algn="l">
              <a:lnSpc>
                <a:spcPct val="90000"/>
              </a:lnSpc>
              <a:spcBef>
                <a:spcPts val="400"/>
              </a:spcBef>
              <a:spcAft>
                <a:spcPts val="0"/>
              </a:spcAft>
              <a:buSzPts val="2200"/>
              <a:buFont typeface="Noto Sans Symbols"/>
              <a:buChar char="▪"/>
            </a:pPr>
            <a:r>
              <a:rPr lang="en-GB" sz="2200">
                <a:latin typeface="Merriweather"/>
                <a:ea typeface="Merriweather"/>
                <a:cs typeface="Merriweather"/>
                <a:sym typeface="Merriweather"/>
              </a:rPr>
              <a:t>It is vital that these stakeholders coordinate accordingly to prevent any conflicts that may occur</a:t>
            </a:r>
            <a:endParaRPr/>
          </a:p>
          <a:p>
            <a:pPr indent="-182880" lvl="1" marL="384048" rtl="0" algn="l">
              <a:lnSpc>
                <a:spcPct val="90000"/>
              </a:lnSpc>
              <a:spcBef>
                <a:spcPts val="600"/>
              </a:spcBef>
              <a:spcAft>
                <a:spcPts val="0"/>
              </a:spcAft>
              <a:buSzPts val="2200"/>
              <a:buFont typeface="Noto Sans Symbols"/>
              <a:buChar char="▪"/>
            </a:pPr>
            <a:r>
              <a:rPr lang="en-GB" sz="2200">
                <a:latin typeface="Merriweather"/>
                <a:ea typeface="Merriweather"/>
                <a:cs typeface="Merriweather"/>
                <a:sym typeface="Merriweather"/>
              </a:rPr>
              <a:t>A solid coordination is vital</a:t>
            </a:r>
            <a:endParaRPr/>
          </a:p>
          <a:p>
            <a:pPr indent="-30479" lvl="1" marL="384048" rtl="0" algn="l">
              <a:lnSpc>
                <a:spcPct val="90000"/>
              </a:lnSpc>
              <a:spcBef>
                <a:spcPts val="600"/>
              </a:spcBef>
              <a:spcAft>
                <a:spcPts val="0"/>
              </a:spcAft>
              <a:buSzPts val="2400"/>
              <a:buFont typeface="Noto Sans Symbols"/>
              <a:buNone/>
            </a:pPr>
            <a:r>
              <a:t/>
            </a:r>
            <a:endParaRPr b="1" sz="2400">
              <a:latin typeface="Merriweather"/>
              <a:ea typeface="Merriweather"/>
              <a:cs typeface="Merriweather"/>
              <a:sym typeface="Merriweather"/>
            </a:endParaRPr>
          </a:p>
          <a:p>
            <a:pPr indent="-152400" lvl="0" marL="91440" rtl="0" algn="l">
              <a:lnSpc>
                <a:spcPct val="90000"/>
              </a:lnSpc>
              <a:spcBef>
                <a:spcPts val="1600"/>
              </a:spcBef>
              <a:spcAft>
                <a:spcPts val="0"/>
              </a:spcAft>
              <a:buSzPts val="2400"/>
              <a:buChar char=" "/>
            </a:pPr>
            <a:r>
              <a:rPr b="1" lang="en-GB" sz="2400">
                <a:latin typeface="Merriweather"/>
                <a:ea typeface="Merriweather"/>
                <a:cs typeface="Merriweather"/>
                <a:sym typeface="Merriweather"/>
              </a:rPr>
              <a:t>Expansion of Stakeholders</a:t>
            </a:r>
            <a:endParaRPr/>
          </a:p>
          <a:p>
            <a:pPr indent="-182880" lvl="1" marL="384048" rtl="0" algn="just">
              <a:lnSpc>
                <a:spcPct val="90000"/>
              </a:lnSpc>
              <a:spcBef>
                <a:spcPts val="400"/>
              </a:spcBef>
              <a:spcAft>
                <a:spcPts val="0"/>
              </a:spcAft>
              <a:buSzPts val="2200"/>
              <a:buFont typeface="Noto Sans Symbols"/>
              <a:buChar char="▪"/>
            </a:pPr>
            <a:r>
              <a:rPr lang="en-GB" sz="2200">
                <a:latin typeface="Merriweather"/>
                <a:ea typeface="Merriweather"/>
                <a:cs typeface="Merriweather"/>
                <a:sym typeface="Merriweather"/>
              </a:rPr>
              <a:t>A holistic approach to built environment interventions could provide meaningful redress which will ensure well-being of the people across all sectors and work to ensure non-recurrence</a:t>
            </a:r>
            <a:endParaRPr/>
          </a:p>
          <a:p>
            <a:pPr indent="-68579" lvl="1" marL="384048" rtl="0" algn="just">
              <a:lnSpc>
                <a:spcPct val="90000"/>
              </a:lnSpc>
              <a:spcBef>
                <a:spcPts val="600"/>
              </a:spcBef>
              <a:spcAft>
                <a:spcPts val="0"/>
              </a:spcAft>
              <a:buSzPts val="1800"/>
              <a:buFont typeface="Noto Sans Symbols"/>
              <a:buNone/>
            </a:pPr>
            <a:r>
              <a:t/>
            </a:r>
            <a:endParaRPr>
              <a:latin typeface="Merriweather"/>
              <a:ea typeface="Merriweather"/>
              <a:cs typeface="Merriweather"/>
              <a:sym typeface="Merriweather"/>
            </a:endParaRPr>
          </a:p>
          <a:p>
            <a:pPr indent="-55879" lvl="1" marL="384048" rtl="0" algn="l">
              <a:lnSpc>
                <a:spcPct val="90000"/>
              </a:lnSpc>
              <a:spcBef>
                <a:spcPts val="600"/>
              </a:spcBef>
              <a:spcAft>
                <a:spcPts val="0"/>
              </a:spcAft>
              <a:buSzPts val="2000"/>
              <a:buNone/>
            </a:pPr>
            <a:r>
              <a:t/>
            </a:r>
            <a:endParaRPr sz="2000">
              <a:latin typeface="Merriweather"/>
              <a:ea typeface="Merriweather"/>
              <a:cs typeface="Merriweather"/>
              <a:sym typeface="Merriweather"/>
            </a:endParaRPr>
          </a:p>
          <a:p>
            <a:pPr indent="0" lvl="1" marL="457200" rtl="0" algn="l">
              <a:lnSpc>
                <a:spcPct val="90000"/>
              </a:lnSpc>
              <a:spcBef>
                <a:spcPts val="600"/>
              </a:spcBef>
              <a:spcAft>
                <a:spcPts val="0"/>
              </a:spcAft>
              <a:buSzPts val="1800"/>
              <a:buNone/>
            </a:pPr>
            <a:r>
              <a:t/>
            </a:r>
            <a:endParaRPr>
              <a:latin typeface="Merriweather"/>
              <a:ea typeface="Merriweather"/>
              <a:cs typeface="Merriweather"/>
              <a:sym typeface="Merriweather"/>
            </a:endParaRPr>
          </a:p>
          <a:p>
            <a:pPr indent="-68579" lvl="1" marL="384048" rtl="0" algn="l">
              <a:lnSpc>
                <a:spcPct val="90000"/>
              </a:lnSpc>
              <a:spcBef>
                <a:spcPts val="600"/>
              </a:spcBef>
              <a:spcAft>
                <a:spcPts val="0"/>
              </a:spcAft>
              <a:buSzPts val="1800"/>
              <a:buFont typeface="Noto Sans Symbols"/>
              <a:buNone/>
            </a:pPr>
            <a:r>
              <a:t/>
            </a:r>
            <a:endParaRPr b="1">
              <a:latin typeface="Merriweather"/>
              <a:ea typeface="Merriweather"/>
              <a:cs typeface="Merriweather"/>
              <a:sym typeface="Merriweathe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7"/>
          <p:cNvSpPr txBox="1"/>
          <p:nvPr>
            <p:ph idx="1" type="body"/>
          </p:nvPr>
        </p:nvSpPr>
        <p:spPr>
          <a:xfrm>
            <a:off x="958516" y="1717340"/>
            <a:ext cx="10515600" cy="4166102"/>
          </a:xfrm>
          <a:prstGeom prst="rect">
            <a:avLst/>
          </a:prstGeom>
          <a:noFill/>
          <a:ln>
            <a:noFill/>
          </a:ln>
        </p:spPr>
        <p:txBody>
          <a:bodyPr anchorCtr="0" anchor="t" bIns="45700" lIns="0" spcFirstLastPara="1" rIns="0" wrap="square" tIns="45700">
            <a:noAutofit/>
          </a:bodyPr>
          <a:lstStyle/>
          <a:p>
            <a:pPr indent="-182880" lvl="1" marL="384048" rtl="0" algn="just">
              <a:lnSpc>
                <a:spcPct val="90000"/>
              </a:lnSpc>
              <a:spcBef>
                <a:spcPts val="0"/>
              </a:spcBef>
              <a:spcAft>
                <a:spcPts val="0"/>
              </a:spcAft>
              <a:buSzPts val="2200"/>
              <a:buFont typeface="Noto Sans Symbols"/>
              <a:buChar char="▪"/>
            </a:pPr>
            <a:r>
              <a:rPr lang="en-GB" sz="2200">
                <a:latin typeface="Merriweather"/>
                <a:ea typeface="Merriweather"/>
                <a:cs typeface="Merriweather"/>
                <a:sym typeface="Merriweather"/>
              </a:rPr>
              <a:t>Management of built environment interventions should include a proper action plan and not to consider this intervention as a one-off encounter</a:t>
            </a:r>
            <a:endParaRPr sz="2200">
              <a:latin typeface="Merriweather"/>
              <a:ea typeface="Merriweather"/>
              <a:cs typeface="Merriweather"/>
              <a:sym typeface="Merriweather"/>
            </a:endParaRPr>
          </a:p>
          <a:p>
            <a:pPr indent="-182880" lvl="1" marL="384048" rtl="0" algn="just">
              <a:lnSpc>
                <a:spcPct val="90000"/>
              </a:lnSpc>
              <a:spcBef>
                <a:spcPts val="600"/>
              </a:spcBef>
              <a:spcAft>
                <a:spcPts val="0"/>
              </a:spcAft>
              <a:buSzPts val="2200"/>
              <a:buFont typeface="Noto Sans Symbols"/>
              <a:buChar char="▪"/>
            </a:pPr>
            <a:r>
              <a:rPr lang="en-GB" sz="2200">
                <a:latin typeface="Merriweather"/>
                <a:ea typeface="Merriweather"/>
                <a:cs typeface="Merriweather"/>
                <a:sym typeface="Merriweather"/>
              </a:rPr>
              <a:t>What is important is to have a legal framework to hold the stakeholder accountable to their actions</a:t>
            </a:r>
            <a:endParaRPr sz="2200">
              <a:latin typeface="Merriweather"/>
              <a:ea typeface="Merriweather"/>
              <a:cs typeface="Merriweather"/>
              <a:sym typeface="Merriweather"/>
            </a:endParaRPr>
          </a:p>
          <a:p>
            <a:pPr indent="0" lvl="0" marL="91440" rtl="0" algn="just">
              <a:lnSpc>
                <a:spcPct val="90000"/>
              </a:lnSpc>
              <a:spcBef>
                <a:spcPts val="1600"/>
              </a:spcBef>
              <a:spcAft>
                <a:spcPts val="0"/>
              </a:spcAft>
              <a:buSzPts val="2200"/>
              <a:buNone/>
            </a:pPr>
            <a:r>
              <a:t/>
            </a:r>
            <a:endParaRPr sz="2200">
              <a:latin typeface="Merriweather"/>
              <a:ea typeface="Merriweather"/>
              <a:cs typeface="Merriweather"/>
              <a:sym typeface="Merriweather"/>
            </a:endParaRPr>
          </a:p>
          <a:p>
            <a:pPr indent="-139700" lvl="0" marL="91440" rtl="0" algn="just">
              <a:lnSpc>
                <a:spcPct val="90000"/>
              </a:lnSpc>
              <a:spcBef>
                <a:spcPts val="1400"/>
              </a:spcBef>
              <a:spcAft>
                <a:spcPts val="0"/>
              </a:spcAft>
              <a:buSzPts val="2200"/>
              <a:buChar char=" "/>
            </a:pPr>
            <a:r>
              <a:rPr b="1" lang="en-GB" sz="2200">
                <a:latin typeface="Merriweather"/>
                <a:ea typeface="Merriweather"/>
                <a:cs typeface="Merriweather"/>
                <a:sym typeface="Merriweather"/>
              </a:rPr>
              <a:t>Infrastructure and Neighbourhood Facilities</a:t>
            </a:r>
            <a:endParaRPr b="1" sz="2200">
              <a:latin typeface="Merriweather"/>
              <a:ea typeface="Merriweather"/>
              <a:cs typeface="Merriweather"/>
              <a:sym typeface="Merriweather"/>
            </a:endParaRPr>
          </a:p>
          <a:p>
            <a:pPr indent="-182880" lvl="1" marL="384048" rtl="0" algn="just">
              <a:lnSpc>
                <a:spcPct val="90000"/>
              </a:lnSpc>
              <a:spcBef>
                <a:spcPts val="400"/>
              </a:spcBef>
              <a:spcAft>
                <a:spcPts val="0"/>
              </a:spcAft>
              <a:buSzPts val="2200"/>
              <a:buFont typeface="Noto Sans Symbols"/>
              <a:buChar char="▪"/>
            </a:pPr>
            <a:r>
              <a:rPr lang="en-GB" sz="2200">
                <a:latin typeface="Merriweather"/>
                <a:ea typeface="Merriweather"/>
                <a:cs typeface="Merriweather"/>
                <a:sym typeface="Merriweather"/>
              </a:rPr>
              <a:t>Speaking of built environment interventions, it is important to keep in mind that it is not just a housing unit </a:t>
            </a:r>
            <a:endParaRPr/>
          </a:p>
          <a:p>
            <a:pPr indent="-182880" lvl="1" marL="384048" rtl="0" algn="just">
              <a:lnSpc>
                <a:spcPct val="90000"/>
              </a:lnSpc>
              <a:spcBef>
                <a:spcPts val="600"/>
              </a:spcBef>
              <a:spcAft>
                <a:spcPts val="0"/>
              </a:spcAft>
              <a:buSzPts val="2200"/>
              <a:buFont typeface="Noto Sans Symbols"/>
              <a:buChar char="▪"/>
            </a:pPr>
            <a:r>
              <a:rPr lang="en-GB" sz="2200">
                <a:latin typeface="Merriweather"/>
                <a:ea typeface="Merriweather"/>
                <a:cs typeface="Merriweather"/>
                <a:sym typeface="Merriweather"/>
              </a:rPr>
              <a:t>Therefore, the neighbourhood facilities and infrastructure are important. In deciding the relevant infrastructure for the intervention, one again it is important to recognize the nature of the community</a:t>
            </a:r>
            <a:endParaRPr sz="2200">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rmAutofit/>
          </a:bodyPr>
          <a:lstStyle/>
          <a:p>
            <a:pPr indent="-571500" lvl="0" marL="571500" rtl="0" algn="l">
              <a:lnSpc>
                <a:spcPct val="85000"/>
              </a:lnSpc>
              <a:spcBef>
                <a:spcPts val="0"/>
              </a:spcBef>
              <a:spcAft>
                <a:spcPts val="0"/>
              </a:spcAft>
              <a:buClr>
                <a:srgbClr val="3F3F3F"/>
              </a:buClr>
              <a:buSzPts val="4000"/>
              <a:buFont typeface="Noto Sans Symbols"/>
              <a:buChar char="❑"/>
            </a:pPr>
            <a:r>
              <a:rPr b="1" lang="en-GB" sz="4000">
                <a:latin typeface="Merriweather"/>
                <a:ea typeface="Merriweather"/>
                <a:cs typeface="Merriweather"/>
                <a:sym typeface="Merriweather"/>
              </a:rPr>
              <a:t>References </a:t>
            </a:r>
            <a:endParaRPr b="1" sz="4000">
              <a:latin typeface="Merriweather"/>
              <a:ea typeface="Merriweather"/>
              <a:cs typeface="Merriweather"/>
              <a:sym typeface="Merriweather"/>
            </a:endParaRPr>
          </a:p>
        </p:txBody>
      </p:sp>
      <p:sp>
        <p:nvSpPr>
          <p:cNvPr id="221" name="Google Shape;221;p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rmAutofit fontScale="92500" lnSpcReduction="20000"/>
          </a:bodyPr>
          <a:lstStyle/>
          <a:p>
            <a:pPr indent="-140970" lvl="0" marL="91440" rtl="0" algn="l">
              <a:lnSpc>
                <a:spcPct val="90000"/>
              </a:lnSpc>
              <a:spcBef>
                <a:spcPts val="0"/>
              </a:spcBef>
              <a:spcAft>
                <a:spcPts val="0"/>
              </a:spcAft>
              <a:buSzPct val="100000"/>
              <a:buChar char=" "/>
            </a:pPr>
            <a:r>
              <a:rPr lang="en-GB" sz="2400">
                <a:latin typeface="Merriweather"/>
                <a:ea typeface="Merriweather"/>
                <a:cs typeface="Merriweather"/>
                <a:sym typeface="Merriweather"/>
              </a:rPr>
              <a:t>Cernea, M. (2000). .</a:t>
            </a:r>
            <a:r>
              <a:rPr i="1" lang="en-GB" sz="2400">
                <a:latin typeface="Merriweather"/>
                <a:ea typeface="Merriweather"/>
                <a:cs typeface="Merriweather"/>
                <a:sym typeface="Merriweather"/>
              </a:rPr>
              <a:t>Impoverishment Risks, Risk Management and Construction: A model of population displacement and resettlement. </a:t>
            </a:r>
            <a:r>
              <a:rPr lang="en-GB" sz="2400">
                <a:latin typeface="Merriweather"/>
                <a:ea typeface="Merriweather"/>
                <a:cs typeface="Merriweather"/>
                <a:sym typeface="Merriweather"/>
              </a:rPr>
              <a:t>Philippines. </a:t>
            </a:r>
            <a:endParaRPr/>
          </a:p>
          <a:p>
            <a:pPr indent="-140970" lvl="0" marL="91440" rtl="0" algn="l">
              <a:lnSpc>
                <a:spcPct val="90000"/>
              </a:lnSpc>
              <a:spcBef>
                <a:spcPts val="1400"/>
              </a:spcBef>
              <a:spcAft>
                <a:spcPts val="0"/>
              </a:spcAft>
              <a:buSzPct val="100000"/>
              <a:buChar char=" "/>
            </a:pPr>
            <a:r>
              <a:rPr lang="en-GB" sz="2400">
                <a:latin typeface="Merriweather"/>
                <a:ea typeface="Merriweather"/>
                <a:cs typeface="Merriweather"/>
                <a:sym typeface="Merriweather"/>
              </a:rPr>
              <a:t>Fernando, N. et al (2020)Disaster, displacement and relocation: An analysis of the needs and relocation on a displaced community in Sri Lanka, </a:t>
            </a:r>
            <a:r>
              <a:rPr i="1" lang="en-GB" sz="2400">
                <a:latin typeface="Merriweather"/>
                <a:ea typeface="Merriweather"/>
                <a:cs typeface="Merriweather"/>
                <a:sym typeface="Merriweather"/>
              </a:rPr>
              <a:t>European Scientific Journal Special Edition: Contemporary Sri Lankan Society and Politics: Felicitation volume in honour of renowned Sri Lankan Sociologist Professor ST Hettige.</a:t>
            </a:r>
            <a:r>
              <a:rPr lang="en-GB" sz="2400">
                <a:latin typeface="Merriweather"/>
                <a:ea typeface="Merriweather"/>
                <a:cs typeface="Merriweather"/>
                <a:sym typeface="Merriweather"/>
              </a:rPr>
              <a:t> ESJ ISSN: 1857-7881 (Print) e - ISSN 1857-7431. </a:t>
            </a:r>
            <a:endParaRPr sz="2400">
              <a:latin typeface="Merriweather"/>
              <a:ea typeface="Merriweather"/>
              <a:cs typeface="Merriweather"/>
              <a:sym typeface="Merriweather"/>
            </a:endParaRPr>
          </a:p>
          <a:p>
            <a:pPr indent="-140970" lvl="0" marL="91440" rtl="0" algn="l">
              <a:lnSpc>
                <a:spcPct val="90000"/>
              </a:lnSpc>
              <a:spcBef>
                <a:spcPts val="1400"/>
              </a:spcBef>
              <a:spcAft>
                <a:spcPts val="0"/>
              </a:spcAft>
              <a:buSzPct val="100000"/>
              <a:buChar char=" "/>
            </a:pPr>
            <a:r>
              <a:rPr lang="en-GB" sz="2400">
                <a:latin typeface="Merriweather"/>
                <a:ea typeface="Merriweather"/>
                <a:cs typeface="Merriweather"/>
                <a:sym typeface="Merriweather"/>
              </a:rPr>
              <a:t>Scudder, D., 2005. </a:t>
            </a:r>
            <a:r>
              <a:rPr i="1" lang="en-GB" sz="2400">
                <a:latin typeface="Merriweather"/>
                <a:ea typeface="Merriweather"/>
                <a:cs typeface="Merriweather"/>
                <a:sym typeface="Merriweather"/>
              </a:rPr>
              <a:t>The future of large dams: dealing with social, environmental, institutional and political costs</a:t>
            </a:r>
            <a:r>
              <a:rPr lang="en-GB" sz="2400">
                <a:latin typeface="Merriweather"/>
                <a:ea typeface="Merriweather"/>
                <a:cs typeface="Merriweather"/>
                <a:sym typeface="Merriweather"/>
              </a:rPr>
              <a:t>. London: Earthscan.</a:t>
            </a:r>
            <a:endParaRPr/>
          </a:p>
          <a:p>
            <a:pPr indent="-140970" lvl="0" marL="91440" rtl="0" algn="l">
              <a:lnSpc>
                <a:spcPct val="90000"/>
              </a:lnSpc>
              <a:spcBef>
                <a:spcPts val="1400"/>
              </a:spcBef>
              <a:spcAft>
                <a:spcPts val="0"/>
              </a:spcAft>
              <a:buSzPct val="100000"/>
              <a:buChar char=" "/>
            </a:pPr>
            <a:r>
              <a:rPr lang="en-GB" sz="2400">
                <a:latin typeface="Merriweather"/>
                <a:ea typeface="Merriweather"/>
                <a:cs typeface="Merriweather"/>
                <a:sym typeface="Merriweather"/>
              </a:rPr>
              <a:t>Vijekumara, p. (2015). A Study on the Resettlement Planning Process Applied in Post-Landslide Disaster Resettlement Projects in Sri Lank. [online] Nbro.gov.lk. Available at: https://www.nbro.gov.lk/images/content_image/pdf/symposia/4.pdf [Accessed 25 September. 2020].</a:t>
            </a:r>
            <a:endParaRPr/>
          </a:p>
          <a:p>
            <a:pPr indent="0" lvl="0" marL="91440" rtl="0" algn="l">
              <a:lnSpc>
                <a:spcPct val="90000"/>
              </a:lnSpc>
              <a:spcBef>
                <a:spcPts val="1400"/>
              </a:spcBef>
              <a:spcAft>
                <a:spcPts val="0"/>
              </a:spcAft>
              <a:buSzPct val="100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2021-10-28T06:33:04Z</dcterms:created>
  <dc:creator>Malith De Silva</dc:creator>
</cp:coreProperties>
</file>