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56" r:id="rId3"/>
    <p:sldId id="272" r:id="rId4"/>
    <p:sldId id="257" r:id="rId5"/>
    <p:sldId id="267" r:id="rId6"/>
    <p:sldId id="261" r:id="rId7"/>
    <p:sldId id="264" r:id="rId8"/>
    <p:sldId id="265" r:id="rId9"/>
    <p:sldId id="274" r:id="rId10"/>
    <p:sldId id="273" r:id="rId11"/>
    <p:sldId id="271"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1DEB4FE-C1B7-6756-5BB4-41ECE56674CF}" name="Chathuranganee Jayakody" initials="CJ" userId="S::C.Jayakody2@hud.ac.uk::3aadeb19-102c-4921-b89b-1346ce012ff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0" d="100"/>
          <a:sy n="60" d="100"/>
        </p:scale>
        <p:origin x="88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microsoft.com/office/2018/10/relationships/authors" Target="authors.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E039DEF-0C26-40E9-A9BF-84EB894187BC}" type="datetimeFigureOut">
              <a:rPr lang="en-US" smtClean="0"/>
              <a:t>2/19/2022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BAE17D-6724-4322-8DE7-984BE845CAAF}"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DF11BA1F-EFB8-40F1-80EA-BE41C366620E}"/>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19951" y="133883"/>
            <a:ext cx="1670685" cy="568960"/>
          </a:xfrm>
          <a:prstGeom prst="rect">
            <a:avLst/>
          </a:prstGeom>
          <a:noFill/>
          <a:ln>
            <a:noFill/>
          </a:ln>
        </p:spPr>
      </p:pic>
      <p:pic>
        <p:nvPicPr>
          <p:cNvPr id="11" name="Picture 10">
            <a:extLst>
              <a:ext uri="{FF2B5EF4-FFF2-40B4-BE49-F238E27FC236}">
                <a16:creationId xmlns:a16="http://schemas.microsoft.com/office/drawing/2014/main" id="{F24101D6-A3D8-4004-8C5A-D9F3D7441A88}"/>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21115" y="127508"/>
            <a:ext cx="2181860" cy="622300"/>
          </a:xfrm>
          <a:prstGeom prst="rect">
            <a:avLst/>
          </a:prstGeom>
          <a:noFill/>
          <a:ln>
            <a:noFill/>
          </a:ln>
        </p:spPr>
      </p:pic>
    </p:spTree>
    <p:extLst>
      <p:ext uri="{BB962C8B-B14F-4D97-AF65-F5344CB8AC3E}">
        <p14:creationId xmlns:p14="http://schemas.microsoft.com/office/powerpoint/2010/main" val="40084343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E039DEF-0C26-40E9-A9BF-84EB894187BC}" type="datetimeFigureOut">
              <a:rPr lang="en-US" smtClean="0"/>
              <a:t>2/19/2022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BAE17D-6724-4322-8DE7-984BE845CAAF}" type="slidenum">
              <a:rPr lang="en-US" smtClean="0"/>
              <a:t>‹#›</a:t>
            </a:fld>
            <a:endParaRPr lang="en-US"/>
          </a:p>
        </p:txBody>
      </p:sp>
    </p:spTree>
    <p:extLst>
      <p:ext uri="{BB962C8B-B14F-4D97-AF65-F5344CB8AC3E}">
        <p14:creationId xmlns:p14="http://schemas.microsoft.com/office/powerpoint/2010/main" val="25328961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E039DEF-0C26-40E9-A9BF-84EB894187BC}" type="datetimeFigureOut">
              <a:rPr lang="en-US" smtClean="0"/>
              <a:t>2/19/2022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BAE17D-6724-4322-8DE7-984BE845CAAF}" type="slidenum">
              <a:rPr lang="en-US" smtClean="0"/>
              <a:t>‹#›</a:t>
            </a:fld>
            <a:endParaRPr lang="en-US"/>
          </a:p>
        </p:txBody>
      </p:sp>
    </p:spTree>
    <p:extLst>
      <p:ext uri="{BB962C8B-B14F-4D97-AF65-F5344CB8AC3E}">
        <p14:creationId xmlns:p14="http://schemas.microsoft.com/office/powerpoint/2010/main" val="12086204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CA566-D995-428F-A7AA-A46175019FE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4A6A305-7BD5-4208-ADE2-5D92482737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ADC5C24-7CF1-4F0E-9EBF-7AB8402B27C8}"/>
              </a:ext>
            </a:extLst>
          </p:cNvPr>
          <p:cNvSpPr>
            <a:spLocks noGrp="1"/>
          </p:cNvSpPr>
          <p:nvPr>
            <p:ph type="dt" sz="half" idx="10"/>
          </p:nvPr>
        </p:nvSpPr>
        <p:spPr/>
        <p:txBody>
          <a:bodyPr/>
          <a:lstStyle/>
          <a:p>
            <a:fld id="{57BA372A-B9B5-441A-A206-396452DF1A2E}" type="datetimeFigureOut">
              <a:rPr lang="en-GB" smtClean="0"/>
              <a:t>19/02/2022</a:t>
            </a:fld>
            <a:endParaRPr lang="en-GB"/>
          </a:p>
        </p:txBody>
      </p:sp>
      <p:sp>
        <p:nvSpPr>
          <p:cNvPr id="5" name="Footer Placeholder 4">
            <a:extLst>
              <a:ext uri="{FF2B5EF4-FFF2-40B4-BE49-F238E27FC236}">
                <a16:creationId xmlns:a16="http://schemas.microsoft.com/office/drawing/2014/main" id="{452DD3A2-BF0C-44B5-8352-15C6B853178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81609D4-75D8-48B6-8BF9-7A472F8E8B6C}"/>
              </a:ext>
            </a:extLst>
          </p:cNvPr>
          <p:cNvSpPr>
            <a:spLocks noGrp="1"/>
          </p:cNvSpPr>
          <p:nvPr>
            <p:ph type="sldNum" sz="quarter" idx="12"/>
          </p:nvPr>
        </p:nvSpPr>
        <p:spPr/>
        <p:txBody>
          <a:bodyPr/>
          <a:lstStyle/>
          <a:p>
            <a:fld id="{F3238CA0-3056-4810-AED1-6D1C948538A1}" type="slidenum">
              <a:rPr lang="en-GB" smtClean="0"/>
              <a:t>‹#›</a:t>
            </a:fld>
            <a:endParaRPr lang="en-GB"/>
          </a:p>
        </p:txBody>
      </p:sp>
    </p:spTree>
    <p:extLst>
      <p:ext uri="{BB962C8B-B14F-4D97-AF65-F5344CB8AC3E}">
        <p14:creationId xmlns:p14="http://schemas.microsoft.com/office/powerpoint/2010/main" val="7460695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1E18F-64FE-4F93-850B-390674C28DC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AA947CF-CC19-485F-B111-ED3F1C24E8C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C0B6582-361D-467F-A362-38A1C188D40A}"/>
              </a:ext>
            </a:extLst>
          </p:cNvPr>
          <p:cNvSpPr>
            <a:spLocks noGrp="1"/>
          </p:cNvSpPr>
          <p:nvPr>
            <p:ph type="dt" sz="half" idx="10"/>
          </p:nvPr>
        </p:nvSpPr>
        <p:spPr/>
        <p:txBody>
          <a:bodyPr/>
          <a:lstStyle/>
          <a:p>
            <a:fld id="{57BA372A-B9B5-441A-A206-396452DF1A2E}" type="datetimeFigureOut">
              <a:rPr lang="en-GB" smtClean="0"/>
              <a:t>19/02/2022</a:t>
            </a:fld>
            <a:endParaRPr lang="en-GB"/>
          </a:p>
        </p:txBody>
      </p:sp>
      <p:sp>
        <p:nvSpPr>
          <p:cNvPr id="5" name="Footer Placeholder 4">
            <a:extLst>
              <a:ext uri="{FF2B5EF4-FFF2-40B4-BE49-F238E27FC236}">
                <a16:creationId xmlns:a16="http://schemas.microsoft.com/office/drawing/2014/main" id="{D8EDE49D-D2BF-4B3D-8E7B-CF45BCB4FB0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D0B25BD-751D-4F05-8E6D-30F0B22F50E9}"/>
              </a:ext>
            </a:extLst>
          </p:cNvPr>
          <p:cNvSpPr>
            <a:spLocks noGrp="1"/>
          </p:cNvSpPr>
          <p:nvPr>
            <p:ph type="sldNum" sz="quarter" idx="12"/>
          </p:nvPr>
        </p:nvSpPr>
        <p:spPr/>
        <p:txBody>
          <a:bodyPr/>
          <a:lstStyle/>
          <a:p>
            <a:fld id="{F3238CA0-3056-4810-AED1-6D1C948538A1}" type="slidenum">
              <a:rPr lang="en-GB" smtClean="0"/>
              <a:t>‹#›</a:t>
            </a:fld>
            <a:endParaRPr lang="en-GB"/>
          </a:p>
        </p:txBody>
      </p:sp>
    </p:spTree>
    <p:extLst>
      <p:ext uri="{BB962C8B-B14F-4D97-AF65-F5344CB8AC3E}">
        <p14:creationId xmlns:p14="http://schemas.microsoft.com/office/powerpoint/2010/main" val="38006023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DA786-5151-41CC-9F44-0ED7471884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9DDDD9A-9A9F-4E5B-B395-0DA4C28C0B4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C93C29A-DC11-44B3-86F6-5C8161531125}"/>
              </a:ext>
            </a:extLst>
          </p:cNvPr>
          <p:cNvSpPr>
            <a:spLocks noGrp="1"/>
          </p:cNvSpPr>
          <p:nvPr>
            <p:ph type="dt" sz="half" idx="10"/>
          </p:nvPr>
        </p:nvSpPr>
        <p:spPr/>
        <p:txBody>
          <a:bodyPr/>
          <a:lstStyle/>
          <a:p>
            <a:fld id="{57BA372A-B9B5-441A-A206-396452DF1A2E}" type="datetimeFigureOut">
              <a:rPr lang="en-GB" smtClean="0"/>
              <a:t>19/02/2022</a:t>
            </a:fld>
            <a:endParaRPr lang="en-GB"/>
          </a:p>
        </p:txBody>
      </p:sp>
      <p:sp>
        <p:nvSpPr>
          <p:cNvPr id="5" name="Footer Placeholder 4">
            <a:extLst>
              <a:ext uri="{FF2B5EF4-FFF2-40B4-BE49-F238E27FC236}">
                <a16:creationId xmlns:a16="http://schemas.microsoft.com/office/drawing/2014/main" id="{0003E3F6-B998-41F6-9E56-118EEB565B3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F85CB67-716C-456B-8F48-CE0AC07E4922}"/>
              </a:ext>
            </a:extLst>
          </p:cNvPr>
          <p:cNvSpPr>
            <a:spLocks noGrp="1"/>
          </p:cNvSpPr>
          <p:nvPr>
            <p:ph type="sldNum" sz="quarter" idx="12"/>
          </p:nvPr>
        </p:nvSpPr>
        <p:spPr/>
        <p:txBody>
          <a:bodyPr/>
          <a:lstStyle/>
          <a:p>
            <a:fld id="{F3238CA0-3056-4810-AED1-6D1C948538A1}" type="slidenum">
              <a:rPr lang="en-GB" smtClean="0"/>
              <a:t>‹#›</a:t>
            </a:fld>
            <a:endParaRPr lang="en-GB"/>
          </a:p>
        </p:txBody>
      </p:sp>
    </p:spTree>
    <p:extLst>
      <p:ext uri="{BB962C8B-B14F-4D97-AF65-F5344CB8AC3E}">
        <p14:creationId xmlns:p14="http://schemas.microsoft.com/office/powerpoint/2010/main" val="21653840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EFC4F-D854-420A-961C-F13B2F4E699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D98AE22-3410-45A6-AA29-A80535B10DF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791D104-4BE4-4DB6-8FBF-DCAE2F95BA4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D8B2B19-7577-4615-8564-6C33952CB486}"/>
              </a:ext>
            </a:extLst>
          </p:cNvPr>
          <p:cNvSpPr>
            <a:spLocks noGrp="1"/>
          </p:cNvSpPr>
          <p:nvPr>
            <p:ph type="dt" sz="half" idx="10"/>
          </p:nvPr>
        </p:nvSpPr>
        <p:spPr/>
        <p:txBody>
          <a:bodyPr/>
          <a:lstStyle/>
          <a:p>
            <a:fld id="{57BA372A-B9B5-441A-A206-396452DF1A2E}" type="datetimeFigureOut">
              <a:rPr lang="en-GB" smtClean="0"/>
              <a:t>19/02/2022</a:t>
            </a:fld>
            <a:endParaRPr lang="en-GB"/>
          </a:p>
        </p:txBody>
      </p:sp>
      <p:sp>
        <p:nvSpPr>
          <p:cNvPr id="6" name="Footer Placeholder 5">
            <a:extLst>
              <a:ext uri="{FF2B5EF4-FFF2-40B4-BE49-F238E27FC236}">
                <a16:creationId xmlns:a16="http://schemas.microsoft.com/office/drawing/2014/main" id="{10310238-9795-4F59-AEF9-A3DA5E1A68F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C701B98-3CD9-4701-86A2-1DEA9FC1C9A2}"/>
              </a:ext>
            </a:extLst>
          </p:cNvPr>
          <p:cNvSpPr>
            <a:spLocks noGrp="1"/>
          </p:cNvSpPr>
          <p:nvPr>
            <p:ph type="sldNum" sz="quarter" idx="12"/>
          </p:nvPr>
        </p:nvSpPr>
        <p:spPr/>
        <p:txBody>
          <a:bodyPr/>
          <a:lstStyle/>
          <a:p>
            <a:fld id="{F3238CA0-3056-4810-AED1-6D1C948538A1}" type="slidenum">
              <a:rPr lang="en-GB" smtClean="0"/>
              <a:t>‹#›</a:t>
            </a:fld>
            <a:endParaRPr lang="en-GB"/>
          </a:p>
        </p:txBody>
      </p:sp>
    </p:spTree>
    <p:extLst>
      <p:ext uri="{BB962C8B-B14F-4D97-AF65-F5344CB8AC3E}">
        <p14:creationId xmlns:p14="http://schemas.microsoft.com/office/powerpoint/2010/main" val="31777844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B7CA6-9466-4795-BFA9-FFB8964C391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0E6E30E-88E8-4BF1-BF47-464D03FE819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33F7D1-C2D3-4C38-B35C-7F0C322C391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915212C-0D00-4C3F-B71D-E40A355E6B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6F16E87-AC07-43E5-AA04-7FE92F12353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D64C582-845E-4154-B47C-B9843DB93D35}"/>
              </a:ext>
            </a:extLst>
          </p:cNvPr>
          <p:cNvSpPr>
            <a:spLocks noGrp="1"/>
          </p:cNvSpPr>
          <p:nvPr>
            <p:ph type="dt" sz="half" idx="10"/>
          </p:nvPr>
        </p:nvSpPr>
        <p:spPr/>
        <p:txBody>
          <a:bodyPr/>
          <a:lstStyle/>
          <a:p>
            <a:fld id="{57BA372A-B9B5-441A-A206-396452DF1A2E}" type="datetimeFigureOut">
              <a:rPr lang="en-GB" smtClean="0"/>
              <a:t>19/02/2022</a:t>
            </a:fld>
            <a:endParaRPr lang="en-GB"/>
          </a:p>
        </p:txBody>
      </p:sp>
      <p:sp>
        <p:nvSpPr>
          <p:cNvPr id="8" name="Footer Placeholder 7">
            <a:extLst>
              <a:ext uri="{FF2B5EF4-FFF2-40B4-BE49-F238E27FC236}">
                <a16:creationId xmlns:a16="http://schemas.microsoft.com/office/drawing/2014/main" id="{5D30D677-38E8-420F-9216-ACDE0180171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F158473-0E1E-4E7F-961A-ADB3DFAA51D3}"/>
              </a:ext>
            </a:extLst>
          </p:cNvPr>
          <p:cNvSpPr>
            <a:spLocks noGrp="1"/>
          </p:cNvSpPr>
          <p:nvPr>
            <p:ph type="sldNum" sz="quarter" idx="12"/>
          </p:nvPr>
        </p:nvSpPr>
        <p:spPr/>
        <p:txBody>
          <a:bodyPr/>
          <a:lstStyle/>
          <a:p>
            <a:fld id="{F3238CA0-3056-4810-AED1-6D1C948538A1}" type="slidenum">
              <a:rPr lang="en-GB" smtClean="0"/>
              <a:t>‹#›</a:t>
            </a:fld>
            <a:endParaRPr lang="en-GB"/>
          </a:p>
        </p:txBody>
      </p:sp>
    </p:spTree>
    <p:extLst>
      <p:ext uri="{BB962C8B-B14F-4D97-AF65-F5344CB8AC3E}">
        <p14:creationId xmlns:p14="http://schemas.microsoft.com/office/powerpoint/2010/main" val="23978532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27091-213A-4F1D-A57C-ED4F24892E8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B1A2198-61F8-4985-A950-F1D10700A444}"/>
              </a:ext>
            </a:extLst>
          </p:cNvPr>
          <p:cNvSpPr>
            <a:spLocks noGrp="1"/>
          </p:cNvSpPr>
          <p:nvPr>
            <p:ph type="dt" sz="half" idx="10"/>
          </p:nvPr>
        </p:nvSpPr>
        <p:spPr/>
        <p:txBody>
          <a:bodyPr/>
          <a:lstStyle/>
          <a:p>
            <a:fld id="{57BA372A-B9B5-441A-A206-396452DF1A2E}" type="datetimeFigureOut">
              <a:rPr lang="en-GB" smtClean="0"/>
              <a:t>19/02/2022</a:t>
            </a:fld>
            <a:endParaRPr lang="en-GB"/>
          </a:p>
        </p:txBody>
      </p:sp>
      <p:sp>
        <p:nvSpPr>
          <p:cNvPr id="4" name="Footer Placeholder 3">
            <a:extLst>
              <a:ext uri="{FF2B5EF4-FFF2-40B4-BE49-F238E27FC236}">
                <a16:creationId xmlns:a16="http://schemas.microsoft.com/office/drawing/2014/main" id="{C583E451-F1DF-4870-80A9-00171F19866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68D33AE-47CA-468E-BB47-B93524623062}"/>
              </a:ext>
            </a:extLst>
          </p:cNvPr>
          <p:cNvSpPr>
            <a:spLocks noGrp="1"/>
          </p:cNvSpPr>
          <p:nvPr>
            <p:ph type="sldNum" sz="quarter" idx="12"/>
          </p:nvPr>
        </p:nvSpPr>
        <p:spPr/>
        <p:txBody>
          <a:bodyPr/>
          <a:lstStyle/>
          <a:p>
            <a:fld id="{F3238CA0-3056-4810-AED1-6D1C948538A1}" type="slidenum">
              <a:rPr lang="en-GB" smtClean="0"/>
              <a:t>‹#›</a:t>
            </a:fld>
            <a:endParaRPr lang="en-GB"/>
          </a:p>
        </p:txBody>
      </p:sp>
    </p:spTree>
    <p:extLst>
      <p:ext uri="{BB962C8B-B14F-4D97-AF65-F5344CB8AC3E}">
        <p14:creationId xmlns:p14="http://schemas.microsoft.com/office/powerpoint/2010/main" val="2574612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BEC796-D31F-459E-A138-2AFBD4A293AF}"/>
              </a:ext>
            </a:extLst>
          </p:cNvPr>
          <p:cNvSpPr>
            <a:spLocks noGrp="1"/>
          </p:cNvSpPr>
          <p:nvPr>
            <p:ph type="dt" sz="half" idx="10"/>
          </p:nvPr>
        </p:nvSpPr>
        <p:spPr/>
        <p:txBody>
          <a:bodyPr/>
          <a:lstStyle/>
          <a:p>
            <a:fld id="{57BA372A-B9B5-441A-A206-396452DF1A2E}" type="datetimeFigureOut">
              <a:rPr lang="en-GB" smtClean="0"/>
              <a:t>19/02/2022</a:t>
            </a:fld>
            <a:endParaRPr lang="en-GB"/>
          </a:p>
        </p:txBody>
      </p:sp>
      <p:sp>
        <p:nvSpPr>
          <p:cNvPr id="3" name="Footer Placeholder 2">
            <a:extLst>
              <a:ext uri="{FF2B5EF4-FFF2-40B4-BE49-F238E27FC236}">
                <a16:creationId xmlns:a16="http://schemas.microsoft.com/office/drawing/2014/main" id="{92604254-A912-41E1-A188-79E0C1B5B91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4C24E09-AA99-4507-98CC-2210673D1950}"/>
              </a:ext>
            </a:extLst>
          </p:cNvPr>
          <p:cNvSpPr>
            <a:spLocks noGrp="1"/>
          </p:cNvSpPr>
          <p:nvPr>
            <p:ph type="sldNum" sz="quarter" idx="12"/>
          </p:nvPr>
        </p:nvSpPr>
        <p:spPr/>
        <p:txBody>
          <a:bodyPr/>
          <a:lstStyle/>
          <a:p>
            <a:fld id="{F3238CA0-3056-4810-AED1-6D1C948538A1}" type="slidenum">
              <a:rPr lang="en-GB" smtClean="0"/>
              <a:t>‹#›</a:t>
            </a:fld>
            <a:endParaRPr lang="en-GB"/>
          </a:p>
        </p:txBody>
      </p:sp>
    </p:spTree>
    <p:extLst>
      <p:ext uri="{BB962C8B-B14F-4D97-AF65-F5344CB8AC3E}">
        <p14:creationId xmlns:p14="http://schemas.microsoft.com/office/powerpoint/2010/main" val="20723367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A856B-8BEC-488E-8E0C-C32E222FDC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53DA2A6-92E4-4FCB-9105-38DD537985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9C668AB-1A4D-4FE3-A28A-EEFA86B928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873E7C-B989-47FB-A4B6-A8334E0367B0}"/>
              </a:ext>
            </a:extLst>
          </p:cNvPr>
          <p:cNvSpPr>
            <a:spLocks noGrp="1"/>
          </p:cNvSpPr>
          <p:nvPr>
            <p:ph type="dt" sz="half" idx="10"/>
          </p:nvPr>
        </p:nvSpPr>
        <p:spPr/>
        <p:txBody>
          <a:bodyPr/>
          <a:lstStyle/>
          <a:p>
            <a:fld id="{57BA372A-B9B5-441A-A206-396452DF1A2E}" type="datetimeFigureOut">
              <a:rPr lang="en-GB" smtClean="0"/>
              <a:t>19/02/2022</a:t>
            </a:fld>
            <a:endParaRPr lang="en-GB"/>
          </a:p>
        </p:txBody>
      </p:sp>
      <p:sp>
        <p:nvSpPr>
          <p:cNvPr id="6" name="Footer Placeholder 5">
            <a:extLst>
              <a:ext uri="{FF2B5EF4-FFF2-40B4-BE49-F238E27FC236}">
                <a16:creationId xmlns:a16="http://schemas.microsoft.com/office/drawing/2014/main" id="{D484A091-E2B1-477E-BFFB-CBDDE0596B2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088434F-EE21-4096-BF97-5DEC8D98FD3B}"/>
              </a:ext>
            </a:extLst>
          </p:cNvPr>
          <p:cNvSpPr>
            <a:spLocks noGrp="1"/>
          </p:cNvSpPr>
          <p:nvPr>
            <p:ph type="sldNum" sz="quarter" idx="12"/>
          </p:nvPr>
        </p:nvSpPr>
        <p:spPr/>
        <p:txBody>
          <a:bodyPr/>
          <a:lstStyle/>
          <a:p>
            <a:fld id="{F3238CA0-3056-4810-AED1-6D1C948538A1}" type="slidenum">
              <a:rPr lang="en-GB" smtClean="0"/>
              <a:t>‹#›</a:t>
            </a:fld>
            <a:endParaRPr lang="en-GB"/>
          </a:p>
        </p:txBody>
      </p:sp>
    </p:spTree>
    <p:extLst>
      <p:ext uri="{BB962C8B-B14F-4D97-AF65-F5344CB8AC3E}">
        <p14:creationId xmlns:p14="http://schemas.microsoft.com/office/powerpoint/2010/main" val="24913551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E039DEF-0C26-40E9-A9BF-84EB894187BC}" type="datetimeFigureOut">
              <a:rPr lang="en-US" smtClean="0"/>
              <a:t>2/19/2022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BAE17D-6724-4322-8DE7-984BE845CAAF}" type="slidenum">
              <a:rPr lang="en-US" smtClean="0"/>
              <a:t>‹#›</a:t>
            </a:fld>
            <a:endParaRPr lang="en-US"/>
          </a:p>
        </p:txBody>
      </p:sp>
      <p:pic>
        <p:nvPicPr>
          <p:cNvPr id="7" name="Picture 6">
            <a:extLst>
              <a:ext uri="{FF2B5EF4-FFF2-40B4-BE49-F238E27FC236}">
                <a16:creationId xmlns:a16="http://schemas.microsoft.com/office/drawing/2014/main" id="{1B26D898-02A4-4D43-A4EE-64ADC7DC2ABD}"/>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38477" y="95236"/>
            <a:ext cx="1670685" cy="568960"/>
          </a:xfrm>
          <a:prstGeom prst="rect">
            <a:avLst/>
          </a:prstGeom>
          <a:noFill/>
          <a:ln>
            <a:noFill/>
          </a:ln>
        </p:spPr>
      </p:pic>
      <p:pic>
        <p:nvPicPr>
          <p:cNvPr id="8" name="Picture 7">
            <a:extLst>
              <a:ext uri="{FF2B5EF4-FFF2-40B4-BE49-F238E27FC236}">
                <a16:creationId xmlns:a16="http://schemas.microsoft.com/office/drawing/2014/main" id="{299DF6A7-6DA5-4242-B61E-1BCF4ACD2ABA}"/>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0458" y="86358"/>
            <a:ext cx="2181860" cy="622300"/>
          </a:xfrm>
          <a:prstGeom prst="rect">
            <a:avLst/>
          </a:prstGeom>
          <a:noFill/>
          <a:ln>
            <a:noFill/>
          </a:ln>
        </p:spPr>
      </p:pic>
    </p:spTree>
    <p:extLst>
      <p:ext uri="{BB962C8B-B14F-4D97-AF65-F5344CB8AC3E}">
        <p14:creationId xmlns:p14="http://schemas.microsoft.com/office/powerpoint/2010/main" val="35533062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74064-0535-484B-8ACB-7B6F296186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A7EFDAA-BE87-4B48-AE18-56C43C847B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a:extLst>
              <a:ext uri="{FF2B5EF4-FFF2-40B4-BE49-F238E27FC236}">
                <a16:creationId xmlns:a16="http://schemas.microsoft.com/office/drawing/2014/main" id="{8F931357-112E-4CAA-9E08-99A334AEBF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2C1552-B907-444D-A397-7DD212DC31BA}"/>
              </a:ext>
            </a:extLst>
          </p:cNvPr>
          <p:cNvSpPr>
            <a:spLocks noGrp="1"/>
          </p:cNvSpPr>
          <p:nvPr>
            <p:ph type="dt" sz="half" idx="10"/>
          </p:nvPr>
        </p:nvSpPr>
        <p:spPr/>
        <p:txBody>
          <a:bodyPr/>
          <a:lstStyle/>
          <a:p>
            <a:fld id="{57BA372A-B9B5-441A-A206-396452DF1A2E}" type="datetimeFigureOut">
              <a:rPr lang="en-GB" smtClean="0"/>
              <a:t>19/02/2022</a:t>
            </a:fld>
            <a:endParaRPr lang="en-GB"/>
          </a:p>
        </p:txBody>
      </p:sp>
      <p:sp>
        <p:nvSpPr>
          <p:cNvPr id="6" name="Footer Placeholder 5">
            <a:extLst>
              <a:ext uri="{FF2B5EF4-FFF2-40B4-BE49-F238E27FC236}">
                <a16:creationId xmlns:a16="http://schemas.microsoft.com/office/drawing/2014/main" id="{29FC4B93-B74D-4F82-AADA-7DD779132C1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47B2162-6DD5-4182-9253-D1D27831569C}"/>
              </a:ext>
            </a:extLst>
          </p:cNvPr>
          <p:cNvSpPr>
            <a:spLocks noGrp="1"/>
          </p:cNvSpPr>
          <p:nvPr>
            <p:ph type="sldNum" sz="quarter" idx="12"/>
          </p:nvPr>
        </p:nvSpPr>
        <p:spPr/>
        <p:txBody>
          <a:bodyPr/>
          <a:lstStyle/>
          <a:p>
            <a:fld id="{F3238CA0-3056-4810-AED1-6D1C948538A1}" type="slidenum">
              <a:rPr lang="en-GB" smtClean="0"/>
              <a:t>‹#›</a:t>
            </a:fld>
            <a:endParaRPr lang="en-GB"/>
          </a:p>
        </p:txBody>
      </p:sp>
    </p:spTree>
    <p:extLst>
      <p:ext uri="{BB962C8B-B14F-4D97-AF65-F5344CB8AC3E}">
        <p14:creationId xmlns:p14="http://schemas.microsoft.com/office/powerpoint/2010/main" val="30125052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2D08D-31F6-4A31-A2D3-617C89BC123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A961EA0-6249-480A-9B6C-46A76313491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37A9417-FCD1-491A-974E-2C77DA1BF19C}"/>
              </a:ext>
            </a:extLst>
          </p:cNvPr>
          <p:cNvSpPr>
            <a:spLocks noGrp="1"/>
          </p:cNvSpPr>
          <p:nvPr>
            <p:ph type="dt" sz="half" idx="10"/>
          </p:nvPr>
        </p:nvSpPr>
        <p:spPr/>
        <p:txBody>
          <a:bodyPr/>
          <a:lstStyle/>
          <a:p>
            <a:fld id="{57BA372A-B9B5-441A-A206-396452DF1A2E}" type="datetimeFigureOut">
              <a:rPr lang="en-GB" smtClean="0"/>
              <a:t>19/02/2022</a:t>
            </a:fld>
            <a:endParaRPr lang="en-GB"/>
          </a:p>
        </p:txBody>
      </p:sp>
      <p:sp>
        <p:nvSpPr>
          <p:cNvPr id="5" name="Footer Placeholder 4">
            <a:extLst>
              <a:ext uri="{FF2B5EF4-FFF2-40B4-BE49-F238E27FC236}">
                <a16:creationId xmlns:a16="http://schemas.microsoft.com/office/drawing/2014/main" id="{269591EC-B158-4A32-9943-AC155C075C0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957CE8A-83F1-4CAB-8C5D-F790933E99D3}"/>
              </a:ext>
            </a:extLst>
          </p:cNvPr>
          <p:cNvSpPr>
            <a:spLocks noGrp="1"/>
          </p:cNvSpPr>
          <p:nvPr>
            <p:ph type="sldNum" sz="quarter" idx="12"/>
          </p:nvPr>
        </p:nvSpPr>
        <p:spPr/>
        <p:txBody>
          <a:bodyPr/>
          <a:lstStyle/>
          <a:p>
            <a:fld id="{F3238CA0-3056-4810-AED1-6D1C948538A1}" type="slidenum">
              <a:rPr lang="en-GB" smtClean="0"/>
              <a:t>‹#›</a:t>
            </a:fld>
            <a:endParaRPr lang="en-GB"/>
          </a:p>
        </p:txBody>
      </p:sp>
    </p:spTree>
    <p:extLst>
      <p:ext uri="{BB962C8B-B14F-4D97-AF65-F5344CB8AC3E}">
        <p14:creationId xmlns:p14="http://schemas.microsoft.com/office/powerpoint/2010/main" val="14359888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639E760-8596-45E5-BA76-D0B21A41433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5F61093-56B2-44CB-8627-38379295BD1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3BAFF10-1DF2-4822-8A2C-7076EA30EC0F}"/>
              </a:ext>
            </a:extLst>
          </p:cNvPr>
          <p:cNvSpPr>
            <a:spLocks noGrp="1"/>
          </p:cNvSpPr>
          <p:nvPr>
            <p:ph type="dt" sz="half" idx="10"/>
          </p:nvPr>
        </p:nvSpPr>
        <p:spPr/>
        <p:txBody>
          <a:bodyPr/>
          <a:lstStyle/>
          <a:p>
            <a:fld id="{57BA372A-B9B5-441A-A206-396452DF1A2E}" type="datetimeFigureOut">
              <a:rPr lang="en-GB" smtClean="0"/>
              <a:t>19/02/2022</a:t>
            </a:fld>
            <a:endParaRPr lang="en-GB"/>
          </a:p>
        </p:txBody>
      </p:sp>
      <p:sp>
        <p:nvSpPr>
          <p:cNvPr id="5" name="Footer Placeholder 4">
            <a:extLst>
              <a:ext uri="{FF2B5EF4-FFF2-40B4-BE49-F238E27FC236}">
                <a16:creationId xmlns:a16="http://schemas.microsoft.com/office/drawing/2014/main" id="{BA59A69D-5736-4F78-9075-D8F1A2283F7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AE89B87-E353-41CB-A88E-613B326E73EC}"/>
              </a:ext>
            </a:extLst>
          </p:cNvPr>
          <p:cNvSpPr>
            <a:spLocks noGrp="1"/>
          </p:cNvSpPr>
          <p:nvPr>
            <p:ph type="sldNum" sz="quarter" idx="12"/>
          </p:nvPr>
        </p:nvSpPr>
        <p:spPr/>
        <p:txBody>
          <a:bodyPr/>
          <a:lstStyle/>
          <a:p>
            <a:fld id="{F3238CA0-3056-4810-AED1-6D1C948538A1}" type="slidenum">
              <a:rPr lang="en-GB" smtClean="0"/>
              <a:t>‹#›</a:t>
            </a:fld>
            <a:endParaRPr lang="en-GB"/>
          </a:p>
        </p:txBody>
      </p:sp>
    </p:spTree>
    <p:extLst>
      <p:ext uri="{BB962C8B-B14F-4D97-AF65-F5344CB8AC3E}">
        <p14:creationId xmlns:p14="http://schemas.microsoft.com/office/powerpoint/2010/main" val="3477725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E039DEF-0C26-40E9-A9BF-84EB894187BC}" type="datetimeFigureOut">
              <a:rPr lang="en-US" smtClean="0"/>
              <a:t>2/19/2022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BAE17D-6724-4322-8DE7-984BE845CAAF}"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75689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E039DEF-0C26-40E9-A9BF-84EB894187BC}" type="datetimeFigureOut">
              <a:rPr lang="en-US" smtClean="0"/>
              <a:t>2/19/2022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BAE17D-6724-4322-8DE7-984BE845CAAF}" type="slidenum">
              <a:rPr lang="en-US" smtClean="0"/>
              <a:t>‹#›</a:t>
            </a:fld>
            <a:endParaRPr lang="en-US"/>
          </a:p>
        </p:txBody>
      </p:sp>
    </p:spTree>
    <p:extLst>
      <p:ext uri="{BB962C8B-B14F-4D97-AF65-F5344CB8AC3E}">
        <p14:creationId xmlns:p14="http://schemas.microsoft.com/office/powerpoint/2010/main" val="38753099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E039DEF-0C26-40E9-A9BF-84EB894187BC}" type="datetimeFigureOut">
              <a:rPr lang="en-US" smtClean="0"/>
              <a:t>2/19/2022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9BAE17D-6724-4322-8DE7-984BE845CAAF}" type="slidenum">
              <a:rPr lang="en-US" smtClean="0"/>
              <a:t>‹#›</a:t>
            </a:fld>
            <a:endParaRPr lang="en-US"/>
          </a:p>
        </p:txBody>
      </p:sp>
    </p:spTree>
    <p:extLst>
      <p:ext uri="{BB962C8B-B14F-4D97-AF65-F5344CB8AC3E}">
        <p14:creationId xmlns:p14="http://schemas.microsoft.com/office/powerpoint/2010/main" val="28855148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E039DEF-0C26-40E9-A9BF-84EB894187BC}" type="datetimeFigureOut">
              <a:rPr lang="en-US" smtClean="0"/>
              <a:t>2/19/2022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9BAE17D-6724-4322-8DE7-984BE845CAAF}" type="slidenum">
              <a:rPr lang="en-US" smtClean="0"/>
              <a:t>‹#›</a:t>
            </a:fld>
            <a:endParaRPr lang="en-US"/>
          </a:p>
        </p:txBody>
      </p:sp>
    </p:spTree>
    <p:extLst>
      <p:ext uri="{BB962C8B-B14F-4D97-AF65-F5344CB8AC3E}">
        <p14:creationId xmlns:p14="http://schemas.microsoft.com/office/powerpoint/2010/main" val="19948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DE039DEF-0C26-40E9-A9BF-84EB894187BC}" type="datetimeFigureOut">
              <a:rPr lang="en-US" smtClean="0"/>
              <a:t>2/19/2022</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A9BAE17D-6724-4322-8DE7-984BE845CAAF}" type="slidenum">
              <a:rPr lang="en-US" smtClean="0"/>
              <a:t>‹#›</a:t>
            </a:fld>
            <a:endParaRPr lang="en-US"/>
          </a:p>
        </p:txBody>
      </p:sp>
    </p:spTree>
    <p:extLst>
      <p:ext uri="{BB962C8B-B14F-4D97-AF65-F5344CB8AC3E}">
        <p14:creationId xmlns:p14="http://schemas.microsoft.com/office/powerpoint/2010/main" val="2897254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DE039DEF-0C26-40E9-A9BF-84EB894187BC}" type="datetimeFigureOut">
              <a:rPr lang="en-US" smtClean="0"/>
              <a:t>2/19/2022</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A9BAE17D-6724-4322-8DE7-984BE845CAAF}" type="slidenum">
              <a:rPr lang="en-US" smtClean="0"/>
              <a:t>‹#›</a:t>
            </a:fld>
            <a:endParaRPr lang="en-US"/>
          </a:p>
        </p:txBody>
      </p:sp>
    </p:spTree>
    <p:extLst>
      <p:ext uri="{BB962C8B-B14F-4D97-AF65-F5344CB8AC3E}">
        <p14:creationId xmlns:p14="http://schemas.microsoft.com/office/powerpoint/2010/main" val="11063551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E039DEF-0C26-40E9-A9BF-84EB894187BC}" type="datetimeFigureOut">
              <a:rPr lang="en-US" smtClean="0"/>
              <a:t>2/19/2022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BAE17D-6724-4322-8DE7-984BE845CAAF}" type="slidenum">
              <a:rPr lang="en-US" smtClean="0"/>
              <a:t>‹#›</a:t>
            </a:fld>
            <a:endParaRPr lang="en-US"/>
          </a:p>
        </p:txBody>
      </p:sp>
    </p:spTree>
    <p:extLst>
      <p:ext uri="{BB962C8B-B14F-4D97-AF65-F5344CB8AC3E}">
        <p14:creationId xmlns:p14="http://schemas.microsoft.com/office/powerpoint/2010/main" val="40130229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DE039DEF-0C26-40E9-A9BF-84EB894187BC}" type="datetimeFigureOut">
              <a:rPr lang="en-US" smtClean="0"/>
              <a:t>2/19/2022</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A9BAE17D-6724-4322-8DE7-984BE845CAAF}"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14275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EB564A-6ADC-413B-983F-6DC1E36046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7FD7E32-6FE8-4AF8-AC3E-10B0C1A8EB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AE666FB-2C42-4465-B9BC-8B9DE9B19A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BA372A-B9B5-441A-A206-396452DF1A2E}" type="datetimeFigureOut">
              <a:rPr lang="en-GB" smtClean="0"/>
              <a:t>19/02/2022</a:t>
            </a:fld>
            <a:endParaRPr lang="en-GB"/>
          </a:p>
        </p:txBody>
      </p:sp>
      <p:sp>
        <p:nvSpPr>
          <p:cNvPr id="5" name="Footer Placeholder 4">
            <a:extLst>
              <a:ext uri="{FF2B5EF4-FFF2-40B4-BE49-F238E27FC236}">
                <a16:creationId xmlns:a16="http://schemas.microsoft.com/office/drawing/2014/main" id="{9C2F0BC3-FD0C-4140-95C1-4399332ACE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81CD2CF-62EC-4A5E-B3BA-F446C33A79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238CA0-3056-4810-AED1-6D1C948538A1}" type="slidenum">
              <a:rPr lang="en-GB" smtClean="0"/>
              <a:t>‹#›</a:t>
            </a:fld>
            <a:endParaRPr lang="en-GB"/>
          </a:p>
        </p:txBody>
      </p:sp>
    </p:spTree>
    <p:extLst>
      <p:ext uri="{BB962C8B-B14F-4D97-AF65-F5344CB8AC3E}">
        <p14:creationId xmlns:p14="http://schemas.microsoft.com/office/powerpoint/2010/main" val="368110842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hyperlink" Target="https://housingresearchcollaborative.scarp.ubc.ca/files/2019/06/Culturally-Appropriate-Housing-2019PLAN530-CMHC.pdf" TargetMode="External"/><Relationship Id="rId2" Type="http://schemas.openxmlformats.org/officeDocument/2006/relationships/hyperlink" Target="https://www.irbnet.de/daten/iconda/CIB22640.pdf"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10.jpe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0030" y="1690577"/>
            <a:ext cx="11155680" cy="1073888"/>
          </a:xfrm>
        </p:spPr>
        <p:txBody>
          <a:bodyPr>
            <a:noAutofit/>
          </a:bodyPr>
          <a:lstStyle/>
          <a:p>
            <a:pPr marL="457200" lvl="1"/>
            <a:r>
              <a:rPr lang="en-AU" sz="4800" b="1" dirty="0">
                <a:effectLst/>
                <a:latin typeface="Times New Roman" panose="02020603050405020304" pitchFamily="18" charset="0"/>
                <a:ea typeface="Times New Roman" panose="02020603050405020304" pitchFamily="18" charset="0"/>
              </a:rPr>
              <a:t>Cultural sensitivity in housing design</a:t>
            </a:r>
            <a:endParaRPr lang="en-GB" sz="4800" b="1" dirty="0">
              <a:effectLst/>
              <a:latin typeface="Arial" panose="020B0604020202020204" pitchFamily="34" charset="0"/>
              <a:ea typeface="Times New Roman" panose="02020603050405020304" pitchFamily="18" charset="0"/>
            </a:endParaRPr>
          </a:p>
        </p:txBody>
      </p:sp>
      <p:pic>
        <p:nvPicPr>
          <p:cNvPr id="4" name="Audio 3">
            <a:hlinkClick r:id="" action="ppaction://media"/>
            <a:extLst>
              <a:ext uri="{FF2B5EF4-FFF2-40B4-BE49-F238E27FC236}">
                <a16:creationId xmlns:a16="http://schemas.microsoft.com/office/drawing/2014/main" id="{96020480-BEAF-4E39-8C0B-AA298367025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606697852"/>
      </p:ext>
    </p:extLst>
  </p:cSld>
  <p:clrMapOvr>
    <a:masterClrMapping/>
  </p:clrMapOvr>
  <mc:AlternateContent xmlns:mc="http://schemas.openxmlformats.org/markup-compatibility/2006">
    <mc:Choice xmlns:p14="http://schemas.microsoft.com/office/powerpoint/2010/main" Requires="p14">
      <p:transition spd="slow" p14:dur="2000" advTm="10110"/>
    </mc:Choice>
    <mc:Fallback>
      <p:transition spd="slow" advTm="101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350" y="286603"/>
            <a:ext cx="5337810" cy="1450757"/>
          </a:xfrm>
        </p:spPr>
        <p:txBody>
          <a:bodyPr>
            <a:normAutofit/>
          </a:bodyPr>
          <a:lstStyle/>
          <a:p>
            <a:r>
              <a:rPr lang="en-GB" b="1" dirty="0">
                <a:latin typeface="Times New Roman" panose="02020603050405020304" pitchFamily="18" charset="0"/>
                <a:cs typeface="Times New Roman" panose="02020603050405020304" pitchFamily="18" charset="0"/>
              </a:rPr>
              <a:t>References</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868680" y="1873751"/>
            <a:ext cx="10515600" cy="4154070"/>
          </a:xfrm>
        </p:spPr>
        <p:txBody>
          <a:bodyPr>
            <a:normAutofit/>
          </a:bodyPr>
          <a:lstStyle/>
          <a:p>
            <a:pPr algn="just">
              <a:lnSpc>
                <a:spcPct val="107000"/>
              </a:lnSpc>
              <a:spcAft>
                <a:spcPts val="800"/>
              </a:spcAft>
            </a:pPr>
            <a:r>
              <a:rPr lang="en-GB" sz="1400" b="0" i="0" dirty="0" err="1">
                <a:solidFill>
                  <a:srgbClr val="222222"/>
                </a:solidFill>
                <a:effectLst/>
                <a:latin typeface="Times New Roman" panose="02020603050405020304" pitchFamily="18" charset="0"/>
                <a:cs typeface="Times New Roman" panose="02020603050405020304" pitchFamily="18" charset="0"/>
              </a:rPr>
              <a:t>Aburounia</a:t>
            </a:r>
            <a:r>
              <a:rPr lang="en-GB" sz="1400" b="0" i="0" dirty="0">
                <a:solidFill>
                  <a:srgbClr val="222222"/>
                </a:solidFill>
                <a:effectLst/>
                <a:latin typeface="Times New Roman" panose="02020603050405020304" pitchFamily="18" charset="0"/>
                <a:cs typeface="Times New Roman" panose="02020603050405020304" pitchFamily="18" charset="0"/>
              </a:rPr>
              <a:t>, H. M. A. (2007). The Internal Layout Design of Social Housing in Libya: A Cultural Value Perspective. Available online at: </a:t>
            </a:r>
            <a:r>
              <a:rPr lang="en-GB" sz="1400" b="0" i="0" dirty="0">
                <a:solidFill>
                  <a:srgbClr val="222222"/>
                </a:solidFill>
                <a:effectLst/>
                <a:latin typeface="Times New Roman" panose="02020603050405020304" pitchFamily="18" charset="0"/>
                <a:cs typeface="Times New Roman" panose="02020603050405020304" pitchFamily="18" charset="0"/>
                <a:hlinkClick r:id="rId2"/>
              </a:rPr>
              <a:t>https://www.irbnet.de/daten/iconda/CIB22640.pdf</a:t>
            </a:r>
            <a:r>
              <a:rPr lang="en-GB" sz="1400" b="0" i="0" dirty="0">
                <a:solidFill>
                  <a:srgbClr val="222222"/>
                </a:solidFill>
                <a:effectLst/>
                <a:latin typeface="Times New Roman" panose="02020603050405020304" pitchFamily="18" charset="0"/>
                <a:cs typeface="Times New Roman" panose="02020603050405020304" pitchFamily="18" charset="0"/>
              </a:rPr>
              <a:t>. Assessed on: 11/12/2021..</a:t>
            </a:r>
          </a:p>
          <a:p>
            <a:pPr algn="just">
              <a:lnSpc>
                <a:spcPct val="107000"/>
              </a:lnSpc>
              <a:spcAft>
                <a:spcPts val="800"/>
              </a:spcAft>
            </a:pPr>
            <a:r>
              <a:rPr lang="en-GB" sz="1400" b="0" i="0" dirty="0">
                <a:solidFill>
                  <a:srgbClr val="222222"/>
                </a:solidFill>
                <a:effectLst/>
                <a:latin typeface="Times New Roman" panose="02020603050405020304" pitchFamily="18" charset="0"/>
                <a:cs typeface="Times New Roman" panose="02020603050405020304" pitchFamily="18" charset="0"/>
              </a:rPr>
              <a:t>Goodchild, B. (2021). Housing quality and design standards in England: the driving forces for change and their implications. </a:t>
            </a:r>
            <a:r>
              <a:rPr lang="en-GB" sz="1400" b="0" i="1" dirty="0">
                <a:solidFill>
                  <a:srgbClr val="222222"/>
                </a:solidFill>
                <a:effectLst/>
                <a:latin typeface="Times New Roman" panose="02020603050405020304" pitchFamily="18" charset="0"/>
                <a:cs typeface="Times New Roman" panose="02020603050405020304" pitchFamily="18" charset="0"/>
              </a:rPr>
              <a:t>People, Place &amp; Policy Online</a:t>
            </a:r>
            <a:r>
              <a:rPr lang="en-GB" sz="1400" b="0" i="0" dirty="0">
                <a:solidFill>
                  <a:srgbClr val="222222"/>
                </a:solidFill>
                <a:effectLst/>
                <a:latin typeface="Times New Roman" panose="02020603050405020304" pitchFamily="18" charset="0"/>
                <a:cs typeface="Times New Roman" panose="02020603050405020304" pitchFamily="18" charset="0"/>
              </a:rPr>
              <a:t>, </a:t>
            </a:r>
            <a:r>
              <a:rPr lang="en-GB" sz="1400" b="0" i="1" dirty="0">
                <a:solidFill>
                  <a:srgbClr val="222222"/>
                </a:solidFill>
                <a:effectLst/>
                <a:latin typeface="Times New Roman" panose="02020603050405020304" pitchFamily="18" charset="0"/>
                <a:cs typeface="Times New Roman" panose="02020603050405020304" pitchFamily="18" charset="0"/>
              </a:rPr>
              <a:t>15</a:t>
            </a:r>
            <a:r>
              <a:rPr lang="en-GB" sz="1400" b="0" i="0" dirty="0">
                <a:solidFill>
                  <a:srgbClr val="222222"/>
                </a:solidFill>
                <a:effectLst/>
                <a:latin typeface="Times New Roman" panose="02020603050405020304" pitchFamily="18" charset="0"/>
                <a:cs typeface="Times New Roman" panose="02020603050405020304" pitchFamily="18" charset="0"/>
              </a:rPr>
              <a:t>(1).</a:t>
            </a:r>
          </a:p>
          <a:p>
            <a:pPr algn="just">
              <a:lnSpc>
                <a:spcPct val="107000"/>
              </a:lnSpc>
              <a:spcAft>
                <a:spcPts val="800"/>
              </a:spcAft>
            </a:pPr>
            <a:r>
              <a:rPr lang="en-GB" sz="1400" dirty="0" err="1">
                <a:effectLst/>
                <a:latin typeface="Times New Roman" panose="02020603050405020304" pitchFamily="18" charset="0"/>
                <a:ea typeface="Calibri" panose="020F0502020204030204" pitchFamily="34" charset="0"/>
                <a:cs typeface="Times New Roman" panose="02020603050405020304" pitchFamily="18" charset="0"/>
              </a:rPr>
              <a:t>Hadjiyanni</a:t>
            </a: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 T. (2006). Integrating social science research into studio teaching: housing new immigrants. Open House International.</a:t>
            </a:r>
            <a:endParaRPr lang="en-GB" sz="1400" b="0" i="0" dirty="0">
              <a:solidFill>
                <a:srgbClr val="222222"/>
              </a:solidFill>
              <a:effectLst/>
              <a:latin typeface="Times New Roman" panose="02020603050405020304" pitchFamily="18" charset="0"/>
              <a:cs typeface="Times New Roman" panose="02020603050405020304" pitchFamily="18" charset="0"/>
            </a:endParaRPr>
          </a:p>
          <a:p>
            <a:pPr algn="just">
              <a:lnSpc>
                <a:spcPct val="107000"/>
              </a:lnSpc>
              <a:spcAft>
                <a:spcPts val="800"/>
              </a:spcAft>
            </a:pPr>
            <a:r>
              <a:rPr lang="en-GB" sz="1400" b="0" i="0" dirty="0">
                <a:solidFill>
                  <a:srgbClr val="222222"/>
                </a:solidFill>
                <a:effectLst/>
                <a:latin typeface="Times New Roman" panose="02020603050405020304" pitchFamily="18" charset="0"/>
                <a:cs typeface="Times New Roman" panose="02020603050405020304" pitchFamily="18" charset="0"/>
              </a:rPr>
              <a:t>Lai, L., &amp; Rios, P. (2017). Housing Design for Socialisation and Wellbeing. </a:t>
            </a:r>
            <a:r>
              <a:rPr lang="en-GB" sz="1400" b="0" i="1" dirty="0">
                <a:solidFill>
                  <a:srgbClr val="222222"/>
                </a:solidFill>
                <a:effectLst/>
                <a:latin typeface="Times New Roman" panose="02020603050405020304" pitchFamily="18" charset="0"/>
                <a:cs typeface="Times New Roman" panose="02020603050405020304" pitchFamily="18" charset="0"/>
              </a:rPr>
              <a:t>Journal of Urban Design and Mental Health</a:t>
            </a:r>
            <a:r>
              <a:rPr lang="en-GB" sz="1400" b="0" i="0" dirty="0">
                <a:solidFill>
                  <a:srgbClr val="222222"/>
                </a:solidFill>
                <a:effectLst/>
                <a:latin typeface="Times New Roman" panose="02020603050405020304" pitchFamily="18" charset="0"/>
                <a:cs typeface="Times New Roman" panose="02020603050405020304" pitchFamily="18" charset="0"/>
              </a:rPr>
              <a:t>, </a:t>
            </a:r>
            <a:r>
              <a:rPr lang="en-GB" sz="1400" b="0" i="1" dirty="0">
                <a:solidFill>
                  <a:srgbClr val="222222"/>
                </a:solidFill>
                <a:effectLst/>
                <a:latin typeface="Times New Roman" panose="02020603050405020304" pitchFamily="18" charset="0"/>
                <a:cs typeface="Times New Roman" panose="02020603050405020304" pitchFamily="18" charset="0"/>
              </a:rPr>
              <a:t>3</a:t>
            </a:r>
            <a:r>
              <a:rPr lang="en-GB" sz="1400" b="0" i="0" dirty="0">
                <a:solidFill>
                  <a:srgbClr val="222222"/>
                </a:solidFill>
                <a:effectLst/>
                <a:latin typeface="Times New Roman" panose="02020603050405020304" pitchFamily="18" charset="0"/>
                <a:cs typeface="Times New Roman" panose="02020603050405020304" pitchFamily="18" charset="0"/>
              </a:rPr>
              <a:t>, 12.</a:t>
            </a:r>
          </a:p>
          <a:p>
            <a:pPr algn="just">
              <a:lnSpc>
                <a:spcPct val="107000"/>
              </a:lnSpc>
              <a:spcAft>
                <a:spcPts val="800"/>
              </a:spcAft>
            </a:pPr>
            <a:r>
              <a:rPr lang="en-GB" sz="1400" b="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Rachelson</a:t>
            </a:r>
            <a:r>
              <a:rPr lang="en-GB" sz="1400" b="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H.; Wong, J. &amp; Han, E. (2019). An Exploration of Approaches to Advance Culturally-Appropriate Housing in </a:t>
            </a:r>
            <a:r>
              <a:rPr lang="en-GB" sz="1400" b="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Canada.Available</a:t>
            </a:r>
            <a:r>
              <a:rPr lang="en-GB" sz="1400" b="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1400" b="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onlie</a:t>
            </a:r>
            <a:r>
              <a:rPr lang="en-GB" sz="1400" b="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t>
            </a:r>
            <a:r>
              <a:rPr lang="en-GB" sz="1400" b="0" u="sng"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3"/>
              </a:rPr>
              <a:t>https://housingresearchcollaborative.scarp.ubc.ca/files/2019/06/Culturally-Appropriate-Housing-2019PLAN530-CMHC.pdf</a:t>
            </a:r>
            <a:r>
              <a:rPr lang="en-GB" sz="1400" b="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Assessed on: 20/11/2021.</a:t>
            </a:r>
            <a:endParaRPr lang="en-GB"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Aft>
                <a:spcPts val="800"/>
              </a:spcAft>
            </a:pPr>
            <a:endParaRPr lang="en-US" sz="1800" dirty="0">
              <a:solidFill>
                <a:srgbClr val="22222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157699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284" y="286603"/>
            <a:ext cx="5872716" cy="982127"/>
          </a:xfrm>
        </p:spPr>
        <p:txBody>
          <a:bodyPr>
            <a:normAutofit/>
          </a:bodyPr>
          <a:lstStyle/>
          <a:p>
            <a:r>
              <a:rPr lang="en-US" b="1" dirty="0">
                <a:latin typeface="Times New Roman" panose="02020603050405020304" pitchFamily="18" charset="0"/>
                <a:cs typeface="Times New Roman" panose="02020603050405020304" pitchFamily="18" charset="0"/>
              </a:rPr>
              <a:t>Learning outcomes </a:t>
            </a:r>
          </a:p>
        </p:txBody>
      </p:sp>
      <p:sp>
        <p:nvSpPr>
          <p:cNvPr id="3" name="Content Placeholder 2"/>
          <p:cNvSpPr>
            <a:spLocks noGrp="1"/>
          </p:cNvSpPr>
          <p:nvPr>
            <p:ph idx="1"/>
          </p:nvPr>
        </p:nvSpPr>
        <p:spPr/>
        <p:txBody>
          <a:bodyPr>
            <a:normAutofit/>
          </a:bodyPr>
          <a:lstStyle/>
          <a:p>
            <a:pPr algn="just"/>
            <a:endParaRPr lang="en-US" sz="1800" dirty="0">
              <a:latin typeface="Times New Roman" panose="02020603050405020304" pitchFamily="18" charset="0"/>
              <a:cs typeface="Times New Roman" panose="02020603050405020304" pitchFamily="18" charset="0"/>
            </a:endParaRPr>
          </a:p>
          <a:p>
            <a:r>
              <a:rPr lang="en-GB" sz="1800" dirty="0">
                <a:latin typeface="Times New Roman" panose="02020603050405020304" pitchFamily="18" charset="0"/>
                <a:ea typeface="Calibri" panose="020F0502020204030204" pitchFamily="34" charset="0"/>
                <a:cs typeface="Times New Roman" panose="02020603050405020304" pitchFamily="18" charset="0"/>
              </a:rPr>
              <a:t>By the end of this lesson, students will:</a:t>
            </a: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p>
            <a:pPr>
              <a:buFont typeface="Wingdings" panose="05000000000000000000" pitchFamily="2" charset="2"/>
              <a:buChar char="§"/>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Understand the meaning of</a:t>
            </a:r>
            <a:r>
              <a:rPr lang="en-GB" sz="1800" dirty="0">
                <a:latin typeface="Times New Roman" panose="02020603050405020304" pitchFamily="18" charset="0"/>
                <a:ea typeface="Calibri" panose="020F0502020204030204" pitchFamily="34" charset="0"/>
                <a:cs typeface="Times New Roman" panose="02020603050405020304" pitchFamily="18" charset="0"/>
              </a:rPr>
              <a:t> housing </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designs</a:t>
            </a:r>
            <a:r>
              <a:rPr lang="en-GB" sz="1800" dirty="0">
                <a:latin typeface="Times New Roman" panose="02020603050405020304" pitchFamily="18" charset="0"/>
                <a:ea typeface="Calibri" panose="020F0502020204030204" pitchFamily="34" charset="0"/>
                <a:cs typeface="Times New Roman" panose="02020603050405020304" pitchFamily="18" charset="0"/>
              </a:rPr>
              <a:t>.</a:t>
            </a:r>
          </a:p>
          <a:p>
            <a:pPr>
              <a:buFont typeface="Wingdings" panose="05000000000000000000" pitchFamily="2" charset="2"/>
              <a:buChar char="§"/>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Understand what cultural sensitivity in housing designs means.</a:t>
            </a:r>
          </a:p>
          <a:p>
            <a:pPr>
              <a:buFont typeface="Wingdings" panose="05000000000000000000" pitchFamily="2" charset="2"/>
              <a:buChar char="§"/>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Identify the aim of culturally sensitive housing designs.</a:t>
            </a:r>
          </a:p>
          <a:p>
            <a:pPr>
              <a:buFont typeface="Wingdings" panose="05000000000000000000" pitchFamily="2" charset="2"/>
              <a:buChar char="§"/>
            </a:pPr>
            <a:r>
              <a:rPr lang="en-GB" sz="1800" dirty="0">
                <a:latin typeface="Times New Roman" panose="02020603050405020304" pitchFamily="18" charset="0"/>
                <a:ea typeface="Calibri" panose="020F0502020204030204" pitchFamily="34" charset="0"/>
                <a:cs typeface="Times New Roman" panose="02020603050405020304" pitchFamily="18" charset="0"/>
              </a:rPr>
              <a:t>Understand the importance of creating culturally sensitive designs.</a:t>
            </a:r>
          </a:p>
          <a:p>
            <a:r>
              <a:rPr lang="en-GB" sz="1800" dirty="0">
                <a:effectLst/>
                <a:latin typeface="Times New Roman" panose="02020603050405020304" pitchFamily="18" charset="0"/>
                <a:ea typeface="Calibri" panose="020F0502020204030204" pitchFamily="34" charset="0"/>
                <a:cs typeface="Times New Roman" panose="02020603050405020304" pitchFamily="18" charset="0"/>
              </a:rPr>
              <a:t>Know the requirements to creating culturally sensitivity housing designs</a:t>
            </a: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a:t>
            </a:r>
          </a:p>
          <a:p>
            <a:pPr marL="0" indent="0">
              <a:buNone/>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3FA4E655-88AC-4A83-AFB9-29128CE7CBB6}"/>
              </a:ext>
            </a:extLst>
          </p:cNvPr>
          <p:cNvPicPr>
            <a:picLocks noChangeAspect="1"/>
          </p:cNvPicPr>
          <p:nvPr/>
        </p:nvPicPr>
        <p:blipFill>
          <a:blip r:embed="rId4"/>
          <a:stretch>
            <a:fillRect/>
          </a:stretch>
        </p:blipFill>
        <p:spPr>
          <a:xfrm>
            <a:off x="8081010" y="1845734"/>
            <a:ext cx="4039456" cy="4372185"/>
          </a:xfrm>
          <a:prstGeom prst="rect">
            <a:avLst/>
          </a:prstGeom>
        </p:spPr>
      </p:pic>
      <p:pic>
        <p:nvPicPr>
          <p:cNvPr id="4" name="Audio 3">
            <a:hlinkClick r:id="" action="ppaction://media"/>
            <a:extLst>
              <a:ext uri="{FF2B5EF4-FFF2-40B4-BE49-F238E27FC236}">
                <a16:creationId xmlns:a16="http://schemas.microsoft.com/office/drawing/2014/main" id="{78542582-BCE6-431F-A440-4372882D842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81361167"/>
      </p:ext>
    </p:extLst>
  </p:cSld>
  <p:clrMapOvr>
    <a:masterClrMapping/>
  </p:clrMapOvr>
  <mc:AlternateContent xmlns:mc="http://schemas.openxmlformats.org/markup-compatibility/2006">
    <mc:Choice xmlns:p14="http://schemas.microsoft.com/office/powerpoint/2010/main" Requires="p14">
      <p:transition spd="slow" p14:dur="2000" advTm="25156"/>
    </mc:Choice>
    <mc:Fallback>
      <p:transition spd="slow" advTm="251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450757"/>
          </a:xfrm>
        </p:spPr>
        <p:txBody>
          <a:bodyPr>
            <a:normAutofit/>
          </a:bodyPr>
          <a:lstStyle/>
          <a:p>
            <a:r>
              <a:rPr lang="en-US" sz="3600" b="1" dirty="0">
                <a:latin typeface="Times New Roman" panose="02020603050405020304" pitchFamily="18" charset="0"/>
                <a:cs typeface="Times New Roman" panose="02020603050405020304" pitchFamily="18" charset="0"/>
              </a:rPr>
              <a:t>Content</a:t>
            </a:r>
          </a:p>
        </p:txBody>
      </p:sp>
      <p:pic>
        <p:nvPicPr>
          <p:cNvPr id="4" name="Picture 3">
            <a:extLst>
              <a:ext uri="{FF2B5EF4-FFF2-40B4-BE49-F238E27FC236}">
                <a16:creationId xmlns:a16="http://schemas.microsoft.com/office/drawing/2014/main" id="{FA08E5D7-AA56-45D1-BB7F-2D8F454BC76D}"/>
              </a:ext>
            </a:extLst>
          </p:cNvPr>
          <p:cNvPicPr>
            <a:picLocks noChangeAspect="1"/>
          </p:cNvPicPr>
          <p:nvPr/>
        </p:nvPicPr>
        <p:blipFill>
          <a:blip r:embed="rId4"/>
          <a:stretch>
            <a:fillRect/>
          </a:stretch>
        </p:blipFill>
        <p:spPr>
          <a:xfrm>
            <a:off x="494522" y="1959429"/>
            <a:ext cx="3937519" cy="4170783"/>
          </a:xfrm>
          <a:prstGeom prst="rect">
            <a:avLst/>
          </a:prstGeom>
        </p:spPr>
      </p:pic>
      <p:sp>
        <p:nvSpPr>
          <p:cNvPr id="3" name="Content Placeholder 2"/>
          <p:cNvSpPr>
            <a:spLocks noGrp="1"/>
          </p:cNvSpPr>
          <p:nvPr>
            <p:ph idx="1"/>
          </p:nvPr>
        </p:nvSpPr>
        <p:spPr>
          <a:xfrm>
            <a:off x="4639733" y="1845734"/>
            <a:ext cx="6515947" cy="4023360"/>
          </a:xfrm>
        </p:spPr>
        <p:txBody>
          <a:bodyPr>
            <a:normAutofit/>
          </a:bodyPr>
          <a:lstStyle/>
          <a:p>
            <a:pPr>
              <a:spcBef>
                <a:spcPts val="0"/>
              </a:spcBef>
              <a:spcAft>
                <a:spcPts val="800"/>
              </a:spcAft>
              <a:buFont typeface="Wingdings" panose="05000000000000000000" pitchFamily="2" charset="2"/>
              <a:buChar char="§"/>
            </a:pPr>
            <a:r>
              <a:rPr lang="en-US" sz="1600" dirty="0">
                <a:latin typeface="Times New Roman" panose="02020603050405020304" pitchFamily="18" charset="0"/>
                <a:cs typeface="Times New Roman" panose="02020603050405020304" pitchFamily="18" charset="0"/>
              </a:rPr>
              <a:t>What is the meaning of Housing designs?</a:t>
            </a:r>
          </a:p>
          <a:p>
            <a:pPr>
              <a:spcBef>
                <a:spcPts val="0"/>
              </a:spcBef>
              <a:spcAft>
                <a:spcPts val="800"/>
              </a:spcAft>
              <a:buFont typeface="Wingdings" panose="05000000000000000000" pitchFamily="2" charset="2"/>
              <a:buChar char="§"/>
            </a:pPr>
            <a:r>
              <a:rPr lang="en-US" sz="1600" dirty="0">
                <a:latin typeface="Times New Roman" panose="02020603050405020304" pitchFamily="18" charset="0"/>
                <a:cs typeface="Times New Roman" panose="02020603050405020304" pitchFamily="18" charset="0"/>
              </a:rPr>
              <a:t>Define culturally </a:t>
            </a:r>
            <a:r>
              <a:rPr lang="en-GB" sz="1600" dirty="0">
                <a:latin typeface="Times New Roman" panose="02020603050405020304" pitchFamily="18" charset="0"/>
                <a:cs typeface="Times New Roman" panose="02020603050405020304" pitchFamily="18" charset="0"/>
              </a:rPr>
              <a:t>sensitive housing designs.</a:t>
            </a:r>
          </a:p>
          <a:p>
            <a:pPr>
              <a:spcBef>
                <a:spcPts val="0"/>
              </a:spcBef>
              <a:spcAft>
                <a:spcPts val="800"/>
              </a:spcAft>
              <a:buFont typeface="Wingdings" panose="05000000000000000000" pitchFamily="2" charset="2"/>
              <a:buChar char="§"/>
            </a:pPr>
            <a:r>
              <a:rPr lang="en-US" sz="1600" dirty="0">
                <a:latin typeface="Times New Roman" panose="02020603050405020304" pitchFamily="18" charset="0"/>
                <a:cs typeface="Times New Roman" panose="02020603050405020304" pitchFamily="18" charset="0"/>
              </a:rPr>
              <a:t>The </a:t>
            </a:r>
            <a:r>
              <a:rPr lang="en-GB" sz="1600" dirty="0">
                <a:latin typeface="Times New Roman" panose="02020603050405020304" pitchFamily="18" charset="0"/>
                <a:cs typeface="Times New Roman" panose="02020603050405020304" pitchFamily="18" charset="0"/>
              </a:rPr>
              <a:t>aim of culturally sensitive housing designs.</a:t>
            </a:r>
            <a:endParaRPr lang="en-US" sz="1600" dirty="0">
              <a:latin typeface="Times New Roman" panose="02020603050405020304" pitchFamily="18" charset="0"/>
              <a:cs typeface="Times New Roman" panose="02020603050405020304" pitchFamily="18" charset="0"/>
            </a:endParaRPr>
          </a:p>
          <a:p>
            <a:pPr>
              <a:spcBef>
                <a:spcPts val="0"/>
              </a:spcBef>
              <a:spcAft>
                <a:spcPts val="800"/>
              </a:spcAft>
              <a:buFont typeface="Wingdings" panose="05000000000000000000" pitchFamily="2" charset="2"/>
              <a:buChar char="§"/>
            </a:pPr>
            <a:r>
              <a:rPr lang="en-US" sz="1600" dirty="0">
                <a:latin typeface="Times New Roman" panose="02020603050405020304" pitchFamily="18" charset="0"/>
                <a:cs typeface="Times New Roman" panose="02020603050405020304" pitchFamily="18" charset="0"/>
              </a:rPr>
              <a:t>The </a:t>
            </a:r>
            <a:r>
              <a:rPr lang="en-GB" sz="1600" dirty="0">
                <a:latin typeface="Times New Roman" panose="02020603050405020304" pitchFamily="18" charset="0"/>
                <a:cs typeface="Times New Roman" panose="02020603050405020304" pitchFamily="18" charset="0"/>
              </a:rPr>
              <a:t>importance of creating culturally sensitive designs</a:t>
            </a:r>
            <a:r>
              <a:rPr lang="en-US" sz="1600" dirty="0">
                <a:latin typeface="Times New Roman" panose="02020603050405020304" pitchFamily="18" charset="0"/>
                <a:cs typeface="Times New Roman" panose="02020603050405020304" pitchFamily="18" charset="0"/>
              </a:rPr>
              <a:t>.</a:t>
            </a:r>
          </a:p>
          <a:p>
            <a:pPr>
              <a:spcBef>
                <a:spcPts val="0"/>
              </a:spcBef>
              <a:spcAft>
                <a:spcPts val="800"/>
              </a:spcAft>
              <a:buFont typeface="Wingdings" panose="05000000000000000000" pitchFamily="2" charset="2"/>
              <a:buChar char="§"/>
            </a:pPr>
            <a:r>
              <a:rPr lang="en-US" sz="1600" dirty="0">
                <a:latin typeface="Times New Roman" panose="02020603050405020304" pitchFamily="18" charset="0"/>
                <a:cs typeface="Times New Roman" panose="02020603050405020304" pitchFamily="18" charset="0"/>
              </a:rPr>
              <a:t>The requirements of creating culturally sensitive housing designs?</a:t>
            </a:r>
          </a:p>
          <a:p>
            <a:pPr>
              <a:spcBef>
                <a:spcPts val="0"/>
              </a:spcBef>
              <a:spcAft>
                <a:spcPts val="800"/>
              </a:spcAft>
              <a:buFont typeface="Wingdings" panose="05000000000000000000" pitchFamily="2" charset="2"/>
              <a:buChar char="§"/>
            </a:pPr>
            <a:r>
              <a:rPr lang="en-US" sz="1600" dirty="0">
                <a:latin typeface="Times New Roman" panose="02020603050405020304" pitchFamily="18" charset="0"/>
                <a:cs typeface="Times New Roman" panose="02020603050405020304" pitchFamily="18" charset="0"/>
              </a:rPr>
              <a:t>Conclusion.</a:t>
            </a:r>
          </a:p>
          <a:p>
            <a:pPr>
              <a:spcBef>
                <a:spcPts val="0"/>
              </a:spcBef>
              <a:spcAft>
                <a:spcPts val="800"/>
              </a:spcAft>
              <a:buFont typeface="Wingdings" panose="05000000000000000000" pitchFamily="2" charset="2"/>
              <a:buChar char="§"/>
            </a:pPr>
            <a:r>
              <a:rPr lang="en-US" sz="1600" dirty="0">
                <a:latin typeface="Times New Roman" panose="02020603050405020304" pitchFamily="18" charset="0"/>
                <a:cs typeface="Times New Roman" panose="02020603050405020304" pitchFamily="18" charset="0"/>
              </a:rPr>
              <a:t>References.</a:t>
            </a:r>
          </a:p>
          <a:p>
            <a:pPr marR="0" lvl="0">
              <a:spcBef>
                <a:spcPts val="0"/>
              </a:spcBef>
              <a:spcAft>
                <a:spcPts val="800"/>
              </a:spcAft>
              <a:buFont typeface="Wingdings" panose="05000000000000000000" pitchFamily="2" charset="2"/>
              <a:buChar char="§"/>
            </a:pPr>
            <a:endParaRPr lang="en-US" dirty="0">
              <a:latin typeface="Sylfaen" panose="010A0502050306030303" pitchFamily="18" charset="0"/>
              <a:ea typeface="Calibri" panose="020F0502020204030204" pitchFamily="34" charset="0"/>
            </a:endParaRPr>
          </a:p>
        </p:txBody>
      </p:sp>
      <p:pic>
        <p:nvPicPr>
          <p:cNvPr id="5" name="Audio 4">
            <a:hlinkClick r:id="" action="ppaction://media"/>
            <a:extLst>
              <a:ext uri="{FF2B5EF4-FFF2-40B4-BE49-F238E27FC236}">
                <a16:creationId xmlns:a16="http://schemas.microsoft.com/office/drawing/2014/main" id="{51E19DC2-68F2-4961-8153-67B382BD1B4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16231974"/>
      </p:ext>
    </p:extLst>
  </p:cSld>
  <p:clrMapOvr>
    <a:masterClrMapping/>
  </p:clrMapOvr>
  <mc:AlternateContent xmlns:mc="http://schemas.openxmlformats.org/markup-compatibility/2006">
    <mc:Choice xmlns:p14="http://schemas.microsoft.com/office/powerpoint/2010/main" Requires="p14">
      <p:transition spd="slow" p14:dur="2000" advTm="9437"/>
    </mc:Choice>
    <mc:Fallback>
      <p:transition spd="slow" advTm="94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967" y="342587"/>
            <a:ext cx="8397551" cy="702225"/>
          </a:xfrm>
        </p:spPr>
        <p:txBody>
          <a:bodyPr>
            <a:noAutofit/>
          </a:bodyPr>
          <a:lstStyle/>
          <a:p>
            <a:pPr marR="0" lvl="0" algn="just">
              <a:lnSpc>
                <a:spcPct val="150000"/>
              </a:lnSpc>
              <a:spcBef>
                <a:spcPts val="0"/>
              </a:spcBef>
              <a:spcAft>
                <a:spcPts val="800"/>
              </a:spcAft>
            </a:pPr>
            <a:r>
              <a:rPr lang="en-US" sz="3600" b="1" dirty="0">
                <a:latin typeface="Times New Roman" panose="02020603050405020304" pitchFamily="18" charset="0"/>
                <a:ea typeface="Calibri" panose="020F0502020204030204" pitchFamily="34" charset="0"/>
                <a:cs typeface="Times New Roman" panose="02020603050405020304" pitchFamily="18" charset="0"/>
              </a:rPr>
              <a:t>What is the meaning of Housing designs?</a:t>
            </a:r>
          </a:p>
        </p:txBody>
      </p:sp>
      <p:sp>
        <p:nvSpPr>
          <p:cNvPr id="3" name="Content Placeholder 2"/>
          <p:cNvSpPr>
            <a:spLocks noGrp="1"/>
          </p:cNvSpPr>
          <p:nvPr>
            <p:ph idx="1"/>
          </p:nvPr>
        </p:nvSpPr>
        <p:spPr>
          <a:xfrm>
            <a:off x="289207" y="1737360"/>
            <a:ext cx="11902793" cy="4567747"/>
          </a:xfrm>
        </p:spPr>
        <p:txBody>
          <a:bodyPr>
            <a:normAutofit/>
          </a:bodyPr>
          <a:lstStyle/>
          <a:p>
            <a:pPr marL="45720" lvl="1" indent="0" algn="just">
              <a:spcBef>
                <a:spcPts val="1000"/>
              </a:spcBef>
              <a:buNone/>
            </a:pPr>
            <a:br>
              <a:rPr lang="en-GB" sz="2200" b="0" i="0" dirty="0">
                <a:solidFill>
                  <a:srgbClr val="525252"/>
                </a:solidFill>
                <a:effectLst/>
                <a:latin typeface="Lato" panose="020F0502020204030203" pitchFamily="34" charset="0"/>
              </a:rPr>
            </a:br>
            <a:endParaRPr lang="en-GB" sz="2200" b="0" i="0" dirty="0">
              <a:solidFill>
                <a:srgbClr val="525252"/>
              </a:solidFill>
              <a:effectLst/>
              <a:latin typeface="Lato" panose="020F0502020204030203" pitchFamily="34" charset="0"/>
            </a:endParaRPr>
          </a:p>
          <a:p>
            <a:pPr marL="0" indent="0" algn="l">
              <a:buNone/>
            </a:pPr>
            <a:endParaRPr lang="en-GB" sz="2400" dirty="0"/>
          </a:p>
          <a:p>
            <a:pPr marL="228600" lvl="1">
              <a:spcBef>
                <a:spcPts val="1000"/>
              </a:spcBef>
            </a:pPr>
            <a:endParaRPr lang="en-GB" sz="2400" dirty="0">
              <a:latin typeface="Sylfaen" panose="010A0502050306030303" pitchFamily="18" charset="0"/>
            </a:endParaRPr>
          </a:p>
        </p:txBody>
      </p:sp>
      <p:sp>
        <p:nvSpPr>
          <p:cNvPr id="4" name="Rectangle 3">
            <a:extLst>
              <a:ext uri="{FF2B5EF4-FFF2-40B4-BE49-F238E27FC236}">
                <a16:creationId xmlns:a16="http://schemas.microsoft.com/office/drawing/2014/main" id="{9952E375-0202-4AEF-A8F4-1C1A7E8DF0D9}"/>
              </a:ext>
            </a:extLst>
          </p:cNvPr>
          <p:cNvSpPr/>
          <p:nvPr/>
        </p:nvSpPr>
        <p:spPr>
          <a:xfrm>
            <a:off x="1191935" y="1935079"/>
            <a:ext cx="1402672" cy="9144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600" dirty="0">
                <a:latin typeface="Times New Roman" panose="02020603050405020304" pitchFamily="18" charset="0"/>
                <a:cs typeface="Times New Roman" panose="02020603050405020304" pitchFamily="18" charset="0"/>
              </a:rPr>
              <a:t>Housing designs</a:t>
            </a:r>
          </a:p>
        </p:txBody>
      </p:sp>
      <p:sp>
        <p:nvSpPr>
          <p:cNvPr id="8" name="Rectangle 7">
            <a:extLst>
              <a:ext uri="{FF2B5EF4-FFF2-40B4-BE49-F238E27FC236}">
                <a16:creationId xmlns:a16="http://schemas.microsoft.com/office/drawing/2014/main" id="{B6AEC406-2311-499A-85DF-AD539710B734}"/>
              </a:ext>
            </a:extLst>
          </p:cNvPr>
          <p:cNvSpPr/>
          <p:nvPr/>
        </p:nvSpPr>
        <p:spPr>
          <a:xfrm>
            <a:off x="257355" y="3166052"/>
            <a:ext cx="3271832" cy="198299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nSpc>
                <a:spcPct val="107000"/>
              </a:lnSpc>
              <a:spcAft>
                <a:spcPts val="800"/>
              </a:spcAft>
            </a:pP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 The special beautification of the built environment to ensure it looks and functions in a certain way to enhance social cohesion, health and well being of the occupants. Housing design can be seen as housing quality and standards (Goodchild, 2021)</a:t>
            </a:r>
          </a:p>
        </p:txBody>
      </p:sp>
      <p:sp>
        <p:nvSpPr>
          <p:cNvPr id="9" name="Rectangle 8">
            <a:extLst>
              <a:ext uri="{FF2B5EF4-FFF2-40B4-BE49-F238E27FC236}">
                <a16:creationId xmlns:a16="http://schemas.microsoft.com/office/drawing/2014/main" id="{7D102C7D-0F32-4F5D-AD85-7FE64DD12C33}"/>
              </a:ext>
            </a:extLst>
          </p:cNvPr>
          <p:cNvSpPr/>
          <p:nvPr/>
        </p:nvSpPr>
        <p:spPr>
          <a:xfrm>
            <a:off x="3606758" y="2156125"/>
            <a:ext cx="2881488" cy="148159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lnSpc>
                <a:spcPct val="107000"/>
              </a:lnSpc>
              <a:spcAft>
                <a:spcPts val="800"/>
              </a:spcAft>
            </a:pP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Housing design can affect the mental health of the people in many direct and indirect ways as such sociability is an important factor in designs (Lai &amp; Rios, 2017)</a:t>
            </a:r>
          </a:p>
        </p:txBody>
      </p:sp>
      <p:sp>
        <p:nvSpPr>
          <p:cNvPr id="10" name="Arrow: Down 9">
            <a:extLst>
              <a:ext uri="{FF2B5EF4-FFF2-40B4-BE49-F238E27FC236}">
                <a16:creationId xmlns:a16="http://schemas.microsoft.com/office/drawing/2014/main" id="{393EDBB4-AF78-4CBF-9F22-37A1D25352B8}"/>
              </a:ext>
            </a:extLst>
          </p:cNvPr>
          <p:cNvSpPr/>
          <p:nvPr/>
        </p:nvSpPr>
        <p:spPr>
          <a:xfrm flipH="1">
            <a:off x="1925123" y="2849479"/>
            <a:ext cx="45719" cy="316573"/>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1" name="Arrow: Bent 10">
            <a:extLst>
              <a:ext uri="{FF2B5EF4-FFF2-40B4-BE49-F238E27FC236}">
                <a16:creationId xmlns:a16="http://schemas.microsoft.com/office/drawing/2014/main" id="{5C0A4DD0-D1B0-4CCB-B6F0-9BB8F7F5E4BB}"/>
              </a:ext>
            </a:extLst>
          </p:cNvPr>
          <p:cNvSpPr/>
          <p:nvPr/>
        </p:nvSpPr>
        <p:spPr>
          <a:xfrm>
            <a:off x="2594607" y="2627790"/>
            <a:ext cx="1012152" cy="538262"/>
          </a:xfrm>
          <a:prstGeom prst="ben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chemeClr val="tx1"/>
              </a:solidFill>
            </a:endParaRPr>
          </a:p>
        </p:txBody>
      </p:sp>
      <p:pic>
        <p:nvPicPr>
          <p:cNvPr id="12" name="Picture 11">
            <a:extLst>
              <a:ext uri="{FF2B5EF4-FFF2-40B4-BE49-F238E27FC236}">
                <a16:creationId xmlns:a16="http://schemas.microsoft.com/office/drawing/2014/main" id="{71CC4237-7852-41D4-9F54-691ABBA1FD48}"/>
              </a:ext>
            </a:extLst>
          </p:cNvPr>
          <p:cNvPicPr>
            <a:picLocks noChangeAspect="1"/>
          </p:cNvPicPr>
          <p:nvPr/>
        </p:nvPicPr>
        <p:blipFill>
          <a:blip r:embed="rId4"/>
          <a:stretch>
            <a:fillRect/>
          </a:stretch>
        </p:blipFill>
        <p:spPr>
          <a:xfrm>
            <a:off x="7143103" y="1737361"/>
            <a:ext cx="4504400" cy="2455144"/>
          </a:xfrm>
          <a:prstGeom prst="rect">
            <a:avLst/>
          </a:prstGeom>
        </p:spPr>
      </p:pic>
      <p:pic>
        <p:nvPicPr>
          <p:cNvPr id="13" name="Picture 12">
            <a:extLst>
              <a:ext uri="{FF2B5EF4-FFF2-40B4-BE49-F238E27FC236}">
                <a16:creationId xmlns:a16="http://schemas.microsoft.com/office/drawing/2014/main" id="{3C3DA30F-C664-4D20-9F9C-ACA8653D4961}"/>
              </a:ext>
            </a:extLst>
          </p:cNvPr>
          <p:cNvPicPr>
            <a:picLocks noChangeAspect="1"/>
          </p:cNvPicPr>
          <p:nvPr/>
        </p:nvPicPr>
        <p:blipFill>
          <a:blip r:embed="rId5"/>
          <a:stretch>
            <a:fillRect/>
          </a:stretch>
        </p:blipFill>
        <p:spPr>
          <a:xfrm>
            <a:off x="7143102" y="4329643"/>
            <a:ext cx="4504401" cy="1838325"/>
          </a:xfrm>
          <a:prstGeom prst="rect">
            <a:avLst/>
          </a:prstGeom>
        </p:spPr>
      </p:pic>
      <p:pic>
        <p:nvPicPr>
          <p:cNvPr id="7" name="Audio 6">
            <a:hlinkClick r:id="" action="ppaction://media"/>
            <a:extLst>
              <a:ext uri="{FF2B5EF4-FFF2-40B4-BE49-F238E27FC236}">
                <a16:creationId xmlns:a16="http://schemas.microsoft.com/office/drawing/2014/main" id="{9CC4733A-B8C3-44DA-BBD4-9CE49FBE254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574228685"/>
      </p:ext>
    </p:extLst>
  </p:cSld>
  <p:clrMapOvr>
    <a:masterClrMapping/>
  </p:clrMapOvr>
  <mc:AlternateContent xmlns:mc="http://schemas.openxmlformats.org/markup-compatibility/2006">
    <mc:Choice xmlns:p14="http://schemas.microsoft.com/office/powerpoint/2010/main" Requires="p14">
      <p:transition spd="slow" p14:dur="2000" advTm="84092"/>
    </mc:Choice>
    <mc:Fallback>
      <p:transition spd="slow" advTm="840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3217" y="248573"/>
            <a:ext cx="7493734" cy="878891"/>
          </a:xfrm>
        </p:spPr>
        <p:txBody>
          <a:bodyPr>
            <a:normAutofit/>
          </a:bodyPr>
          <a:lstStyle/>
          <a:p>
            <a:r>
              <a:rPr lang="en-US" sz="3600" b="1" dirty="0">
                <a:latin typeface="Times New Roman" panose="02020603050405020304" pitchFamily="18" charset="0"/>
                <a:ea typeface="Calibri" panose="020F0502020204030204" pitchFamily="34" charset="0"/>
                <a:cs typeface="Times New Roman" panose="02020603050405020304" pitchFamily="18" charset="0"/>
              </a:rPr>
              <a:t>Culturally </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sensitivity housing designs</a:t>
            </a:r>
            <a:endParaRPr lang="en-GB" sz="36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Content Placeholder 2"/>
          <p:cNvSpPr>
            <a:spLocks noGrp="1"/>
          </p:cNvSpPr>
          <p:nvPr>
            <p:ph idx="1"/>
          </p:nvPr>
        </p:nvSpPr>
        <p:spPr>
          <a:xfrm>
            <a:off x="853086" y="1855604"/>
            <a:ext cx="10366744" cy="4535905"/>
          </a:xfrm>
        </p:spPr>
        <p:txBody>
          <a:bodyPr>
            <a:normAutofit/>
          </a:bodyPr>
          <a:lstStyle/>
          <a:p>
            <a:endParaRPr lang="en-GB" sz="1800" dirty="0">
              <a:latin typeface="Times New Roman" panose="02020603050405020304" pitchFamily="18" charset="0"/>
              <a:ea typeface="Calibri" panose="020F0502020204030204" pitchFamily="34" charset="0"/>
              <a:cs typeface="Times New Roman" panose="02020603050405020304" pitchFamily="18" charset="0"/>
            </a:endParaRPr>
          </a:p>
          <a:p>
            <a:pPr algn="just">
              <a:buFont typeface="Wingdings" panose="05000000000000000000" pitchFamily="2" charset="2"/>
              <a:buChar char="§"/>
            </a:pPr>
            <a:endParaRPr lang="en-GB" sz="2400" b="1" dirty="0">
              <a:latin typeface="Sylfaen" panose="010A0502050306030303" pitchFamily="18" charset="0"/>
            </a:endParaRPr>
          </a:p>
          <a:p>
            <a:pPr marL="201168" lvl="1" indent="0" algn="just">
              <a:buNone/>
            </a:pPr>
            <a:endParaRPr lang="en-US" dirty="0">
              <a:latin typeface="Sylfaen" panose="010A0502050306030303" pitchFamily="18" charset="0"/>
            </a:endParaRPr>
          </a:p>
          <a:p>
            <a:pPr marL="0" indent="0" algn="just">
              <a:buNone/>
            </a:pPr>
            <a:endParaRPr lang="en-US" sz="2400" dirty="0">
              <a:latin typeface="Sylfaen" panose="010A0502050306030303" pitchFamily="18" charset="0"/>
            </a:endParaRPr>
          </a:p>
        </p:txBody>
      </p:sp>
      <p:sp>
        <p:nvSpPr>
          <p:cNvPr id="4" name="Rectangle 3">
            <a:extLst>
              <a:ext uri="{FF2B5EF4-FFF2-40B4-BE49-F238E27FC236}">
                <a16:creationId xmlns:a16="http://schemas.microsoft.com/office/drawing/2014/main" id="{7ACC94E7-E0D8-446D-AF49-F58F636C5476}"/>
              </a:ext>
            </a:extLst>
          </p:cNvPr>
          <p:cNvSpPr/>
          <p:nvPr/>
        </p:nvSpPr>
        <p:spPr>
          <a:xfrm>
            <a:off x="853086" y="2478470"/>
            <a:ext cx="1614394" cy="56917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0" lang="en-US" sz="1600" i="0" u="none" strike="noStrike" kern="1200" cap="none" spc="-50" normalizeH="0" baseline="0" noProof="0" dirty="0">
                <a:ln>
                  <a:noFill/>
                </a:ln>
                <a:solidFill>
                  <a:srgbClr val="000000">
                    <a:lumMod val="75000"/>
                    <a:lumOff val="2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Culturally </a:t>
            </a:r>
            <a:r>
              <a:rPr kumimoji="0" lang="en-GB" sz="1600" i="0" u="none" strike="noStrike" kern="1200" cap="none" spc="-50" normalizeH="0" baseline="0" noProof="0" dirty="0">
                <a:ln>
                  <a:noFill/>
                </a:ln>
                <a:solidFill>
                  <a:srgbClr val="000000">
                    <a:lumMod val="75000"/>
                    <a:lumOff val="2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sensitivity</a:t>
            </a:r>
            <a:endParaRPr lang="en-GB" sz="1600" dirty="0"/>
          </a:p>
        </p:txBody>
      </p:sp>
      <p:sp>
        <p:nvSpPr>
          <p:cNvPr id="5" name="Rectangle 4">
            <a:extLst>
              <a:ext uri="{FF2B5EF4-FFF2-40B4-BE49-F238E27FC236}">
                <a16:creationId xmlns:a16="http://schemas.microsoft.com/office/drawing/2014/main" id="{2148DB2C-1B61-4352-AC61-8BA2297AAC2A}"/>
              </a:ext>
            </a:extLst>
          </p:cNvPr>
          <p:cNvSpPr/>
          <p:nvPr/>
        </p:nvSpPr>
        <p:spPr>
          <a:xfrm>
            <a:off x="417048" y="3536343"/>
            <a:ext cx="2805546" cy="176362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Housing designs that accommodate the various individual cultures, values and way of living to create, maintain and pass on cultural identities across communities and generations bearing in mind the disparities in housing needs (</a:t>
            </a:r>
            <a:r>
              <a:rPr lang="en-GB" sz="1400" dirty="0" err="1">
                <a:effectLst/>
                <a:latin typeface="Times New Roman" panose="02020603050405020304" pitchFamily="18" charset="0"/>
                <a:ea typeface="Calibri" panose="020F0502020204030204" pitchFamily="34" charset="0"/>
                <a:cs typeface="Times New Roman" panose="02020603050405020304" pitchFamily="18" charset="0"/>
              </a:rPr>
              <a:t>Hadjiyanni</a:t>
            </a: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 2006).</a:t>
            </a:r>
            <a:endParaRPr lang="en-GB" sz="1400"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5E29E1EF-8AF2-4E39-B5FD-2FDE817FF2F6}"/>
              </a:ext>
            </a:extLst>
          </p:cNvPr>
          <p:cNvSpPr/>
          <p:nvPr/>
        </p:nvSpPr>
        <p:spPr>
          <a:xfrm>
            <a:off x="3424456" y="2119424"/>
            <a:ext cx="2432947" cy="128726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Culturally sensitive designs help to ease the adjustment process of new arrivals thereby contributing to the well-being of communities and the country.</a:t>
            </a:r>
            <a:endParaRPr lang="en-GB" sz="1400" dirty="0">
              <a:latin typeface="Times New Roman" panose="02020603050405020304" pitchFamily="18" charset="0"/>
              <a:cs typeface="Times New Roman" panose="02020603050405020304" pitchFamily="18" charset="0"/>
            </a:endParaRPr>
          </a:p>
        </p:txBody>
      </p:sp>
      <p:cxnSp>
        <p:nvCxnSpPr>
          <p:cNvPr id="8" name="Straight Arrow Connector 7">
            <a:extLst>
              <a:ext uri="{FF2B5EF4-FFF2-40B4-BE49-F238E27FC236}">
                <a16:creationId xmlns:a16="http://schemas.microsoft.com/office/drawing/2014/main" id="{2F1BD2E0-0D8D-4DC4-9D5E-40EC2456E7FE}"/>
              </a:ext>
            </a:extLst>
          </p:cNvPr>
          <p:cNvCxnSpPr>
            <a:cxnSpLocks/>
          </p:cNvCxnSpPr>
          <p:nvPr/>
        </p:nvCxnSpPr>
        <p:spPr>
          <a:xfrm>
            <a:off x="2467480" y="2478470"/>
            <a:ext cx="956976"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3" name="Rectangle 12">
            <a:extLst>
              <a:ext uri="{FF2B5EF4-FFF2-40B4-BE49-F238E27FC236}">
                <a16:creationId xmlns:a16="http://schemas.microsoft.com/office/drawing/2014/main" id="{0A58E2E2-C07D-4AC0-9218-F1C80ABC589B}"/>
              </a:ext>
            </a:extLst>
          </p:cNvPr>
          <p:cNvSpPr/>
          <p:nvPr/>
        </p:nvSpPr>
        <p:spPr>
          <a:xfrm>
            <a:off x="3658632" y="4068529"/>
            <a:ext cx="5010673" cy="1888388"/>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342900" lvl="0" indent="-342900">
              <a:lnSpc>
                <a:spcPct val="107000"/>
              </a:lnSpc>
              <a:spcAft>
                <a:spcPts val="800"/>
              </a:spcAft>
              <a:buFont typeface="Calibri" panose="020F0502020204030204" pitchFamily="34" charset="0"/>
              <a:buChar char=" "/>
              <a:tabLst>
                <a:tab pos="457200" algn="l"/>
              </a:tabLst>
            </a:pP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In constructing the resettlement housing, it is important to be: </a:t>
            </a:r>
          </a:p>
          <a:p>
            <a:pPr marL="342900" lvl="0" indent="-342900">
              <a:lnSpc>
                <a:spcPct val="107000"/>
              </a:lnSpc>
              <a:spcAft>
                <a:spcPts val="800"/>
              </a:spcAft>
              <a:buFont typeface="Wingdings" panose="05000000000000000000" pitchFamily="2" charset="2"/>
              <a:buChar char="§"/>
              <a:tabLst>
                <a:tab pos="457200" algn="l"/>
              </a:tabLst>
            </a:pP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Culturally sensitive in the design of the housing especially because the housing is meant for people from diverse cultural backgrounds. </a:t>
            </a:r>
          </a:p>
          <a:p>
            <a:pPr marL="342900" lvl="0" indent="-342900">
              <a:lnSpc>
                <a:spcPct val="107000"/>
              </a:lnSpc>
              <a:spcAft>
                <a:spcPts val="800"/>
              </a:spcAft>
              <a:buFont typeface="Wingdings" panose="05000000000000000000" pitchFamily="2" charset="2"/>
              <a:buChar char="§"/>
              <a:tabLst>
                <a:tab pos="457200" algn="l"/>
              </a:tabLst>
            </a:pPr>
            <a:r>
              <a:rPr lang="en-GB" sz="1400" dirty="0">
                <a:latin typeface="Times New Roman" panose="02020603050405020304" pitchFamily="18" charset="0"/>
                <a:ea typeface="Calibri" panose="020F0502020204030204" pitchFamily="34" charset="0"/>
                <a:cs typeface="Times New Roman" panose="02020603050405020304" pitchFamily="18" charset="0"/>
              </a:rPr>
              <a:t>To note that </a:t>
            </a: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people who are in love with cultural heritages, culturally sensitive designs may enhance their quality of life and be part of their recovery processes.</a:t>
            </a:r>
          </a:p>
        </p:txBody>
      </p:sp>
      <p:cxnSp>
        <p:nvCxnSpPr>
          <p:cNvPr id="18" name="Straight Arrow Connector 17">
            <a:extLst>
              <a:ext uri="{FF2B5EF4-FFF2-40B4-BE49-F238E27FC236}">
                <a16:creationId xmlns:a16="http://schemas.microsoft.com/office/drawing/2014/main" id="{DF156F51-B96E-4AB4-8E75-E65A9B25C823}"/>
              </a:ext>
            </a:extLst>
          </p:cNvPr>
          <p:cNvCxnSpPr/>
          <p:nvPr/>
        </p:nvCxnSpPr>
        <p:spPr>
          <a:xfrm>
            <a:off x="1651793" y="3047640"/>
            <a:ext cx="0" cy="46362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20" name="Picture 19">
            <a:extLst>
              <a:ext uri="{FF2B5EF4-FFF2-40B4-BE49-F238E27FC236}">
                <a16:creationId xmlns:a16="http://schemas.microsoft.com/office/drawing/2014/main" id="{929D039C-36F8-4698-AE08-8A424890746E}"/>
              </a:ext>
            </a:extLst>
          </p:cNvPr>
          <p:cNvPicPr>
            <a:picLocks noChangeAspect="1"/>
          </p:cNvPicPr>
          <p:nvPr/>
        </p:nvPicPr>
        <p:blipFill>
          <a:blip r:embed="rId4"/>
          <a:stretch>
            <a:fillRect/>
          </a:stretch>
        </p:blipFill>
        <p:spPr>
          <a:xfrm>
            <a:off x="7838984" y="1890504"/>
            <a:ext cx="4003827" cy="2246490"/>
          </a:xfrm>
          <a:prstGeom prst="rect">
            <a:avLst/>
          </a:prstGeom>
        </p:spPr>
      </p:pic>
      <p:pic>
        <p:nvPicPr>
          <p:cNvPr id="1026" name="Picture 2" descr="An Exploration of Approaches to Advance Culturally-Appropriate Housing in  Canada">
            <a:extLst>
              <a:ext uri="{FF2B5EF4-FFF2-40B4-BE49-F238E27FC236}">
                <a16:creationId xmlns:a16="http://schemas.microsoft.com/office/drawing/2014/main" id="{61FDC722-C207-4470-A57A-871B9C66D7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19564" y="4171894"/>
            <a:ext cx="2555288" cy="2095741"/>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a:extLst>
              <a:ext uri="{FF2B5EF4-FFF2-40B4-BE49-F238E27FC236}">
                <a16:creationId xmlns:a16="http://schemas.microsoft.com/office/drawing/2014/main" id="{C0F7A6CE-DD73-488E-BC1D-C6498E03512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36419685"/>
      </p:ext>
    </p:extLst>
  </p:cSld>
  <p:clrMapOvr>
    <a:masterClrMapping/>
  </p:clrMapOvr>
  <mc:AlternateContent xmlns:mc="http://schemas.openxmlformats.org/markup-compatibility/2006">
    <mc:Choice xmlns:p14="http://schemas.microsoft.com/office/powerpoint/2010/main" Requires="p14">
      <p:transition spd="slow" p14:dur="2000" advTm="110792"/>
    </mc:Choice>
    <mc:Fallback>
      <p:transition spd="slow" advTm="1107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82442" y="1875150"/>
            <a:ext cx="9521550" cy="4198460"/>
          </a:xfrm>
        </p:spPr>
        <p:txBody>
          <a:bodyPr>
            <a:normAutofit/>
          </a:bodyPr>
          <a:lstStyle/>
          <a:p>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GB"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ectangle 1">
            <a:extLst>
              <a:ext uri="{FF2B5EF4-FFF2-40B4-BE49-F238E27FC236}">
                <a16:creationId xmlns:a16="http://schemas.microsoft.com/office/drawing/2014/main" id="{1FB1F625-0860-4201-98AE-9BD8BC043374}"/>
              </a:ext>
            </a:extLst>
          </p:cNvPr>
          <p:cNvSpPr/>
          <p:nvPr/>
        </p:nvSpPr>
        <p:spPr>
          <a:xfrm>
            <a:off x="261642" y="457200"/>
            <a:ext cx="9521550" cy="9144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R="0" lvl="0" algn="just">
              <a:lnSpc>
                <a:spcPct val="150000"/>
              </a:lnSpc>
              <a:spcBef>
                <a:spcPts val="0"/>
              </a:spcBef>
              <a:spcAft>
                <a:spcPts val="800"/>
              </a:spcAft>
            </a:pPr>
            <a:r>
              <a:rPr lang="en-US" sz="3600" b="1" dirty="0">
                <a:solidFill>
                  <a:schemeClr val="tx1">
                    <a:lumMod val="75000"/>
                    <a:lumOff val="25000"/>
                  </a:schemeClr>
                </a:solidFill>
                <a:latin typeface="Times New Roman" panose="02020603050405020304" pitchFamily="18" charset="0"/>
                <a:cs typeface="Times New Roman" panose="02020603050405020304" pitchFamily="18" charset="0"/>
              </a:rPr>
              <a:t>The </a:t>
            </a:r>
            <a:r>
              <a:rPr lang="en-GB" sz="3600" b="1" dirty="0">
                <a:solidFill>
                  <a:schemeClr val="tx1">
                    <a:lumMod val="75000"/>
                    <a:lumOff val="25000"/>
                  </a:schemeClr>
                </a:solidFill>
                <a:latin typeface="Times New Roman" panose="02020603050405020304" pitchFamily="18" charset="0"/>
                <a:cs typeface="Times New Roman" panose="02020603050405020304" pitchFamily="18" charset="0"/>
              </a:rPr>
              <a:t>aim of culturally sensitive housing designs</a:t>
            </a:r>
            <a:endParaRPr lang="en-US" sz="3600"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FB6A6100-E4C1-4F11-B54B-5F50346FB11A}"/>
              </a:ext>
            </a:extLst>
          </p:cNvPr>
          <p:cNvSpPr/>
          <p:nvPr/>
        </p:nvSpPr>
        <p:spPr>
          <a:xfrm>
            <a:off x="426129" y="2086251"/>
            <a:ext cx="5761608" cy="4065974"/>
          </a:xfrm>
          <a:prstGeom prst="rect">
            <a:avLst/>
          </a:prstGeom>
          <a:ln>
            <a:noFill/>
          </a:ln>
          <a:effectLst>
            <a:glow rad="139700">
              <a:schemeClr val="accent1">
                <a:satMod val="175000"/>
                <a:alpha val="40000"/>
              </a:schemeClr>
            </a:glow>
          </a:effectLst>
          <a:scene3d>
            <a:camera prst="orthographicFront"/>
            <a:lightRig rig="threePt" dir="t"/>
          </a:scene3d>
          <a:sp3d>
            <a:bevelT prst="relaxedInset"/>
          </a:sp3d>
        </p:spPr>
        <p:style>
          <a:lnRef idx="2">
            <a:schemeClr val="dk1"/>
          </a:lnRef>
          <a:fillRef idx="1">
            <a:schemeClr val="lt1"/>
          </a:fillRef>
          <a:effectRef idx="0">
            <a:schemeClr val="dk1"/>
          </a:effectRef>
          <a:fontRef idx="minor">
            <a:schemeClr val="dk1"/>
          </a:fontRef>
        </p:style>
        <p:txBody>
          <a:bodyPr rtlCol="0" anchor="ctr"/>
          <a:lstStyle/>
          <a:p>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GB" sz="1800" dirty="0">
                <a:effectLst/>
                <a:latin typeface="Times New Roman" panose="02020603050405020304" pitchFamily="18" charset="0"/>
                <a:ea typeface="Calibri" panose="020F0502020204030204" pitchFamily="34" charset="0"/>
                <a:cs typeface="Times New Roman" panose="02020603050405020304" pitchFamily="18" charset="0"/>
              </a:rPr>
              <a:t>The aim of culturally sensitive housing designs is to:</a:t>
            </a:r>
          </a:p>
          <a:p>
            <a:endParaRPr lang="en-GB"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buFont typeface="Wingdings" panose="05000000000000000000" pitchFamily="2" charset="2"/>
              <a:buChar char="§"/>
            </a:pPr>
            <a:r>
              <a:rPr lang="en-GB" dirty="0">
                <a:latin typeface="Times New Roman" panose="02020603050405020304" pitchFamily="18" charset="0"/>
                <a:ea typeface="Calibri" panose="020F0502020204030204" pitchFamily="34" charset="0"/>
                <a:cs typeface="Times New Roman" panose="02020603050405020304" pitchFamily="18" charset="0"/>
              </a:rPr>
              <a:t>E</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nsure the interactions between the environment, economy, society and culture in resettlement built environment.</a:t>
            </a:r>
          </a:p>
          <a:p>
            <a:pPr marL="285750" indent="-285750">
              <a:buFont typeface="Wingdings" panose="05000000000000000000" pitchFamily="2" charset="2"/>
              <a:buChar char="§"/>
            </a:pPr>
            <a:r>
              <a:rPr lang="en-GB" dirty="0">
                <a:latin typeface="Times New Roman" panose="02020603050405020304" pitchFamily="18" charset="0"/>
                <a:ea typeface="Calibri" panose="020F0502020204030204" pitchFamily="34" charset="0"/>
                <a:cs typeface="Times New Roman" panose="02020603050405020304" pitchFamily="18" charset="0"/>
              </a:rPr>
              <a:t>Also a</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llow cultural identities to be created, maintained, and pass on across communities and generations </a:t>
            </a:r>
          </a:p>
          <a:p>
            <a:r>
              <a:rPr lang="en-GB" dirty="0">
                <a:latin typeface="Times New Roman" panose="02020603050405020304" pitchFamily="18" charset="0"/>
                <a:ea typeface="Calibri" panose="020F0502020204030204" pitchFamily="34" charset="0"/>
                <a:cs typeface="Times New Roman" panose="02020603050405020304" pitchFamily="18" charset="0"/>
              </a:rPr>
              <a:t> </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a:t>
            </a:r>
            <a:r>
              <a:rPr lang="en-GB" sz="1800" b="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Rachelson</a:t>
            </a:r>
            <a:r>
              <a:rPr lang="en-GB" sz="1800" b="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Wong &amp; Han, 2019)</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GB" sz="18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1" name="Picture 10">
            <a:extLst>
              <a:ext uri="{FF2B5EF4-FFF2-40B4-BE49-F238E27FC236}">
                <a16:creationId xmlns:a16="http://schemas.microsoft.com/office/drawing/2014/main" id="{047C1A14-9F82-43D0-B0CA-D87638DD15D1}"/>
              </a:ext>
            </a:extLst>
          </p:cNvPr>
          <p:cNvPicPr>
            <a:picLocks noChangeAspect="1"/>
          </p:cNvPicPr>
          <p:nvPr/>
        </p:nvPicPr>
        <p:blipFill>
          <a:blip r:embed="rId4"/>
          <a:stretch>
            <a:fillRect/>
          </a:stretch>
        </p:blipFill>
        <p:spPr>
          <a:xfrm>
            <a:off x="6356411" y="1796536"/>
            <a:ext cx="5761608" cy="4277074"/>
          </a:xfrm>
          <a:prstGeom prst="rect">
            <a:avLst/>
          </a:prstGeom>
        </p:spPr>
      </p:pic>
      <p:pic>
        <p:nvPicPr>
          <p:cNvPr id="5" name="Audio 4">
            <a:hlinkClick r:id="" action="ppaction://media"/>
            <a:extLst>
              <a:ext uri="{FF2B5EF4-FFF2-40B4-BE49-F238E27FC236}">
                <a16:creationId xmlns:a16="http://schemas.microsoft.com/office/drawing/2014/main" id="{737C324A-0AC8-4A7D-9661-F700C237694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19774823"/>
      </p:ext>
    </p:extLst>
  </p:cSld>
  <p:clrMapOvr>
    <a:masterClrMapping/>
  </p:clrMapOvr>
  <mc:AlternateContent xmlns:mc="http://schemas.openxmlformats.org/markup-compatibility/2006">
    <mc:Choice xmlns:p14="http://schemas.microsoft.com/office/powerpoint/2010/main" Requires="p14">
      <p:transition spd="slow" p14:dur="2000" advTm="25950"/>
    </mc:Choice>
    <mc:Fallback>
      <p:transition spd="slow" advTm="259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CFEB71E-8694-4D55-8FDA-5868DA325D80}"/>
              </a:ext>
            </a:extLst>
          </p:cNvPr>
          <p:cNvSpPr>
            <a:spLocks noGrp="1"/>
          </p:cNvSpPr>
          <p:nvPr>
            <p:ph idx="1"/>
          </p:nvPr>
        </p:nvSpPr>
        <p:spPr/>
        <p:txBody>
          <a:bodyPr/>
          <a:lstStyle/>
          <a:p>
            <a:endParaRPr lang="en-GB"/>
          </a:p>
        </p:txBody>
      </p:sp>
      <p:sp>
        <p:nvSpPr>
          <p:cNvPr id="5" name="Rectangle 4">
            <a:extLst>
              <a:ext uri="{FF2B5EF4-FFF2-40B4-BE49-F238E27FC236}">
                <a16:creationId xmlns:a16="http://schemas.microsoft.com/office/drawing/2014/main" id="{DB43F556-02A8-40DF-9129-08B3B69DDF57}"/>
              </a:ext>
            </a:extLst>
          </p:cNvPr>
          <p:cNvSpPr/>
          <p:nvPr/>
        </p:nvSpPr>
        <p:spPr>
          <a:xfrm>
            <a:off x="308611" y="221942"/>
            <a:ext cx="8138160" cy="9144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just">
              <a:lnSpc>
                <a:spcPct val="150000"/>
              </a:lnSpc>
              <a:spcBef>
                <a:spcPts val="0"/>
              </a:spcBef>
              <a:spcAft>
                <a:spcPts val="800"/>
              </a:spcAft>
              <a:buNone/>
            </a:pPr>
            <a:r>
              <a:rPr lang="en-US" sz="2400" b="1" dirty="0">
                <a:latin typeface="Times New Roman" panose="02020603050405020304" pitchFamily="18" charset="0"/>
                <a:ea typeface="Calibri" panose="020F0502020204030204" pitchFamily="34" charset="0"/>
                <a:cs typeface="Times New Roman" panose="02020603050405020304" pitchFamily="18" charset="0"/>
              </a:rPr>
              <a:t>The </a:t>
            </a:r>
            <a:r>
              <a:rPr lang="en-GB" sz="2400" b="1" dirty="0">
                <a:latin typeface="Times New Roman" panose="02020603050405020304" pitchFamily="18" charset="0"/>
                <a:ea typeface="Calibri" panose="020F0502020204030204" pitchFamily="34" charset="0"/>
                <a:cs typeface="Times New Roman" panose="02020603050405020304" pitchFamily="18" charset="0"/>
              </a:rPr>
              <a:t>importance of creating culturally sensitive designs</a:t>
            </a:r>
            <a:endParaRPr lang="en-US" sz="24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1B0F56BB-8F47-4A3C-8E6D-85CDB050CA5B}"/>
              </a:ext>
            </a:extLst>
          </p:cNvPr>
          <p:cNvSpPr/>
          <p:nvPr/>
        </p:nvSpPr>
        <p:spPr>
          <a:xfrm>
            <a:off x="1131420" y="1918029"/>
            <a:ext cx="10058400" cy="4404146"/>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7" name="Rectangle 6">
            <a:extLst>
              <a:ext uri="{FF2B5EF4-FFF2-40B4-BE49-F238E27FC236}">
                <a16:creationId xmlns:a16="http://schemas.microsoft.com/office/drawing/2014/main" id="{F78C965C-86A3-4190-9600-8E3CD4F1995E}"/>
              </a:ext>
            </a:extLst>
          </p:cNvPr>
          <p:cNvSpPr/>
          <p:nvPr/>
        </p:nvSpPr>
        <p:spPr>
          <a:xfrm>
            <a:off x="3669586" y="2090253"/>
            <a:ext cx="506027" cy="349780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b="1" dirty="0">
                <a:ln w="22225">
                  <a:solidFill>
                    <a:schemeClr val="accent2"/>
                  </a:solidFill>
                  <a:prstDash val="solid"/>
                </a:ln>
                <a:solidFill>
                  <a:schemeClr val="accent2">
                    <a:lumMod val="40000"/>
                    <a:lumOff val="60000"/>
                  </a:schemeClr>
                </a:solidFill>
              </a:rPr>
              <a:t>I </a:t>
            </a:r>
          </a:p>
          <a:p>
            <a:pPr algn="ctr"/>
            <a:r>
              <a:rPr lang="en-GB" b="1" dirty="0">
                <a:ln w="22225">
                  <a:solidFill>
                    <a:schemeClr val="accent2"/>
                  </a:solidFill>
                  <a:prstDash val="solid"/>
                </a:ln>
                <a:solidFill>
                  <a:schemeClr val="accent2">
                    <a:lumMod val="40000"/>
                    <a:lumOff val="60000"/>
                  </a:schemeClr>
                </a:solidFill>
              </a:rPr>
              <a:t>M</a:t>
            </a:r>
          </a:p>
          <a:p>
            <a:pPr algn="ctr"/>
            <a:r>
              <a:rPr lang="en-GB" b="1" dirty="0">
                <a:ln w="22225">
                  <a:solidFill>
                    <a:schemeClr val="accent2"/>
                  </a:solidFill>
                  <a:prstDash val="solid"/>
                </a:ln>
                <a:solidFill>
                  <a:schemeClr val="accent2">
                    <a:lumMod val="40000"/>
                    <a:lumOff val="60000"/>
                  </a:schemeClr>
                </a:solidFill>
              </a:rPr>
              <a:t>P</a:t>
            </a:r>
          </a:p>
          <a:p>
            <a:pPr algn="ctr"/>
            <a:r>
              <a:rPr lang="en-GB" b="1" dirty="0">
                <a:ln w="22225">
                  <a:solidFill>
                    <a:schemeClr val="accent2"/>
                  </a:solidFill>
                  <a:prstDash val="solid"/>
                </a:ln>
                <a:solidFill>
                  <a:schemeClr val="accent2">
                    <a:lumMod val="40000"/>
                    <a:lumOff val="60000"/>
                  </a:schemeClr>
                </a:solidFill>
              </a:rPr>
              <a:t>O</a:t>
            </a:r>
          </a:p>
          <a:p>
            <a:pPr algn="ctr"/>
            <a:r>
              <a:rPr lang="en-GB" b="1" dirty="0">
                <a:ln w="22225">
                  <a:solidFill>
                    <a:schemeClr val="accent2"/>
                  </a:solidFill>
                  <a:prstDash val="solid"/>
                </a:ln>
                <a:solidFill>
                  <a:schemeClr val="accent2">
                    <a:lumMod val="40000"/>
                    <a:lumOff val="60000"/>
                  </a:schemeClr>
                </a:solidFill>
              </a:rPr>
              <a:t>R</a:t>
            </a:r>
          </a:p>
          <a:p>
            <a:pPr algn="ctr"/>
            <a:r>
              <a:rPr lang="en-GB" b="1" dirty="0">
                <a:ln w="22225">
                  <a:solidFill>
                    <a:schemeClr val="accent2"/>
                  </a:solidFill>
                  <a:prstDash val="solid"/>
                </a:ln>
                <a:solidFill>
                  <a:schemeClr val="accent2">
                    <a:lumMod val="40000"/>
                    <a:lumOff val="60000"/>
                  </a:schemeClr>
                </a:solidFill>
              </a:rPr>
              <a:t>T</a:t>
            </a:r>
          </a:p>
          <a:p>
            <a:pPr algn="ctr"/>
            <a:r>
              <a:rPr lang="en-GB" b="1" dirty="0">
                <a:ln w="22225">
                  <a:solidFill>
                    <a:schemeClr val="accent2"/>
                  </a:solidFill>
                  <a:prstDash val="solid"/>
                </a:ln>
                <a:solidFill>
                  <a:schemeClr val="accent2">
                    <a:lumMod val="40000"/>
                    <a:lumOff val="60000"/>
                  </a:schemeClr>
                </a:solidFill>
              </a:rPr>
              <a:t>A</a:t>
            </a:r>
          </a:p>
          <a:p>
            <a:pPr algn="ctr"/>
            <a:r>
              <a:rPr lang="en-GB" b="1" dirty="0">
                <a:ln w="22225">
                  <a:solidFill>
                    <a:schemeClr val="accent2"/>
                  </a:solidFill>
                  <a:prstDash val="solid"/>
                </a:ln>
                <a:solidFill>
                  <a:schemeClr val="accent2">
                    <a:lumMod val="40000"/>
                    <a:lumOff val="60000"/>
                  </a:schemeClr>
                </a:solidFill>
              </a:rPr>
              <a:t>N</a:t>
            </a:r>
          </a:p>
          <a:p>
            <a:pPr algn="ctr"/>
            <a:r>
              <a:rPr lang="en-GB" b="1" dirty="0">
                <a:ln w="22225">
                  <a:solidFill>
                    <a:schemeClr val="accent2"/>
                  </a:solidFill>
                  <a:prstDash val="solid"/>
                </a:ln>
                <a:solidFill>
                  <a:schemeClr val="accent2">
                    <a:lumMod val="40000"/>
                    <a:lumOff val="60000"/>
                  </a:schemeClr>
                </a:solidFill>
              </a:rPr>
              <a:t>C</a:t>
            </a:r>
          </a:p>
          <a:p>
            <a:pPr algn="ctr"/>
            <a:r>
              <a:rPr lang="en-GB" b="1" dirty="0">
                <a:ln w="22225">
                  <a:solidFill>
                    <a:schemeClr val="accent2"/>
                  </a:solidFill>
                  <a:prstDash val="solid"/>
                </a:ln>
                <a:solidFill>
                  <a:schemeClr val="accent2">
                    <a:lumMod val="40000"/>
                    <a:lumOff val="60000"/>
                  </a:schemeClr>
                </a:solidFill>
              </a:rPr>
              <a:t>E</a:t>
            </a:r>
          </a:p>
        </p:txBody>
      </p:sp>
      <p:sp>
        <p:nvSpPr>
          <p:cNvPr id="10" name="Rectangle 9">
            <a:extLst>
              <a:ext uri="{FF2B5EF4-FFF2-40B4-BE49-F238E27FC236}">
                <a16:creationId xmlns:a16="http://schemas.microsoft.com/office/drawing/2014/main" id="{B40E5652-BA02-4AA1-9C32-5D80D4953123}"/>
              </a:ext>
            </a:extLst>
          </p:cNvPr>
          <p:cNvSpPr/>
          <p:nvPr/>
        </p:nvSpPr>
        <p:spPr>
          <a:xfrm>
            <a:off x="969485" y="4379472"/>
            <a:ext cx="2145288" cy="162820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lvl="0">
              <a:lnSpc>
                <a:spcPct val="107000"/>
              </a:lnSpc>
              <a:spcAft>
                <a:spcPts val="800"/>
              </a:spcAft>
              <a:tabLst>
                <a:tab pos="457200" algn="l"/>
              </a:tabLst>
            </a:pP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A suitable internal layout of housing with some sense of cultural sensitivity plays a critical role in facilitating sustainable urban development</a:t>
            </a:r>
          </a:p>
        </p:txBody>
      </p:sp>
      <p:sp>
        <p:nvSpPr>
          <p:cNvPr id="11" name="Rectangle 10">
            <a:extLst>
              <a:ext uri="{FF2B5EF4-FFF2-40B4-BE49-F238E27FC236}">
                <a16:creationId xmlns:a16="http://schemas.microsoft.com/office/drawing/2014/main" id="{8521433D-729D-415E-8C0C-1DCCE56CD0CB}"/>
              </a:ext>
            </a:extLst>
          </p:cNvPr>
          <p:cNvSpPr/>
          <p:nvPr/>
        </p:nvSpPr>
        <p:spPr>
          <a:xfrm>
            <a:off x="1405243" y="3563371"/>
            <a:ext cx="1633491" cy="5887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lvl="0">
              <a:lnSpc>
                <a:spcPct val="107000"/>
              </a:lnSpc>
              <a:spcAft>
                <a:spcPts val="800"/>
              </a:spcAft>
              <a:tabLst>
                <a:tab pos="457200" algn="l"/>
              </a:tabLst>
            </a:pP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It enhances social housing</a:t>
            </a:r>
          </a:p>
        </p:txBody>
      </p:sp>
      <p:sp>
        <p:nvSpPr>
          <p:cNvPr id="12" name="Rectangle 11">
            <a:extLst>
              <a:ext uri="{FF2B5EF4-FFF2-40B4-BE49-F238E27FC236}">
                <a16:creationId xmlns:a16="http://schemas.microsoft.com/office/drawing/2014/main" id="{4D1D43F5-E93A-4D02-BFF6-BB8E846A2A75}"/>
              </a:ext>
            </a:extLst>
          </p:cNvPr>
          <p:cNvSpPr/>
          <p:nvPr/>
        </p:nvSpPr>
        <p:spPr>
          <a:xfrm>
            <a:off x="4748001" y="3327087"/>
            <a:ext cx="1877626" cy="64121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lvl="0">
              <a:lnSpc>
                <a:spcPct val="107000"/>
              </a:lnSpc>
              <a:spcAft>
                <a:spcPts val="800"/>
              </a:spcAft>
              <a:tabLst>
                <a:tab pos="457200" algn="l"/>
              </a:tabLst>
            </a:pP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It helps with cultural sustainability</a:t>
            </a:r>
          </a:p>
        </p:txBody>
      </p:sp>
      <p:sp>
        <p:nvSpPr>
          <p:cNvPr id="13" name="Rectangle 12">
            <a:extLst>
              <a:ext uri="{FF2B5EF4-FFF2-40B4-BE49-F238E27FC236}">
                <a16:creationId xmlns:a16="http://schemas.microsoft.com/office/drawing/2014/main" id="{A577D317-8769-4692-9871-867B6E52F05C}"/>
              </a:ext>
            </a:extLst>
          </p:cNvPr>
          <p:cNvSpPr/>
          <p:nvPr/>
        </p:nvSpPr>
        <p:spPr>
          <a:xfrm>
            <a:off x="4610619" y="4257889"/>
            <a:ext cx="2145288" cy="162820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lvl="0">
              <a:lnSpc>
                <a:spcPct val="107000"/>
              </a:lnSpc>
              <a:spcAft>
                <a:spcPts val="800"/>
              </a:spcAft>
              <a:tabLst>
                <a:tab pos="457200" algn="l"/>
              </a:tabLst>
            </a:pP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It create a built environment that enhances societal cultural heritage which is beneficial to the overall population and </a:t>
            </a:r>
            <a:r>
              <a:rPr lang="en-GB" sz="1400" dirty="0" err="1">
                <a:effectLst/>
                <a:latin typeface="Times New Roman" panose="02020603050405020304" pitchFamily="18" charset="0"/>
                <a:ea typeface="Calibri" panose="020F0502020204030204" pitchFamily="34" charset="0"/>
                <a:cs typeface="Times New Roman" panose="02020603050405020304" pitchFamily="18" charset="0"/>
              </a:rPr>
              <a:t>helps.the</a:t>
            </a: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 displaced to bounce back better.</a:t>
            </a:r>
          </a:p>
        </p:txBody>
      </p:sp>
      <p:sp>
        <p:nvSpPr>
          <p:cNvPr id="14" name="Rectangle 13">
            <a:extLst>
              <a:ext uri="{FF2B5EF4-FFF2-40B4-BE49-F238E27FC236}">
                <a16:creationId xmlns:a16="http://schemas.microsoft.com/office/drawing/2014/main" id="{A902645C-DC87-4DD7-8BB7-34E536648AAF}"/>
              </a:ext>
            </a:extLst>
          </p:cNvPr>
          <p:cNvSpPr/>
          <p:nvPr/>
        </p:nvSpPr>
        <p:spPr>
          <a:xfrm>
            <a:off x="4532271" y="1828735"/>
            <a:ext cx="2051632" cy="97166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It helps the people to adapt to local cultural values and norms with modem values.</a:t>
            </a:r>
            <a:endParaRPr lang="en-GB" sz="1400" dirty="0">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1FFF4DB5-B5F1-4731-9B08-F446BF22403D}"/>
              </a:ext>
            </a:extLst>
          </p:cNvPr>
          <p:cNvSpPr/>
          <p:nvPr/>
        </p:nvSpPr>
        <p:spPr>
          <a:xfrm>
            <a:off x="1063140" y="1918030"/>
            <a:ext cx="2051633" cy="13766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just">
              <a:lnSpc>
                <a:spcPct val="107000"/>
              </a:lnSpc>
              <a:spcAft>
                <a:spcPts val="800"/>
              </a:spcAft>
              <a:tabLst>
                <a:tab pos="457200" algn="l"/>
              </a:tabLst>
            </a:pP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It raises cultural sensitivity and awareness which in turn enhances the society generally </a:t>
            </a:r>
          </a:p>
          <a:p>
            <a:pPr marL="342900" lvl="0" indent="-342900">
              <a:lnSpc>
                <a:spcPct val="107000"/>
              </a:lnSpc>
              <a:spcAft>
                <a:spcPts val="800"/>
              </a:spcAft>
              <a:buFont typeface="Calibri" panose="020F0502020204030204" pitchFamily="34" charset="0"/>
              <a:buChar char=" "/>
              <a:tabLst>
                <a:tab pos="457200" algn="l"/>
              </a:tabLs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7" name="Straight Arrow Connector 16">
            <a:extLst>
              <a:ext uri="{FF2B5EF4-FFF2-40B4-BE49-F238E27FC236}">
                <a16:creationId xmlns:a16="http://schemas.microsoft.com/office/drawing/2014/main" id="{C5692C9C-E86B-45E8-A847-C9EF441F4A1B}"/>
              </a:ext>
            </a:extLst>
          </p:cNvPr>
          <p:cNvCxnSpPr>
            <a:cxnSpLocks/>
          </p:cNvCxnSpPr>
          <p:nvPr/>
        </p:nvCxnSpPr>
        <p:spPr>
          <a:xfrm>
            <a:off x="4175613" y="5588055"/>
            <a:ext cx="435006"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id="{D7702368-AABE-4D38-AE98-F78722CE1B2E}"/>
              </a:ext>
            </a:extLst>
          </p:cNvPr>
          <p:cNvCxnSpPr>
            <a:cxnSpLocks/>
          </p:cNvCxnSpPr>
          <p:nvPr/>
        </p:nvCxnSpPr>
        <p:spPr>
          <a:xfrm>
            <a:off x="6583903" y="2192784"/>
            <a:ext cx="42013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B6987FB8-889D-446E-8D0C-4E4089706891}"/>
              </a:ext>
            </a:extLst>
          </p:cNvPr>
          <p:cNvCxnSpPr/>
          <p:nvPr/>
        </p:nvCxnSpPr>
        <p:spPr>
          <a:xfrm>
            <a:off x="4175613" y="3567224"/>
            <a:ext cx="585926"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7" name="Straight Arrow Connector 26">
            <a:extLst>
              <a:ext uri="{FF2B5EF4-FFF2-40B4-BE49-F238E27FC236}">
                <a16:creationId xmlns:a16="http://schemas.microsoft.com/office/drawing/2014/main" id="{30E87066-B3D6-4242-AC07-491D9674CC78}"/>
              </a:ext>
            </a:extLst>
          </p:cNvPr>
          <p:cNvCxnSpPr/>
          <p:nvPr/>
        </p:nvCxnSpPr>
        <p:spPr>
          <a:xfrm>
            <a:off x="4111693" y="2090253"/>
            <a:ext cx="435006"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6" name="Straight Arrow Connector 35">
            <a:extLst>
              <a:ext uri="{FF2B5EF4-FFF2-40B4-BE49-F238E27FC236}">
                <a16:creationId xmlns:a16="http://schemas.microsoft.com/office/drawing/2014/main" id="{62EC0482-E575-4323-85CA-206B3DB0E582}"/>
              </a:ext>
            </a:extLst>
          </p:cNvPr>
          <p:cNvCxnSpPr/>
          <p:nvPr/>
        </p:nvCxnSpPr>
        <p:spPr>
          <a:xfrm flipH="1">
            <a:off x="3097198" y="2090253"/>
            <a:ext cx="57238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8" name="Straight Arrow Connector 37">
            <a:extLst>
              <a:ext uri="{FF2B5EF4-FFF2-40B4-BE49-F238E27FC236}">
                <a16:creationId xmlns:a16="http://schemas.microsoft.com/office/drawing/2014/main" id="{BD0F0C79-3FF2-436E-85AE-F8B942B7DCA3}"/>
              </a:ext>
            </a:extLst>
          </p:cNvPr>
          <p:cNvCxnSpPr/>
          <p:nvPr/>
        </p:nvCxnSpPr>
        <p:spPr>
          <a:xfrm flipH="1">
            <a:off x="3038734" y="3968305"/>
            <a:ext cx="623526"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0" name="Straight Arrow Connector 39">
            <a:extLst>
              <a:ext uri="{FF2B5EF4-FFF2-40B4-BE49-F238E27FC236}">
                <a16:creationId xmlns:a16="http://schemas.microsoft.com/office/drawing/2014/main" id="{ABD949C1-2C76-45F8-8200-8B30C6B04648}"/>
              </a:ext>
            </a:extLst>
          </p:cNvPr>
          <p:cNvCxnSpPr/>
          <p:nvPr/>
        </p:nvCxnSpPr>
        <p:spPr>
          <a:xfrm flipH="1">
            <a:off x="3097198" y="5588055"/>
            <a:ext cx="547864"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44" name="Picture 43">
            <a:extLst>
              <a:ext uri="{FF2B5EF4-FFF2-40B4-BE49-F238E27FC236}">
                <a16:creationId xmlns:a16="http://schemas.microsoft.com/office/drawing/2014/main" id="{69879777-DFF1-4AE3-8004-4E253C42EC54}"/>
              </a:ext>
            </a:extLst>
          </p:cNvPr>
          <p:cNvPicPr>
            <a:picLocks noChangeAspect="1"/>
          </p:cNvPicPr>
          <p:nvPr/>
        </p:nvPicPr>
        <p:blipFill>
          <a:blip r:embed="rId4"/>
          <a:stretch>
            <a:fillRect/>
          </a:stretch>
        </p:blipFill>
        <p:spPr>
          <a:xfrm>
            <a:off x="7004035" y="1944132"/>
            <a:ext cx="4124825" cy="2157349"/>
          </a:xfrm>
          <a:prstGeom prst="rect">
            <a:avLst/>
          </a:prstGeom>
        </p:spPr>
      </p:pic>
      <p:pic>
        <p:nvPicPr>
          <p:cNvPr id="45" name="Picture 44">
            <a:extLst>
              <a:ext uri="{FF2B5EF4-FFF2-40B4-BE49-F238E27FC236}">
                <a16:creationId xmlns:a16="http://schemas.microsoft.com/office/drawing/2014/main" id="{78938B6A-1A62-4590-B30C-6F0957991728}"/>
              </a:ext>
            </a:extLst>
          </p:cNvPr>
          <p:cNvPicPr>
            <a:picLocks noChangeAspect="1"/>
          </p:cNvPicPr>
          <p:nvPr/>
        </p:nvPicPr>
        <p:blipFill>
          <a:blip r:embed="rId5"/>
          <a:stretch>
            <a:fillRect/>
          </a:stretch>
        </p:blipFill>
        <p:spPr>
          <a:xfrm>
            <a:off x="7004035" y="4152122"/>
            <a:ext cx="4124825" cy="2044492"/>
          </a:xfrm>
          <a:prstGeom prst="rect">
            <a:avLst/>
          </a:prstGeom>
        </p:spPr>
      </p:pic>
      <p:sp>
        <p:nvSpPr>
          <p:cNvPr id="46" name="Rectangle 45">
            <a:extLst>
              <a:ext uri="{FF2B5EF4-FFF2-40B4-BE49-F238E27FC236}">
                <a16:creationId xmlns:a16="http://schemas.microsoft.com/office/drawing/2014/main" id="{B9E8418C-FB5B-4724-976A-E2DCBACBAA02}"/>
              </a:ext>
            </a:extLst>
          </p:cNvPr>
          <p:cNvSpPr/>
          <p:nvPr/>
        </p:nvSpPr>
        <p:spPr>
          <a:xfrm>
            <a:off x="1405242" y="6007676"/>
            <a:ext cx="5057702" cy="314499"/>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342900" lvl="0" indent="-342900">
              <a:lnSpc>
                <a:spcPct val="107000"/>
              </a:lnSpc>
              <a:spcAft>
                <a:spcPts val="800"/>
              </a:spcAft>
              <a:buFont typeface="Calibri" panose="020F0502020204030204" pitchFamily="34" charset="0"/>
              <a:buChar char=" "/>
              <a:tabLst>
                <a:tab pos="457200" algn="l"/>
              </a:tabLst>
            </a:pP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a:t>
            </a:r>
            <a:r>
              <a:rPr lang="en-GB" sz="1400" dirty="0" err="1">
                <a:effectLst/>
                <a:latin typeface="Times New Roman" panose="02020603050405020304" pitchFamily="18" charset="0"/>
                <a:ea typeface="Calibri" panose="020F0502020204030204" pitchFamily="34" charset="0"/>
                <a:cs typeface="Times New Roman" panose="02020603050405020304" pitchFamily="18" charset="0"/>
              </a:rPr>
              <a:t>Aburounia</a:t>
            </a: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 2007; </a:t>
            </a:r>
            <a:r>
              <a:rPr lang="en-GB" sz="1400" dirty="0" err="1">
                <a:effectLst/>
                <a:latin typeface="Times New Roman" panose="02020603050405020304" pitchFamily="18" charset="0"/>
                <a:ea typeface="Calibri" panose="020F0502020204030204" pitchFamily="34" charset="0"/>
                <a:cs typeface="Times New Roman" panose="02020603050405020304" pitchFamily="18" charset="0"/>
              </a:rPr>
              <a:t>Rachelson</a:t>
            </a: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 Wong &amp; Han, 2019).</a:t>
            </a:r>
          </a:p>
        </p:txBody>
      </p:sp>
      <p:pic>
        <p:nvPicPr>
          <p:cNvPr id="2" name="Audio 1">
            <a:hlinkClick r:id="" action="ppaction://media"/>
            <a:extLst>
              <a:ext uri="{FF2B5EF4-FFF2-40B4-BE49-F238E27FC236}">
                <a16:creationId xmlns:a16="http://schemas.microsoft.com/office/drawing/2014/main" id="{00FAAFFA-D4F5-4288-8A07-CBC67F263EC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09683974"/>
      </p:ext>
    </p:extLst>
  </p:cSld>
  <p:clrMapOvr>
    <a:masterClrMapping/>
  </p:clrMapOvr>
  <mc:AlternateContent xmlns:mc="http://schemas.openxmlformats.org/markup-compatibility/2006">
    <mc:Choice xmlns:p14="http://schemas.microsoft.com/office/powerpoint/2010/main" Requires="p14">
      <p:transition spd="slow" p14:dur="2000" advTm="68601"/>
    </mc:Choice>
    <mc:Fallback>
      <p:transition spd="slow" advTm="686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5D5AD-BDB4-4180-B34B-B67F3E03A416}"/>
              </a:ext>
            </a:extLst>
          </p:cNvPr>
          <p:cNvSpPr>
            <a:spLocks noGrp="1"/>
          </p:cNvSpPr>
          <p:nvPr>
            <p:ph type="title"/>
          </p:nvPr>
        </p:nvSpPr>
        <p:spPr>
          <a:xfrm>
            <a:off x="230910" y="286603"/>
            <a:ext cx="9976080" cy="935115"/>
          </a:xfrm>
        </p:spPr>
        <p:txBody>
          <a:bodyPr>
            <a:normAutofit/>
          </a:bodyPr>
          <a:lstStyle/>
          <a:p>
            <a:pPr marR="0" lvl="0" algn="just">
              <a:lnSpc>
                <a:spcPct val="150000"/>
              </a:lnSpc>
              <a:spcBef>
                <a:spcPts val="0"/>
              </a:spcBef>
              <a:spcAft>
                <a:spcPts val="800"/>
              </a:spcAft>
            </a:pPr>
            <a:r>
              <a:rPr lang="en-US" sz="2800" b="1" dirty="0">
                <a:latin typeface="Times New Roman" panose="02020603050405020304" pitchFamily="18" charset="0"/>
                <a:ea typeface="Calibri" panose="020F0502020204030204" pitchFamily="34" charset="0"/>
                <a:cs typeface="Times New Roman" panose="02020603050405020304" pitchFamily="18" charset="0"/>
              </a:rPr>
              <a:t>The requirement to achieve the culturally sensitive housing designs</a:t>
            </a:r>
          </a:p>
        </p:txBody>
      </p:sp>
      <p:sp>
        <p:nvSpPr>
          <p:cNvPr id="3" name="Content Placeholder 2">
            <a:extLst>
              <a:ext uri="{FF2B5EF4-FFF2-40B4-BE49-F238E27FC236}">
                <a16:creationId xmlns:a16="http://schemas.microsoft.com/office/drawing/2014/main" id="{3EFC9063-4C69-4C7B-8B47-EB8EDCD346B1}"/>
              </a:ext>
            </a:extLst>
          </p:cNvPr>
          <p:cNvSpPr>
            <a:spLocks noGrp="1"/>
          </p:cNvSpPr>
          <p:nvPr>
            <p:ph idx="1"/>
          </p:nvPr>
        </p:nvSpPr>
        <p:spPr>
          <a:xfrm>
            <a:off x="230910" y="1845733"/>
            <a:ext cx="10261600" cy="4545831"/>
          </a:xfrm>
        </p:spPr>
        <p:txBody>
          <a:bodyPr>
            <a:normAutofit/>
          </a:bodyPr>
          <a:lstStyle/>
          <a:p>
            <a:endParaRPr lang="en-GB" dirty="0"/>
          </a:p>
        </p:txBody>
      </p:sp>
      <p:sp>
        <p:nvSpPr>
          <p:cNvPr id="4" name="Rectangle 3">
            <a:extLst>
              <a:ext uri="{FF2B5EF4-FFF2-40B4-BE49-F238E27FC236}">
                <a16:creationId xmlns:a16="http://schemas.microsoft.com/office/drawing/2014/main" id="{2A8E99E6-6913-4998-8D54-ED74206CE72E}"/>
              </a:ext>
            </a:extLst>
          </p:cNvPr>
          <p:cNvSpPr/>
          <p:nvPr/>
        </p:nvSpPr>
        <p:spPr>
          <a:xfrm>
            <a:off x="230910" y="1845731"/>
            <a:ext cx="11598660" cy="4545833"/>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7" name="Rectangle 6">
            <a:extLst>
              <a:ext uri="{FF2B5EF4-FFF2-40B4-BE49-F238E27FC236}">
                <a16:creationId xmlns:a16="http://schemas.microsoft.com/office/drawing/2014/main" id="{B2CE4665-2EC0-4F50-99C1-D2B6D1EC1EEC}"/>
              </a:ext>
            </a:extLst>
          </p:cNvPr>
          <p:cNvSpPr/>
          <p:nvPr/>
        </p:nvSpPr>
        <p:spPr>
          <a:xfrm>
            <a:off x="458032" y="2921255"/>
            <a:ext cx="4256011" cy="2846296"/>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342900" lvl="0" indent="-342900" algn="just">
              <a:lnSpc>
                <a:spcPct val="107000"/>
              </a:lnSpc>
              <a:spcAft>
                <a:spcPts val="800"/>
              </a:spcAft>
              <a:buFont typeface="Wingdings" panose="05000000000000000000" pitchFamily="2" charset="2"/>
              <a:buChar char="§"/>
              <a:tabLst>
                <a:tab pos="457200" algn="l"/>
              </a:tabLst>
            </a:pPr>
            <a:r>
              <a:rPr lang="en-GB" dirty="0">
                <a:effectLst/>
                <a:latin typeface="Times New Roman" panose="02020603050405020304" pitchFamily="18" charset="0"/>
                <a:ea typeface="Calibri" panose="020F0502020204030204" pitchFamily="34" charset="0"/>
                <a:cs typeface="Times New Roman" panose="02020603050405020304" pitchFamily="18" charset="0"/>
              </a:rPr>
              <a:t>An understanding of cultural disparities in housing needs by the designers to develop residential models that can accommodate various individual values and ways of living.</a:t>
            </a:r>
          </a:p>
          <a:p>
            <a:pPr marL="342900" lvl="0" indent="-342900" algn="just">
              <a:lnSpc>
                <a:spcPct val="107000"/>
              </a:lnSpc>
              <a:spcAft>
                <a:spcPts val="800"/>
              </a:spcAft>
              <a:buFont typeface="Wingdings" panose="05000000000000000000" pitchFamily="2" charset="2"/>
              <a:buChar char="§"/>
              <a:tabLst>
                <a:tab pos="457200" algn="l"/>
              </a:tabLst>
            </a:pPr>
            <a:r>
              <a:rPr lang="en-GB" dirty="0">
                <a:effectLst/>
                <a:latin typeface="Times New Roman" panose="02020603050405020304" pitchFamily="18" charset="0"/>
                <a:ea typeface="Calibri" panose="020F0502020204030204" pitchFamily="34" charset="0"/>
                <a:cs typeface="Times New Roman" panose="02020603050405020304" pitchFamily="18" charset="0"/>
              </a:rPr>
              <a:t>Response to multiculturalism in housing designs.</a:t>
            </a:r>
          </a:p>
          <a:p>
            <a:pPr marL="342900" lvl="0" indent="-342900" algn="just">
              <a:lnSpc>
                <a:spcPct val="107000"/>
              </a:lnSpc>
              <a:spcAft>
                <a:spcPts val="800"/>
              </a:spcAft>
              <a:buFont typeface="Wingdings" panose="05000000000000000000" pitchFamily="2" charset="2"/>
              <a:buChar char="§"/>
              <a:tabLst>
                <a:tab pos="457200" algn="l"/>
              </a:tabLst>
            </a:pPr>
            <a:r>
              <a:rPr lang="en-GB" dirty="0">
                <a:effectLst/>
                <a:latin typeface="Times New Roman" panose="02020603050405020304" pitchFamily="18" charset="0"/>
                <a:ea typeface="Calibri" panose="020F0502020204030204" pitchFamily="34" charset="0"/>
                <a:cs typeface="Times New Roman" panose="02020603050405020304" pitchFamily="18" charset="0"/>
              </a:rPr>
              <a:t>Design education to prepare graduates for cross-cultural practice by engaging them to consider cultural difference (</a:t>
            </a:r>
            <a:r>
              <a:rPr lang="en-GB" dirty="0" err="1">
                <a:effectLst/>
                <a:latin typeface="Times New Roman" panose="02020603050405020304" pitchFamily="18" charset="0"/>
                <a:ea typeface="Calibri" panose="020F0502020204030204" pitchFamily="34" charset="0"/>
                <a:cs typeface="Times New Roman" panose="02020603050405020304" pitchFamily="18" charset="0"/>
              </a:rPr>
              <a:t>Hadjiyanni</a:t>
            </a:r>
            <a:r>
              <a:rPr lang="en-GB" dirty="0">
                <a:effectLst/>
                <a:latin typeface="Times New Roman" panose="02020603050405020304" pitchFamily="18" charset="0"/>
                <a:ea typeface="Calibri" panose="020F0502020204030204" pitchFamily="34" charset="0"/>
                <a:cs typeface="Times New Roman" panose="02020603050405020304" pitchFamily="18" charset="0"/>
              </a:rPr>
              <a:t>, 2006).</a:t>
            </a:r>
          </a:p>
        </p:txBody>
      </p:sp>
      <p:sp>
        <p:nvSpPr>
          <p:cNvPr id="8" name="Rectangle 7">
            <a:extLst>
              <a:ext uri="{FF2B5EF4-FFF2-40B4-BE49-F238E27FC236}">
                <a16:creationId xmlns:a16="http://schemas.microsoft.com/office/drawing/2014/main" id="{1B9B64B8-5D05-43BC-99D3-1B9BFA434779}"/>
              </a:ext>
            </a:extLst>
          </p:cNvPr>
          <p:cNvSpPr/>
          <p:nvPr/>
        </p:nvSpPr>
        <p:spPr>
          <a:xfrm>
            <a:off x="843379" y="1975498"/>
            <a:ext cx="3630967" cy="5381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GB" sz="2000" dirty="0">
                <a:effectLst/>
                <a:latin typeface="Times New Roman" panose="02020603050405020304" pitchFamily="18" charset="0"/>
                <a:ea typeface="Calibri" panose="020F0502020204030204" pitchFamily="34" charset="0"/>
                <a:cs typeface="Times New Roman" panose="02020603050405020304" pitchFamily="18" charset="0"/>
              </a:rPr>
              <a:t>To achieve this, there should be</a:t>
            </a: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GB" sz="1600" dirty="0">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899ACD48-CAD7-430D-94E4-F33C5F6B9B4F}"/>
              </a:ext>
            </a:extLst>
          </p:cNvPr>
          <p:cNvPicPr>
            <a:picLocks noChangeAspect="1"/>
          </p:cNvPicPr>
          <p:nvPr/>
        </p:nvPicPr>
        <p:blipFill>
          <a:blip r:embed="rId4"/>
          <a:stretch>
            <a:fillRect/>
          </a:stretch>
        </p:blipFill>
        <p:spPr>
          <a:xfrm>
            <a:off x="7388162" y="1845732"/>
            <a:ext cx="4256011" cy="2628614"/>
          </a:xfrm>
          <a:prstGeom prst="rect">
            <a:avLst/>
          </a:prstGeom>
        </p:spPr>
      </p:pic>
      <p:pic>
        <p:nvPicPr>
          <p:cNvPr id="12" name="Picture 11">
            <a:extLst>
              <a:ext uri="{FF2B5EF4-FFF2-40B4-BE49-F238E27FC236}">
                <a16:creationId xmlns:a16="http://schemas.microsoft.com/office/drawing/2014/main" id="{0E631040-156F-4C36-A930-1BC5AC6090B9}"/>
              </a:ext>
            </a:extLst>
          </p:cNvPr>
          <p:cNvPicPr>
            <a:picLocks noChangeAspect="1"/>
          </p:cNvPicPr>
          <p:nvPr/>
        </p:nvPicPr>
        <p:blipFill>
          <a:blip r:embed="rId5"/>
          <a:stretch>
            <a:fillRect/>
          </a:stretch>
        </p:blipFill>
        <p:spPr>
          <a:xfrm>
            <a:off x="7388162" y="4474346"/>
            <a:ext cx="4256011" cy="1917218"/>
          </a:xfrm>
          <a:prstGeom prst="rect">
            <a:avLst/>
          </a:prstGeom>
        </p:spPr>
      </p:pic>
      <p:pic>
        <p:nvPicPr>
          <p:cNvPr id="5" name="Audio 4">
            <a:hlinkClick r:id="" action="ppaction://media"/>
            <a:extLst>
              <a:ext uri="{FF2B5EF4-FFF2-40B4-BE49-F238E27FC236}">
                <a16:creationId xmlns:a16="http://schemas.microsoft.com/office/drawing/2014/main" id="{0501DF67-0149-4A8F-881F-156FB6DDDAC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17947506"/>
      </p:ext>
    </p:extLst>
  </p:cSld>
  <p:clrMapOvr>
    <a:masterClrMapping/>
  </p:clrMapOvr>
  <mc:AlternateContent xmlns:mc="http://schemas.openxmlformats.org/markup-compatibility/2006">
    <mc:Choice xmlns:p14="http://schemas.microsoft.com/office/powerpoint/2010/main" Requires="p14">
      <p:transition spd="slow" p14:dur="2000" advTm="104290"/>
    </mc:Choice>
    <mc:Fallback>
      <p:transition spd="slow" advTm="1042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FF2E5-54BE-4276-BEB1-5AEB9C91C338}"/>
              </a:ext>
            </a:extLst>
          </p:cNvPr>
          <p:cNvSpPr>
            <a:spLocks noGrp="1"/>
          </p:cNvSpPr>
          <p:nvPr>
            <p:ph type="title"/>
          </p:nvPr>
        </p:nvSpPr>
        <p:spPr>
          <a:xfrm>
            <a:off x="628650" y="286603"/>
            <a:ext cx="4960620" cy="1073567"/>
          </a:xfrm>
        </p:spPr>
        <p:txBody>
          <a:bodyPr>
            <a:normAutofit/>
          </a:bodyPr>
          <a:lstStyle/>
          <a:p>
            <a:r>
              <a:rPr lang="en-GB" b="1" dirty="0">
                <a:latin typeface="Times New Roman" panose="02020603050405020304" pitchFamily="18" charset="0"/>
                <a:cs typeface="Times New Roman" panose="02020603050405020304" pitchFamily="18" charset="0"/>
              </a:rPr>
              <a:t>Conclusion</a:t>
            </a:r>
          </a:p>
        </p:txBody>
      </p:sp>
      <p:sp>
        <p:nvSpPr>
          <p:cNvPr id="3" name="Content Placeholder 2">
            <a:extLst>
              <a:ext uri="{FF2B5EF4-FFF2-40B4-BE49-F238E27FC236}">
                <a16:creationId xmlns:a16="http://schemas.microsoft.com/office/drawing/2014/main" id="{F46DAD28-76AB-47AC-978F-A913CFBA7F28}"/>
              </a:ext>
            </a:extLst>
          </p:cNvPr>
          <p:cNvSpPr>
            <a:spLocks noGrp="1"/>
          </p:cNvSpPr>
          <p:nvPr>
            <p:ph idx="1"/>
          </p:nvPr>
        </p:nvSpPr>
        <p:spPr>
          <a:xfrm>
            <a:off x="276809" y="1845734"/>
            <a:ext cx="6512611" cy="4023360"/>
          </a:xfrm>
        </p:spPr>
        <p:txBody>
          <a:bodyPr>
            <a:normAutofit/>
          </a:bodyPr>
          <a:lstStyle/>
          <a:p>
            <a:pPr marL="0" indent="0" algn="just">
              <a:buNone/>
            </a:pPr>
            <a:endParaRPr lang="en-GB" dirty="0">
              <a:latin typeface="Times New Roman" panose="02020603050405020304" pitchFamily="18" charset="0"/>
              <a:ea typeface="Calibri" panose="020F0502020204030204" pitchFamily="34" charset="0"/>
              <a:cs typeface="Times New Roman" panose="02020603050405020304" pitchFamily="18" charset="0"/>
            </a:endParaRPr>
          </a:p>
          <a:p>
            <a:pPr marL="0" indent="0" algn="just">
              <a:buNone/>
            </a:pPr>
            <a:r>
              <a:rPr lang="en-GB" sz="2400" dirty="0">
                <a:effectLst/>
                <a:latin typeface="Times New Roman" panose="02020603050405020304" pitchFamily="18" charset="0"/>
                <a:ea typeface="Calibri" panose="020F0502020204030204" pitchFamily="34" charset="0"/>
                <a:cs typeface="Times New Roman" panose="02020603050405020304" pitchFamily="18" charset="0"/>
              </a:rPr>
              <a:t>Culturally sensitive housing designs is important when it comes to resettlement. </a:t>
            </a:r>
          </a:p>
          <a:p>
            <a:pPr marL="0" indent="0" algn="just">
              <a:buNone/>
            </a:pPr>
            <a:endParaRPr lang="en-GB"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just">
              <a:buNone/>
            </a:pPr>
            <a:r>
              <a:rPr lang="en-GB" sz="2400" dirty="0">
                <a:effectLst/>
                <a:latin typeface="Times New Roman" panose="02020603050405020304" pitchFamily="18" charset="0"/>
                <a:ea typeface="Calibri" panose="020F0502020204030204" pitchFamily="34" charset="0"/>
                <a:cs typeface="Times New Roman" panose="02020603050405020304" pitchFamily="18" charset="0"/>
              </a:rPr>
              <a:t>To be able to create a culturally sensitive housing designs, the built environment professionals need to understand what constitutes cultural designs, and the appropriate culture of the displaced who are to be resettled.</a:t>
            </a:r>
          </a:p>
          <a:p>
            <a:endParaRPr lang="en-GB"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44191C18-C4A5-4A3B-85AD-4D7ACFFB6161}"/>
              </a:ext>
            </a:extLst>
          </p:cNvPr>
          <p:cNvPicPr>
            <a:picLocks noChangeAspect="1"/>
          </p:cNvPicPr>
          <p:nvPr/>
        </p:nvPicPr>
        <p:blipFill rotWithShape="1">
          <a:blip r:embed="rId4"/>
          <a:srcRect l="16258" r="7799" b="3"/>
          <a:stretch/>
        </p:blipFill>
        <p:spPr>
          <a:xfrm>
            <a:off x="7406640" y="1916317"/>
            <a:ext cx="4508552" cy="4344523"/>
          </a:xfrm>
          <a:prstGeom prst="rect">
            <a:avLst/>
          </a:prstGeom>
        </p:spPr>
      </p:pic>
      <p:pic>
        <p:nvPicPr>
          <p:cNvPr id="5" name="Audio 4">
            <a:hlinkClick r:id="" action="ppaction://media"/>
            <a:extLst>
              <a:ext uri="{FF2B5EF4-FFF2-40B4-BE49-F238E27FC236}">
                <a16:creationId xmlns:a16="http://schemas.microsoft.com/office/drawing/2014/main" id="{2D95A2AA-D21F-4B73-A47B-9746A7B7F3D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10091835"/>
      </p:ext>
    </p:extLst>
  </p:cSld>
  <p:clrMapOvr>
    <a:masterClrMapping/>
  </p:clrMapOvr>
  <mc:AlternateContent xmlns:mc="http://schemas.openxmlformats.org/markup-compatibility/2006">
    <mc:Choice xmlns:p14="http://schemas.microsoft.com/office/powerpoint/2010/main" Requires="p14">
      <p:transition spd="slow" p14:dur="2000" advTm="30242"/>
    </mc:Choice>
    <mc:Fallback>
      <p:transition spd="slow" advTm="302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 Introduction to the concepts</Template>
  <TotalTime>3098</TotalTime>
  <Words>815</Words>
  <Application>Microsoft Office PowerPoint</Application>
  <PresentationFormat>Widescreen</PresentationFormat>
  <Paragraphs>73</Paragraphs>
  <Slides>10</Slides>
  <Notes>0</Notes>
  <HiddenSlides>0</HiddenSlides>
  <MMClips>9</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10</vt:i4>
      </vt:variant>
    </vt:vector>
  </HeadingPairs>
  <TitlesOfParts>
    <vt:vector size="19" baseType="lpstr">
      <vt:lpstr>Arial</vt:lpstr>
      <vt:lpstr>Calibri</vt:lpstr>
      <vt:lpstr>Calibri Light</vt:lpstr>
      <vt:lpstr>Lato</vt:lpstr>
      <vt:lpstr>Sylfaen</vt:lpstr>
      <vt:lpstr>Times New Roman</vt:lpstr>
      <vt:lpstr>Wingdings</vt:lpstr>
      <vt:lpstr>Retrospect</vt:lpstr>
      <vt:lpstr>Custom Design</vt:lpstr>
      <vt:lpstr>Cultural sensitivity in housing design</vt:lpstr>
      <vt:lpstr>Learning outcomes </vt:lpstr>
      <vt:lpstr>Content</vt:lpstr>
      <vt:lpstr>What is the meaning of Housing designs?</vt:lpstr>
      <vt:lpstr>Culturally sensitivity housing designs</vt:lpstr>
      <vt:lpstr>PowerPoint Presentation</vt:lpstr>
      <vt:lpstr>PowerPoint Presentation</vt:lpstr>
      <vt:lpstr>The requirement to achieve the culturally sensitive housing designs</vt:lpstr>
      <vt:lpstr>Conclusion</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Housing</dc:title>
  <dc:creator>Malith De Silva</dc:creator>
  <cp:lastModifiedBy>smart</cp:lastModifiedBy>
  <cp:revision>50</cp:revision>
  <dcterms:created xsi:type="dcterms:W3CDTF">2021-10-15T05:37:37Z</dcterms:created>
  <dcterms:modified xsi:type="dcterms:W3CDTF">2022-02-20T21:03:31Z</dcterms:modified>
</cp:coreProperties>
</file>