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6" r:id="rId3"/>
    <p:sldId id="272" r:id="rId4"/>
    <p:sldId id="257" r:id="rId5"/>
    <p:sldId id="267" r:id="rId6"/>
    <p:sldId id="261" r:id="rId7"/>
    <p:sldId id="264" r:id="rId8"/>
    <p:sldId id="265" r:id="rId9"/>
    <p:sldId id="274" r:id="rId10"/>
    <p:sldId id="273" r:id="rId11"/>
    <p:sldId id="27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DEB4FE-C1B7-6756-5BB4-41ECE56674CF}" name="Chathuranganee Jayakody" initials="CJ" userId="S::C.Jayakody2@hud.ac.uk::3aadeb19-102c-4921-b89b-1346ce012ff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F11BA1F-EFB8-40F1-80EA-BE41C366620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9951" y="133883"/>
            <a:ext cx="1670685" cy="568960"/>
          </a:xfrm>
          <a:prstGeom prst="rect">
            <a:avLst/>
          </a:prstGeom>
          <a:noFill/>
          <a:ln>
            <a:noFill/>
          </a:ln>
        </p:spPr>
      </p:pic>
      <p:pic>
        <p:nvPicPr>
          <p:cNvPr id="11" name="Picture 10">
            <a:extLst>
              <a:ext uri="{FF2B5EF4-FFF2-40B4-BE49-F238E27FC236}">
                <a16:creationId xmlns:a16="http://schemas.microsoft.com/office/drawing/2014/main" id="{F24101D6-A3D8-4004-8C5A-D9F3D7441A8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1115" y="127508"/>
            <a:ext cx="2181860" cy="622300"/>
          </a:xfrm>
          <a:prstGeom prst="rect">
            <a:avLst/>
          </a:prstGeom>
          <a:noFill/>
          <a:ln>
            <a:noFill/>
          </a:ln>
        </p:spPr>
      </p:pic>
    </p:spTree>
    <p:extLst>
      <p:ext uri="{BB962C8B-B14F-4D97-AF65-F5344CB8AC3E}">
        <p14:creationId xmlns:p14="http://schemas.microsoft.com/office/powerpoint/2010/main" val="4008434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2532896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1208620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CA566-D995-428F-A7AA-A46175019F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4A6A305-7BD5-4208-ADE2-5D92482737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ADC5C24-7CF1-4F0E-9EBF-7AB8402B27C8}"/>
              </a:ext>
            </a:extLst>
          </p:cNvPr>
          <p:cNvSpPr>
            <a:spLocks noGrp="1"/>
          </p:cNvSpPr>
          <p:nvPr>
            <p:ph type="dt" sz="half" idx="10"/>
          </p:nvPr>
        </p:nvSpPr>
        <p:spPr/>
        <p:txBody>
          <a:bodyPr/>
          <a:lstStyle/>
          <a:p>
            <a:fld id="{57BA372A-B9B5-441A-A206-396452DF1A2E}" type="datetimeFigureOut">
              <a:rPr lang="en-GB" smtClean="0"/>
              <a:t>20/02/2022</a:t>
            </a:fld>
            <a:endParaRPr lang="en-GB"/>
          </a:p>
        </p:txBody>
      </p:sp>
      <p:sp>
        <p:nvSpPr>
          <p:cNvPr id="5" name="Footer Placeholder 4">
            <a:extLst>
              <a:ext uri="{FF2B5EF4-FFF2-40B4-BE49-F238E27FC236}">
                <a16:creationId xmlns:a16="http://schemas.microsoft.com/office/drawing/2014/main" id="{452DD3A2-BF0C-44B5-8352-15C6B85317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1609D4-75D8-48B6-8BF9-7A472F8E8B6C}"/>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746069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1E18F-64FE-4F93-850B-390674C28DC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A947CF-CC19-485F-B111-ED3F1C24E8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0B6582-361D-467F-A362-38A1C188D40A}"/>
              </a:ext>
            </a:extLst>
          </p:cNvPr>
          <p:cNvSpPr>
            <a:spLocks noGrp="1"/>
          </p:cNvSpPr>
          <p:nvPr>
            <p:ph type="dt" sz="half" idx="10"/>
          </p:nvPr>
        </p:nvSpPr>
        <p:spPr/>
        <p:txBody>
          <a:bodyPr/>
          <a:lstStyle/>
          <a:p>
            <a:fld id="{57BA372A-B9B5-441A-A206-396452DF1A2E}" type="datetimeFigureOut">
              <a:rPr lang="en-GB" smtClean="0"/>
              <a:t>20/02/2022</a:t>
            </a:fld>
            <a:endParaRPr lang="en-GB"/>
          </a:p>
        </p:txBody>
      </p:sp>
      <p:sp>
        <p:nvSpPr>
          <p:cNvPr id="5" name="Footer Placeholder 4">
            <a:extLst>
              <a:ext uri="{FF2B5EF4-FFF2-40B4-BE49-F238E27FC236}">
                <a16:creationId xmlns:a16="http://schemas.microsoft.com/office/drawing/2014/main" id="{D8EDE49D-D2BF-4B3D-8E7B-CF45BCB4FB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0B25BD-751D-4F05-8E6D-30F0B22F50E9}"/>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800602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DA786-5151-41CC-9F44-0ED7471884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9DDDD9A-9A9F-4E5B-B395-0DA4C28C0B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93C29A-DC11-44B3-86F6-5C8161531125}"/>
              </a:ext>
            </a:extLst>
          </p:cNvPr>
          <p:cNvSpPr>
            <a:spLocks noGrp="1"/>
          </p:cNvSpPr>
          <p:nvPr>
            <p:ph type="dt" sz="half" idx="10"/>
          </p:nvPr>
        </p:nvSpPr>
        <p:spPr/>
        <p:txBody>
          <a:bodyPr/>
          <a:lstStyle/>
          <a:p>
            <a:fld id="{57BA372A-B9B5-441A-A206-396452DF1A2E}" type="datetimeFigureOut">
              <a:rPr lang="en-GB" smtClean="0"/>
              <a:t>20/02/2022</a:t>
            </a:fld>
            <a:endParaRPr lang="en-GB"/>
          </a:p>
        </p:txBody>
      </p:sp>
      <p:sp>
        <p:nvSpPr>
          <p:cNvPr id="5" name="Footer Placeholder 4">
            <a:extLst>
              <a:ext uri="{FF2B5EF4-FFF2-40B4-BE49-F238E27FC236}">
                <a16:creationId xmlns:a16="http://schemas.microsoft.com/office/drawing/2014/main" id="{0003E3F6-B998-41F6-9E56-118EEB565B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85CB67-716C-456B-8F48-CE0AC07E4922}"/>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165384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EFC4F-D854-420A-961C-F13B2F4E69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98AE22-3410-45A6-AA29-A80535B10D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791D104-4BE4-4DB6-8FBF-DCAE2F95BA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D8B2B19-7577-4615-8564-6C33952CB486}"/>
              </a:ext>
            </a:extLst>
          </p:cNvPr>
          <p:cNvSpPr>
            <a:spLocks noGrp="1"/>
          </p:cNvSpPr>
          <p:nvPr>
            <p:ph type="dt" sz="half" idx="10"/>
          </p:nvPr>
        </p:nvSpPr>
        <p:spPr/>
        <p:txBody>
          <a:bodyPr/>
          <a:lstStyle/>
          <a:p>
            <a:fld id="{57BA372A-B9B5-441A-A206-396452DF1A2E}" type="datetimeFigureOut">
              <a:rPr lang="en-GB" smtClean="0"/>
              <a:t>20/02/2022</a:t>
            </a:fld>
            <a:endParaRPr lang="en-GB"/>
          </a:p>
        </p:txBody>
      </p:sp>
      <p:sp>
        <p:nvSpPr>
          <p:cNvPr id="6" name="Footer Placeholder 5">
            <a:extLst>
              <a:ext uri="{FF2B5EF4-FFF2-40B4-BE49-F238E27FC236}">
                <a16:creationId xmlns:a16="http://schemas.microsoft.com/office/drawing/2014/main" id="{10310238-9795-4F59-AEF9-A3DA5E1A68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701B98-3CD9-4701-86A2-1DEA9FC1C9A2}"/>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177784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B7CA6-9466-4795-BFA9-FFB8964C391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E6E30E-88E8-4BF1-BF47-464D03FE81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33F7D1-C2D3-4C38-B35C-7F0C322C39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915212C-0D00-4C3F-B71D-E40A355E6B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F16E87-AC07-43E5-AA04-7FE92F1235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D64C582-845E-4154-B47C-B9843DB93D35}"/>
              </a:ext>
            </a:extLst>
          </p:cNvPr>
          <p:cNvSpPr>
            <a:spLocks noGrp="1"/>
          </p:cNvSpPr>
          <p:nvPr>
            <p:ph type="dt" sz="half" idx="10"/>
          </p:nvPr>
        </p:nvSpPr>
        <p:spPr/>
        <p:txBody>
          <a:bodyPr/>
          <a:lstStyle/>
          <a:p>
            <a:fld id="{57BA372A-B9B5-441A-A206-396452DF1A2E}" type="datetimeFigureOut">
              <a:rPr lang="en-GB" smtClean="0"/>
              <a:t>20/02/2022</a:t>
            </a:fld>
            <a:endParaRPr lang="en-GB"/>
          </a:p>
        </p:txBody>
      </p:sp>
      <p:sp>
        <p:nvSpPr>
          <p:cNvPr id="8" name="Footer Placeholder 7">
            <a:extLst>
              <a:ext uri="{FF2B5EF4-FFF2-40B4-BE49-F238E27FC236}">
                <a16:creationId xmlns:a16="http://schemas.microsoft.com/office/drawing/2014/main" id="{5D30D677-38E8-420F-9216-ACDE0180171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F158473-0E1E-4E7F-961A-ADB3DFAA51D3}"/>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397853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27091-213A-4F1D-A57C-ED4F24892E8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A2198-61F8-4985-A950-F1D10700A444}"/>
              </a:ext>
            </a:extLst>
          </p:cNvPr>
          <p:cNvSpPr>
            <a:spLocks noGrp="1"/>
          </p:cNvSpPr>
          <p:nvPr>
            <p:ph type="dt" sz="half" idx="10"/>
          </p:nvPr>
        </p:nvSpPr>
        <p:spPr/>
        <p:txBody>
          <a:bodyPr/>
          <a:lstStyle/>
          <a:p>
            <a:fld id="{57BA372A-B9B5-441A-A206-396452DF1A2E}" type="datetimeFigureOut">
              <a:rPr lang="en-GB" smtClean="0"/>
              <a:t>20/02/2022</a:t>
            </a:fld>
            <a:endParaRPr lang="en-GB"/>
          </a:p>
        </p:txBody>
      </p:sp>
      <p:sp>
        <p:nvSpPr>
          <p:cNvPr id="4" name="Footer Placeholder 3">
            <a:extLst>
              <a:ext uri="{FF2B5EF4-FFF2-40B4-BE49-F238E27FC236}">
                <a16:creationId xmlns:a16="http://schemas.microsoft.com/office/drawing/2014/main" id="{C583E451-F1DF-4870-80A9-00171F19866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68D33AE-47CA-468E-BB47-B93524623062}"/>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57461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BEC796-D31F-459E-A138-2AFBD4A293AF}"/>
              </a:ext>
            </a:extLst>
          </p:cNvPr>
          <p:cNvSpPr>
            <a:spLocks noGrp="1"/>
          </p:cNvSpPr>
          <p:nvPr>
            <p:ph type="dt" sz="half" idx="10"/>
          </p:nvPr>
        </p:nvSpPr>
        <p:spPr/>
        <p:txBody>
          <a:bodyPr/>
          <a:lstStyle/>
          <a:p>
            <a:fld id="{57BA372A-B9B5-441A-A206-396452DF1A2E}" type="datetimeFigureOut">
              <a:rPr lang="en-GB" smtClean="0"/>
              <a:t>20/02/2022</a:t>
            </a:fld>
            <a:endParaRPr lang="en-GB"/>
          </a:p>
        </p:txBody>
      </p:sp>
      <p:sp>
        <p:nvSpPr>
          <p:cNvPr id="3" name="Footer Placeholder 2">
            <a:extLst>
              <a:ext uri="{FF2B5EF4-FFF2-40B4-BE49-F238E27FC236}">
                <a16:creationId xmlns:a16="http://schemas.microsoft.com/office/drawing/2014/main" id="{92604254-A912-41E1-A188-79E0C1B5B91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4C24E09-AA99-4507-98CC-2210673D1950}"/>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072336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856B-8BEC-488E-8E0C-C32E222FDC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53DA2A6-92E4-4FCB-9105-38DD537985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9C668AB-1A4D-4FE3-A28A-EEFA86B928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873E7C-B989-47FB-A4B6-A8334E0367B0}"/>
              </a:ext>
            </a:extLst>
          </p:cNvPr>
          <p:cNvSpPr>
            <a:spLocks noGrp="1"/>
          </p:cNvSpPr>
          <p:nvPr>
            <p:ph type="dt" sz="half" idx="10"/>
          </p:nvPr>
        </p:nvSpPr>
        <p:spPr/>
        <p:txBody>
          <a:bodyPr/>
          <a:lstStyle/>
          <a:p>
            <a:fld id="{57BA372A-B9B5-441A-A206-396452DF1A2E}" type="datetimeFigureOut">
              <a:rPr lang="en-GB" smtClean="0"/>
              <a:t>20/02/2022</a:t>
            </a:fld>
            <a:endParaRPr lang="en-GB"/>
          </a:p>
        </p:txBody>
      </p:sp>
      <p:sp>
        <p:nvSpPr>
          <p:cNvPr id="6" name="Footer Placeholder 5">
            <a:extLst>
              <a:ext uri="{FF2B5EF4-FFF2-40B4-BE49-F238E27FC236}">
                <a16:creationId xmlns:a16="http://schemas.microsoft.com/office/drawing/2014/main" id="{D484A091-E2B1-477E-BFFB-CBDDE0596B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88434F-EE21-4096-BF97-5DEC8D98FD3B}"/>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49135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pic>
        <p:nvPicPr>
          <p:cNvPr id="7" name="Picture 6">
            <a:extLst>
              <a:ext uri="{FF2B5EF4-FFF2-40B4-BE49-F238E27FC236}">
                <a16:creationId xmlns:a16="http://schemas.microsoft.com/office/drawing/2014/main" id="{1B26D898-02A4-4D43-A4EE-64ADC7DC2AB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8477" y="95236"/>
            <a:ext cx="1670685" cy="568960"/>
          </a:xfrm>
          <a:prstGeom prst="rect">
            <a:avLst/>
          </a:prstGeom>
          <a:noFill/>
          <a:ln>
            <a:noFill/>
          </a:ln>
        </p:spPr>
      </p:pic>
      <p:pic>
        <p:nvPicPr>
          <p:cNvPr id="8" name="Picture 7">
            <a:extLst>
              <a:ext uri="{FF2B5EF4-FFF2-40B4-BE49-F238E27FC236}">
                <a16:creationId xmlns:a16="http://schemas.microsoft.com/office/drawing/2014/main" id="{299DF6A7-6DA5-4242-B61E-1BCF4ACD2AB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0458" y="86358"/>
            <a:ext cx="2181860" cy="622300"/>
          </a:xfrm>
          <a:prstGeom prst="rect">
            <a:avLst/>
          </a:prstGeom>
          <a:noFill/>
          <a:ln>
            <a:noFill/>
          </a:ln>
        </p:spPr>
      </p:pic>
    </p:spTree>
    <p:extLst>
      <p:ext uri="{BB962C8B-B14F-4D97-AF65-F5344CB8AC3E}">
        <p14:creationId xmlns:p14="http://schemas.microsoft.com/office/powerpoint/2010/main" val="3553306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74064-0535-484B-8ACB-7B6F296186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A7EFDAA-BE87-4B48-AE18-56C43C847B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8F931357-112E-4CAA-9E08-99A334AEBF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2C1552-B907-444D-A397-7DD212DC31BA}"/>
              </a:ext>
            </a:extLst>
          </p:cNvPr>
          <p:cNvSpPr>
            <a:spLocks noGrp="1"/>
          </p:cNvSpPr>
          <p:nvPr>
            <p:ph type="dt" sz="half" idx="10"/>
          </p:nvPr>
        </p:nvSpPr>
        <p:spPr/>
        <p:txBody>
          <a:bodyPr/>
          <a:lstStyle/>
          <a:p>
            <a:fld id="{57BA372A-B9B5-441A-A206-396452DF1A2E}" type="datetimeFigureOut">
              <a:rPr lang="en-GB" smtClean="0"/>
              <a:t>20/02/2022</a:t>
            </a:fld>
            <a:endParaRPr lang="en-GB"/>
          </a:p>
        </p:txBody>
      </p:sp>
      <p:sp>
        <p:nvSpPr>
          <p:cNvPr id="6" name="Footer Placeholder 5">
            <a:extLst>
              <a:ext uri="{FF2B5EF4-FFF2-40B4-BE49-F238E27FC236}">
                <a16:creationId xmlns:a16="http://schemas.microsoft.com/office/drawing/2014/main" id="{29FC4B93-B74D-4F82-AADA-7DD779132C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7B2162-6DD5-4182-9253-D1D27831569C}"/>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012505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2D08D-31F6-4A31-A2D3-617C89BC123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961EA0-6249-480A-9B6C-46A7631349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7A9417-FCD1-491A-974E-2C77DA1BF19C}"/>
              </a:ext>
            </a:extLst>
          </p:cNvPr>
          <p:cNvSpPr>
            <a:spLocks noGrp="1"/>
          </p:cNvSpPr>
          <p:nvPr>
            <p:ph type="dt" sz="half" idx="10"/>
          </p:nvPr>
        </p:nvSpPr>
        <p:spPr/>
        <p:txBody>
          <a:bodyPr/>
          <a:lstStyle/>
          <a:p>
            <a:fld id="{57BA372A-B9B5-441A-A206-396452DF1A2E}" type="datetimeFigureOut">
              <a:rPr lang="en-GB" smtClean="0"/>
              <a:t>20/02/2022</a:t>
            </a:fld>
            <a:endParaRPr lang="en-GB"/>
          </a:p>
        </p:txBody>
      </p:sp>
      <p:sp>
        <p:nvSpPr>
          <p:cNvPr id="5" name="Footer Placeholder 4">
            <a:extLst>
              <a:ext uri="{FF2B5EF4-FFF2-40B4-BE49-F238E27FC236}">
                <a16:creationId xmlns:a16="http://schemas.microsoft.com/office/drawing/2014/main" id="{269591EC-B158-4A32-9943-AC155C075C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57CE8A-83F1-4CAB-8C5D-F790933E99D3}"/>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1435988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39E760-8596-45E5-BA76-D0B21A41433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5F61093-56B2-44CB-8627-38379295BD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BAFF10-1DF2-4822-8A2C-7076EA30EC0F}"/>
              </a:ext>
            </a:extLst>
          </p:cNvPr>
          <p:cNvSpPr>
            <a:spLocks noGrp="1"/>
          </p:cNvSpPr>
          <p:nvPr>
            <p:ph type="dt" sz="half" idx="10"/>
          </p:nvPr>
        </p:nvSpPr>
        <p:spPr/>
        <p:txBody>
          <a:bodyPr/>
          <a:lstStyle/>
          <a:p>
            <a:fld id="{57BA372A-B9B5-441A-A206-396452DF1A2E}" type="datetimeFigureOut">
              <a:rPr lang="en-GB" smtClean="0"/>
              <a:t>20/02/2022</a:t>
            </a:fld>
            <a:endParaRPr lang="en-GB"/>
          </a:p>
        </p:txBody>
      </p:sp>
      <p:sp>
        <p:nvSpPr>
          <p:cNvPr id="5" name="Footer Placeholder 4">
            <a:extLst>
              <a:ext uri="{FF2B5EF4-FFF2-40B4-BE49-F238E27FC236}">
                <a16:creationId xmlns:a16="http://schemas.microsoft.com/office/drawing/2014/main" id="{BA59A69D-5736-4F78-9075-D8F1A2283F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E89B87-E353-41CB-A88E-613B326E73EC}"/>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4777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039DEF-0C26-40E9-A9BF-84EB894187BC}" type="datetimeFigureOut">
              <a:rPr lang="en-US" smtClean="0"/>
              <a:t>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568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E039DEF-0C26-40E9-A9BF-84EB894187BC}" type="datetimeFigureOut">
              <a:rPr lang="en-US" smtClean="0"/>
              <a:t>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3875309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039DEF-0C26-40E9-A9BF-84EB894187BC}" type="datetimeFigureOut">
              <a:rPr lang="en-US" smtClean="0"/>
              <a:t>2/20/2022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2885514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039DEF-0C26-40E9-A9BF-84EB894187BC}" type="datetimeFigureOut">
              <a:rPr lang="en-US" smtClean="0"/>
              <a:t>2/20/2022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1994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E039DEF-0C26-40E9-A9BF-84EB894187BC}" type="datetimeFigureOut">
              <a:rPr lang="en-US" smtClean="0"/>
              <a:t>2/20/2022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28972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E039DEF-0C26-40E9-A9BF-84EB894187BC}" type="datetimeFigureOut">
              <a:rPr lang="en-US" smtClean="0"/>
              <a:t>2/20/2022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9BAE17D-6724-4322-8DE7-984BE845CAAF}" type="slidenum">
              <a:rPr lang="en-US" smtClean="0"/>
              <a:t>‹#›</a:t>
            </a:fld>
            <a:endParaRPr lang="en-US"/>
          </a:p>
        </p:txBody>
      </p:sp>
    </p:spTree>
    <p:extLst>
      <p:ext uri="{BB962C8B-B14F-4D97-AF65-F5344CB8AC3E}">
        <p14:creationId xmlns:p14="http://schemas.microsoft.com/office/powerpoint/2010/main" val="1106355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039DEF-0C26-40E9-A9BF-84EB894187BC}" type="datetimeFigureOut">
              <a:rPr lang="en-US" smtClean="0"/>
              <a:t>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4013022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E039DEF-0C26-40E9-A9BF-84EB894187BC}" type="datetimeFigureOut">
              <a:rPr lang="en-US" smtClean="0"/>
              <a:t>2/20/2022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9BAE17D-6724-4322-8DE7-984BE845CAAF}"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1427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EB564A-6ADC-413B-983F-6DC1E36046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FD7E32-6FE8-4AF8-AC3E-10B0C1A8EB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E666FB-2C42-4465-B9BC-8B9DE9B19A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BA372A-B9B5-441A-A206-396452DF1A2E}" type="datetimeFigureOut">
              <a:rPr lang="en-GB" smtClean="0"/>
              <a:t>20/02/2022</a:t>
            </a:fld>
            <a:endParaRPr lang="en-GB"/>
          </a:p>
        </p:txBody>
      </p:sp>
      <p:sp>
        <p:nvSpPr>
          <p:cNvPr id="5" name="Footer Placeholder 4">
            <a:extLst>
              <a:ext uri="{FF2B5EF4-FFF2-40B4-BE49-F238E27FC236}">
                <a16:creationId xmlns:a16="http://schemas.microsoft.com/office/drawing/2014/main" id="{9C2F0BC3-FD0C-4140-95C1-4399332ACE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81CD2CF-62EC-4A5E-B3BA-F446C33A79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238CA0-3056-4810-AED1-6D1C948538A1}" type="slidenum">
              <a:rPr lang="en-GB" smtClean="0"/>
              <a:t>‹#›</a:t>
            </a:fld>
            <a:endParaRPr lang="en-GB"/>
          </a:p>
        </p:txBody>
      </p:sp>
    </p:spTree>
    <p:extLst>
      <p:ext uri="{BB962C8B-B14F-4D97-AF65-F5344CB8AC3E}">
        <p14:creationId xmlns:p14="http://schemas.microsoft.com/office/powerpoint/2010/main" val="36811084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www.unhcr.org/54082cc69.pdf"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howardleague.org/wp-content/uploads/2016/04/Resettlement-law-guide.pd" TargetMode="External"/><Relationship Id="rId5" Type="http://schemas.openxmlformats.org/officeDocument/2006/relationships/hyperlink" Target="https://www.homeless.org.uk/sites/default/files/site-attachments/Resettlement%20guidance.pdf" TargetMode="External"/><Relationship Id="rId4" Type="http://schemas.openxmlformats.org/officeDocument/2006/relationships/hyperlink" Target="file:///C:\Users\smart\Downloads\resettlement-guidance-good-practice%20(3).pdf"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0051" y="1690577"/>
            <a:ext cx="10058400" cy="1073888"/>
          </a:xfrm>
        </p:spPr>
        <p:txBody>
          <a:bodyPr>
            <a:normAutofit/>
          </a:bodyPr>
          <a:lstStyle/>
          <a:p>
            <a:pPr algn="ctr"/>
            <a:r>
              <a:rPr lang="en-US" sz="6000" dirty="0">
                <a:latin typeface="Sylfaen" panose="010A0502050306030303" pitchFamily="18" charset="0"/>
              </a:rPr>
              <a:t>RESETTLEMENT HOUSING</a:t>
            </a:r>
          </a:p>
        </p:txBody>
      </p:sp>
      <p:pic>
        <p:nvPicPr>
          <p:cNvPr id="3" name="Audio 2">
            <a:hlinkClick r:id="" action="ppaction://media"/>
            <a:extLst>
              <a:ext uri="{FF2B5EF4-FFF2-40B4-BE49-F238E27FC236}">
                <a16:creationId xmlns:a16="http://schemas.microsoft.com/office/drawing/2014/main" id="{FEEC2229-FBAC-440F-9AD9-EEB07DBFAF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06697852"/>
      </p:ext>
    </p:extLst>
  </p:cSld>
  <p:clrMapOvr>
    <a:masterClrMapping/>
  </p:clrMapOvr>
  <mc:AlternateContent xmlns:mc="http://schemas.openxmlformats.org/markup-compatibility/2006">
    <mc:Choice xmlns:p14="http://schemas.microsoft.com/office/powerpoint/2010/main" Requires="p14">
      <p:transition spd="slow" p14:dur="2000" advTm="8213"/>
    </mc:Choice>
    <mc:Fallback>
      <p:transition spd="slow" advTm="8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224" y="244073"/>
            <a:ext cx="5154664" cy="1450757"/>
          </a:xfrm>
        </p:spPr>
        <p:txBody>
          <a:bodyPr>
            <a:normAutofit/>
          </a:bodyPr>
          <a:lstStyle/>
          <a:p>
            <a:r>
              <a:rPr lang="en-GB" b="1" dirty="0">
                <a:latin typeface="Times New Roman" panose="02020603050405020304" pitchFamily="18" charset="0"/>
                <a:cs typeface="Times New Roman" panose="02020603050405020304" pitchFamily="18" charset="0"/>
              </a:rPr>
              <a:t>References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68680" y="1873751"/>
            <a:ext cx="10515600" cy="4154070"/>
          </a:xfrm>
        </p:spPr>
        <p:txBody>
          <a:bodyPr>
            <a:normAutofit fontScale="62500" lnSpcReduction="20000"/>
          </a:bodyPr>
          <a:lstStyle/>
          <a:p>
            <a:pPr>
              <a:lnSpc>
                <a:spcPct val="107000"/>
              </a:lnSpc>
              <a:spcAft>
                <a:spcPts val="800"/>
              </a:spcAft>
            </a:pPr>
            <a:r>
              <a:rPr lang="en-GB" sz="19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European Bank for Reconstruction and Development (N.D). </a:t>
            </a:r>
            <a:r>
              <a:rPr lang="en-GB" sz="1900" dirty="0">
                <a:effectLst/>
                <a:latin typeface="Times New Roman" panose="02020603050405020304" pitchFamily="18" charset="0"/>
                <a:ea typeface="Calibri" panose="020F0502020204030204" pitchFamily="34" charset="0"/>
                <a:cs typeface="Times New Roman" panose="02020603050405020304" pitchFamily="18" charset="0"/>
              </a:rPr>
              <a:t>Resettlement Guidance and Good Practice. Available online at: </a:t>
            </a:r>
            <a:r>
              <a:rPr lang="en-GB" sz="19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4"/>
              </a:rPr>
              <a:t>file:///C:/Users/smart/Downloads/resettlement-guidance-good-practice%20(3).pdf</a:t>
            </a:r>
            <a:r>
              <a:rPr lang="en-GB" sz="1900" dirty="0">
                <a:effectLst/>
                <a:latin typeface="Times New Roman" panose="02020603050405020304" pitchFamily="18" charset="0"/>
                <a:ea typeface="Calibri" panose="020F0502020204030204" pitchFamily="34" charset="0"/>
                <a:cs typeface="Times New Roman" panose="02020603050405020304" pitchFamily="18" charset="0"/>
              </a:rPr>
              <a:t>. Assessed: 24/01/2022.</a:t>
            </a:r>
            <a:endParaRPr lang="en-GB" sz="1900" dirty="0">
              <a:solidFill>
                <a:srgbClr val="222222"/>
              </a:solidFill>
              <a:latin typeface="Times New Roman" panose="02020603050405020304" pitchFamily="18" charset="0"/>
              <a:cs typeface="Times New Roman" panose="02020603050405020304" pitchFamily="18" charset="0"/>
            </a:endParaRPr>
          </a:p>
          <a:p>
            <a:pPr>
              <a:lnSpc>
                <a:spcPct val="107000"/>
              </a:lnSpc>
              <a:spcAft>
                <a:spcPts val="800"/>
              </a:spcAft>
            </a:pPr>
            <a:r>
              <a:rPr lang="en-GB" sz="1900" dirty="0">
                <a:solidFill>
                  <a:srgbClr val="222222"/>
                </a:solidFill>
                <a:latin typeface="Times New Roman" panose="02020603050405020304" pitchFamily="18" charset="0"/>
                <a:cs typeface="Times New Roman" panose="02020603050405020304" pitchFamily="18" charset="0"/>
              </a:rPr>
              <a:t>Homeless Link (2013). Effective Action - RESETTLEMENT FROM HOMELESSNESS SERVICES. Resettlement Document. Available online at: </a:t>
            </a:r>
            <a:r>
              <a:rPr lang="en-GB" sz="1900" dirty="0">
                <a:solidFill>
                  <a:srgbClr val="222222"/>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https://www.homeless.org.uk/sites/default/files/site-attachments/Resettlement%20guidance.pdf</a:t>
            </a:r>
            <a:r>
              <a:rPr lang="en-GB" sz="1900" dirty="0">
                <a:solidFill>
                  <a:srgbClr val="222222"/>
                </a:solidFill>
                <a:latin typeface="Times New Roman" panose="02020603050405020304" pitchFamily="18" charset="0"/>
                <a:cs typeface="Times New Roman" panose="02020603050405020304" pitchFamily="18" charset="0"/>
              </a:rPr>
              <a:t>. Assessed on: 17/01/2022.</a:t>
            </a:r>
          </a:p>
          <a:p>
            <a:pPr>
              <a:lnSpc>
                <a:spcPct val="107000"/>
              </a:lnSpc>
              <a:spcAft>
                <a:spcPts val="800"/>
              </a:spcAft>
            </a:pPr>
            <a:r>
              <a:rPr lang="en-GB" sz="1900" dirty="0">
                <a:effectLst/>
                <a:latin typeface="Times New Roman" panose="02020603050405020304" pitchFamily="18" charset="0"/>
                <a:ea typeface="Calibri" panose="020F0502020204030204" pitchFamily="34" charset="0"/>
                <a:cs typeface="Times New Roman" panose="02020603050405020304" pitchFamily="18" charset="0"/>
              </a:rPr>
              <a:t>The Howard League for Penal Reform (2016).  Resettlement Law guide. Available online: </a:t>
            </a:r>
            <a:r>
              <a:rPr lang="en-GB" sz="19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6"/>
              </a:rPr>
              <a:t>https://howardleague.org/wp-content/uploads/2016/04/Resettlement-law-guide.pd</a:t>
            </a:r>
            <a:r>
              <a:rPr lang="en-GB" sz="1900" dirty="0">
                <a:effectLst/>
                <a:latin typeface="Times New Roman" panose="02020603050405020304" pitchFamily="18" charset="0"/>
                <a:ea typeface="Calibri" panose="020F0502020204030204" pitchFamily="34" charset="0"/>
                <a:cs typeface="Times New Roman" panose="02020603050405020304" pitchFamily="18" charset="0"/>
              </a:rPr>
              <a:t>. Assessed on: 24/1/2022.</a:t>
            </a:r>
            <a:endParaRPr lang="en-GB" sz="1900" dirty="0">
              <a:solidFill>
                <a:srgbClr val="222222"/>
              </a:solidFill>
              <a:latin typeface="Times New Roman" panose="02020603050405020304" pitchFamily="18" charset="0"/>
              <a:cs typeface="Times New Roman" panose="02020603050405020304" pitchFamily="18" charset="0"/>
            </a:endParaRPr>
          </a:p>
          <a:p>
            <a:pPr>
              <a:lnSpc>
                <a:spcPct val="107000"/>
              </a:lnSpc>
              <a:spcAft>
                <a:spcPts val="800"/>
              </a:spcAft>
            </a:pPr>
            <a:r>
              <a:rPr lang="en-GB" sz="1900" dirty="0">
                <a:solidFill>
                  <a:srgbClr val="222222"/>
                </a:solidFill>
                <a:latin typeface="Times New Roman" panose="02020603050405020304" pitchFamily="18" charset="0"/>
                <a:cs typeface="Times New Roman" panose="02020603050405020304" pitchFamily="18" charset="0"/>
              </a:rPr>
              <a:t>Jani, U. B. (2011). A Qualitative Analysis of Homeless Women with Children in Transitional Housing: What Are Their Needs?.</a:t>
            </a:r>
          </a:p>
          <a:p>
            <a:pPr>
              <a:lnSpc>
                <a:spcPct val="107000"/>
              </a:lnSpc>
              <a:spcAft>
                <a:spcPts val="800"/>
              </a:spcAft>
            </a:pPr>
            <a:r>
              <a:rPr lang="en-GB" sz="1900" dirty="0" err="1">
                <a:solidFill>
                  <a:srgbClr val="222222"/>
                </a:solidFill>
                <a:latin typeface="Times New Roman" panose="02020603050405020304" pitchFamily="18" charset="0"/>
                <a:cs typeface="Times New Roman" panose="02020603050405020304" pitchFamily="18" charset="0"/>
              </a:rPr>
              <a:t>Perera</a:t>
            </a:r>
            <a:r>
              <a:rPr lang="en-GB" sz="1900" dirty="0">
                <a:solidFill>
                  <a:srgbClr val="222222"/>
                </a:solidFill>
                <a:latin typeface="Times New Roman" panose="02020603050405020304" pitchFamily="18" charset="0"/>
                <a:cs typeface="Times New Roman" panose="02020603050405020304" pitchFamily="18" charset="0"/>
              </a:rPr>
              <a:t>, T. G. U. P., </a:t>
            </a:r>
            <a:r>
              <a:rPr lang="en-GB" sz="1900" dirty="0" err="1">
                <a:solidFill>
                  <a:srgbClr val="222222"/>
                </a:solidFill>
                <a:latin typeface="Times New Roman" panose="02020603050405020304" pitchFamily="18" charset="0"/>
                <a:cs typeface="Times New Roman" panose="02020603050405020304" pitchFamily="18" charset="0"/>
              </a:rPr>
              <a:t>Weerasoori</a:t>
            </a:r>
            <a:r>
              <a:rPr lang="en-GB" sz="1900" dirty="0">
                <a:solidFill>
                  <a:srgbClr val="222222"/>
                </a:solidFill>
                <a:latin typeface="Times New Roman" panose="02020603050405020304" pitchFamily="18" charset="0"/>
                <a:cs typeface="Times New Roman" panose="02020603050405020304" pitchFamily="18" charset="0"/>
              </a:rPr>
              <a:t>, I., &amp; </a:t>
            </a:r>
            <a:r>
              <a:rPr lang="en-GB" sz="1900" dirty="0" err="1">
                <a:solidFill>
                  <a:srgbClr val="222222"/>
                </a:solidFill>
                <a:latin typeface="Times New Roman" panose="02020603050405020304" pitchFamily="18" charset="0"/>
                <a:cs typeface="Times New Roman" panose="02020603050405020304" pitchFamily="18" charset="0"/>
              </a:rPr>
              <a:t>Karunarathne</a:t>
            </a:r>
            <a:r>
              <a:rPr lang="en-GB" sz="1900" dirty="0">
                <a:solidFill>
                  <a:srgbClr val="222222"/>
                </a:solidFill>
                <a:latin typeface="Times New Roman" panose="02020603050405020304" pitchFamily="18" charset="0"/>
                <a:cs typeface="Times New Roman" panose="02020603050405020304" pitchFamily="18" charset="0"/>
              </a:rPr>
              <a:t>, H. M. L. P. (2012). An evaluation of success and failures in Hambantota, </a:t>
            </a:r>
            <a:r>
              <a:rPr lang="en-GB" sz="1900" dirty="0" err="1">
                <a:solidFill>
                  <a:srgbClr val="222222"/>
                </a:solidFill>
                <a:latin typeface="Times New Roman" panose="02020603050405020304" pitchFamily="18" charset="0"/>
                <a:cs typeface="Times New Roman" panose="02020603050405020304" pitchFamily="18" charset="0"/>
              </a:rPr>
              <a:t>Siribopura</a:t>
            </a:r>
            <a:r>
              <a:rPr lang="en-GB" sz="1900" dirty="0">
                <a:solidFill>
                  <a:srgbClr val="222222"/>
                </a:solidFill>
                <a:latin typeface="Times New Roman" panose="02020603050405020304" pitchFamily="18" charset="0"/>
                <a:cs typeface="Times New Roman" panose="02020603050405020304" pitchFamily="18" charset="0"/>
              </a:rPr>
              <a:t> resettlement housing program: lessons learned. Sri Lanka Journal of Real Estate, (6).</a:t>
            </a:r>
          </a:p>
          <a:p>
            <a:pPr>
              <a:lnSpc>
                <a:spcPct val="107000"/>
              </a:lnSpc>
              <a:spcAft>
                <a:spcPts val="800"/>
              </a:spcAft>
            </a:pPr>
            <a:r>
              <a:rPr lang="en-GB" sz="1900" b="0" i="0" dirty="0" err="1">
                <a:solidFill>
                  <a:srgbClr val="222222"/>
                </a:solidFill>
                <a:effectLst/>
                <a:latin typeface="Times New Roman" panose="02020603050405020304" pitchFamily="18" charset="0"/>
                <a:cs typeface="Times New Roman" panose="02020603050405020304" pitchFamily="18" charset="0"/>
              </a:rPr>
              <a:t>Otsuki</a:t>
            </a:r>
            <a:r>
              <a:rPr lang="en-GB" sz="1900" b="0" i="0" dirty="0">
                <a:solidFill>
                  <a:srgbClr val="222222"/>
                </a:solidFill>
                <a:effectLst/>
                <a:latin typeface="Times New Roman" panose="02020603050405020304" pitchFamily="18" charset="0"/>
                <a:cs typeface="Times New Roman" panose="02020603050405020304" pitchFamily="18" charset="0"/>
              </a:rPr>
              <a:t>, K. (2021). Making Justice the Subject of Resettlement Planning. </a:t>
            </a:r>
            <a:r>
              <a:rPr lang="en-GB" sz="1900" b="0" i="1" dirty="0">
                <a:solidFill>
                  <a:srgbClr val="222222"/>
                </a:solidFill>
                <a:effectLst/>
                <a:latin typeface="Times New Roman" panose="02020603050405020304" pitchFamily="18" charset="0"/>
                <a:cs typeface="Times New Roman" panose="02020603050405020304" pitchFamily="18" charset="0"/>
              </a:rPr>
              <a:t>Antipode</a:t>
            </a:r>
            <a:r>
              <a:rPr lang="en-GB" sz="1900" b="0" i="0" dirty="0">
                <a:solidFill>
                  <a:srgbClr val="222222"/>
                </a:solidFill>
                <a:effectLst/>
                <a:latin typeface="Times New Roman" panose="02020603050405020304" pitchFamily="18" charset="0"/>
                <a:cs typeface="Times New Roman" panose="02020603050405020304" pitchFamily="18" charset="0"/>
              </a:rPr>
              <a:t>, </a:t>
            </a:r>
            <a:r>
              <a:rPr lang="en-GB" sz="1900" b="0" i="1" dirty="0">
                <a:solidFill>
                  <a:srgbClr val="222222"/>
                </a:solidFill>
                <a:effectLst/>
                <a:latin typeface="Times New Roman" panose="02020603050405020304" pitchFamily="18" charset="0"/>
                <a:cs typeface="Times New Roman" panose="02020603050405020304" pitchFamily="18" charset="0"/>
              </a:rPr>
              <a:t>53</a:t>
            </a:r>
            <a:r>
              <a:rPr lang="en-GB" sz="1900" b="0" i="0" dirty="0">
                <a:solidFill>
                  <a:srgbClr val="222222"/>
                </a:solidFill>
                <a:effectLst/>
                <a:latin typeface="Times New Roman" panose="02020603050405020304" pitchFamily="18" charset="0"/>
                <a:cs typeface="Times New Roman" panose="02020603050405020304" pitchFamily="18" charset="0"/>
              </a:rPr>
              <a:t>(6), 1745-1766.</a:t>
            </a:r>
            <a:endParaRPr lang="en-GB" sz="1900" dirty="0">
              <a:solidFill>
                <a:srgbClr val="222222"/>
              </a:solidFill>
              <a:latin typeface="Times New Roman" panose="02020603050405020304" pitchFamily="18" charset="0"/>
              <a:cs typeface="Times New Roman" panose="02020603050405020304" pitchFamily="18" charset="0"/>
            </a:endParaRPr>
          </a:p>
          <a:p>
            <a:r>
              <a:rPr lang="en-GB" sz="1900" dirty="0">
                <a:solidFill>
                  <a:srgbClr val="222222"/>
                </a:solidFill>
                <a:latin typeface="Times New Roman" panose="02020603050405020304" pitchFamily="18" charset="0"/>
                <a:cs typeface="Times New Roman" panose="02020603050405020304" pitchFamily="18" charset="0"/>
              </a:rPr>
              <a:t>UNHCR (2014). PLANNED RELOCATION, DISASTERS AND CLIMATE CHANGE: CONSOLIDATING GOOD PRACTICES AND PREPARING FOR THE FUTURE. Available online at: </a:t>
            </a:r>
            <a:r>
              <a:rPr lang="en-GB" sz="1900" dirty="0">
                <a:solidFill>
                  <a:srgbClr val="222222"/>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https://www.unhcr.org/54082cc69.pdf</a:t>
            </a:r>
            <a:r>
              <a:rPr lang="en-GB" sz="1900" dirty="0">
                <a:solidFill>
                  <a:srgbClr val="222222"/>
                </a:solidFill>
                <a:latin typeface="Times New Roman" panose="02020603050405020304" pitchFamily="18" charset="0"/>
                <a:cs typeface="Times New Roman" panose="02020603050405020304" pitchFamily="18" charset="0"/>
              </a:rPr>
              <a:t>. Assessed on: 18/01/2022.</a:t>
            </a:r>
          </a:p>
          <a:p>
            <a:r>
              <a:rPr lang="en-GB" sz="1900" dirty="0" err="1">
                <a:solidFill>
                  <a:srgbClr val="222222"/>
                </a:solidFill>
                <a:latin typeface="Times New Roman" panose="02020603050405020304" pitchFamily="18" charset="0"/>
                <a:cs typeface="Times New Roman" panose="02020603050405020304" pitchFamily="18" charset="0"/>
              </a:rPr>
              <a:t>Weinreb</a:t>
            </a:r>
            <a:r>
              <a:rPr lang="en-GB" sz="1900" dirty="0">
                <a:solidFill>
                  <a:srgbClr val="222222"/>
                </a:solidFill>
                <a:latin typeface="Times New Roman" panose="02020603050405020304" pitchFamily="18" charset="0"/>
                <a:cs typeface="Times New Roman" panose="02020603050405020304" pitchFamily="18" charset="0"/>
              </a:rPr>
              <a:t>, L., Rossi, P., (1995). The American homeless family shelter “system”. Social Service Review, 69(1), 86-107.</a:t>
            </a:r>
          </a:p>
          <a:p>
            <a:r>
              <a:rPr lang="en-GB" sz="1800" dirty="0">
                <a:solidFill>
                  <a:srgbClr val="222222"/>
                </a:solidFill>
                <a:latin typeface="Times New Roman" panose="02020603050405020304" pitchFamily="18" charset="0"/>
                <a:cs typeface="Times New Roman" panose="02020603050405020304" pitchFamily="18" charset="0"/>
              </a:rPr>
              <a:t>.</a:t>
            </a:r>
            <a:endParaRPr lang="en-US" sz="1800" dirty="0">
              <a:solidFill>
                <a:srgbClr val="222222"/>
              </a:solidFill>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3200FA57-41D3-49D5-A3AA-5BC39FD9C13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15769905"/>
      </p:ext>
    </p:extLst>
  </p:cSld>
  <p:clrMapOvr>
    <a:masterClrMapping/>
  </p:clrMapOvr>
  <mc:AlternateContent xmlns:mc="http://schemas.openxmlformats.org/markup-compatibility/2006">
    <mc:Choice xmlns:p14="http://schemas.microsoft.com/office/powerpoint/2010/main" Requires="p14">
      <p:transition spd="slow" p14:dur="2000" advTm="1637"/>
    </mc:Choice>
    <mc:Fallback>
      <p:transition spd="slow" advTm="1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284" y="286603"/>
            <a:ext cx="7049386" cy="1450757"/>
          </a:xfrm>
        </p:spPr>
        <p:txBody>
          <a:bodyPr/>
          <a:lstStyle/>
          <a:p>
            <a:r>
              <a:rPr lang="en-US" b="1" dirty="0">
                <a:latin typeface="Times New Roman" panose="02020603050405020304" pitchFamily="18" charset="0"/>
                <a:cs typeface="Times New Roman" panose="02020603050405020304" pitchFamily="18" charset="0"/>
              </a:rPr>
              <a:t>Learning outcomes </a:t>
            </a:r>
          </a:p>
        </p:txBody>
      </p:sp>
      <p:sp>
        <p:nvSpPr>
          <p:cNvPr id="3" name="Content Placeholder 2"/>
          <p:cNvSpPr>
            <a:spLocks noGrp="1"/>
          </p:cNvSpPr>
          <p:nvPr>
            <p:ph idx="1"/>
          </p:nvPr>
        </p:nvSpPr>
        <p:spPr>
          <a:xfrm>
            <a:off x="127591" y="1845734"/>
            <a:ext cx="8176437" cy="4023360"/>
          </a:xfrm>
        </p:spPr>
        <p:txBody>
          <a:bodyPr>
            <a:normAutofit/>
          </a:bodyPr>
          <a:lstStyle/>
          <a:p>
            <a:pPr algn="just"/>
            <a:endParaRPr lang="en-US" sz="2400" dirty="0">
              <a:latin typeface="Sylfaen" panose="010A0502050306030303" pitchFamily="18" charset="0"/>
            </a:endParaRPr>
          </a:p>
          <a:p>
            <a:r>
              <a:rPr lang="en-GB" dirty="0">
                <a:latin typeface="Times New Roman" panose="02020603050405020304" pitchFamily="18" charset="0"/>
                <a:ea typeface="Calibri" panose="020F0502020204030204" pitchFamily="34" charset="0"/>
                <a:cs typeface="Times New Roman" panose="02020603050405020304" pitchFamily="18" charset="0"/>
              </a:rPr>
              <a:t>By the end of this lesson, students will:</a:t>
            </a:r>
            <a:endParaRPr lang="en-GB" dirty="0">
              <a:effectLst/>
              <a:latin typeface="Times New Roman" panose="02020603050405020304" pitchFamily="18" charset="0"/>
              <a:ea typeface="Calibri" panose="020F0502020204030204" pitchFamily="34" charset="0"/>
              <a:cs typeface="Times New Roman" panose="02020603050405020304" pitchFamily="18" charset="0"/>
            </a:endParaRPr>
          </a:p>
          <a:p>
            <a:pPr>
              <a:buFont typeface="Wingdings" panose="05000000000000000000" pitchFamily="2" charset="2"/>
              <a:buChar char="§"/>
            </a:pPr>
            <a:r>
              <a:rPr lang="en-GB" dirty="0">
                <a:effectLst/>
                <a:latin typeface="Times New Roman" panose="02020603050405020304" pitchFamily="18" charset="0"/>
                <a:ea typeface="Calibri" panose="020F0502020204030204" pitchFamily="34" charset="0"/>
                <a:cs typeface="Times New Roman" panose="02020603050405020304" pitchFamily="18" charset="0"/>
              </a:rPr>
              <a:t> Understand the meaning of resettlement housing.</a:t>
            </a:r>
          </a:p>
          <a:p>
            <a:pPr>
              <a:buFont typeface="Wingdings" panose="05000000000000000000" pitchFamily="2" charset="2"/>
              <a:buChar char="§"/>
            </a:pPr>
            <a:r>
              <a:rPr lang="en-GB" dirty="0">
                <a:effectLst/>
                <a:latin typeface="Times New Roman" panose="02020603050405020304" pitchFamily="18" charset="0"/>
                <a:ea typeface="Calibri" panose="020F0502020204030204" pitchFamily="34" charset="0"/>
                <a:cs typeface="Times New Roman" panose="02020603050405020304" pitchFamily="18" charset="0"/>
              </a:rPr>
              <a:t> Know the types of resettlement housing.</a:t>
            </a:r>
          </a:p>
          <a:p>
            <a:pPr>
              <a:buFont typeface="Wingdings" panose="05000000000000000000" pitchFamily="2" charset="2"/>
              <a:buChar char="§"/>
            </a:pPr>
            <a:r>
              <a:rPr lang="en-GB" dirty="0">
                <a:effectLst/>
                <a:latin typeface="Times New Roman" panose="02020603050405020304" pitchFamily="18" charset="0"/>
                <a:ea typeface="Calibri" panose="020F0502020204030204" pitchFamily="34" charset="0"/>
                <a:cs typeface="Times New Roman" panose="02020603050405020304" pitchFamily="18" charset="0"/>
              </a:rPr>
              <a:t> Recognise the importance of resettlement housing.</a:t>
            </a:r>
          </a:p>
          <a:p>
            <a:pPr>
              <a:buFont typeface="Wingdings" panose="05000000000000000000" pitchFamily="2" charset="2"/>
              <a:buChar char="§"/>
            </a:pPr>
            <a:r>
              <a:rPr lang="en-GB" dirty="0">
                <a:effectLst/>
                <a:latin typeface="Times New Roman" panose="02020603050405020304" pitchFamily="18" charset="0"/>
                <a:ea typeface="Calibri" panose="020F0502020204030204" pitchFamily="34" charset="0"/>
                <a:cs typeface="Times New Roman" panose="02020603050405020304" pitchFamily="18" charset="0"/>
              </a:rPr>
              <a:t> Understand the place of preparedness and planning in resettlement housing</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t>
            </a:r>
          </a:p>
          <a:p>
            <a:pPr>
              <a:buFont typeface="Wingdings" panose="05000000000000000000" pitchFamily="2" charset="2"/>
              <a:buChar char="§"/>
            </a:pPr>
            <a:r>
              <a:rPr lang="en-GB" sz="1800" dirty="0">
                <a:latin typeface="Times New Roman" panose="02020603050405020304" pitchFamily="18" charset="0"/>
                <a:ea typeface="Calibri" panose="020F0502020204030204" pitchFamily="34" charset="0"/>
                <a:cs typeface="Times New Roman" panose="02020603050405020304" pitchFamily="18" charset="0"/>
              </a:rPr>
              <a:t>Understand how to plan a successful resettlement housing and the factors to consider.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Regulations | Nottingham Trent University">
            <a:extLst>
              <a:ext uri="{FF2B5EF4-FFF2-40B4-BE49-F238E27FC236}">
                <a16:creationId xmlns:a16="http://schemas.microsoft.com/office/drawing/2014/main" id="{68678D51-B96A-4505-BF6B-959CD1B8C0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2642" y="1845735"/>
            <a:ext cx="3817089" cy="402336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53EEF2E2-626E-47BC-8918-BFCF98820E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81361167"/>
      </p:ext>
    </p:extLst>
  </p:cSld>
  <p:clrMapOvr>
    <a:masterClrMapping/>
  </p:clrMapOvr>
  <mc:AlternateContent xmlns:mc="http://schemas.openxmlformats.org/markup-compatibility/2006">
    <mc:Choice xmlns:p14="http://schemas.microsoft.com/office/powerpoint/2010/main" Requires="p14">
      <p:transition spd="slow" p14:dur="2000" advTm="24251"/>
    </mc:Choice>
    <mc:Fallback>
      <p:transition spd="slow" advTm="24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5175929" cy="1127527"/>
          </a:xfrm>
        </p:spPr>
        <p:txBody>
          <a:bodyPr/>
          <a:lstStyle/>
          <a:p>
            <a:r>
              <a:rPr lang="en-US" b="1" dirty="0">
                <a:latin typeface="Times New Roman" panose="02020603050405020304" pitchFamily="18" charset="0"/>
                <a:cs typeface="Times New Roman" panose="02020603050405020304" pitchFamily="18" charset="0"/>
              </a:rPr>
              <a:t>Content</a:t>
            </a:r>
          </a:p>
        </p:txBody>
      </p:sp>
      <p:sp>
        <p:nvSpPr>
          <p:cNvPr id="3" name="Content Placeholder 2"/>
          <p:cNvSpPr>
            <a:spLocks noGrp="1"/>
          </p:cNvSpPr>
          <p:nvPr>
            <p:ph idx="1"/>
          </p:nvPr>
        </p:nvSpPr>
        <p:spPr/>
        <p:txBody>
          <a:bodyPr>
            <a:normAutofit fontScale="92500" lnSpcReduction="20000"/>
          </a:bodyPr>
          <a:lstStyle/>
          <a:p>
            <a:pPr marL="342900" marR="0" lvl="0" indent="-342900" algn="just">
              <a:lnSpc>
                <a:spcPct val="150000"/>
              </a:lnSpc>
              <a:spcBef>
                <a:spcPts val="0"/>
              </a:spcBef>
              <a:spcAft>
                <a:spcPts val="800"/>
              </a:spcAft>
              <a:buFont typeface="Symbol" panose="05050102010706020507" pitchFamily="18" charset="2"/>
              <a:buChar char=""/>
            </a:pPr>
            <a:endParaRPr lang="en-US" sz="2400" dirty="0">
              <a:latin typeface="Sylfaen" panose="010A0502050306030303" pitchFamily="18" charset="0"/>
              <a:ea typeface="Calibri" panose="020F0502020204030204" pitchFamily="34" charset="0"/>
            </a:endParaRPr>
          </a:p>
          <a:p>
            <a:pPr marR="0" lvl="0" algn="just">
              <a:lnSpc>
                <a:spcPct val="150000"/>
              </a:lnSpc>
              <a:spcBef>
                <a:spcPts val="0"/>
              </a:spcBef>
              <a:spcAft>
                <a:spcPts val="800"/>
              </a:spcAft>
              <a:buFont typeface="Wingdings" panose="05000000000000000000" pitchFamily="2" charset="2"/>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 The meaning of resettlement and resettlement housing</a:t>
            </a:r>
          </a:p>
          <a:p>
            <a:pPr marR="0" lvl="0" algn="just">
              <a:lnSpc>
                <a:spcPct val="150000"/>
              </a:lnSpc>
              <a:spcBef>
                <a:spcPts val="0"/>
              </a:spcBef>
              <a:spcAft>
                <a:spcPts val="800"/>
              </a:spcAft>
              <a:buFont typeface="Wingdings" panose="05000000000000000000" pitchFamily="2" charset="2"/>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 Types of resettlement housing.</a:t>
            </a:r>
          </a:p>
          <a:p>
            <a:pPr marR="0" lvl="0" algn="just">
              <a:lnSpc>
                <a:spcPct val="150000"/>
              </a:lnSpc>
              <a:spcBef>
                <a:spcPts val="0"/>
              </a:spcBef>
              <a:spcAft>
                <a:spcPts val="800"/>
              </a:spcAft>
              <a:buFont typeface="Wingdings" panose="05000000000000000000" pitchFamily="2" charset="2"/>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 What are the importance of resettlement housing?</a:t>
            </a:r>
          </a:p>
          <a:p>
            <a:pPr marR="0" lvl="0" algn="just">
              <a:lnSpc>
                <a:spcPct val="150000"/>
              </a:lnSpc>
              <a:spcBef>
                <a:spcPts val="0"/>
              </a:spcBef>
              <a:spcAft>
                <a:spcPts val="800"/>
              </a:spcAft>
              <a:buFont typeface="Wingdings" panose="05000000000000000000" pitchFamily="2" charset="2"/>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 Why resettlement housing</a:t>
            </a:r>
          </a:p>
          <a:p>
            <a:pPr>
              <a:buFont typeface="Wingdings" panose="05000000000000000000" pitchFamily="2" charset="2"/>
              <a:buChar char="§"/>
            </a:pP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latin typeface="Times New Roman" panose="02020603050405020304" pitchFamily="18" charset="0"/>
                <a:ea typeface="Calibri" panose="020F0502020204030204" pitchFamily="34" charset="0"/>
                <a:cs typeface="Times New Roman" panose="02020603050405020304" pitchFamily="18" charset="0"/>
              </a:rPr>
              <a:t>The place of preparedness and planning in resettlement housing.</a:t>
            </a:r>
          </a:p>
          <a:p>
            <a:pPr>
              <a:buFont typeface="Wingdings" panose="05000000000000000000" pitchFamily="2" charset="2"/>
              <a:buChar char="§"/>
            </a:pPr>
            <a:r>
              <a:rPr lang="en-GB" sz="2800" dirty="0">
                <a:latin typeface="Times New Roman" panose="02020603050405020304" pitchFamily="18" charset="0"/>
                <a:ea typeface="Calibri" panose="020F0502020204030204" pitchFamily="34" charset="0"/>
                <a:cs typeface="Times New Roman" panose="02020603050405020304" pitchFamily="18" charset="0"/>
              </a:rPr>
              <a:t> How to plan a successful resettlement housing and the factors to consider</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buFont typeface="Wingdings" panose="05000000000000000000" pitchFamily="2" charset="2"/>
              <a:buChar char="§"/>
            </a:pP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R="0" lvl="0" algn="just">
              <a:lnSpc>
                <a:spcPct val="150000"/>
              </a:lnSpc>
              <a:spcBef>
                <a:spcPts val="0"/>
              </a:spcBef>
              <a:spcAft>
                <a:spcPts val="800"/>
              </a:spcAft>
              <a:buFont typeface="Wingdings" panose="05000000000000000000" pitchFamily="2" charset="2"/>
              <a:buChar char="§"/>
            </a:pPr>
            <a:endParaRPr lang="en-US" sz="2400" dirty="0">
              <a:latin typeface="Sylfaen" panose="010A0502050306030303" pitchFamily="18" charset="0"/>
              <a:ea typeface="Calibri" panose="020F0502020204030204" pitchFamily="34" charset="0"/>
            </a:endParaRPr>
          </a:p>
        </p:txBody>
      </p:sp>
      <p:pic>
        <p:nvPicPr>
          <p:cNvPr id="4" name="Audio 3">
            <a:hlinkClick r:id="" action="ppaction://media"/>
            <a:extLst>
              <a:ext uri="{FF2B5EF4-FFF2-40B4-BE49-F238E27FC236}">
                <a16:creationId xmlns:a16="http://schemas.microsoft.com/office/drawing/2014/main" id="{F8C046E4-7217-49FE-B997-711F360E6F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6231974"/>
      </p:ext>
    </p:extLst>
  </p:cSld>
  <p:clrMapOvr>
    <a:masterClrMapping/>
  </p:clrMapOvr>
  <mc:AlternateContent xmlns:mc="http://schemas.openxmlformats.org/markup-compatibility/2006">
    <mc:Choice xmlns:p14="http://schemas.microsoft.com/office/powerpoint/2010/main" Requires="p14">
      <p:transition spd="slow" p14:dur="2000" advTm="8670"/>
    </mc:Choice>
    <mc:Fallback>
      <p:transition spd="slow" advTm="8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a:latin typeface="Times New Roman" panose="02020603050405020304" pitchFamily="18" charset="0"/>
                <a:ea typeface="Calibri" panose="020F0502020204030204" pitchFamily="34" charset="0"/>
                <a:cs typeface="Times New Roman" panose="02020603050405020304" pitchFamily="18" charset="0"/>
              </a:rPr>
              <a:t>Meaning of resettlement &amp; Resettlement Housing </a:t>
            </a:r>
            <a:endParaRPr lang="en-US" sz="28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9972" y="1845734"/>
            <a:ext cx="11270512" cy="4023360"/>
          </a:xfrm>
        </p:spPr>
        <p:txBody>
          <a:bodyPr>
            <a:normAutofit/>
          </a:bodyPr>
          <a:lstStyle/>
          <a:p>
            <a:pPr marL="228600" lvl="1">
              <a:spcBef>
                <a:spcPts val="1000"/>
              </a:spcBef>
            </a:pPr>
            <a:endParaRPr lang="en-GB" dirty="0">
              <a:latin typeface="Sylfaen" panose="010A0502050306030303" pitchFamily="18" charset="0"/>
            </a:endParaRPr>
          </a:p>
          <a:p>
            <a:pPr marL="388620" lvl="1" indent="-342900" algn="just">
              <a:spcBef>
                <a:spcPts val="1000"/>
              </a:spcBef>
              <a:buFont typeface="Wingdings" panose="05000000000000000000" pitchFamily="2" charset="2"/>
              <a:buChar char="§"/>
            </a:pPr>
            <a:endParaRPr lang="en-GB" sz="2400" dirty="0">
              <a:latin typeface="Sylfaen" panose="010A0502050306030303" pitchFamily="18" charset="0"/>
            </a:endParaRPr>
          </a:p>
        </p:txBody>
      </p:sp>
      <p:sp>
        <p:nvSpPr>
          <p:cNvPr id="4" name="Rectangle 3">
            <a:extLst>
              <a:ext uri="{FF2B5EF4-FFF2-40B4-BE49-F238E27FC236}">
                <a16:creationId xmlns:a16="http://schemas.microsoft.com/office/drawing/2014/main" id="{368C8F75-DA60-41BE-B61A-FF39965A9E7B}"/>
              </a:ext>
            </a:extLst>
          </p:cNvPr>
          <p:cNvSpPr/>
          <p:nvPr/>
        </p:nvSpPr>
        <p:spPr>
          <a:xfrm>
            <a:off x="2207102" y="2565051"/>
            <a:ext cx="2737722" cy="19937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600" dirty="0">
                <a:latin typeface="Times New Roman" panose="02020603050405020304" pitchFamily="18" charset="0"/>
                <a:ea typeface="Calibri" panose="020F0502020204030204" pitchFamily="34" charset="0"/>
                <a:cs typeface="Times New Roman" panose="02020603050405020304" pitchFamily="18" charset="0"/>
              </a:rPr>
              <a:t>The</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act of moving homeless people from temporary housing or the streets into more permanent and frequently independent accommodation (Housing Link, 2013). </a:t>
            </a:r>
            <a:endParaRPr lang="en-GB" sz="16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079D87C0-5962-4EDB-A928-C804D1009F11}"/>
              </a:ext>
            </a:extLst>
          </p:cNvPr>
          <p:cNvSpPr/>
          <p:nvPr/>
        </p:nvSpPr>
        <p:spPr>
          <a:xfrm>
            <a:off x="5057117" y="4140383"/>
            <a:ext cx="4033720" cy="165032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en-GB" sz="1600" dirty="0">
                <a:latin typeface="Times New Roman" panose="02020603050405020304" pitchFamily="18" charset="0"/>
                <a:ea typeface="Calibri" panose="020F0502020204030204" pitchFamily="34" charset="0"/>
                <a:cs typeface="Times New Roman" panose="02020603050405020304" pitchFamily="18" charset="0"/>
              </a:rPr>
              <a:t>The planning of the housing</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“must” put into consideration the social and physical infrastructural needs of the displaced</a:t>
            </a:r>
            <a:r>
              <a:rPr lang="en-GB" sz="1600" dirty="0">
                <a:latin typeface="Times New Roman" panose="02020603050405020304" pitchFamily="18" charset="0"/>
                <a:ea typeface="Calibri" panose="020F0502020204030204" pitchFamily="34" charset="0"/>
                <a:cs typeface="Times New Roman" panose="02020603050405020304" pitchFamily="18" charset="0"/>
              </a:rPr>
              <a:t> such as s</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chool and health services, access to employment opportunities, and housing (</a:t>
            </a:r>
            <a:r>
              <a:rPr lang="en-GB" sz="1600" dirty="0" err="1">
                <a:effectLst/>
                <a:latin typeface="Times New Roman" panose="02020603050405020304" pitchFamily="18" charset="0"/>
                <a:ea typeface="Calibri" panose="020F0502020204030204" pitchFamily="34" charset="0"/>
              </a:rPr>
              <a:t>Perera</a:t>
            </a:r>
            <a:r>
              <a:rPr lang="en-GB" sz="1600" dirty="0">
                <a:effectLst/>
                <a:latin typeface="Times New Roman" panose="02020603050405020304" pitchFamily="18" charset="0"/>
                <a:ea typeface="Calibri" panose="020F0502020204030204" pitchFamily="34" charset="0"/>
              </a:rPr>
              <a:t>, </a:t>
            </a:r>
            <a:r>
              <a:rPr lang="en-GB" sz="1600" dirty="0" err="1">
                <a:effectLst/>
                <a:latin typeface="Times New Roman" panose="02020603050405020304" pitchFamily="18" charset="0"/>
                <a:ea typeface="Calibri" panose="020F0502020204030204" pitchFamily="34" charset="0"/>
              </a:rPr>
              <a:t>Weerasoori</a:t>
            </a:r>
            <a:r>
              <a:rPr lang="en-GB" sz="1600" dirty="0">
                <a:effectLst/>
                <a:latin typeface="Times New Roman" panose="02020603050405020304" pitchFamily="18" charset="0"/>
                <a:ea typeface="Calibri" panose="020F0502020204030204" pitchFamily="34" charset="0"/>
              </a:rPr>
              <a:t> &amp; </a:t>
            </a:r>
            <a:r>
              <a:rPr lang="en-GB" sz="1600" dirty="0" err="1">
                <a:effectLst/>
                <a:latin typeface="Times New Roman" panose="02020603050405020304" pitchFamily="18" charset="0"/>
                <a:ea typeface="Calibri" panose="020F0502020204030204" pitchFamily="34" charset="0"/>
              </a:rPr>
              <a:t>Karunarathne</a:t>
            </a:r>
            <a:r>
              <a:rPr lang="en-GB" sz="1600" dirty="0">
                <a:latin typeface="Times New Roman" panose="02020603050405020304" pitchFamily="18" charset="0"/>
                <a:ea typeface="Calibri" panose="020F0502020204030204" pitchFamily="34" charset="0"/>
              </a:rPr>
              <a:t>, </a:t>
            </a:r>
            <a:r>
              <a:rPr lang="en-GB" sz="1600" dirty="0">
                <a:effectLst/>
                <a:latin typeface="Times New Roman" panose="02020603050405020304" pitchFamily="18" charset="0"/>
                <a:ea typeface="Calibri" panose="020F0502020204030204" pitchFamily="34" charset="0"/>
              </a:rPr>
              <a:t>2012).</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600" dirty="0">
              <a:latin typeface="Times New Roman" panose="02020603050405020304" pitchFamily="18" charset="0"/>
              <a:cs typeface="Times New Roman" panose="02020603050405020304" pitchFamily="18" charset="0"/>
            </a:endParaRPr>
          </a:p>
          <a:p>
            <a:pPr algn="ctr"/>
            <a:endParaRPr lang="en-GB" sz="1400"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D4BD556B-2734-420C-8057-7BF44EFD4122}"/>
              </a:ext>
            </a:extLst>
          </p:cNvPr>
          <p:cNvSpPr/>
          <p:nvPr/>
        </p:nvSpPr>
        <p:spPr>
          <a:xfrm>
            <a:off x="1097280" y="1845734"/>
            <a:ext cx="471378" cy="41488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imes New Roman" panose="02020603050405020304" pitchFamily="18" charset="0"/>
                <a:cs typeface="Times New Roman" panose="02020603050405020304" pitchFamily="18" charset="0"/>
              </a:rPr>
              <a:t>R</a:t>
            </a:r>
          </a:p>
          <a:p>
            <a:pPr algn="ctr"/>
            <a:r>
              <a:rPr lang="en-GB" dirty="0">
                <a:latin typeface="Times New Roman" panose="02020603050405020304" pitchFamily="18" charset="0"/>
                <a:cs typeface="Times New Roman" panose="02020603050405020304" pitchFamily="18" charset="0"/>
              </a:rPr>
              <a:t>E</a:t>
            </a:r>
          </a:p>
          <a:p>
            <a:pPr algn="ctr"/>
            <a:r>
              <a:rPr lang="en-GB" dirty="0">
                <a:latin typeface="Times New Roman" panose="02020603050405020304" pitchFamily="18" charset="0"/>
                <a:cs typeface="Times New Roman" panose="02020603050405020304" pitchFamily="18" charset="0"/>
              </a:rPr>
              <a:t>S</a:t>
            </a:r>
          </a:p>
          <a:p>
            <a:pPr algn="ctr"/>
            <a:r>
              <a:rPr lang="en-GB" dirty="0">
                <a:latin typeface="Times New Roman" panose="02020603050405020304" pitchFamily="18" charset="0"/>
                <a:cs typeface="Times New Roman" panose="02020603050405020304" pitchFamily="18" charset="0"/>
              </a:rPr>
              <a:t>E</a:t>
            </a:r>
          </a:p>
          <a:p>
            <a:pPr algn="ctr"/>
            <a:r>
              <a:rPr lang="en-GB" dirty="0">
                <a:latin typeface="Times New Roman" panose="02020603050405020304" pitchFamily="18" charset="0"/>
                <a:cs typeface="Times New Roman" panose="02020603050405020304" pitchFamily="18" charset="0"/>
              </a:rPr>
              <a:t>T</a:t>
            </a:r>
          </a:p>
          <a:p>
            <a:pPr algn="ctr"/>
            <a:r>
              <a:rPr lang="en-GB" dirty="0">
                <a:latin typeface="Times New Roman" panose="02020603050405020304" pitchFamily="18" charset="0"/>
                <a:cs typeface="Times New Roman" panose="02020603050405020304" pitchFamily="18" charset="0"/>
              </a:rPr>
              <a:t>T</a:t>
            </a:r>
          </a:p>
          <a:p>
            <a:pPr algn="ctr"/>
            <a:r>
              <a:rPr lang="en-GB" dirty="0">
                <a:latin typeface="Times New Roman" panose="02020603050405020304" pitchFamily="18" charset="0"/>
                <a:cs typeface="Times New Roman" panose="02020603050405020304" pitchFamily="18" charset="0"/>
              </a:rPr>
              <a:t>L</a:t>
            </a:r>
          </a:p>
          <a:p>
            <a:pPr algn="ctr"/>
            <a:r>
              <a:rPr lang="en-GB" dirty="0">
                <a:latin typeface="Times New Roman" panose="02020603050405020304" pitchFamily="18" charset="0"/>
                <a:cs typeface="Times New Roman" panose="02020603050405020304" pitchFamily="18" charset="0"/>
              </a:rPr>
              <a:t>E</a:t>
            </a:r>
          </a:p>
          <a:p>
            <a:pPr algn="ctr"/>
            <a:r>
              <a:rPr lang="en-GB" dirty="0">
                <a:latin typeface="Times New Roman" panose="02020603050405020304" pitchFamily="18" charset="0"/>
                <a:cs typeface="Times New Roman" panose="02020603050405020304" pitchFamily="18" charset="0"/>
              </a:rPr>
              <a:t>M</a:t>
            </a:r>
          </a:p>
          <a:p>
            <a:pPr algn="ctr"/>
            <a:r>
              <a:rPr lang="en-GB" dirty="0">
                <a:latin typeface="Times New Roman" panose="02020603050405020304" pitchFamily="18" charset="0"/>
                <a:cs typeface="Times New Roman" panose="02020603050405020304" pitchFamily="18" charset="0"/>
              </a:rPr>
              <a:t>E</a:t>
            </a:r>
          </a:p>
          <a:p>
            <a:pPr algn="ctr"/>
            <a:r>
              <a:rPr lang="en-GB" dirty="0">
                <a:latin typeface="Times New Roman" panose="02020603050405020304" pitchFamily="18" charset="0"/>
                <a:cs typeface="Times New Roman" panose="02020603050405020304" pitchFamily="18" charset="0"/>
              </a:rPr>
              <a:t>N</a:t>
            </a:r>
          </a:p>
          <a:p>
            <a:pPr algn="ctr"/>
            <a:r>
              <a:rPr lang="en-GB" dirty="0">
                <a:latin typeface="Times New Roman" panose="02020603050405020304" pitchFamily="18" charset="0"/>
                <a:cs typeface="Times New Roman" panose="02020603050405020304" pitchFamily="18" charset="0"/>
              </a:rPr>
              <a:t>T</a:t>
            </a:r>
          </a:p>
        </p:txBody>
      </p:sp>
      <p:sp>
        <p:nvSpPr>
          <p:cNvPr id="14" name="Arrow: Right 13">
            <a:extLst>
              <a:ext uri="{FF2B5EF4-FFF2-40B4-BE49-F238E27FC236}">
                <a16:creationId xmlns:a16="http://schemas.microsoft.com/office/drawing/2014/main" id="{D77BF210-FB24-49CE-A94A-69FCE159E324}"/>
              </a:ext>
            </a:extLst>
          </p:cNvPr>
          <p:cNvSpPr/>
          <p:nvPr/>
        </p:nvSpPr>
        <p:spPr>
          <a:xfrm>
            <a:off x="1568659" y="3561907"/>
            <a:ext cx="638444" cy="20611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5" name="Arrow: Right 14">
            <a:extLst>
              <a:ext uri="{FF2B5EF4-FFF2-40B4-BE49-F238E27FC236}">
                <a16:creationId xmlns:a16="http://schemas.microsoft.com/office/drawing/2014/main" id="{DFA2BCC1-B6A9-4B43-B186-32436D8C5EA1}"/>
              </a:ext>
            </a:extLst>
          </p:cNvPr>
          <p:cNvSpPr/>
          <p:nvPr/>
        </p:nvSpPr>
        <p:spPr>
          <a:xfrm rot="5400000" flipV="1">
            <a:off x="6248989" y="3438877"/>
            <a:ext cx="1215987" cy="7865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EF79DCD9-E8E4-429A-BECA-76203850D517}"/>
              </a:ext>
            </a:extLst>
          </p:cNvPr>
          <p:cNvSpPr/>
          <p:nvPr/>
        </p:nvSpPr>
        <p:spPr>
          <a:xfrm>
            <a:off x="5349987" y="2109599"/>
            <a:ext cx="3013990" cy="8025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Resettlement housing</a:t>
            </a:r>
          </a:p>
        </p:txBody>
      </p:sp>
      <p:sp>
        <p:nvSpPr>
          <p:cNvPr id="8" name="Rectangle 7">
            <a:extLst>
              <a:ext uri="{FF2B5EF4-FFF2-40B4-BE49-F238E27FC236}">
                <a16:creationId xmlns:a16="http://schemas.microsoft.com/office/drawing/2014/main" id="{C9DCD0CC-73A4-47EE-9D7E-49ED4E20AA17}"/>
              </a:ext>
            </a:extLst>
          </p:cNvPr>
          <p:cNvSpPr/>
          <p:nvPr/>
        </p:nvSpPr>
        <p:spPr>
          <a:xfrm>
            <a:off x="8918109" y="1924493"/>
            <a:ext cx="3107313" cy="183305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 Is a building or buildings  created for the habitation of those who were rendered homeless by such factors as disasters and violent armed conflicts.</a:t>
            </a:r>
          </a:p>
        </p:txBody>
      </p:sp>
      <p:sp>
        <p:nvSpPr>
          <p:cNvPr id="11" name="Arrow: Right 10">
            <a:extLst>
              <a:ext uri="{FF2B5EF4-FFF2-40B4-BE49-F238E27FC236}">
                <a16:creationId xmlns:a16="http://schemas.microsoft.com/office/drawing/2014/main" id="{6ABE5C57-44F1-4645-A718-E990484E3905}"/>
              </a:ext>
            </a:extLst>
          </p:cNvPr>
          <p:cNvSpPr/>
          <p:nvPr/>
        </p:nvSpPr>
        <p:spPr>
          <a:xfrm>
            <a:off x="8321957" y="2322735"/>
            <a:ext cx="638173"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9AFF42F-F499-45EA-B704-AE25535C06B0}"/>
              </a:ext>
            </a:extLst>
          </p:cNvPr>
          <p:cNvSpPr/>
          <p:nvPr/>
        </p:nvSpPr>
        <p:spPr>
          <a:xfrm>
            <a:off x="9594792" y="4263655"/>
            <a:ext cx="2260756" cy="914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imes New Roman" panose="02020603050405020304" pitchFamily="18" charset="0"/>
                <a:ea typeface="Calibri" panose="020F0502020204030204" pitchFamily="34" charset="0"/>
                <a:cs typeface="Times New Roman" panose="02020603050405020304" pitchFamily="18" charset="0"/>
              </a:rPr>
              <a:t>The housing must be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development oriented settlement.</a:t>
            </a:r>
          </a:p>
        </p:txBody>
      </p:sp>
      <p:cxnSp>
        <p:nvCxnSpPr>
          <p:cNvPr id="22" name="Connector: Elbow 21">
            <a:extLst>
              <a:ext uri="{FF2B5EF4-FFF2-40B4-BE49-F238E27FC236}">
                <a16:creationId xmlns:a16="http://schemas.microsoft.com/office/drawing/2014/main" id="{2B0FCA2F-2D70-482C-BF3A-AE7A67CA70BC}"/>
              </a:ext>
            </a:extLst>
          </p:cNvPr>
          <p:cNvCxnSpPr>
            <a:cxnSpLocks/>
            <a:endCxn id="20" idx="1"/>
          </p:cNvCxnSpPr>
          <p:nvPr/>
        </p:nvCxnSpPr>
        <p:spPr>
          <a:xfrm rot="16200000" flipH="1">
            <a:off x="8917309" y="4043371"/>
            <a:ext cx="963307" cy="391660"/>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7" name="Connector: Elbow 26">
            <a:extLst>
              <a:ext uri="{FF2B5EF4-FFF2-40B4-BE49-F238E27FC236}">
                <a16:creationId xmlns:a16="http://schemas.microsoft.com/office/drawing/2014/main" id="{D934C667-A46E-40D6-BC4F-DABA9050F9B9}"/>
              </a:ext>
            </a:extLst>
          </p:cNvPr>
          <p:cNvCxnSpPr>
            <a:cxnSpLocks/>
          </p:cNvCxnSpPr>
          <p:nvPr/>
        </p:nvCxnSpPr>
        <p:spPr>
          <a:xfrm rot="10800000" flipV="1">
            <a:off x="8002627" y="3310371"/>
            <a:ext cx="915482" cy="830012"/>
          </a:xfrm>
          <a:prstGeom prst="bentConnector3">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35" name="Arrow: Left-Right 34">
            <a:extLst>
              <a:ext uri="{FF2B5EF4-FFF2-40B4-BE49-F238E27FC236}">
                <a16:creationId xmlns:a16="http://schemas.microsoft.com/office/drawing/2014/main" id="{15A53AC3-529B-451A-B39F-1229866F36AF}"/>
              </a:ext>
            </a:extLst>
          </p:cNvPr>
          <p:cNvSpPr/>
          <p:nvPr/>
        </p:nvSpPr>
        <p:spPr>
          <a:xfrm>
            <a:off x="9090837" y="4985800"/>
            <a:ext cx="503954" cy="45719"/>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6" name="Audio 5">
            <a:hlinkClick r:id="" action="ppaction://media"/>
            <a:extLst>
              <a:ext uri="{FF2B5EF4-FFF2-40B4-BE49-F238E27FC236}">
                <a16:creationId xmlns:a16="http://schemas.microsoft.com/office/drawing/2014/main" id="{856A9990-EC30-4D14-A4B3-9847399636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74228685"/>
      </p:ext>
    </p:extLst>
  </p:cSld>
  <p:clrMapOvr>
    <a:masterClrMapping/>
  </p:clrMapOvr>
  <mc:AlternateContent xmlns:mc="http://schemas.openxmlformats.org/markup-compatibility/2006">
    <mc:Choice xmlns:p14="http://schemas.microsoft.com/office/powerpoint/2010/main" Requires="p14">
      <p:transition spd="slow" p14:dur="2000" advTm="58663"/>
    </mc:Choice>
    <mc:Fallback>
      <p:transition spd="slow" advTm="58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217" y="166288"/>
            <a:ext cx="6954364" cy="1450757"/>
          </a:xfrm>
        </p:spPr>
        <p:txBody>
          <a:bodyPr>
            <a:normAutofit/>
          </a:bodyPr>
          <a:lstStyle/>
          <a:p>
            <a:pPr algn="just"/>
            <a:r>
              <a:rPr lang="en-US" sz="4000" b="1" dirty="0">
                <a:latin typeface="Times New Roman" panose="02020603050405020304" pitchFamily="18" charset="0"/>
                <a:ea typeface="Calibri" panose="020F0502020204030204" pitchFamily="34" charset="0"/>
                <a:cs typeface="Times New Roman" panose="02020603050405020304" pitchFamily="18" charset="0"/>
              </a:rPr>
              <a:t>Types of resettlement housing</a:t>
            </a:r>
            <a:endParaRPr lang="en-US" sz="40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23284" y="1744578"/>
            <a:ext cx="7953153" cy="4535905"/>
          </a:xfrm>
        </p:spPr>
        <p:txBody>
          <a:bodyPr>
            <a:normAutofit/>
          </a:bodyPr>
          <a:lstStyle/>
          <a:p>
            <a:pPr algn="just">
              <a:buFont typeface="Wingdings" panose="05000000000000000000" pitchFamily="2" charset="2"/>
              <a:buChar char="§"/>
            </a:pPr>
            <a:r>
              <a:rPr lang="en-GB" sz="2400" b="1" dirty="0">
                <a:latin typeface="Sylfaen" panose="010A0502050306030303" pitchFamily="18" charset="0"/>
              </a:rPr>
              <a:t> </a:t>
            </a:r>
            <a:r>
              <a:rPr lang="en-GB" b="1" dirty="0">
                <a:latin typeface="Times New Roman" panose="02020603050405020304" pitchFamily="18" charset="0"/>
                <a:cs typeface="Times New Roman" panose="02020603050405020304" pitchFamily="18" charset="0"/>
              </a:rPr>
              <a:t>Temporal: </a:t>
            </a:r>
            <a:r>
              <a:rPr lang="en-GB" dirty="0">
                <a:latin typeface="Times New Roman" panose="02020603050405020304" pitchFamily="18" charset="0"/>
                <a:cs typeface="Times New Roman" panose="02020603050405020304" pitchFamily="18" charset="0"/>
              </a:rPr>
              <a:t>People resettled in temporal places.</a:t>
            </a:r>
          </a:p>
          <a:p>
            <a:pPr marL="0" indent="0" algn="just">
              <a:buNone/>
            </a:pPr>
            <a:r>
              <a:rPr lang="en-GB" dirty="0">
                <a:latin typeface="Times New Roman" panose="02020603050405020304" pitchFamily="18" charset="0"/>
                <a:ea typeface="Calibri" panose="020F0502020204030204" pitchFamily="34" charset="0"/>
                <a:cs typeface="Times New Roman" panose="02020603050405020304" pitchFamily="18" charset="0"/>
              </a:rPr>
              <a:t> P</a:t>
            </a:r>
            <a:r>
              <a:rPr lang="en-GB" dirty="0">
                <a:effectLst/>
                <a:latin typeface="Times New Roman" panose="02020603050405020304" pitchFamily="18" charset="0"/>
                <a:ea typeface="Calibri" panose="020F0502020204030204" pitchFamily="34" charset="0"/>
                <a:cs typeface="Times New Roman" panose="02020603050405020304" pitchFamily="18" charset="0"/>
              </a:rPr>
              <a:t>eople moving from hostels to supported housing (Housing Link, 2013).</a:t>
            </a:r>
          </a:p>
          <a:p>
            <a:pPr marL="0" indent="0" algn="just">
              <a:buNone/>
            </a:pPr>
            <a:r>
              <a:rPr lang="en-GB" dirty="0">
                <a:latin typeface="Times New Roman" panose="02020603050405020304" pitchFamily="18" charset="0"/>
                <a:ea typeface="Calibri" panose="020F0502020204030204" pitchFamily="34" charset="0"/>
                <a:cs typeface="Times New Roman" panose="02020603050405020304" pitchFamily="18" charset="0"/>
              </a:rPr>
              <a:t>It was argued that an</a:t>
            </a:r>
            <a:r>
              <a:rPr lang="en-GB" dirty="0">
                <a:effectLst/>
                <a:latin typeface="Times New Roman" panose="02020603050405020304" pitchFamily="18" charset="0"/>
                <a:ea typeface="Calibri" panose="020F0502020204030204" pitchFamily="34" charset="0"/>
                <a:cs typeface="Times New Roman" panose="02020603050405020304" pitchFamily="18" charset="0"/>
              </a:rPr>
              <a:t> elongated residence in temporary places can increase the risk of expulsion and abandonment (Housing Link, 2013).</a:t>
            </a:r>
          </a:p>
          <a:p>
            <a:pPr marL="0" indent="0" algn="just">
              <a:buNone/>
            </a:pPr>
            <a:r>
              <a:rPr lang="en-AU" b="1" dirty="0">
                <a:latin typeface="Times New Roman" panose="02020603050405020304" pitchFamily="18" charset="0"/>
                <a:cs typeface="Times New Roman" panose="02020603050405020304" pitchFamily="18" charset="0"/>
              </a:rPr>
              <a:t>Transitional housing: </a:t>
            </a:r>
            <a:r>
              <a:rPr lang="en-GB" dirty="0">
                <a:latin typeface="Times New Roman" panose="02020603050405020304" pitchFamily="18" charset="0"/>
                <a:cs typeface="Times New Roman" panose="02020603050405020304" pitchFamily="18" charset="0"/>
              </a:rPr>
              <a:t>It is a place where people stay while moving toward a more permanent housing - a second-stage housing; it acts as an intermediary between crisis housing and permanent housing, people here are preparing to be moved towards independent living (</a:t>
            </a:r>
            <a:r>
              <a:rPr lang="en-GB" dirty="0" err="1">
                <a:latin typeface="Times New Roman" panose="02020603050405020304" pitchFamily="18" charset="0"/>
                <a:cs typeface="Times New Roman" panose="02020603050405020304" pitchFamily="18" charset="0"/>
              </a:rPr>
              <a:t>Weinreb</a:t>
            </a:r>
            <a:r>
              <a:rPr lang="en-GB" dirty="0">
                <a:latin typeface="Times New Roman" panose="02020603050405020304" pitchFamily="18" charset="0"/>
                <a:cs typeface="Times New Roman" panose="02020603050405020304" pitchFamily="18" charset="0"/>
              </a:rPr>
              <a:t>,  &amp; Rossi, 1995; Jani, 2011). </a:t>
            </a:r>
            <a:endParaRPr lang="en-GB"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Wingdings" panose="05000000000000000000" pitchFamily="2" charset="2"/>
              <a:buChar char="§"/>
            </a:pPr>
            <a:r>
              <a:rPr lang="en-GB" dirty="0">
                <a:latin typeface="Times New Roman" panose="02020603050405020304" pitchFamily="18" charset="0"/>
                <a:ea typeface="Calibri" panose="020F0502020204030204" pitchFamily="34" charset="0"/>
                <a:cs typeface="Times New Roman" panose="02020603050405020304" pitchFamily="18" charset="0"/>
              </a:rPr>
              <a:t> </a:t>
            </a:r>
            <a:r>
              <a:rPr lang="en-GB" dirty="0">
                <a:effectLst/>
                <a:latin typeface="Times New Roman" panose="02020603050405020304" pitchFamily="18" charset="0"/>
                <a:ea typeface="Calibri" panose="020F0502020204030204" pitchFamily="34" charset="0"/>
                <a:cs typeface="Times New Roman" panose="02020603050405020304" pitchFamily="18" charset="0"/>
              </a:rPr>
              <a:t> </a:t>
            </a:r>
            <a:r>
              <a:rPr lang="en-AU" b="1" dirty="0">
                <a:effectLst/>
                <a:latin typeface="Times New Roman" panose="02020603050405020304" pitchFamily="18" charset="0"/>
                <a:ea typeface="Calibri" panose="020F0502020204030204" pitchFamily="34" charset="0"/>
                <a:cs typeface="Times New Roman" panose="02020603050405020304" pitchFamily="18" charset="0"/>
              </a:rPr>
              <a:t>Permanent: </a:t>
            </a:r>
            <a:r>
              <a:rPr lang="en-AU" dirty="0">
                <a:effectLst/>
                <a:latin typeface="Times New Roman" panose="02020603050405020304" pitchFamily="18" charset="0"/>
                <a:ea typeface="Calibri" panose="020F0502020204030204" pitchFamily="34" charset="0"/>
                <a:cs typeface="Times New Roman" panose="02020603050405020304" pitchFamily="18" charset="0"/>
              </a:rPr>
              <a:t>People resettled in permanent places.</a:t>
            </a:r>
          </a:p>
          <a:p>
            <a:pPr marL="0" indent="0" algn="just">
              <a:buNone/>
            </a:pPr>
            <a:r>
              <a:rPr lang="en-AU" dirty="0">
                <a:latin typeface="Times New Roman" panose="02020603050405020304" pitchFamily="18" charset="0"/>
                <a:ea typeface="Calibri" panose="020F0502020204030204" pitchFamily="34" charset="0"/>
                <a:cs typeface="Times New Roman" panose="02020603050405020304" pitchFamily="18" charset="0"/>
              </a:rPr>
              <a:t>T</a:t>
            </a:r>
            <a:r>
              <a:rPr lang="en-AU" dirty="0">
                <a:effectLst/>
                <a:latin typeface="Times New Roman" panose="02020603050405020304" pitchFamily="18" charset="0"/>
                <a:ea typeface="Calibri" panose="020F0502020204030204" pitchFamily="34" charset="0"/>
                <a:cs typeface="Times New Roman" panose="02020603050405020304" pitchFamily="18" charset="0"/>
              </a:rPr>
              <a:t>his applies to mostly to protracted displacement: Displacement that lasts for a long time without solution at sight.</a:t>
            </a:r>
          </a:p>
          <a:p>
            <a:pPr algn="just">
              <a:buFont typeface="Wingdings" panose="05000000000000000000" pitchFamily="2" charset="2"/>
              <a:buChar char="§"/>
            </a:pPr>
            <a:endParaRPr lang="en-GB" sz="2400" b="1" dirty="0">
              <a:latin typeface="Sylfaen" panose="010A0502050306030303" pitchFamily="18" charset="0"/>
            </a:endParaRPr>
          </a:p>
          <a:p>
            <a:pPr marL="201168" lvl="1" indent="0" algn="just">
              <a:buNone/>
            </a:pPr>
            <a:endParaRPr lang="en-US" dirty="0">
              <a:latin typeface="Sylfaen" panose="010A0502050306030303" pitchFamily="18" charset="0"/>
            </a:endParaRPr>
          </a:p>
          <a:p>
            <a:pPr marL="0" indent="0" algn="just">
              <a:buNone/>
            </a:pPr>
            <a:endParaRPr lang="en-US" sz="2400" dirty="0">
              <a:latin typeface="Sylfaen" panose="010A0502050306030303" pitchFamily="18" charset="0"/>
            </a:endParaRPr>
          </a:p>
        </p:txBody>
      </p:sp>
      <p:pic>
        <p:nvPicPr>
          <p:cNvPr id="4" name="Picture 3">
            <a:extLst>
              <a:ext uri="{FF2B5EF4-FFF2-40B4-BE49-F238E27FC236}">
                <a16:creationId xmlns:a16="http://schemas.microsoft.com/office/drawing/2014/main" id="{75D6705B-F68C-418D-897D-63B12E91DD2B}"/>
              </a:ext>
            </a:extLst>
          </p:cNvPr>
          <p:cNvPicPr>
            <a:picLocks noChangeAspect="1"/>
          </p:cNvPicPr>
          <p:nvPr/>
        </p:nvPicPr>
        <p:blipFill>
          <a:blip r:embed="rId4"/>
          <a:stretch>
            <a:fillRect/>
          </a:stretch>
        </p:blipFill>
        <p:spPr>
          <a:xfrm>
            <a:off x="8559209" y="3865267"/>
            <a:ext cx="3184561" cy="2415216"/>
          </a:xfrm>
          <a:prstGeom prst="rect">
            <a:avLst/>
          </a:prstGeom>
        </p:spPr>
      </p:pic>
      <p:pic>
        <p:nvPicPr>
          <p:cNvPr id="6" name="Picture 5">
            <a:extLst>
              <a:ext uri="{FF2B5EF4-FFF2-40B4-BE49-F238E27FC236}">
                <a16:creationId xmlns:a16="http://schemas.microsoft.com/office/drawing/2014/main" id="{F0FA887C-DDD6-4CBE-A350-2688420128BA}"/>
              </a:ext>
            </a:extLst>
          </p:cNvPr>
          <p:cNvPicPr>
            <a:picLocks noChangeAspect="1"/>
          </p:cNvPicPr>
          <p:nvPr/>
        </p:nvPicPr>
        <p:blipFill>
          <a:blip r:embed="rId5"/>
          <a:stretch>
            <a:fillRect/>
          </a:stretch>
        </p:blipFill>
        <p:spPr>
          <a:xfrm>
            <a:off x="8559209" y="1744578"/>
            <a:ext cx="3032161" cy="1857375"/>
          </a:xfrm>
          <a:prstGeom prst="rect">
            <a:avLst/>
          </a:prstGeom>
        </p:spPr>
      </p:pic>
      <p:pic>
        <p:nvPicPr>
          <p:cNvPr id="7" name="Audio 6">
            <a:hlinkClick r:id="" action="ppaction://media"/>
            <a:extLst>
              <a:ext uri="{FF2B5EF4-FFF2-40B4-BE49-F238E27FC236}">
                <a16:creationId xmlns:a16="http://schemas.microsoft.com/office/drawing/2014/main" id="{A64F5FE3-35E2-41ED-ADF7-47874C5DE6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36419685"/>
      </p:ext>
    </p:extLst>
  </p:cSld>
  <p:clrMapOvr>
    <a:masterClrMapping/>
  </p:clrMapOvr>
  <mc:AlternateContent xmlns:mc="http://schemas.openxmlformats.org/markup-compatibility/2006">
    <mc:Choice xmlns:p14="http://schemas.microsoft.com/office/powerpoint/2010/main" Requires="p14">
      <p:transition spd="slow" p14:dur="2000" advTm="180451"/>
    </mc:Choice>
    <mc:Fallback>
      <p:transition spd="slow" advTm="180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733108"/>
            <a:ext cx="12039599" cy="4198460"/>
          </a:xfrm>
        </p:spPr>
        <p:txBody>
          <a:bodyPr>
            <a:normAutofit/>
          </a:bodyPr>
          <a:lstStyle/>
          <a:p>
            <a:pPr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 lack of resettlement housing constitutes challenges and creates several risks (Homeless Link, 2013), to the displaced specifically and the humanitarian organisations in general. </a:t>
            </a:r>
          </a:p>
          <a:p>
            <a:pPr algn="just">
              <a:buFont typeface="Wingdings" panose="05000000000000000000" pitchFamily="2" charset="2"/>
              <a:buChar char="§"/>
            </a:pPr>
            <a:r>
              <a:rPr lang="en-GB" sz="1800" dirty="0">
                <a:latin typeface="Times New Roman" panose="02020603050405020304" pitchFamily="18" charset="0"/>
                <a:ea typeface="Calibri" panose="020F0502020204030204" pitchFamily="34" charset="0"/>
                <a:cs typeface="Times New Roman" panose="02020603050405020304" pitchFamily="18" charset="0"/>
              </a:rPr>
              <a:t> R</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esettlement housing is among the central factors to the recovery process of the displaced.</a:t>
            </a:r>
          </a:p>
          <a:p>
            <a:pPr algn="just">
              <a:buFont typeface="Wingdings" panose="05000000000000000000" pitchFamily="2" charset="2"/>
              <a:buChar char="§"/>
            </a:pPr>
            <a:r>
              <a:rPr lang="en-GB" sz="1800" dirty="0">
                <a:latin typeface="Times New Roman" panose="02020603050405020304" pitchFamily="18" charset="0"/>
                <a:ea typeface="Calibri" panose="020F0502020204030204" pitchFamily="34" charset="0"/>
                <a:cs typeface="Times New Roman" panose="02020603050405020304" pitchFamily="18" charset="0"/>
              </a:rPr>
              <a:t> It i</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nclude supports to sustain people in their resettled places (Homeless Link, 2013).</a:t>
            </a:r>
          </a:p>
          <a:p>
            <a:pPr algn="just">
              <a:buFont typeface="Wingdings" panose="05000000000000000000" pitchFamily="2" charset="2"/>
              <a:buChar char="§"/>
            </a:pPr>
            <a:r>
              <a:rPr lang="en-GB" sz="1800" dirty="0">
                <a:latin typeface="Times New Roman" panose="02020603050405020304" pitchFamily="18" charset="0"/>
                <a:cs typeface="Times New Roman" panose="02020603050405020304" pitchFamily="18" charset="0"/>
              </a:rPr>
              <a:t>It helps to reduce the vulnerability of the already vulnerable people.</a:t>
            </a:r>
            <a:endParaRPr lang="en-US" sz="18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1FB1F625-0860-4201-98AE-9BD8BC043374}"/>
              </a:ext>
            </a:extLst>
          </p:cNvPr>
          <p:cNvSpPr/>
          <p:nvPr/>
        </p:nvSpPr>
        <p:spPr>
          <a:xfrm>
            <a:off x="478465" y="457200"/>
            <a:ext cx="7910623" cy="9144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GB" sz="4800" b="1" dirty="0">
                <a:latin typeface="Times New Roman" panose="02020603050405020304" pitchFamily="18" charset="0"/>
                <a:cs typeface="Times New Roman" panose="02020603050405020304" pitchFamily="18" charset="0"/>
              </a:rPr>
              <a:t>Why resettlement housing?</a:t>
            </a:r>
          </a:p>
        </p:txBody>
      </p:sp>
      <p:pic>
        <p:nvPicPr>
          <p:cNvPr id="2050" name="Picture 2" descr="Refworld | Internally Displaced Persons">
            <a:extLst>
              <a:ext uri="{FF2B5EF4-FFF2-40B4-BE49-F238E27FC236}">
                <a16:creationId xmlns:a16="http://schemas.microsoft.com/office/drawing/2014/main" id="{B67F06BA-AD45-4E59-87BA-038635C6EF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89498"/>
            <a:ext cx="5996763" cy="25114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3E22ECC-E47B-492C-8707-9B42E102D1C3}"/>
              </a:ext>
            </a:extLst>
          </p:cNvPr>
          <p:cNvPicPr>
            <a:picLocks noChangeAspect="1"/>
          </p:cNvPicPr>
          <p:nvPr/>
        </p:nvPicPr>
        <p:blipFill>
          <a:blip r:embed="rId5"/>
          <a:stretch>
            <a:fillRect/>
          </a:stretch>
        </p:blipFill>
        <p:spPr>
          <a:xfrm>
            <a:off x="6463662" y="3689498"/>
            <a:ext cx="5728338" cy="2603578"/>
          </a:xfrm>
          <a:prstGeom prst="rect">
            <a:avLst/>
          </a:prstGeom>
        </p:spPr>
      </p:pic>
      <p:pic>
        <p:nvPicPr>
          <p:cNvPr id="7" name="Audio 6">
            <a:hlinkClick r:id="" action="ppaction://media"/>
            <a:extLst>
              <a:ext uri="{FF2B5EF4-FFF2-40B4-BE49-F238E27FC236}">
                <a16:creationId xmlns:a16="http://schemas.microsoft.com/office/drawing/2014/main" id="{B973FD65-E007-43BF-BB22-AA29006E24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19774823"/>
      </p:ext>
    </p:extLst>
  </p:cSld>
  <p:clrMapOvr>
    <a:masterClrMapping/>
  </p:clrMapOvr>
  <mc:AlternateContent xmlns:mc="http://schemas.openxmlformats.org/markup-compatibility/2006">
    <mc:Choice xmlns:p14="http://schemas.microsoft.com/office/powerpoint/2010/main" Requires="p14">
      <p:transition spd="slow" p14:dur="2000" advTm="86730"/>
    </mc:Choice>
    <mc:Fallback>
      <p:transition spd="slow" advTm="86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3748" y="404037"/>
            <a:ext cx="11206717" cy="691116"/>
          </a:xfrm>
        </p:spPr>
        <p:txBody>
          <a:bodyPr>
            <a:normAutofit/>
          </a:bodyPr>
          <a:lstStyle/>
          <a:p>
            <a:pPr algn="just"/>
            <a:r>
              <a:rPr lang="en-US" sz="2800" b="1" dirty="0">
                <a:latin typeface="Times New Roman" panose="02020603050405020304" pitchFamily="18" charset="0"/>
                <a:ea typeface="Calibri" panose="020F0502020204030204" pitchFamily="34" charset="0"/>
                <a:cs typeface="Times New Roman" panose="02020603050405020304" pitchFamily="18" charset="0"/>
              </a:rPr>
              <a:t>The place of planning and preparedness in resettlement housing</a:t>
            </a:r>
            <a:endParaRPr lang="en-US" sz="2800" b="1" dirty="0">
              <a:latin typeface="Times New Roman" panose="02020603050405020304" pitchFamily="18" charset="0"/>
              <a:cs typeface="Times New Roman" panose="02020603050405020304" pitchFamily="18" charset="0"/>
            </a:endParaRPr>
          </a:p>
          <a:p>
            <a:pPr lvl="0"/>
            <a:endParaRPr lang="en-US" sz="1800" b="1" dirty="0">
              <a:latin typeface="Times New Roman" panose="02020603050405020304" pitchFamily="18" charset="0"/>
              <a:cs typeface="Times New Roman" panose="02020603050405020304" pitchFamily="18" charset="0"/>
            </a:endParaRPr>
          </a:p>
          <a:p>
            <a:pPr marL="0" lvl="0" indent="0">
              <a:buNone/>
            </a:pPr>
            <a:endParaRPr lang="en-GB" sz="1800" dirty="0">
              <a:effectLst/>
              <a:latin typeface="Arial" panose="020B0604020202020204" pitchFamily="34" charset="0"/>
              <a:ea typeface="Calibri" panose="020F0502020204030204" pitchFamily="34" charset="0"/>
            </a:endParaRPr>
          </a:p>
          <a:p>
            <a:pPr lvl="0" algn="just"/>
            <a:endParaRPr lang="en-GB" sz="2400" dirty="0">
              <a:latin typeface="Sylfaen" panose="010A0502050306030303" pitchFamily="18" charset="0"/>
            </a:endParaRPr>
          </a:p>
          <a:p>
            <a:pPr lvl="0" algn="just"/>
            <a:endParaRPr lang="en-GB" sz="2400" dirty="0">
              <a:latin typeface="Sylfaen" panose="010A0502050306030303" pitchFamily="18" charset="0"/>
            </a:endParaRPr>
          </a:p>
          <a:p>
            <a:pPr lvl="0" algn="just"/>
            <a:endParaRPr lang="en-GB" sz="2400" dirty="0">
              <a:effectLst/>
              <a:latin typeface="Sylfaen" panose="010A0502050306030303" pitchFamily="18" charset="0"/>
            </a:endParaRPr>
          </a:p>
          <a:p>
            <a:pPr lvl="0" algn="just"/>
            <a:endParaRPr lang="en-US" sz="2400" dirty="0">
              <a:effectLst/>
              <a:latin typeface="Sylfaen" panose="010A0502050306030303" pitchFamily="18" charset="0"/>
            </a:endParaRPr>
          </a:p>
        </p:txBody>
      </p:sp>
      <p:pic>
        <p:nvPicPr>
          <p:cNvPr id="4" name="Audio 3">
            <a:hlinkClick r:id="" action="ppaction://media"/>
            <a:extLst>
              <a:ext uri="{FF2B5EF4-FFF2-40B4-BE49-F238E27FC236}">
                <a16:creationId xmlns:a16="http://schemas.microsoft.com/office/drawing/2014/main" id="{EBD8B023-BB5E-4839-BB5A-9A44574267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
        <p:nvSpPr>
          <p:cNvPr id="5" name="Rectangle 4">
            <a:extLst>
              <a:ext uri="{FF2B5EF4-FFF2-40B4-BE49-F238E27FC236}">
                <a16:creationId xmlns:a16="http://schemas.microsoft.com/office/drawing/2014/main" id="{C6260C65-45CA-4FCE-A3AF-4EA046EE448A}"/>
              </a:ext>
            </a:extLst>
          </p:cNvPr>
          <p:cNvSpPr/>
          <p:nvPr/>
        </p:nvSpPr>
        <p:spPr>
          <a:xfrm>
            <a:off x="-43782" y="1801923"/>
            <a:ext cx="12191999" cy="46251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6" name="Rectangle 5">
            <a:extLst>
              <a:ext uri="{FF2B5EF4-FFF2-40B4-BE49-F238E27FC236}">
                <a16:creationId xmlns:a16="http://schemas.microsoft.com/office/drawing/2014/main" id="{9BAB119E-A11F-49BE-88AF-9106E6346DB9}"/>
              </a:ext>
            </a:extLst>
          </p:cNvPr>
          <p:cNvSpPr/>
          <p:nvPr/>
        </p:nvSpPr>
        <p:spPr>
          <a:xfrm>
            <a:off x="4666159" y="4151719"/>
            <a:ext cx="5412632" cy="12064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07000"/>
              </a:lnSpc>
              <a:spcAft>
                <a:spcPts val="800"/>
              </a:spcAft>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To this end, it can be argued that the provision should be made before the event rather the event before the provision. Then the question of how to plan successful resettlement housing arises.</a:t>
            </a:r>
          </a:p>
        </p:txBody>
      </p:sp>
      <p:sp>
        <p:nvSpPr>
          <p:cNvPr id="7" name="Rectangle 6">
            <a:extLst>
              <a:ext uri="{FF2B5EF4-FFF2-40B4-BE49-F238E27FC236}">
                <a16:creationId xmlns:a16="http://schemas.microsoft.com/office/drawing/2014/main" id="{A3004984-5500-483D-97AC-9213FBB4A36B}"/>
              </a:ext>
            </a:extLst>
          </p:cNvPr>
          <p:cNvSpPr/>
          <p:nvPr/>
        </p:nvSpPr>
        <p:spPr>
          <a:xfrm>
            <a:off x="5017635" y="1839137"/>
            <a:ext cx="3807388" cy="20340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07000"/>
              </a:lnSpc>
              <a:spcAft>
                <a:spcPts val="800"/>
              </a:spcAft>
            </a:pPr>
            <a:r>
              <a:rPr lang="en-AU" sz="1600" dirty="0">
                <a:latin typeface="Times New Roman" panose="02020603050405020304" pitchFamily="18" charset="0"/>
                <a:ea typeface="Calibri" panose="020F0502020204030204" pitchFamily="34" charset="0"/>
                <a:cs typeface="Times New Roman" panose="02020603050405020304" pitchFamily="18" charset="0"/>
              </a:rPr>
              <a:t>I</a:t>
            </a:r>
            <a:r>
              <a:rPr lang="en-AU" sz="1600" dirty="0">
                <a:effectLst/>
                <a:latin typeface="Times New Roman" panose="02020603050405020304" pitchFamily="18" charset="0"/>
                <a:ea typeface="Calibri" panose="020F0502020204030204" pitchFamily="34" charset="0"/>
                <a:cs typeface="Times New Roman" panose="02020603050405020304" pitchFamily="18" charset="0"/>
              </a:rPr>
              <a:t>n these unprecedented times of forced displacement induced challenges, it is expected that the built environment professionals in every city should have detailed plans to address the resettlement hosing needs of the displaced. </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351413DA-CCAE-42CA-A217-5674FFBC8BDB}"/>
              </a:ext>
            </a:extLst>
          </p:cNvPr>
          <p:cNvSpPr/>
          <p:nvPr/>
        </p:nvSpPr>
        <p:spPr>
          <a:xfrm>
            <a:off x="523313" y="4676554"/>
            <a:ext cx="2588438" cy="162264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07000"/>
              </a:lnSpc>
              <a:spcAft>
                <a:spcPts val="800"/>
              </a:spcAft>
            </a:pPr>
            <a:r>
              <a:rPr lang="en-AU" sz="1600" dirty="0">
                <a:effectLst/>
                <a:latin typeface="Times New Roman" panose="02020603050405020304" pitchFamily="18" charset="0"/>
                <a:ea typeface="Calibri" panose="020F0502020204030204" pitchFamily="34" charset="0"/>
                <a:cs typeface="Times New Roman" panose="02020603050405020304" pitchFamily="18" charset="0"/>
              </a:rPr>
              <a:t>Preparedness: preparedness in the part of the built environment professionals is as important as the resettlement itself.</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47A47D8E-C7F4-42F6-9EF3-308FBC5DD3EA}"/>
              </a:ext>
            </a:extLst>
          </p:cNvPr>
          <p:cNvSpPr/>
          <p:nvPr/>
        </p:nvSpPr>
        <p:spPr>
          <a:xfrm>
            <a:off x="523313" y="1959933"/>
            <a:ext cx="2591982" cy="227536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07000"/>
              </a:lnSpc>
              <a:spcAft>
                <a:spcPts val="800"/>
              </a:spcAft>
            </a:pPr>
            <a:r>
              <a:rPr lang="en-AU" sz="1600" dirty="0">
                <a:effectLst/>
                <a:latin typeface="Times New Roman" panose="02020603050405020304" pitchFamily="18" charset="0"/>
                <a:ea typeface="Calibri" panose="020F0502020204030204" pitchFamily="34" charset="0"/>
                <a:cs typeface="Times New Roman" panose="02020603050405020304" pitchFamily="18" charset="0"/>
              </a:rPr>
              <a:t>Housing planning is a necessity in building resettlement houses: It helps to determine who needs temporal resettlement, transitional resettlement and who needs permanent resettlement.</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591D3A6C-06A0-425A-8288-39103F7A08EF}"/>
              </a:ext>
            </a:extLst>
          </p:cNvPr>
          <p:cNvCxnSpPr>
            <a:cxnSpLocks/>
          </p:cNvCxnSpPr>
          <p:nvPr/>
        </p:nvCxnSpPr>
        <p:spPr>
          <a:xfrm>
            <a:off x="3111751" y="2955851"/>
            <a:ext cx="190588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Arrow: Down 11">
            <a:extLst>
              <a:ext uri="{FF2B5EF4-FFF2-40B4-BE49-F238E27FC236}">
                <a16:creationId xmlns:a16="http://schemas.microsoft.com/office/drawing/2014/main" id="{6D4B0EE2-D32A-44C0-9B5B-8D461288863F}"/>
              </a:ext>
            </a:extLst>
          </p:cNvPr>
          <p:cNvSpPr/>
          <p:nvPr/>
        </p:nvSpPr>
        <p:spPr>
          <a:xfrm>
            <a:off x="1575216" y="4235301"/>
            <a:ext cx="484632" cy="44125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3" name="Right Brace 12">
            <a:extLst>
              <a:ext uri="{FF2B5EF4-FFF2-40B4-BE49-F238E27FC236}">
                <a16:creationId xmlns:a16="http://schemas.microsoft.com/office/drawing/2014/main" id="{C7E9CFFA-54BA-4851-A25A-46F50FD74E15}"/>
              </a:ext>
            </a:extLst>
          </p:cNvPr>
          <p:cNvSpPr/>
          <p:nvPr/>
        </p:nvSpPr>
        <p:spPr>
          <a:xfrm>
            <a:off x="3137972" y="3891516"/>
            <a:ext cx="1550986" cy="1101061"/>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CA62B37E-CC0E-409A-87C1-EB8DA44FD445}"/>
              </a:ext>
            </a:extLst>
          </p:cNvPr>
          <p:cNvCxnSpPr/>
          <p:nvPr/>
        </p:nvCxnSpPr>
        <p:spPr>
          <a:xfrm>
            <a:off x="6943060" y="3891516"/>
            <a:ext cx="0" cy="26020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09683974"/>
      </p:ext>
    </p:extLst>
  </p:cSld>
  <p:clrMapOvr>
    <a:masterClrMapping/>
  </p:clrMapOvr>
  <mc:AlternateContent xmlns:mc="http://schemas.openxmlformats.org/markup-compatibility/2006">
    <mc:Choice xmlns:p14="http://schemas.microsoft.com/office/powerpoint/2010/main" Requires="p14">
      <p:transition spd="slow" p14:dur="2000" advTm="61124"/>
    </mc:Choice>
    <mc:Fallback>
      <p:transition spd="slow" advTm="61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5D5AD-BDB4-4180-B34B-B67F3E03A416}"/>
              </a:ext>
            </a:extLst>
          </p:cNvPr>
          <p:cNvSpPr>
            <a:spLocks noGrp="1"/>
          </p:cNvSpPr>
          <p:nvPr>
            <p:ph type="title"/>
          </p:nvPr>
        </p:nvSpPr>
        <p:spPr/>
        <p:txBody>
          <a:bodyPr>
            <a:normAutofit/>
          </a:bodyPr>
          <a:lstStyle/>
          <a:p>
            <a:r>
              <a:rPr lang="en-GB" sz="2400" b="1" dirty="0">
                <a:latin typeface="Times New Roman" panose="02020603050405020304" pitchFamily="18" charset="0"/>
                <a:cs typeface="Times New Roman" panose="02020603050405020304" pitchFamily="18" charset="0"/>
              </a:rPr>
              <a:t>How to plan successful Resettlement Housing and the factors to consider</a:t>
            </a:r>
          </a:p>
        </p:txBody>
      </p:sp>
      <p:sp>
        <p:nvSpPr>
          <p:cNvPr id="3" name="Content Placeholder 2">
            <a:extLst>
              <a:ext uri="{FF2B5EF4-FFF2-40B4-BE49-F238E27FC236}">
                <a16:creationId xmlns:a16="http://schemas.microsoft.com/office/drawing/2014/main" id="{3EFC9063-4C69-4C7B-8B47-EB8EDCD346B1}"/>
              </a:ext>
            </a:extLst>
          </p:cNvPr>
          <p:cNvSpPr>
            <a:spLocks noGrp="1"/>
          </p:cNvSpPr>
          <p:nvPr>
            <p:ph idx="1"/>
          </p:nvPr>
        </p:nvSpPr>
        <p:spPr>
          <a:xfrm>
            <a:off x="230910" y="1845733"/>
            <a:ext cx="10261600" cy="4545831"/>
          </a:xfrm>
        </p:spPr>
        <p:txBody>
          <a:bodyPr>
            <a:normAutofit/>
          </a:bodyPr>
          <a:lstStyle/>
          <a:p>
            <a:endParaRPr lang="en-GB" dirty="0"/>
          </a:p>
        </p:txBody>
      </p:sp>
      <p:sp>
        <p:nvSpPr>
          <p:cNvPr id="4" name="Rectangle 3">
            <a:extLst>
              <a:ext uri="{FF2B5EF4-FFF2-40B4-BE49-F238E27FC236}">
                <a16:creationId xmlns:a16="http://schemas.microsoft.com/office/drawing/2014/main" id="{E4CFC94E-A10E-478E-96BD-9667F588B196}"/>
              </a:ext>
            </a:extLst>
          </p:cNvPr>
          <p:cNvSpPr/>
          <p:nvPr/>
        </p:nvSpPr>
        <p:spPr>
          <a:xfrm>
            <a:off x="230910" y="1845733"/>
            <a:ext cx="5098472" cy="435186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07000"/>
              </a:lnSpc>
              <a:spcAft>
                <a:spcPts val="800"/>
              </a:spcAf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The ways to plan a successful resettlement housing includes:</a:t>
            </a:r>
          </a:p>
          <a:p>
            <a:pPr marL="342900" lvl="0" indent="-342900">
              <a:lnSpc>
                <a:spcPct val="107000"/>
              </a:lnSpc>
              <a:spcAft>
                <a:spcPts val="800"/>
              </a:spcAft>
              <a:buFont typeface="Wingdings" panose="05000000000000000000" pitchFamily="2" charset="2"/>
              <a:buChar char=""/>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A direct investment in listening to and involving affected people so as to find solutions that meet their needs.</a:t>
            </a:r>
          </a:p>
          <a:p>
            <a:pPr marL="342900" lvl="0" indent="-342900">
              <a:lnSpc>
                <a:spcPct val="107000"/>
              </a:lnSpc>
              <a:spcAft>
                <a:spcPts val="800"/>
              </a:spcAft>
              <a:buFont typeface="Wingdings" panose="05000000000000000000" pitchFamily="2" charset="2"/>
              <a:buChar char=""/>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Identify and involve the appropriate primary and secondary stakeholders.</a:t>
            </a:r>
          </a:p>
          <a:p>
            <a:pPr marL="342900" lvl="0" indent="-342900">
              <a:lnSpc>
                <a:spcPct val="107000"/>
              </a:lnSpc>
              <a:spcAft>
                <a:spcPts val="800"/>
              </a:spcAft>
              <a:buFont typeface="Wingdings" panose="05000000000000000000" pitchFamily="2" charset="2"/>
              <a:buChar char=""/>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Adopt inclusivity approach – making provisions for the people with special needs.</a:t>
            </a:r>
          </a:p>
          <a:p>
            <a:pPr marL="342900" lvl="0" indent="-342900">
              <a:lnSpc>
                <a:spcPct val="107000"/>
              </a:lnSpc>
              <a:spcAft>
                <a:spcPts val="800"/>
              </a:spcAft>
              <a:buFont typeface="Wingdings" panose="05000000000000000000" pitchFamily="2" charset="2"/>
              <a:buChar char=""/>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Ensure equal distribution and access to resources.</a:t>
            </a:r>
          </a:p>
          <a:p>
            <a:pPr marL="342900" lvl="0" indent="-342900">
              <a:lnSpc>
                <a:spcPct val="107000"/>
              </a:lnSpc>
              <a:spcAft>
                <a:spcPts val="800"/>
              </a:spcAft>
              <a:buFont typeface="Wingdings" panose="05000000000000000000" pitchFamily="2" charset="2"/>
              <a:buChar char=""/>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Conducting risk assessment of the proposed resettlement environments. </a:t>
            </a:r>
          </a:p>
          <a:p>
            <a:pPr marL="342900" lvl="0" indent="-342900">
              <a:lnSpc>
                <a:spcPct val="107000"/>
              </a:lnSpc>
              <a:spcAft>
                <a:spcPts val="800"/>
              </a:spcAft>
              <a:buFont typeface="Wingdings" panose="05000000000000000000" pitchFamily="2" charset="2"/>
              <a:buChar char=""/>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Adequately addressing particularly, the basic needs of the resettled.</a:t>
            </a:r>
          </a:p>
        </p:txBody>
      </p:sp>
      <p:sp>
        <p:nvSpPr>
          <p:cNvPr id="5" name="Rectangle 4">
            <a:extLst>
              <a:ext uri="{FF2B5EF4-FFF2-40B4-BE49-F238E27FC236}">
                <a16:creationId xmlns:a16="http://schemas.microsoft.com/office/drawing/2014/main" id="{F62B9BEC-4BCB-4FE9-AB72-39B88F68663D}"/>
              </a:ext>
            </a:extLst>
          </p:cNvPr>
          <p:cNvSpPr/>
          <p:nvPr/>
        </p:nvSpPr>
        <p:spPr>
          <a:xfrm>
            <a:off x="5514109" y="1845733"/>
            <a:ext cx="4978401" cy="39547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07000"/>
              </a:lnSpc>
              <a:spcAft>
                <a:spcPts val="800"/>
              </a:spcAf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Factors to consider are:</a:t>
            </a:r>
          </a:p>
          <a:p>
            <a:pPr marL="342900" lvl="0" indent="-342900">
              <a:lnSpc>
                <a:spcPct val="107000"/>
              </a:lnSpc>
              <a:spcAft>
                <a:spcPts val="800"/>
              </a:spcAft>
              <a:buFont typeface="Wingdings" panose="05000000000000000000" pitchFamily="2" charset="2"/>
              <a:buChar char=""/>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Sustainability and resilience factors. </a:t>
            </a:r>
          </a:p>
          <a:p>
            <a:pPr marL="342900" lvl="0" indent="-342900">
              <a:lnSpc>
                <a:spcPct val="107000"/>
              </a:lnSpc>
              <a:spcAft>
                <a:spcPts val="800"/>
              </a:spcAft>
              <a:buFont typeface="Wingdings" panose="05000000000000000000" pitchFamily="2" charset="2"/>
              <a:buChar char=""/>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Environmental factors.</a:t>
            </a:r>
          </a:p>
          <a:p>
            <a:pPr marL="342900" lvl="0" indent="-342900">
              <a:lnSpc>
                <a:spcPct val="107000"/>
              </a:lnSpc>
              <a:spcAft>
                <a:spcPts val="800"/>
              </a:spcAft>
              <a:buFont typeface="Wingdings" panose="05000000000000000000" pitchFamily="2" charset="2"/>
              <a:buChar char=""/>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Socio-cultural factors to enhance social cohesion</a:t>
            </a:r>
          </a:p>
          <a:p>
            <a:pPr marL="342900" lvl="0" indent="-342900">
              <a:lnSpc>
                <a:spcPct val="107000"/>
              </a:lnSpc>
              <a:spcAft>
                <a:spcPts val="800"/>
              </a:spcAft>
              <a:buFont typeface="Wingdings" panose="05000000000000000000" pitchFamily="2" charset="2"/>
              <a:buChar char=""/>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Political factors – ensure the resettlement houses are not situated in an environment with the tendencies for violence and war.</a:t>
            </a:r>
          </a:p>
          <a:p>
            <a:pPr marL="342900" lvl="0" indent="-342900">
              <a:lnSpc>
                <a:spcPct val="107000"/>
              </a:lnSpc>
              <a:spcAft>
                <a:spcPts val="800"/>
              </a:spcAft>
              <a:buFont typeface="Wingdings" panose="05000000000000000000" pitchFamily="2" charset="2"/>
              <a:buChar char=""/>
              <a:tabLst>
                <a:tab pos="457200" algn="l"/>
              </a:tabLs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Locational factors.</a:t>
            </a:r>
          </a:p>
        </p:txBody>
      </p:sp>
      <p:sp>
        <p:nvSpPr>
          <p:cNvPr id="6" name="Rectangle 5">
            <a:extLst>
              <a:ext uri="{FF2B5EF4-FFF2-40B4-BE49-F238E27FC236}">
                <a16:creationId xmlns:a16="http://schemas.microsoft.com/office/drawing/2014/main" id="{02D44F4E-39D9-4F40-BB27-D435055DA1DB}"/>
              </a:ext>
            </a:extLst>
          </p:cNvPr>
          <p:cNvSpPr/>
          <p:nvPr/>
        </p:nvSpPr>
        <p:spPr>
          <a:xfrm>
            <a:off x="5329382" y="1845735"/>
            <a:ext cx="184726" cy="37422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8048285-2A5D-41B2-B64C-CED32867B3E1}"/>
              </a:ext>
            </a:extLst>
          </p:cNvPr>
          <p:cNvSpPr/>
          <p:nvPr/>
        </p:nvSpPr>
        <p:spPr>
          <a:xfrm>
            <a:off x="1265382" y="5698836"/>
            <a:ext cx="8552873" cy="39716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nSpc>
                <a:spcPct val="107000"/>
              </a:lnSpc>
              <a:spcAft>
                <a:spcPts val="800"/>
              </a:spcAft>
              <a:buFont typeface="Calibri" panose="020F0502020204030204" pitchFamily="34" charset="0"/>
              <a:buChar char=" "/>
              <a:tabLst>
                <a:tab pos="457200" algn="l"/>
              </a:tabLst>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(The Howard League for Penal Reform, 2016; </a:t>
            </a:r>
            <a:r>
              <a:rPr lang="en-GB" sz="1200" dirty="0" err="1">
                <a:effectLst/>
                <a:latin typeface="Times New Roman" panose="02020603050405020304" pitchFamily="18" charset="0"/>
                <a:ea typeface="Calibri" panose="020F0502020204030204" pitchFamily="34" charset="0"/>
                <a:cs typeface="Times New Roman" panose="02020603050405020304" pitchFamily="18" charset="0"/>
              </a:rPr>
              <a:t>Otsuki</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 2021. European Bank for Reconstruction and Development, N.D).</a:t>
            </a:r>
          </a:p>
        </p:txBody>
      </p:sp>
      <p:pic>
        <p:nvPicPr>
          <p:cNvPr id="8" name="Audio 7">
            <a:hlinkClick r:id="" action="ppaction://media"/>
            <a:extLst>
              <a:ext uri="{FF2B5EF4-FFF2-40B4-BE49-F238E27FC236}">
                <a16:creationId xmlns:a16="http://schemas.microsoft.com/office/drawing/2014/main" id="{3D4AFFD2-95B8-473E-8B3F-135B94B754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17947506"/>
      </p:ext>
    </p:extLst>
  </p:cSld>
  <p:clrMapOvr>
    <a:masterClrMapping/>
  </p:clrMapOvr>
  <mc:AlternateContent xmlns:mc="http://schemas.openxmlformats.org/markup-compatibility/2006">
    <mc:Choice xmlns:p14="http://schemas.microsoft.com/office/powerpoint/2010/main" Requires="p14">
      <p:transition spd="slow" p14:dur="2000" advTm="81697"/>
    </mc:Choice>
    <mc:Fallback>
      <p:transition spd="slow" advTm="81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FF2E5-54BE-4276-BEB1-5AEB9C91C338}"/>
              </a:ext>
            </a:extLst>
          </p:cNvPr>
          <p:cNvSpPr>
            <a:spLocks noGrp="1"/>
          </p:cNvSpPr>
          <p:nvPr>
            <p:ph type="title"/>
          </p:nvPr>
        </p:nvSpPr>
        <p:spPr/>
        <p:txBody>
          <a:bodyPr/>
          <a:lstStyle/>
          <a:p>
            <a:r>
              <a:rPr lang="en-GB" b="1" dirty="0">
                <a:latin typeface="Times New Roman" panose="02020603050405020304" pitchFamily="18" charset="0"/>
                <a:cs typeface="Times New Roman" panose="02020603050405020304" pitchFamily="18" charset="0"/>
              </a:rPr>
              <a:t>Conclusion</a:t>
            </a:r>
          </a:p>
        </p:txBody>
      </p:sp>
      <p:sp>
        <p:nvSpPr>
          <p:cNvPr id="3" name="Content Placeholder 2">
            <a:extLst>
              <a:ext uri="{FF2B5EF4-FFF2-40B4-BE49-F238E27FC236}">
                <a16:creationId xmlns:a16="http://schemas.microsoft.com/office/drawing/2014/main" id="{F46DAD28-76AB-47AC-978F-A913CFBA7F28}"/>
              </a:ext>
            </a:extLst>
          </p:cNvPr>
          <p:cNvSpPr>
            <a:spLocks noGrp="1"/>
          </p:cNvSpPr>
          <p:nvPr>
            <p:ph idx="1"/>
          </p:nvPr>
        </p:nvSpPr>
        <p:spPr>
          <a:xfrm>
            <a:off x="95693" y="1737360"/>
            <a:ext cx="6964326" cy="4023360"/>
          </a:xfrm>
        </p:spPr>
        <p:txBody>
          <a:bodyPr>
            <a:noAutofit/>
          </a:bodyPr>
          <a:lstStyle/>
          <a:p>
            <a:pPr algn="just"/>
            <a:r>
              <a:rPr lang="en-GB" sz="2800" dirty="0">
                <a:latin typeface="Times New Roman" panose="02020603050405020304" pitchFamily="18" charset="0"/>
                <a:cs typeface="Times New Roman" panose="02020603050405020304" pitchFamily="18" charset="0"/>
              </a:rPr>
              <a:t>The provision of resettlement housing is one of the best supports that can be provided to the displaced. It is important</a:t>
            </a: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 to note that resettlement housing:</a:t>
            </a:r>
          </a:p>
          <a:p>
            <a:pPr algn="just">
              <a:buFont typeface="Wingdings" panose="05000000000000000000" pitchFamily="2" charset="2"/>
              <a:buChar char="§"/>
            </a:pP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 Can be temporal, transitional or permanent housing.</a:t>
            </a:r>
          </a:p>
          <a:p>
            <a:pPr algn="just">
              <a:buFont typeface="Wingdings" panose="05000000000000000000" pitchFamily="2" charset="2"/>
              <a:buChar char="§"/>
            </a:pPr>
            <a:r>
              <a:rPr lang="en-GB" sz="2800" dirty="0">
                <a:latin typeface="Times New Roman" panose="02020603050405020304" pitchFamily="18" charset="0"/>
                <a:ea typeface="Calibri" panose="020F0502020204030204" pitchFamily="34" charset="0"/>
                <a:cs typeface="Times New Roman" panose="02020603050405020304" pitchFamily="18" charset="0"/>
              </a:rPr>
              <a:t>It includes the provision of all the necessary infrastructural facilities to the resettled.</a:t>
            </a:r>
          </a:p>
          <a:p>
            <a:pPr algn="just">
              <a:buFont typeface="Wingdings" panose="05000000000000000000" pitchFamily="2" charset="2"/>
              <a:buChar char="§"/>
            </a:pP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It aims </a:t>
            </a:r>
            <a:r>
              <a:rPr lang="en-GB" sz="2800" dirty="0">
                <a:latin typeface="Times New Roman" panose="02020603050405020304" pitchFamily="18" charset="0"/>
                <a:ea typeface="Calibri" panose="020F0502020204030204" pitchFamily="34" charset="0"/>
                <a:cs typeface="Times New Roman" panose="02020603050405020304" pitchFamily="18" charset="0"/>
              </a:rPr>
              <a:t>at reducing the </a:t>
            </a:r>
            <a:r>
              <a:rPr lang="en-GB" sz="2800" dirty="0">
                <a:effectLst/>
                <a:latin typeface="Times New Roman" panose="02020603050405020304" pitchFamily="18" charset="0"/>
                <a:ea typeface="Calibri" panose="020F0502020204030204" pitchFamily="34" charset="0"/>
                <a:cs typeface="Times New Roman" panose="02020603050405020304" pitchFamily="18" charset="0"/>
              </a:rPr>
              <a:t>vulnerability of the resettled.</a:t>
            </a:r>
            <a:endParaRPr lang="en-GB" sz="2800" dirty="0">
              <a:latin typeface="Times New Roman" panose="02020603050405020304" pitchFamily="18" charset="0"/>
              <a:cs typeface="Times New Roman" panose="02020603050405020304" pitchFamily="18" charset="0"/>
            </a:endParaRPr>
          </a:p>
        </p:txBody>
      </p:sp>
      <p:pic>
        <p:nvPicPr>
          <p:cNvPr id="3074" name="Picture 2" descr="Supporting Refugees and Internally Displaced Through Development">
            <a:extLst>
              <a:ext uri="{FF2B5EF4-FFF2-40B4-BE49-F238E27FC236}">
                <a16:creationId xmlns:a16="http://schemas.microsoft.com/office/drawing/2014/main" id="{E47E0198-726F-4B9D-A17C-506F0B984B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2671" y="2121500"/>
            <a:ext cx="4766930" cy="402336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4F8DCFBF-6965-4C86-B982-B4AF9FEA45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10091835"/>
      </p:ext>
    </p:extLst>
  </p:cSld>
  <p:clrMapOvr>
    <a:masterClrMapping/>
  </p:clrMapOvr>
  <mc:AlternateContent xmlns:mc="http://schemas.openxmlformats.org/markup-compatibility/2006">
    <mc:Choice xmlns:p14="http://schemas.microsoft.com/office/powerpoint/2010/main" Requires="p14">
      <p:transition spd="slow" p14:dur="2000" advTm="23856"/>
    </mc:Choice>
    <mc:Fallback>
      <p:transition spd="slow" advTm="23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 Introduction to the concepts</Template>
  <TotalTime>1321</TotalTime>
  <Words>1105</Words>
  <Application>Microsoft Office PowerPoint</Application>
  <PresentationFormat>Widescreen</PresentationFormat>
  <Paragraphs>87</Paragraphs>
  <Slides>10</Slides>
  <Notes>0</Notes>
  <HiddenSlides>0</HiddenSlides>
  <MMClips>10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Arial</vt:lpstr>
      <vt:lpstr>Calibri</vt:lpstr>
      <vt:lpstr>Calibri Light</vt:lpstr>
      <vt:lpstr>Sylfaen</vt:lpstr>
      <vt:lpstr>Symbol</vt:lpstr>
      <vt:lpstr>Times New Roman</vt:lpstr>
      <vt:lpstr>Wingdings</vt:lpstr>
      <vt:lpstr>Retrospect</vt:lpstr>
      <vt:lpstr>Custom Design</vt:lpstr>
      <vt:lpstr>RESETTLEMENT HOUSING</vt:lpstr>
      <vt:lpstr>Learning outcomes </vt:lpstr>
      <vt:lpstr>Content</vt:lpstr>
      <vt:lpstr>Meaning of resettlement &amp; Resettlement Housing </vt:lpstr>
      <vt:lpstr>Types of resettlement housing</vt:lpstr>
      <vt:lpstr>PowerPoint Presentation</vt:lpstr>
      <vt:lpstr>PowerPoint Presentation</vt:lpstr>
      <vt:lpstr>How to plan successful Resettlement Housing and the factors to consider</vt:lpstr>
      <vt:lpstr>Conclusion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Housing</dc:title>
  <dc:creator>Malith De Silva</dc:creator>
  <cp:lastModifiedBy>smart</cp:lastModifiedBy>
  <cp:revision>40</cp:revision>
  <dcterms:created xsi:type="dcterms:W3CDTF">2021-10-15T05:37:37Z</dcterms:created>
  <dcterms:modified xsi:type="dcterms:W3CDTF">2022-02-21T00:06:39Z</dcterms:modified>
</cp:coreProperties>
</file>