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1" r:id="rId7"/>
    <p:sldId id="264" r:id="rId8"/>
    <p:sldId id="265" r:id="rId9"/>
    <p:sldId id="274" r:id="rId10"/>
    <p:sldId id="275" r:id="rId11"/>
    <p:sldId id="273"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DEB4FE-C1B7-6756-5BB4-41ECE56674CF}" name="Chathuranganee Jayakody" initials="CJ" userId="S::C.Jayakody2@hud.ac.uk::3aadeb19-102c-4921-b89b-1346ce012f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microsoft.com/office/2018/10/relationships/authors" Targe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2/19/2022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2/19/2022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19/02/2022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guidance.miningwithprinciples.com/" TargetMode="External"/><Relationship Id="rId2" Type="http://schemas.openxmlformats.org/officeDocument/2006/relationships/hyperlink" Target="https://www.accountingtools.com/articles/what-is-a-stakeholder.html" TargetMode="External"/><Relationship Id="rId1" Type="http://schemas.openxmlformats.org/officeDocument/2006/relationships/slideLayout" Target="../slideLayouts/slideLayout2.xml"/><Relationship Id="rId6" Type="http://schemas.openxmlformats.org/officeDocument/2006/relationships/hyperlink" Target="https://www.afdb.org/sites/default/files/48920_snnp_appendix_b1_stakeholder_engagement_plan.pdf" TargetMode="External"/><Relationship Id="rId5" Type="http://schemas.openxmlformats.org/officeDocument/2006/relationships/hyperlink" Target="https://www.smestrategy.net/blog/stakeholder-engagement-management-for-strategic-planning" TargetMode="External"/><Relationship Id="rId4" Type="http://schemas.openxmlformats.org/officeDocument/2006/relationships/hyperlink" Target="https://www.investopedia.com/terms/s/stakeholder.asp"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1690577"/>
            <a:ext cx="10058400" cy="1073888"/>
          </a:xfrm>
        </p:spPr>
        <p:txBody>
          <a:bodyPr>
            <a:normAutofit fontScale="90000"/>
          </a:bodyPr>
          <a:lstStyle/>
          <a:p>
            <a:pPr>
              <a:lnSpc>
                <a:spcPct val="107000"/>
              </a:lnSpc>
              <a:spcAft>
                <a:spcPts val="800"/>
              </a:spcAft>
            </a:pPr>
            <a:r>
              <a:rPr lang="en-GB" sz="4000" b="1" dirty="0">
                <a:effectLst/>
                <a:latin typeface="Times New Roman" panose="02020603050405020304" pitchFamily="18" charset="0"/>
                <a:ea typeface="Calibri" panose="020F0502020204030204" pitchFamily="34" charset="0"/>
                <a:cs typeface="Times New Roman" panose="02020603050405020304" pitchFamily="18" charset="0"/>
              </a:rPr>
              <a:t>Stakeholder engagement in resettlement planning</a:t>
            </a:r>
            <a:endParaRPr lang="en-GB" sz="4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3B780AE1-FDE4-4C4A-9CFA-09C98C9D73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8090"/>
    </mc:Choice>
    <mc:Fallback>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2E5-54BE-4276-BEB1-5AEB9C91C338}"/>
              </a:ext>
            </a:extLst>
          </p:cNvPr>
          <p:cNvSpPr>
            <a:spLocks noGrp="1"/>
          </p:cNvSpPr>
          <p:nvPr>
            <p:ph type="title"/>
          </p:nvPr>
        </p:nvSpPr>
        <p:spPr/>
        <p:txBody>
          <a:bodyPr>
            <a:normAutofit/>
          </a:bodyPr>
          <a:lstStyle/>
          <a:p>
            <a:r>
              <a:rPr lang="en-GB" sz="3600"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F46DAD28-76AB-47AC-978F-A913CFBA7F28}"/>
              </a:ext>
            </a:extLst>
          </p:cNvPr>
          <p:cNvSpPr>
            <a:spLocks noGrp="1"/>
          </p:cNvSpPr>
          <p:nvPr>
            <p:ph idx="1"/>
          </p:nvPr>
        </p:nvSpPr>
        <p:spPr>
          <a:xfrm>
            <a:off x="1097280" y="1737360"/>
            <a:ext cx="10058400" cy="4023360"/>
          </a:xfrm>
        </p:spPr>
        <p:txBody>
          <a:bodyPr/>
          <a:lstStyle/>
          <a:p>
            <a:pPr>
              <a:lnSpc>
                <a:spcPct val="107000"/>
              </a:lnSpc>
              <a:spcAft>
                <a:spcPts val="800"/>
              </a:spcAft>
            </a:pPr>
            <a:r>
              <a:rPr lang="en-GB" sz="1600" dirty="0">
                <a:latin typeface="Times New Roman" panose="02020603050405020304" pitchFamily="18" charset="0"/>
                <a:ea typeface="Calibri" panose="020F0502020204030204" pitchFamily="34" charset="0"/>
                <a:cs typeface="Times New Roman" panose="02020603050405020304" pitchFamily="18" charset="0"/>
              </a:rPr>
              <a:t>Stakeholders engagement in resettlement planning is </a:t>
            </a:r>
          </a:p>
          <a:p>
            <a:pPr>
              <a:lnSpc>
                <a:spcPct val="107000"/>
              </a:lnSpc>
              <a:spcAft>
                <a:spcPts val="800"/>
              </a:spcAft>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E0A1B2-CA59-4EF3-9550-9CA9BAAA4D16}"/>
              </a:ext>
            </a:extLst>
          </p:cNvPr>
          <p:cNvSpPr/>
          <p:nvPr/>
        </p:nvSpPr>
        <p:spPr>
          <a:xfrm>
            <a:off x="1617215" y="2156546"/>
            <a:ext cx="4661368" cy="101885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 right step in the right direction when it comes to doing the needful to ensure that the displaced are resettled successfully with every plan to help with their restoration.</a:t>
            </a:r>
          </a:p>
        </p:txBody>
      </p:sp>
      <p:sp>
        <p:nvSpPr>
          <p:cNvPr id="5" name="Rectangle 4">
            <a:extLst>
              <a:ext uri="{FF2B5EF4-FFF2-40B4-BE49-F238E27FC236}">
                <a16:creationId xmlns:a16="http://schemas.microsoft.com/office/drawing/2014/main" id="{1AD56EDB-CC62-442D-989C-33E0320EE9AF}"/>
              </a:ext>
            </a:extLst>
          </p:cNvPr>
          <p:cNvSpPr/>
          <p:nvPr/>
        </p:nvSpPr>
        <p:spPr>
          <a:xfrm>
            <a:off x="958493" y="3359019"/>
            <a:ext cx="5701831" cy="11685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built environment professionals should be keen to identify the various stakeholders and engage those that are directly affected by the displacement who can be seen as the displaced themselves – voices of the victims; and then identify and engage the secondary stakeholders as well.</a:t>
            </a:r>
          </a:p>
        </p:txBody>
      </p:sp>
      <p:sp>
        <p:nvSpPr>
          <p:cNvPr id="6" name="Rectangle 5">
            <a:extLst>
              <a:ext uri="{FF2B5EF4-FFF2-40B4-BE49-F238E27FC236}">
                <a16:creationId xmlns:a16="http://schemas.microsoft.com/office/drawing/2014/main" id="{541785EC-37F6-4283-82BF-A841793C30C7}"/>
              </a:ext>
            </a:extLst>
          </p:cNvPr>
          <p:cNvSpPr/>
          <p:nvPr/>
        </p:nvSpPr>
        <p:spPr>
          <a:xfrm>
            <a:off x="1434632" y="4711234"/>
            <a:ext cx="5026535" cy="9942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In doing so, there will be a balance in the resettlement decision process as no stakeholders will be left behind, the right voices will be heard and the resettlement planning will be effectively carried out to benefit both parties.</a:t>
            </a:r>
          </a:p>
        </p:txBody>
      </p:sp>
      <p:pic>
        <p:nvPicPr>
          <p:cNvPr id="7" name="Picture 6">
            <a:extLst>
              <a:ext uri="{FF2B5EF4-FFF2-40B4-BE49-F238E27FC236}">
                <a16:creationId xmlns:a16="http://schemas.microsoft.com/office/drawing/2014/main" id="{33AF1C33-96E0-4D55-A442-837CFA53B03E}"/>
              </a:ext>
            </a:extLst>
          </p:cNvPr>
          <p:cNvPicPr>
            <a:picLocks noChangeAspect="1"/>
          </p:cNvPicPr>
          <p:nvPr/>
        </p:nvPicPr>
        <p:blipFill>
          <a:blip r:embed="rId4"/>
          <a:stretch>
            <a:fillRect/>
          </a:stretch>
        </p:blipFill>
        <p:spPr>
          <a:xfrm>
            <a:off x="6862440" y="1935333"/>
            <a:ext cx="5202314" cy="4323424"/>
          </a:xfrm>
          <a:prstGeom prst="rect">
            <a:avLst/>
          </a:prstGeom>
        </p:spPr>
      </p:pic>
      <p:pic>
        <p:nvPicPr>
          <p:cNvPr id="8" name="Audio 7">
            <a:hlinkClick r:id="" action="ppaction://media"/>
            <a:extLst>
              <a:ext uri="{FF2B5EF4-FFF2-40B4-BE49-F238E27FC236}">
                <a16:creationId xmlns:a16="http://schemas.microsoft.com/office/drawing/2014/main" id="{B202CDC3-F254-455A-B420-3E725EF03C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0091835"/>
      </p:ext>
    </p:extLst>
  </p:cSld>
  <p:clrMapOvr>
    <a:masterClrMapping/>
  </p:clrMapOvr>
  <mc:AlternateContent xmlns:mc="http://schemas.openxmlformats.org/markup-compatibility/2006">
    <mc:Choice xmlns:p14="http://schemas.microsoft.com/office/powerpoint/2010/main" Requires="p14">
      <p:transition spd="slow" p14:dur="2000" advTm="59919"/>
    </mc:Choice>
    <mc:Fallback>
      <p:transition spd="slow" advTm="5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3785438" cy="982904"/>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fontScale="40000" lnSpcReduction="20000"/>
          </a:bodyPr>
          <a:lstStyle/>
          <a:p>
            <a:pPr algn="just">
              <a:lnSpc>
                <a:spcPct val="107000"/>
              </a:lnSpc>
              <a:spcAft>
                <a:spcPts val="800"/>
              </a:spcAft>
            </a:pP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Accounting Tools (2022). Stakeholder definition; Accounting CPE courses and books. Available online at: </a:t>
            </a:r>
            <a:r>
              <a:rPr lang="en-GB" sz="29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https://www.accountingtools.com/articles/what-is-a-stakeholder.html</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Assessed on: 25/01/2022.</a:t>
            </a:r>
          </a:p>
          <a:p>
            <a:pPr algn="just">
              <a:lnSpc>
                <a:spcPct val="107000"/>
              </a:lnSpc>
              <a:spcAft>
                <a:spcPts val="800"/>
              </a:spcAft>
            </a:pPr>
            <a:r>
              <a:rPr lang="en-GB" sz="29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Community Development Toolkit (N.D). Tool 18 – Resettlement Planning. </a:t>
            </a:r>
            <a:r>
              <a:rPr lang="en-GB" sz="2900" b="0" u="none" strike="noStrike"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Go to ICMM Guidance."/>
              </a:rPr>
              <a:t>ICMM Guidance</a:t>
            </a:r>
            <a:r>
              <a:rPr lang="en-GB" sz="2900" b="0"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Go to ICMM Guidance."/>
              </a:rPr>
              <a:t> &gt; </a:t>
            </a:r>
            <a:r>
              <a:rPr lang="en-GB" sz="2900" b="0" u="none" strike="noStrike"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Go to ICMM Guidance."/>
              </a:rPr>
              <a:t>Community Development Toolkit</a:t>
            </a:r>
            <a:r>
              <a:rPr lang="en-GB" sz="2900" b="0"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Go to ICMM Guidance."/>
              </a:rPr>
              <a:t> &gt; Tool 18 – Resettlement Planning. Available online at: </a:t>
            </a:r>
            <a:r>
              <a:rPr lang="en-GB" sz="2900" b="0" u="none" strike="noStrike"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Go to ICMM Guidance."/>
              </a:rPr>
              <a:t>https://guidance.miningwithprinciples.com/community-development-toolkit/tool-18-resettlement-planning/</a:t>
            </a:r>
            <a:r>
              <a:rPr lang="en-GB" sz="2900" b="0"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Go to ICMM Guidance."/>
              </a:rPr>
              <a:t>. Assessed on: 26/01/2022.</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Fernand, J. (2021). Stakeholder. </a:t>
            </a:r>
            <a:r>
              <a:rPr lang="en-GB" sz="29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https://www.investopedia.com/terms/s/stakeholder.asp</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Assessed on: 26?01/2022.</a:t>
            </a:r>
          </a:p>
          <a:p>
            <a:pPr algn="just">
              <a:lnSpc>
                <a:spcPct val="107000"/>
              </a:lnSpc>
              <a:spcAft>
                <a:spcPts val="800"/>
              </a:spcAft>
            </a:pPr>
            <a:r>
              <a:rPr lang="en-GB" sz="2900" b="0"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Sedmak</a:t>
            </a:r>
            <a:r>
              <a:rPr lang="en-GB" sz="2900" b="0"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 (2021). </a:t>
            </a:r>
            <a:r>
              <a:rPr lang="en-GB" sz="29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Stakeholder Engagement, and Why is it Important for Strategic Planning? Available online at: </a:t>
            </a:r>
            <a:r>
              <a:rPr lang="en-GB" sz="2900" b="0" u="sng"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https://www.smestrategy.net/blog/stakeholder-engagement-management-for-strategic-planning</a:t>
            </a:r>
            <a:r>
              <a:rPr lang="en-GB" sz="29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Assessed on: 26/01/2022.</a:t>
            </a:r>
          </a:p>
          <a:p>
            <a:pPr algn="just">
              <a:lnSpc>
                <a:spcPct val="107000"/>
              </a:lnSpc>
              <a:spcAft>
                <a:spcPts val="800"/>
              </a:spcAft>
            </a:pP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SNNP IAIP and RTC (2017). STAKEHOLDER ENGAGEMENT PLAN. Report Produced by WSP in collaboration with Engineer </a:t>
            </a:r>
            <a:r>
              <a:rPr lang="en-GB" sz="2900" dirty="0" err="1">
                <a:effectLst/>
                <a:latin typeface="Times New Roman" panose="02020603050405020304" pitchFamily="18" charset="0"/>
                <a:ea typeface="Calibri" panose="020F0502020204030204" pitchFamily="34" charset="0"/>
                <a:cs typeface="Times New Roman" panose="02020603050405020304" pitchFamily="18" charset="0"/>
              </a:rPr>
              <a:t>Tequam</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Water Resources Development and Environment Consultancy (ETWRDEC). Available online at: </a:t>
            </a:r>
            <a:r>
              <a:rPr lang="en-GB" sz="29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https://www.afdb.org/sites/default/files/48920_snnp_appendix_b1_stakeholder_engagement_plan.pdf</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Assessed on: 18/01/2022.</a:t>
            </a:r>
          </a:p>
          <a:p>
            <a:pPr marL="0" indent="0">
              <a:lnSpc>
                <a:spcPct val="107000"/>
              </a:lnSpc>
              <a:spcAft>
                <a:spcPts val="800"/>
              </a:spcAft>
              <a:buNone/>
            </a:pPr>
            <a:endParaRPr lang="en-GB" sz="1800" b="1"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22222"/>
                </a:solidFill>
                <a:latin typeface="Times New Roman" panose="02020603050405020304" pitchFamily="18" charset="0"/>
                <a:cs typeface="Times New Roman" panose="02020603050405020304" pitchFamily="18" charset="0"/>
              </a:rPr>
              <a:t>.</a:t>
            </a:r>
            <a:endParaRPr lang="en-US" sz="1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76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a:xfrm>
            <a:off x="360785" y="1845734"/>
            <a:ext cx="7191482" cy="4023360"/>
          </a:xfrm>
        </p:spPr>
        <p:txBody>
          <a:bodyPr>
            <a:normAutofit/>
          </a:bodyPr>
          <a:lstStyle/>
          <a:p>
            <a:endParaRPr lang="en-US" dirty="0">
              <a:latin typeface="Sylfaen" panose="010A0502050306030303" pitchFamily="18" charset="0"/>
            </a:endParaRPr>
          </a:p>
          <a:p>
            <a:r>
              <a:rPr lang="en-GB" sz="18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a:t>
            </a:r>
          </a:p>
          <a:p>
            <a:pPr>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Understand the meanin</a:t>
            </a:r>
            <a:r>
              <a:rPr lang="en-GB" sz="1800" dirty="0">
                <a:latin typeface="Times New Roman" panose="02020603050405020304" pitchFamily="18" charset="0"/>
                <a:ea typeface="Calibri" panose="020F0502020204030204" pitchFamily="34" charset="0"/>
                <a:cs typeface="Times New Roman" panose="02020603050405020304" pitchFamily="18" charset="0"/>
              </a:rPr>
              <a:t>g of a stakeholder.</a:t>
            </a:r>
          </a:p>
          <a:p>
            <a:pPr>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 Know</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the types of stakeholders.</a:t>
            </a:r>
          </a:p>
          <a:p>
            <a:pPr>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Understand the meaning of stakeholder engagement.</a:t>
            </a:r>
          </a:p>
          <a:p>
            <a:pPr>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Be able to explain what resettlement planning is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buFont typeface="Wingdings" panose="05000000000000000000" pitchFamily="2"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Recognise </a:t>
            </a:r>
            <a:r>
              <a:rPr lang="en-GB" sz="1800" dirty="0">
                <a:latin typeface="Times New Roman" panose="02020603050405020304" pitchFamily="18" charset="0"/>
                <a:ea typeface="Calibri" panose="020F0502020204030204" pitchFamily="34" charset="0"/>
                <a:cs typeface="Times New Roman" panose="02020603050405020304" pitchFamily="18" charset="0"/>
              </a:rPr>
              <a:t>stakeholder engagement in resettlement </a:t>
            </a:r>
            <a:r>
              <a:rPr lang="en-GB" sz="1800" dirty="0">
                <a:latin typeface="Times New Roman" panose="02020603050405020304" pitchFamily="18" charset="0"/>
                <a:cs typeface="Times New Roman" panose="02020603050405020304" pitchFamily="18" charset="0"/>
              </a:rPr>
              <a:t>planning</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 Know 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he importance of stakeholder engagement in resettlement planning.</a:t>
            </a:r>
          </a:p>
          <a:p>
            <a:pPr marL="0" indent="0">
              <a:buNone/>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8ECD8A3-18B1-421D-9D92-ABD8D9E5A0DC}"/>
              </a:ext>
            </a:extLst>
          </p:cNvPr>
          <p:cNvPicPr>
            <a:picLocks noChangeAspect="1"/>
          </p:cNvPicPr>
          <p:nvPr/>
        </p:nvPicPr>
        <p:blipFill rotWithShape="1">
          <a:blip r:embed="rId4"/>
          <a:srcRect l="22619" r="24358" b="-1"/>
          <a:stretch/>
        </p:blipFill>
        <p:spPr>
          <a:xfrm>
            <a:off x="7552266" y="1737360"/>
            <a:ext cx="4278950" cy="4579464"/>
          </a:xfrm>
          <a:prstGeom prst="rect">
            <a:avLst/>
          </a:prstGeom>
        </p:spPr>
      </p:pic>
      <p:pic>
        <p:nvPicPr>
          <p:cNvPr id="4" name="Audio 3">
            <a:hlinkClick r:id="" action="ppaction://media"/>
            <a:extLst>
              <a:ext uri="{FF2B5EF4-FFF2-40B4-BE49-F238E27FC236}">
                <a16:creationId xmlns:a16="http://schemas.microsoft.com/office/drawing/2014/main" id="{0A8EE1FD-4FB5-4028-BFE5-327EF9404A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8733"/>
    </mc:Choice>
    <mc:Fallback>
      <p:transition spd="slow" advTm="2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a:xfrm>
            <a:off x="1097279" y="1845734"/>
            <a:ext cx="6454987" cy="4023360"/>
          </a:xfrm>
        </p:spPr>
        <p:txBody>
          <a:bodyPr>
            <a:normAutofit/>
          </a:bodyPr>
          <a:lstStyle/>
          <a:p>
            <a:pPr marL="342900" marR="0" lvl="0" indent="-342900">
              <a:spcBef>
                <a:spcPts val="0"/>
              </a:spcBef>
              <a:spcAft>
                <a:spcPts val="800"/>
              </a:spcAft>
              <a:buFont typeface="Symbol" panose="05050102010706020507" pitchFamily="18" charset="2"/>
              <a:buChar char=""/>
            </a:pPr>
            <a:endParaRPr lang="en-US" dirty="0">
              <a:latin typeface="Sylfaen" panose="010A0502050306030303" pitchFamily="18" charset="0"/>
              <a:ea typeface="Calibri" panose="020F0502020204030204" pitchFamily="34" charset="0"/>
            </a:endParaRP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Who is a stakeholder?</a:t>
            </a: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What are the types of stakeholder?</a:t>
            </a: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How can we make sense of stakeholder engagement?</a:t>
            </a: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GB" dirty="0">
                <a:latin typeface="Times New Roman" panose="02020603050405020304" pitchFamily="18" charset="0"/>
                <a:ea typeface="Calibri" panose="020F0502020204030204" pitchFamily="34" charset="0"/>
                <a:cs typeface="Times New Roman" panose="02020603050405020304" pitchFamily="18" charset="0"/>
              </a:rPr>
              <a:t>What resettlement planning?</a:t>
            </a: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GB" dirty="0">
                <a:latin typeface="Times New Roman" panose="02020603050405020304" pitchFamily="18" charset="0"/>
                <a:ea typeface="Calibri" panose="020F0502020204030204" pitchFamily="34" charset="0"/>
                <a:cs typeface="Times New Roman" panose="02020603050405020304" pitchFamily="18" charset="0"/>
              </a:rPr>
              <a:t>Understanding stakeholder engagement in resettlement </a:t>
            </a:r>
            <a:r>
              <a:rPr lang="en-GB" dirty="0">
                <a:latin typeface="Times New Roman" panose="02020603050405020304" pitchFamily="18" charset="0"/>
                <a:cs typeface="Times New Roman" panose="02020603050405020304" pitchFamily="18" charset="0"/>
              </a:rPr>
              <a:t>planning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The importance of stakeholders’ engagement in resettlement planning.</a:t>
            </a: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Conclusion</a:t>
            </a:r>
          </a:p>
          <a:p>
            <a:pPr marR="0" lvl="0">
              <a:spcBef>
                <a:spcPts val="0"/>
              </a:spcBef>
              <a:spcAft>
                <a:spcPts val="800"/>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References </a:t>
            </a:r>
          </a:p>
          <a:p>
            <a:pPr marR="0" lvl="0">
              <a:spcBef>
                <a:spcPts val="0"/>
              </a:spcBef>
              <a:spcAft>
                <a:spcPts val="800"/>
              </a:spcAft>
              <a:buFont typeface="Wingdings" panose="05000000000000000000" pitchFamily="2" charset="2"/>
              <a:buChar char="§"/>
            </a:pPr>
            <a:endParaRPr lang="en-US" dirty="0">
              <a:latin typeface="Sylfaen" panose="010A0502050306030303" pitchFamily="18" charset="0"/>
              <a:ea typeface="Calibri" panose="020F0502020204030204" pitchFamily="34" charset="0"/>
            </a:endParaRPr>
          </a:p>
        </p:txBody>
      </p:sp>
      <p:pic>
        <p:nvPicPr>
          <p:cNvPr id="5" name="Picture 4">
            <a:extLst>
              <a:ext uri="{FF2B5EF4-FFF2-40B4-BE49-F238E27FC236}">
                <a16:creationId xmlns:a16="http://schemas.microsoft.com/office/drawing/2014/main" id="{EE09957E-BEC1-471A-A7CA-D9199FF96F98}"/>
              </a:ext>
            </a:extLst>
          </p:cNvPr>
          <p:cNvPicPr>
            <a:picLocks noChangeAspect="1"/>
          </p:cNvPicPr>
          <p:nvPr/>
        </p:nvPicPr>
        <p:blipFill>
          <a:blip r:embed="rId4"/>
          <a:stretch>
            <a:fillRect/>
          </a:stretch>
        </p:blipFill>
        <p:spPr>
          <a:xfrm>
            <a:off x="7399176" y="1737360"/>
            <a:ext cx="4572000" cy="4598126"/>
          </a:xfrm>
          <a:prstGeom prst="rect">
            <a:avLst/>
          </a:prstGeom>
        </p:spPr>
      </p:pic>
      <p:pic>
        <p:nvPicPr>
          <p:cNvPr id="4" name="Audio 3">
            <a:hlinkClick r:id="" action="ppaction://media"/>
            <a:extLst>
              <a:ext uri="{FF2B5EF4-FFF2-40B4-BE49-F238E27FC236}">
                <a16:creationId xmlns:a16="http://schemas.microsoft.com/office/drawing/2014/main" id="{24040C41-94A5-45F9-9AA3-E1686F3397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28918"/>
    </mc:Choice>
    <mc:Fallback>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12" y="286604"/>
            <a:ext cx="5579706" cy="851732"/>
          </a:xfrm>
        </p:spPr>
        <p:txBody>
          <a:bodyPr>
            <a:normAutofit/>
          </a:bodyPr>
          <a:lstStyle/>
          <a:p>
            <a:r>
              <a:rPr lang="en-GB" sz="3600" b="1" dirty="0">
                <a:latin typeface="Times New Roman" panose="02020603050405020304" pitchFamily="18" charset="0"/>
                <a:ea typeface="Calibri" panose="020F0502020204030204" pitchFamily="34" charset="0"/>
                <a:cs typeface="Times New Roman" panose="02020603050405020304" pitchFamily="18" charset="0"/>
              </a:rPr>
              <a:t>Who is a stakeholder? </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9972" y="1845734"/>
            <a:ext cx="11270512" cy="4023360"/>
          </a:xfrm>
        </p:spPr>
        <p:txBody>
          <a:bodyPr>
            <a:normAutofit/>
          </a:bodyPr>
          <a:lstStyle/>
          <a:p>
            <a:pPr marL="228600" lvl="1">
              <a:spcBef>
                <a:spcPts val="1000"/>
              </a:spcBef>
            </a:pPr>
            <a:endParaRPr lang="en-GB" dirty="0">
              <a:latin typeface="Sylfaen" panose="010A0502050306030303" pitchFamily="18" charset="0"/>
            </a:endParaRPr>
          </a:p>
          <a:p>
            <a:pPr marL="388620" lvl="1" indent="-342900" algn="just">
              <a:spcBef>
                <a:spcPts val="1000"/>
              </a:spcBef>
              <a:buFont typeface="Wingdings" panose="05000000000000000000" pitchFamily="2" charset="2"/>
              <a:buChar char="§"/>
            </a:pPr>
            <a:endParaRPr lang="en-GB" sz="2400" dirty="0">
              <a:latin typeface="Sylfaen" panose="010A0502050306030303" pitchFamily="18" charset="0"/>
            </a:endParaRPr>
          </a:p>
        </p:txBody>
      </p:sp>
      <p:sp>
        <p:nvSpPr>
          <p:cNvPr id="4" name="Rectangle 3">
            <a:extLst>
              <a:ext uri="{FF2B5EF4-FFF2-40B4-BE49-F238E27FC236}">
                <a16:creationId xmlns:a16="http://schemas.microsoft.com/office/drawing/2014/main" id="{368C8F75-DA60-41BE-B61A-FF39965A9E7B}"/>
              </a:ext>
            </a:extLst>
          </p:cNvPr>
          <p:cNvSpPr/>
          <p:nvPr/>
        </p:nvSpPr>
        <p:spPr>
          <a:xfrm>
            <a:off x="2109215" y="1961439"/>
            <a:ext cx="2674146" cy="2424425"/>
          </a:xfrm>
          <a:prstGeom prst="rect">
            <a:avLst/>
          </a:prstGeom>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just">
              <a:lnSpc>
                <a:spcPct val="107000"/>
              </a:lnSpc>
              <a:spcAft>
                <a:spcPts val="800"/>
              </a:spcAft>
            </a:pPr>
            <a:r>
              <a:rPr lang="en-GB" sz="18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rPr>
              <a:t> </a:t>
            </a:r>
            <a:r>
              <a:rPr lang="en-GB" sz="1600" spc="5"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rPr>
              <a:t>A stakeholder is any person, entity or party that has an interest in a company, business or project and can either affect or be affected by the operational activities and decisions in the business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(Fernand, 2021; Accounting Tools, 2022).</a:t>
            </a:r>
            <a:endParaRPr lang="en-GB" sz="16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4BD556B-2734-420C-8057-7BF44EFD4122}"/>
              </a:ext>
            </a:extLst>
          </p:cNvPr>
          <p:cNvSpPr/>
          <p:nvPr/>
        </p:nvSpPr>
        <p:spPr>
          <a:xfrm>
            <a:off x="500519" y="2444150"/>
            <a:ext cx="1248381" cy="614182"/>
          </a:xfrm>
          <a:prstGeom prst="rect">
            <a:avLst/>
          </a:prstGeom>
          <a:effectLst>
            <a:glow rad="1397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Times New Roman" panose="02020603050405020304" pitchFamily="18" charset="0"/>
                <a:cs typeface="Times New Roman" panose="02020603050405020304" pitchFamily="18" charset="0"/>
              </a:rPr>
              <a:t>Stakeholder</a:t>
            </a:r>
            <a:r>
              <a:rPr lang="en-GB" dirty="0">
                <a:latin typeface="Times New Roman" panose="02020603050405020304" pitchFamily="18" charset="0"/>
                <a:cs typeface="Times New Roman" panose="02020603050405020304" pitchFamily="18" charset="0"/>
              </a:rPr>
              <a:t> </a:t>
            </a:r>
          </a:p>
        </p:txBody>
      </p:sp>
      <p:sp>
        <p:nvSpPr>
          <p:cNvPr id="14" name="Arrow: Right 13">
            <a:extLst>
              <a:ext uri="{FF2B5EF4-FFF2-40B4-BE49-F238E27FC236}">
                <a16:creationId xmlns:a16="http://schemas.microsoft.com/office/drawing/2014/main" id="{D77BF210-FB24-49CE-A94A-69FCE159E324}"/>
              </a:ext>
            </a:extLst>
          </p:cNvPr>
          <p:cNvSpPr/>
          <p:nvPr/>
        </p:nvSpPr>
        <p:spPr>
          <a:xfrm>
            <a:off x="1748900" y="2627942"/>
            <a:ext cx="376705" cy="2465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8FF5B35-9FF8-43B3-A05A-D4F572210239}"/>
              </a:ext>
            </a:extLst>
          </p:cNvPr>
          <p:cNvSpPr/>
          <p:nvPr/>
        </p:nvSpPr>
        <p:spPr>
          <a:xfrm>
            <a:off x="5662730" y="3247074"/>
            <a:ext cx="2702591" cy="1591915"/>
          </a:xfrm>
          <a:prstGeom prst="rect">
            <a:avLst/>
          </a:prstGeom>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just"/>
            <a:r>
              <a:rPr lang="en-GB" sz="1600" b="0" i="0" dirty="0">
                <a:solidFill>
                  <a:srgbClr val="151414"/>
                </a:solidFill>
                <a:effectLst/>
                <a:latin typeface="Times New Roman" panose="02020603050405020304" pitchFamily="18" charset="0"/>
                <a:cs typeface="Times New Roman" panose="02020603050405020304" pitchFamily="18" charset="0"/>
              </a:rPr>
              <a:t>Stakeholders can have a significant impact on decisions regarding the operations and </a:t>
            </a:r>
            <a:r>
              <a:rPr lang="en-GB" sz="1600" dirty="0">
                <a:solidFill>
                  <a:srgbClr val="151414"/>
                </a:solidFill>
                <a:latin typeface="Times New Roman" panose="02020603050405020304" pitchFamily="18" charset="0"/>
                <a:cs typeface="Times New Roman" panose="02020603050405020304" pitchFamily="18" charset="0"/>
              </a:rPr>
              <a:t>actions </a:t>
            </a:r>
            <a:r>
              <a:rPr lang="en-GB" sz="1600" b="0" i="0" dirty="0">
                <a:solidFill>
                  <a:srgbClr val="151414"/>
                </a:solidFill>
                <a:effectLst/>
                <a:latin typeface="Times New Roman" panose="02020603050405020304" pitchFamily="18" charset="0"/>
                <a:cs typeface="Times New Roman" panose="02020603050405020304" pitchFamily="18" charset="0"/>
              </a:rPr>
              <a:t>of an organization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Accounting Tools, 2022). </a:t>
            </a:r>
            <a:endParaRPr lang="en-GB" sz="1600" dirty="0">
              <a:latin typeface="Times New Roman" panose="02020603050405020304" pitchFamily="18" charset="0"/>
              <a:cs typeface="Times New Roman" panose="02020603050405020304" pitchFamily="18" charset="0"/>
            </a:endParaRPr>
          </a:p>
        </p:txBody>
      </p:sp>
      <p:cxnSp>
        <p:nvCxnSpPr>
          <p:cNvPr id="19" name="Connector: Elbow 18">
            <a:extLst>
              <a:ext uri="{FF2B5EF4-FFF2-40B4-BE49-F238E27FC236}">
                <a16:creationId xmlns:a16="http://schemas.microsoft.com/office/drawing/2014/main" id="{B79078B8-EC1E-465C-9751-B738162A0B10}"/>
              </a:ext>
            </a:extLst>
          </p:cNvPr>
          <p:cNvCxnSpPr/>
          <p:nvPr/>
        </p:nvCxnSpPr>
        <p:spPr>
          <a:xfrm>
            <a:off x="4780068" y="2943014"/>
            <a:ext cx="914400" cy="914400"/>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pic>
        <p:nvPicPr>
          <p:cNvPr id="5" name="Picture 4">
            <a:extLst>
              <a:ext uri="{FF2B5EF4-FFF2-40B4-BE49-F238E27FC236}">
                <a16:creationId xmlns:a16="http://schemas.microsoft.com/office/drawing/2014/main" id="{9E88710A-B7E5-4AB0-94A8-AFC351FBB145}"/>
              </a:ext>
            </a:extLst>
          </p:cNvPr>
          <p:cNvPicPr>
            <a:picLocks noChangeAspect="1"/>
          </p:cNvPicPr>
          <p:nvPr/>
        </p:nvPicPr>
        <p:blipFill>
          <a:blip r:embed="rId4"/>
          <a:stretch>
            <a:fillRect/>
          </a:stretch>
        </p:blipFill>
        <p:spPr>
          <a:xfrm>
            <a:off x="8505278" y="1799536"/>
            <a:ext cx="3465249" cy="4372663"/>
          </a:xfrm>
          <a:prstGeom prst="rect">
            <a:avLst/>
          </a:prstGeom>
        </p:spPr>
      </p:pic>
      <p:pic>
        <p:nvPicPr>
          <p:cNvPr id="6" name="Audio 5">
            <a:hlinkClick r:id="" action="ppaction://media"/>
            <a:extLst>
              <a:ext uri="{FF2B5EF4-FFF2-40B4-BE49-F238E27FC236}">
                <a16:creationId xmlns:a16="http://schemas.microsoft.com/office/drawing/2014/main" id="{42C342E2-D31C-425C-9C7C-966CCC7D6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51442"/>
    </mc:Choice>
    <mc:Fallback>
      <p:transition spd="slow" advTm="5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89" y="577516"/>
            <a:ext cx="4422061" cy="584792"/>
          </a:xfrm>
        </p:spPr>
        <p:txBody>
          <a:bodyPr>
            <a:normAutofit fontScale="90000"/>
          </a:bodyPr>
          <a:lstStyle/>
          <a:p>
            <a:pPr algn="just"/>
            <a:r>
              <a:rPr lang="en-US" sz="4000" b="1" dirty="0">
                <a:latin typeface="Times New Roman" panose="02020603050405020304" pitchFamily="18" charset="0"/>
                <a:ea typeface="Calibri" panose="020F0502020204030204" pitchFamily="34" charset="0"/>
                <a:cs typeface="Times New Roman" panose="02020603050405020304" pitchFamily="18" charset="0"/>
              </a:rPr>
              <a:t>Types of stakeholders</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3285" y="1722474"/>
            <a:ext cx="6954364" cy="4558010"/>
          </a:xfrm>
        </p:spPr>
        <p:txBody>
          <a:bodyPr>
            <a:normAutofit/>
          </a:bodyPr>
          <a:lstStyle/>
          <a:p>
            <a:pPr>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endParaRPr lang="en-GB" sz="2400" b="1" dirty="0">
              <a:latin typeface="Sylfaen" panose="010A0502050306030303" pitchFamily="18" charset="0"/>
            </a:endParaRP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sp>
        <p:nvSpPr>
          <p:cNvPr id="9" name="Rectangle 8">
            <a:extLst>
              <a:ext uri="{FF2B5EF4-FFF2-40B4-BE49-F238E27FC236}">
                <a16:creationId xmlns:a16="http://schemas.microsoft.com/office/drawing/2014/main" id="{A34EE103-6E19-49A4-BC16-3DFF96040041}"/>
              </a:ext>
            </a:extLst>
          </p:cNvPr>
          <p:cNvSpPr/>
          <p:nvPr/>
        </p:nvSpPr>
        <p:spPr>
          <a:xfrm>
            <a:off x="5517636" y="2381679"/>
            <a:ext cx="999294" cy="7317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GB" dirty="0">
                <a:solidFill>
                  <a:schemeClr val="tx1">
                    <a:lumMod val="75000"/>
                    <a:lumOff val="25000"/>
                  </a:schemeClr>
                </a:solidFill>
                <a:latin typeface="Times New Roman" panose="02020603050405020304" pitchFamily="18" charset="0"/>
                <a:cs typeface="Times New Roman" panose="02020603050405020304" pitchFamily="18" charset="0"/>
              </a:rPr>
              <a:t>Internal </a:t>
            </a:r>
          </a:p>
        </p:txBody>
      </p:sp>
      <p:sp>
        <p:nvSpPr>
          <p:cNvPr id="4" name="Rectangle 3">
            <a:extLst>
              <a:ext uri="{FF2B5EF4-FFF2-40B4-BE49-F238E27FC236}">
                <a16:creationId xmlns:a16="http://schemas.microsoft.com/office/drawing/2014/main" id="{7EF60971-07B7-4BED-9A62-03FF726ADDAB}"/>
              </a:ext>
            </a:extLst>
          </p:cNvPr>
          <p:cNvSpPr/>
          <p:nvPr/>
        </p:nvSpPr>
        <p:spPr>
          <a:xfrm>
            <a:off x="544100" y="5672319"/>
            <a:ext cx="4662386" cy="4839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(The Ministry of Infrastructure, 2020; Fernand, 2021)</a:t>
            </a:r>
            <a:endParaRPr lang="en-GB" sz="1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E5F2C9-963F-4859-9115-74306EC6F368}"/>
              </a:ext>
            </a:extLst>
          </p:cNvPr>
          <p:cNvSpPr/>
          <p:nvPr/>
        </p:nvSpPr>
        <p:spPr>
          <a:xfrm>
            <a:off x="3903326" y="1857852"/>
            <a:ext cx="1085923" cy="6396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Secondary</a:t>
            </a:r>
            <a:r>
              <a:rPr lang="en-GB" dirty="0"/>
              <a:t> </a:t>
            </a:r>
          </a:p>
        </p:txBody>
      </p:sp>
      <p:sp>
        <p:nvSpPr>
          <p:cNvPr id="6" name="Rectangle 5">
            <a:extLst>
              <a:ext uri="{FF2B5EF4-FFF2-40B4-BE49-F238E27FC236}">
                <a16:creationId xmlns:a16="http://schemas.microsoft.com/office/drawing/2014/main" id="{2877F7AA-6629-400C-9A9D-94CBB6DA3974}"/>
              </a:ext>
            </a:extLst>
          </p:cNvPr>
          <p:cNvSpPr/>
          <p:nvPr/>
        </p:nvSpPr>
        <p:spPr>
          <a:xfrm>
            <a:off x="1296140" y="1834500"/>
            <a:ext cx="1026111" cy="6396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Primary</a:t>
            </a:r>
          </a:p>
        </p:txBody>
      </p:sp>
      <p:sp>
        <p:nvSpPr>
          <p:cNvPr id="7" name="Rectangle 6">
            <a:extLst>
              <a:ext uri="{FF2B5EF4-FFF2-40B4-BE49-F238E27FC236}">
                <a16:creationId xmlns:a16="http://schemas.microsoft.com/office/drawing/2014/main" id="{7409308E-6AE8-4A5E-9AC0-B5069D2CA126}"/>
              </a:ext>
            </a:extLst>
          </p:cNvPr>
          <p:cNvSpPr/>
          <p:nvPr/>
        </p:nvSpPr>
        <p:spPr>
          <a:xfrm>
            <a:off x="1296140" y="4741635"/>
            <a:ext cx="3258105" cy="7500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Defined based on their influence and interests in the project, organisation or community</a:t>
            </a:r>
          </a:p>
        </p:txBody>
      </p:sp>
      <p:sp>
        <p:nvSpPr>
          <p:cNvPr id="8" name="Rectangle 7">
            <a:extLst>
              <a:ext uri="{FF2B5EF4-FFF2-40B4-BE49-F238E27FC236}">
                <a16:creationId xmlns:a16="http://schemas.microsoft.com/office/drawing/2014/main" id="{45817AD1-B51E-449A-B9B7-FBCCAA3AE438}"/>
              </a:ext>
            </a:extLst>
          </p:cNvPr>
          <p:cNvSpPr/>
          <p:nvPr/>
        </p:nvSpPr>
        <p:spPr>
          <a:xfrm>
            <a:off x="919288" y="2997611"/>
            <a:ext cx="1956005" cy="12949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Those that are directly affected by the project decisions or actions positively or negatively</a:t>
            </a:r>
            <a:endParaRPr lang="en-GB" sz="1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1C2F2ED-3EF0-451E-824A-1C864BB062DD}"/>
              </a:ext>
            </a:extLst>
          </p:cNvPr>
          <p:cNvSpPr/>
          <p:nvPr/>
        </p:nvSpPr>
        <p:spPr>
          <a:xfrm>
            <a:off x="3136252" y="2989782"/>
            <a:ext cx="1956004" cy="12949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Those that are indirectly affected by the project, decisions or actions </a:t>
            </a:r>
            <a:endParaRPr lang="en-GB" sz="160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B2ACA88-C8B8-4E3E-8D5E-8CB82BA065C9}"/>
              </a:ext>
            </a:extLst>
          </p:cNvPr>
          <p:cNvCxnSpPr/>
          <p:nvPr/>
        </p:nvCxnSpPr>
        <p:spPr>
          <a:xfrm flipH="1">
            <a:off x="3374940" y="2497515"/>
            <a:ext cx="528386" cy="5000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32D5636-7789-41AD-A945-5D153ECDF6D8}"/>
              </a:ext>
            </a:extLst>
          </p:cNvPr>
          <p:cNvCxnSpPr>
            <a:cxnSpLocks/>
          </p:cNvCxnSpPr>
          <p:nvPr/>
        </p:nvCxnSpPr>
        <p:spPr>
          <a:xfrm>
            <a:off x="2186010" y="2497515"/>
            <a:ext cx="189636" cy="5000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8AC6394-E45C-4F43-A005-C50681C1AD86}"/>
              </a:ext>
            </a:extLst>
          </p:cNvPr>
          <p:cNvCxnSpPr>
            <a:cxnSpLocks/>
          </p:cNvCxnSpPr>
          <p:nvPr/>
        </p:nvCxnSpPr>
        <p:spPr>
          <a:xfrm flipH="1">
            <a:off x="2993629" y="4302657"/>
            <a:ext cx="706838" cy="438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7F67D1B-2738-4540-B23B-F44F7835F394}"/>
              </a:ext>
            </a:extLst>
          </p:cNvPr>
          <p:cNvCxnSpPr>
            <a:cxnSpLocks/>
            <a:endCxn id="7" idx="0"/>
          </p:cNvCxnSpPr>
          <p:nvPr/>
        </p:nvCxnSpPr>
        <p:spPr>
          <a:xfrm>
            <a:off x="2397097" y="4292595"/>
            <a:ext cx="528096" cy="449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Connector: Elbow 32">
            <a:extLst>
              <a:ext uri="{FF2B5EF4-FFF2-40B4-BE49-F238E27FC236}">
                <a16:creationId xmlns:a16="http://schemas.microsoft.com/office/drawing/2014/main" id="{C99B085C-8F70-4F0E-84C4-DBCB311C4EDF}"/>
              </a:ext>
            </a:extLst>
          </p:cNvPr>
          <p:cNvCxnSpPr>
            <a:cxnSpLocks/>
          </p:cNvCxnSpPr>
          <p:nvPr/>
        </p:nvCxnSpPr>
        <p:spPr>
          <a:xfrm rot="10800000">
            <a:off x="2308197" y="2467995"/>
            <a:ext cx="3209439" cy="41909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C0133317-7E9B-4A9D-8A6E-6B768B52FDA0}"/>
              </a:ext>
            </a:extLst>
          </p:cNvPr>
          <p:cNvCxnSpPr>
            <a:cxnSpLocks/>
          </p:cNvCxnSpPr>
          <p:nvPr/>
        </p:nvCxnSpPr>
        <p:spPr>
          <a:xfrm flipH="1">
            <a:off x="5877912" y="3113447"/>
            <a:ext cx="202604" cy="5984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488A1F7E-105F-4FD9-98B5-E824EE9295B9}"/>
              </a:ext>
            </a:extLst>
          </p:cNvPr>
          <p:cNvCxnSpPr/>
          <p:nvPr/>
        </p:nvCxnSpPr>
        <p:spPr>
          <a:xfrm>
            <a:off x="7893009" y="2799936"/>
            <a:ext cx="426128" cy="6603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E31FEDE9-7D78-4A5A-9ED7-21FACEDE374D}"/>
              </a:ext>
            </a:extLst>
          </p:cNvPr>
          <p:cNvSpPr/>
          <p:nvPr/>
        </p:nvSpPr>
        <p:spPr>
          <a:xfrm>
            <a:off x="5235940" y="3728548"/>
            <a:ext cx="2113792" cy="12949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ea typeface="Calibri" panose="020F0502020204030204" pitchFamily="34" charset="0"/>
                <a:cs typeface="Times New Roman" panose="02020603050405020304" pitchFamily="18" charset="0"/>
              </a:rPr>
              <a:t>P</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eople whose interest in a company results from a direct relationship with the company</a:t>
            </a:r>
            <a:r>
              <a:rPr lang="en-GB" sz="1600" dirty="0">
                <a:latin typeface="Times New Roman" panose="02020603050405020304" pitchFamily="18" charset="0"/>
                <a:ea typeface="Calibri" panose="020F0502020204030204" pitchFamily="34" charset="0"/>
                <a:cs typeface="Times New Roman" panose="02020603050405020304" pitchFamily="18" charset="0"/>
              </a:rPr>
              <a:t> organisation</a:t>
            </a:r>
            <a:endParaRPr lang="en-GB" sz="1600" dirty="0">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E2A522A2-1415-4FE8-9F3F-8E1764BA3746}"/>
              </a:ext>
            </a:extLst>
          </p:cNvPr>
          <p:cNvSpPr/>
          <p:nvPr/>
        </p:nvSpPr>
        <p:spPr>
          <a:xfrm>
            <a:off x="8320844" y="2338873"/>
            <a:ext cx="1978320" cy="14249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ea typeface="Calibri" panose="020F0502020204030204" pitchFamily="34" charset="0"/>
                <a:cs typeface="Times New Roman" panose="02020603050405020304" pitchFamily="18" charset="0"/>
              </a:rPr>
              <a:t>P</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eople whose interest in a company results from an indirect relationship with the company</a:t>
            </a:r>
            <a:r>
              <a:rPr lang="en-GB" sz="1600" dirty="0">
                <a:latin typeface="Times New Roman" panose="02020603050405020304" pitchFamily="18" charset="0"/>
                <a:ea typeface="Calibri" panose="020F0502020204030204" pitchFamily="34" charset="0"/>
                <a:cs typeface="Times New Roman" panose="02020603050405020304" pitchFamily="18" charset="0"/>
              </a:rPr>
              <a:t> organisation</a:t>
            </a:r>
            <a:endParaRPr lang="en-GB" sz="1600" dirty="0">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5557348E-812A-4A7B-9791-69EC58BEB7E0}"/>
              </a:ext>
            </a:extLst>
          </p:cNvPr>
          <p:cNvSpPr/>
          <p:nvPr/>
        </p:nvSpPr>
        <p:spPr>
          <a:xfrm>
            <a:off x="6867059" y="2381680"/>
            <a:ext cx="1019917" cy="7317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External</a:t>
            </a:r>
          </a:p>
        </p:txBody>
      </p:sp>
      <p:sp>
        <p:nvSpPr>
          <p:cNvPr id="46" name="Arrow: Left-Right 45">
            <a:extLst>
              <a:ext uri="{FF2B5EF4-FFF2-40B4-BE49-F238E27FC236}">
                <a16:creationId xmlns:a16="http://schemas.microsoft.com/office/drawing/2014/main" id="{6E84BFD2-12C1-4A87-8733-C093564B6928}"/>
              </a:ext>
            </a:extLst>
          </p:cNvPr>
          <p:cNvSpPr/>
          <p:nvPr/>
        </p:nvSpPr>
        <p:spPr>
          <a:xfrm>
            <a:off x="6516930" y="2672179"/>
            <a:ext cx="351343" cy="51083"/>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0" name="Picture 49">
            <a:extLst>
              <a:ext uri="{FF2B5EF4-FFF2-40B4-BE49-F238E27FC236}">
                <a16:creationId xmlns:a16="http://schemas.microsoft.com/office/drawing/2014/main" id="{5F3B5D91-A1D1-4A73-8509-945D7A63FC22}"/>
              </a:ext>
            </a:extLst>
          </p:cNvPr>
          <p:cNvPicPr>
            <a:picLocks noChangeAspect="1"/>
          </p:cNvPicPr>
          <p:nvPr/>
        </p:nvPicPr>
        <p:blipFill>
          <a:blip r:embed="rId4"/>
          <a:stretch>
            <a:fillRect/>
          </a:stretch>
        </p:blipFill>
        <p:spPr>
          <a:xfrm>
            <a:off x="7859344" y="4079197"/>
            <a:ext cx="4027856" cy="2077116"/>
          </a:xfrm>
          <a:prstGeom prst="rect">
            <a:avLst/>
          </a:prstGeom>
        </p:spPr>
      </p:pic>
      <p:pic>
        <p:nvPicPr>
          <p:cNvPr id="11" name="Audio 10">
            <a:hlinkClick r:id="" action="ppaction://media"/>
            <a:extLst>
              <a:ext uri="{FF2B5EF4-FFF2-40B4-BE49-F238E27FC236}">
                <a16:creationId xmlns:a16="http://schemas.microsoft.com/office/drawing/2014/main" id="{5407B752-7475-4F6C-B578-23DC6407E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63353"/>
    </mc:Choice>
    <mc:Fallback>
      <p:transition spd="slow" advTm="6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Content Placeholder 36">
            <a:extLst>
              <a:ext uri="{FF2B5EF4-FFF2-40B4-BE49-F238E27FC236}">
                <a16:creationId xmlns:a16="http://schemas.microsoft.com/office/drawing/2014/main" id="{251080B2-8AB2-43C7-9548-476AF6EA31E4}"/>
              </a:ext>
            </a:extLst>
          </p:cNvPr>
          <p:cNvPicPr>
            <a:picLocks noGrp="1" noChangeAspect="1"/>
          </p:cNvPicPr>
          <p:nvPr>
            <p:ph idx="1"/>
          </p:nvPr>
        </p:nvPicPr>
        <p:blipFill>
          <a:blip r:embed="rId4"/>
          <a:stretch>
            <a:fillRect/>
          </a:stretch>
        </p:blipFill>
        <p:spPr>
          <a:xfrm>
            <a:off x="6891783" y="2012483"/>
            <a:ext cx="5084193" cy="3746891"/>
          </a:xfrm>
          <a:prstGeom prst="rect">
            <a:avLst/>
          </a:prstGeom>
        </p:spPr>
      </p:pic>
      <p:sp>
        <p:nvSpPr>
          <p:cNvPr id="2" name="Rectangle 1">
            <a:extLst>
              <a:ext uri="{FF2B5EF4-FFF2-40B4-BE49-F238E27FC236}">
                <a16:creationId xmlns:a16="http://schemas.microsoft.com/office/drawing/2014/main" id="{1FB1F625-0860-4201-98AE-9BD8BC043374}"/>
              </a:ext>
            </a:extLst>
          </p:cNvPr>
          <p:cNvSpPr/>
          <p:nvPr/>
        </p:nvSpPr>
        <p:spPr>
          <a:xfrm>
            <a:off x="116959" y="457200"/>
            <a:ext cx="712722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R="0" lvl="0" algn="just">
              <a:lnSpc>
                <a:spcPct val="150000"/>
              </a:lnSpc>
              <a:spcBef>
                <a:spcPts val="0"/>
              </a:spcBef>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What is stakeholder engagement?</a:t>
            </a:r>
          </a:p>
        </p:txBody>
      </p:sp>
      <p:sp>
        <p:nvSpPr>
          <p:cNvPr id="4" name="Rectangle 3">
            <a:extLst>
              <a:ext uri="{FF2B5EF4-FFF2-40B4-BE49-F238E27FC236}">
                <a16:creationId xmlns:a16="http://schemas.microsoft.com/office/drawing/2014/main" id="{AB139CF3-1F4C-451C-BA4B-16679A470156}"/>
              </a:ext>
            </a:extLst>
          </p:cNvPr>
          <p:cNvSpPr/>
          <p:nvPr/>
        </p:nvSpPr>
        <p:spPr>
          <a:xfrm>
            <a:off x="5091860" y="5355379"/>
            <a:ext cx="1536635" cy="4039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Sedmak</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2021)</a:t>
            </a:r>
          </a:p>
        </p:txBody>
      </p:sp>
      <p:sp>
        <p:nvSpPr>
          <p:cNvPr id="5" name="Rectangle 4">
            <a:extLst>
              <a:ext uri="{FF2B5EF4-FFF2-40B4-BE49-F238E27FC236}">
                <a16:creationId xmlns:a16="http://schemas.microsoft.com/office/drawing/2014/main" id="{BE9203BD-8BF4-4BD3-B7F6-FF762E66CACE}"/>
              </a:ext>
            </a:extLst>
          </p:cNvPr>
          <p:cNvSpPr/>
          <p:nvPr/>
        </p:nvSpPr>
        <p:spPr>
          <a:xfrm>
            <a:off x="731588" y="3038088"/>
            <a:ext cx="1648918" cy="5621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Identifying</a:t>
            </a:r>
            <a:r>
              <a:rPr lang="en-GB" dirty="0"/>
              <a:t> </a:t>
            </a:r>
          </a:p>
        </p:txBody>
      </p:sp>
      <p:sp>
        <p:nvSpPr>
          <p:cNvPr id="6" name="Rectangle 5">
            <a:extLst>
              <a:ext uri="{FF2B5EF4-FFF2-40B4-BE49-F238E27FC236}">
                <a16:creationId xmlns:a16="http://schemas.microsoft.com/office/drawing/2014/main" id="{6F8B21A6-8249-42F3-B3A0-C06528CC4B85}"/>
              </a:ext>
            </a:extLst>
          </p:cNvPr>
          <p:cNvSpPr/>
          <p:nvPr/>
        </p:nvSpPr>
        <p:spPr>
          <a:xfrm>
            <a:off x="1850581" y="4866888"/>
            <a:ext cx="3113285" cy="9735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600" dirty="0">
                <a:latin typeface="Times New Roman" panose="02020603050405020304" pitchFamily="18" charset="0"/>
                <a:ea typeface="Calibri" panose="020F0502020204030204" pitchFamily="34" charset="0"/>
                <a:cs typeface="Times New Roman" panose="02020603050405020304" pitchFamily="18" charset="0"/>
              </a:rPr>
              <a:t>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o determine the best tactics for effective communication while making the best use of available resources</a:t>
            </a:r>
          </a:p>
        </p:txBody>
      </p:sp>
      <p:sp>
        <p:nvSpPr>
          <p:cNvPr id="7" name="Rectangle 6">
            <a:extLst>
              <a:ext uri="{FF2B5EF4-FFF2-40B4-BE49-F238E27FC236}">
                <a16:creationId xmlns:a16="http://schemas.microsoft.com/office/drawing/2014/main" id="{369EFFBE-F1AA-442F-A4D8-89D00D5A42ED}"/>
              </a:ext>
            </a:extLst>
          </p:cNvPr>
          <p:cNvSpPr/>
          <p:nvPr/>
        </p:nvSpPr>
        <p:spPr>
          <a:xfrm>
            <a:off x="425302" y="1913138"/>
            <a:ext cx="2850558" cy="6613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Stakeholder engagement</a:t>
            </a:r>
            <a:endParaRPr lang="en-GB" sz="1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25438DA-1844-46E0-A896-E5FBF62F8366}"/>
              </a:ext>
            </a:extLst>
          </p:cNvPr>
          <p:cNvSpPr/>
          <p:nvPr/>
        </p:nvSpPr>
        <p:spPr>
          <a:xfrm>
            <a:off x="3772188" y="1876556"/>
            <a:ext cx="3047346" cy="1667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600" dirty="0">
                <a:latin typeface="Times New Roman" panose="02020603050405020304" pitchFamily="18" charset="0"/>
                <a:ea typeface="Calibri" panose="020F0502020204030204" pitchFamily="34" charset="0"/>
                <a:cs typeface="Times New Roman" panose="02020603050405020304" pitchFamily="18" charset="0"/>
              </a:rPr>
              <a:t>A</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process that organizations, industries, companies or institutions follows to listen to, collaborate with, or inform their existing stakeholders of any development or project</a:t>
            </a:r>
          </a:p>
        </p:txBody>
      </p:sp>
      <p:sp>
        <p:nvSpPr>
          <p:cNvPr id="9" name="Rectangle 8">
            <a:extLst>
              <a:ext uri="{FF2B5EF4-FFF2-40B4-BE49-F238E27FC236}">
                <a16:creationId xmlns:a16="http://schemas.microsoft.com/office/drawing/2014/main" id="{28116355-95FD-443F-8E58-76B0EE089669}"/>
              </a:ext>
            </a:extLst>
          </p:cNvPr>
          <p:cNvSpPr/>
          <p:nvPr/>
        </p:nvSpPr>
        <p:spPr>
          <a:xfrm>
            <a:off x="3659700" y="4125674"/>
            <a:ext cx="1439511" cy="692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The process</a:t>
            </a:r>
          </a:p>
        </p:txBody>
      </p:sp>
      <p:sp>
        <p:nvSpPr>
          <p:cNvPr id="10" name="Rectangle 9">
            <a:extLst>
              <a:ext uri="{FF2B5EF4-FFF2-40B4-BE49-F238E27FC236}">
                <a16:creationId xmlns:a16="http://schemas.microsoft.com/office/drawing/2014/main" id="{C8176200-24EF-4C20-8340-01446FB80795}"/>
              </a:ext>
            </a:extLst>
          </p:cNvPr>
          <p:cNvSpPr/>
          <p:nvPr/>
        </p:nvSpPr>
        <p:spPr>
          <a:xfrm>
            <a:off x="954269" y="4514626"/>
            <a:ext cx="1207363" cy="3786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Mapping</a:t>
            </a:r>
          </a:p>
        </p:txBody>
      </p:sp>
      <p:sp>
        <p:nvSpPr>
          <p:cNvPr id="11" name="Rectangle 10">
            <a:extLst>
              <a:ext uri="{FF2B5EF4-FFF2-40B4-BE49-F238E27FC236}">
                <a16:creationId xmlns:a16="http://schemas.microsoft.com/office/drawing/2014/main" id="{934B6B54-76B5-48A9-8AA5-04D4963DB673}"/>
              </a:ext>
            </a:extLst>
          </p:cNvPr>
          <p:cNvSpPr/>
          <p:nvPr/>
        </p:nvSpPr>
        <p:spPr>
          <a:xfrm>
            <a:off x="731587" y="3773124"/>
            <a:ext cx="1521043" cy="5229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Prioritizing</a:t>
            </a:r>
          </a:p>
        </p:txBody>
      </p:sp>
      <p:sp>
        <p:nvSpPr>
          <p:cNvPr id="12" name="Arrow: Right 11">
            <a:extLst>
              <a:ext uri="{FF2B5EF4-FFF2-40B4-BE49-F238E27FC236}">
                <a16:creationId xmlns:a16="http://schemas.microsoft.com/office/drawing/2014/main" id="{74773C40-DF89-4A89-B0DC-4035CBD7F89E}"/>
              </a:ext>
            </a:extLst>
          </p:cNvPr>
          <p:cNvSpPr/>
          <p:nvPr/>
        </p:nvSpPr>
        <p:spPr>
          <a:xfrm>
            <a:off x="3275860" y="2150741"/>
            <a:ext cx="496328" cy="1861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1866112-51D0-4C6B-BDDA-9670EF9FBE09}"/>
              </a:ext>
            </a:extLst>
          </p:cNvPr>
          <p:cNvSpPr/>
          <p:nvPr/>
        </p:nvSpPr>
        <p:spPr>
          <a:xfrm>
            <a:off x="5244851" y="3572034"/>
            <a:ext cx="1514258" cy="72408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Arrow: Down 15">
            <a:extLst>
              <a:ext uri="{FF2B5EF4-FFF2-40B4-BE49-F238E27FC236}">
                <a16:creationId xmlns:a16="http://schemas.microsoft.com/office/drawing/2014/main" id="{520FDF6F-1BA4-4584-8795-7913DD1CFACB}"/>
              </a:ext>
            </a:extLst>
          </p:cNvPr>
          <p:cNvSpPr/>
          <p:nvPr/>
        </p:nvSpPr>
        <p:spPr>
          <a:xfrm>
            <a:off x="4332552" y="3545409"/>
            <a:ext cx="45719" cy="58026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cxnSp>
        <p:nvCxnSpPr>
          <p:cNvPr id="20" name="Straight Arrow Connector 19">
            <a:extLst>
              <a:ext uri="{FF2B5EF4-FFF2-40B4-BE49-F238E27FC236}">
                <a16:creationId xmlns:a16="http://schemas.microsoft.com/office/drawing/2014/main" id="{942BA9DA-AC5D-4525-B4AF-B588430DAD7E}"/>
              </a:ext>
            </a:extLst>
          </p:cNvPr>
          <p:cNvCxnSpPr>
            <a:cxnSpLocks/>
          </p:cNvCxnSpPr>
          <p:nvPr/>
        </p:nvCxnSpPr>
        <p:spPr>
          <a:xfrm flipH="1" flipV="1">
            <a:off x="2380505" y="3504836"/>
            <a:ext cx="1319434" cy="7786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D677FC5-8A50-4F28-94C8-48DA731418AC}"/>
              </a:ext>
            </a:extLst>
          </p:cNvPr>
          <p:cNvCxnSpPr>
            <a:cxnSpLocks/>
          </p:cNvCxnSpPr>
          <p:nvPr/>
        </p:nvCxnSpPr>
        <p:spPr>
          <a:xfrm flipH="1" flipV="1">
            <a:off x="2247831" y="4130919"/>
            <a:ext cx="1439511" cy="159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2F88213-084B-4CF3-A57B-A3FC1C69FEAF}"/>
              </a:ext>
            </a:extLst>
          </p:cNvPr>
          <p:cNvCxnSpPr>
            <a:cxnSpLocks/>
          </p:cNvCxnSpPr>
          <p:nvPr/>
        </p:nvCxnSpPr>
        <p:spPr>
          <a:xfrm flipH="1">
            <a:off x="2126226" y="4266547"/>
            <a:ext cx="1528116" cy="427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Audio 2">
            <a:hlinkClick r:id="" action="ppaction://media"/>
            <a:extLst>
              <a:ext uri="{FF2B5EF4-FFF2-40B4-BE49-F238E27FC236}">
                <a16:creationId xmlns:a16="http://schemas.microsoft.com/office/drawing/2014/main" id="{3577F449-800E-4F82-92B6-B807A3CEB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98114"/>
    </mc:Choice>
    <mc:Fallback>
      <p:transition spd="slow" advTm="98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E9D720F-F81E-4B6E-83E3-3548B0AA028F}"/>
              </a:ext>
            </a:extLst>
          </p:cNvPr>
          <p:cNvSpPr>
            <a:spLocks noGrp="1"/>
          </p:cNvSpPr>
          <p:nvPr>
            <p:ph idx="1"/>
          </p:nvPr>
        </p:nvSpPr>
        <p:spPr/>
        <p:txBody>
          <a:bodyPr/>
          <a:lstStyle/>
          <a:p>
            <a:endParaRPr lang="en-GB"/>
          </a:p>
        </p:txBody>
      </p:sp>
      <p:sp>
        <p:nvSpPr>
          <p:cNvPr id="5" name="Rectangle 4">
            <a:extLst>
              <a:ext uri="{FF2B5EF4-FFF2-40B4-BE49-F238E27FC236}">
                <a16:creationId xmlns:a16="http://schemas.microsoft.com/office/drawing/2014/main" id="{F4BA5F91-2E8B-4D5C-A0C7-C206D9016FD8}"/>
              </a:ext>
            </a:extLst>
          </p:cNvPr>
          <p:cNvSpPr/>
          <p:nvPr/>
        </p:nvSpPr>
        <p:spPr>
          <a:xfrm>
            <a:off x="1066800" y="1845734"/>
            <a:ext cx="10058400" cy="4023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F1D1A3C2-8FD9-47BD-B109-814E513E808B}"/>
              </a:ext>
            </a:extLst>
          </p:cNvPr>
          <p:cNvSpPr/>
          <p:nvPr/>
        </p:nvSpPr>
        <p:spPr>
          <a:xfrm>
            <a:off x="506027" y="646739"/>
            <a:ext cx="6720396" cy="578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91440" marR="0" lvl="0" indent="-91440" algn="just"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GB"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is resettlement planning?</a:t>
            </a:r>
          </a:p>
        </p:txBody>
      </p:sp>
      <p:sp>
        <p:nvSpPr>
          <p:cNvPr id="7" name="Rectangle 6">
            <a:extLst>
              <a:ext uri="{FF2B5EF4-FFF2-40B4-BE49-F238E27FC236}">
                <a16:creationId xmlns:a16="http://schemas.microsoft.com/office/drawing/2014/main" id="{F73629CF-41B5-426B-850F-F433AE3A19E1}"/>
              </a:ext>
            </a:extLst>
          </p:cNvPr>
          <p:cNvSpPr/>
          <p:nvPr/>
        </p:nvSpPr>
        <p:spPr>
          <a:xfrm>
            <a:off x="2677950" y="2845769"/>
            <a:ext cx="2512381" cy="18465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Planning that specifies the process and actions to be taken to successfully resettle and restore the people and communities affected by displacement</a:t>
            </a:r>
            <a:endParaRPr lang="en-GB" sz="1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A1CD997-B5C4-4CA4-B158-3BE6E4D29CB6}"/>
              </a:ext>
            </a:extLst>
          </p:cNvPr>
          <p:cNvSpPr/>
          <p:nvPr/>
        </p:nvSpPr>
        <p:spPr>
          <a:xfrm>
            <a:off x="1163862" y="1962373"/>
            <a:ext cx="1526960" cy="9232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Resettlement planning</a:t>
            </a:r>
          </a:p>
        </p:txBody>
      </p:sp>
      <p:sp>
        <p:nvSpPr>
          <p:cNvPr id="9" name="Rectangle 8">
            <a:extLst>
              <a:ext uri="{FF2B5EF4-FFF2-40B4-BE49-F238E27FC236}">
                <a16:creationId xmlns:a16="http://schemas.microsoft.com/office/drawing/2014/main" id="{DA1BE379-C273-46B6-9F2D-D89F1C58BB22}"/>
              </a:ext>
            </a:extLst>
          </p:cNvPr>
          <p:cNvSpPr/>
          <p:nvPr/>
        </p:nvSpPr>
        <p:spPr>
          <a:xfrm>
            <a:off x="5468645" y="1962372"/>
            <a:ext cx="2050741" cy="13147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It is not only about replacement or resettlement but also restoration.</a:t>
            </a:r>
          </a:p>
        </p:txBody>
      </p:sp>
      <p:sp>
        <p:nvSpPr>
          <p:cNvPr id="10" name="Rectangle 9">
            <a:extLst>
              <a:ext uri="{FF2B5EF4-FFF2-40B4-BE49-F238E27FC236}">
                <a16:creationId xmlns:a16="http://schemas.microsoft.com/office/drawing/2014/main" id="{46C179FA-CAC5-4BA4-ACD2-2F4C2E63A8CF}"/>
              </a:ext>
            </a:extLst>
          </p:cNvPr>
          <p:cNvSpPr/>
          <p:nvPr/>
        </p:nvSpPr>
        <p:spPr>
          <a:xfrm>
            <a:off x="5424861" y="3720234"/>
            <a:ext cx="2094526" cy="15442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It is a highly complex field typically requiring expert consultants to help manage the process. </a:t>
            </a:r>
          </a:p>
        </p:txBody>
      </p:sp>
      <p:sp>
        <p:nvSpPr>
          <p:cNvPr id="11" name="Rectangle 10">
            <a:extLst>
              <a:ext uri="{FF2B5EF4-FFF2-40B4-BE49-F238E27FC236}">
                <a16:creationId xmlns:a16="http://schemas.microsoft.com/office/drawing/2014/main" id="{5E3950D7-2CCC-4185-8DCB-3F75EA9A9DE8}"/>
              </a:ext>
            </a:extLst>
          </p:cNvPr>
          <p:cNvSpPr/>
          <p:nvPr/>
        </p:nvSpPr>
        <p:spPr>
          <a:xfrm>
            <a:off x="7519386" y="2946438"/>
            <a:ext cx="1722268" cy="11044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The plans must be created through utilising the skills of experts</a:t>
            </a:r>
          </a:p>
        </p:txBody>
      </p:sp>
      <p:cxnSp>
        <p:nvCxnSpPr>
          <p:cNvPr id="13" name="Connector: Elbow 12">
            <a:extLst>
              <a:ext uri="{FF2B5EF4-FFF2-40B4-BE49-F238E27FC236}">
                <a16:creationId xmlns:a16="http://schemas.microsoft.com/office/drawing/2014/main" id="{E5345919-9C4F-4809-867A-9A33C247B27D}"/>
              </a:ext>
            </a:extLst>
          </p:cNvPr>
          <p:cNvCxnSpPr>
            <a:cxnSpLocks/>
          </p:cNvCxnSpPr>
          <p:nvPr/>
        </p:nvCxnSpPr>
        <p:spPr>
          <a:xfrm rot="16200000" flipH="1">
            <a:off x="4882426" y="3124707"/>
            <a:ext cx="910334" cy="28072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27420AFB-B051-49F4-BAB0-03DE39C803D9}"/>
              </a:ext>
            </a:extLst>
          </p:cNvPr>
          <p:cNvPicPr>
            <a:picLocks noChangeAspect="1"/>
          </p:cNvPicPr>
          <p:nvPr/>
        </p:nvPicPr>
        <p:blipFill>
          <a:blip r:embed="rId4"/>
          <a:stretch>
            <a:fillRect/>
          </a:stretch>
        </p:blipFill>
        <p:spPr>
          <a:xfrm>
            <a:off x="7807818" y="4127700"/>
            <a:ext cx="3286902" cy="1678296"/>
          </a:xfrm>
          <a:prstGeom prst="rect">
            <a:avLst/>
          </a:prstGeom>
        </p:spPr>
      </p:pic>
      <p:sp>
        <p:nvSpPr>
          <p:cNvPr id="23" name="Rectangle 22">
            <a:extLst>
              <a:ext uri="{FF2B5EF4-FFF2-40B4-BE49-F238E27FC236}">
                <a16:creationId xmlns:a16="http://schemas.microsoft.com/office/drawing/2014/main" id="{F9B2D018-F173-40FC-A29F-F790A0C28C02}"/>
              </a:ext>
            </a:extLst>
          </p:cNvPr>
          <p:cNvSpPr/>
          <p:nvPr/>
        </p:nvSpPr>
        <p:spPr>
          <a:xfrm>
            <a:off x="1429304" y="5149049"/>
            <a:ext cx="3844032" cy="5433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cs typeface="Times New Roman" panose="02020603050405020304" pitchFamily="18" charset="0"/>
              </a:rPr>
              <a:t>(Community development Toolkit, N.D)</a:t>
            </a:r>
          </a:p>
        </p:txBody>
      </p:sp>
      <p:pic>
        <p:nvPicPr>
          <p:cNvPr id="2" name="Audio 1">
            <a:hlinkClick r:id="" action="ppaction://media"/>
            <a:extLst>
              <a:ext uri="{FF2B5EF4-FFF2-40B4-BE49-F238E27FC236}">
                <a16:creationId xmlns:a16="http://schemas.microsoft.com/office/drawing/2014/main" id="{4BCAF2DF-BBE2-4E68-907B-0E0C39C1C2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41712"/>
    </mc:Choice>
    <mc:Fallback>
      <p:transition spd="slow" advTm="4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D5AD-BDB4-4180-B34B-B67F3E03A416}"/>
              </a:ext>
            </a:extLst>
          </p:cNvPr>
          <p:cNvSpPr>
            <a:spLocks noGrp="1"/>
          </p:cNvSpPr>
          <p:nvPr>
            <p:ph type="title"/>
          </p:nvPr>
        </p:nvSpPr>
        <p:spPr>
          <a:xfrm>
            <a:off x="129614" y="322115"/>
            <a:ext cx="9795621" cy="1036170"/>
          </a:xfrm>
        </p:spPr>
        <p:txBody>
          <a:bodyPr>
            <a:normAutofit/>
          </a:bodyPr>
          <a:lstStyle/>
          <a:p>
            <a:r>
              <a:rPr lang="en-GB" sz="2800" b="1" dirty="0">
                <a:latin typeface="Times New Roman" panose="02020603050405020304" pitchFamily="18" charset="0"/>
                <a:ea typeface="Calibri" panose="020F0502020204030204" pitchFamily="34" charset="0"/>
                <a:cs typeface="Times New Roman" panose="02020603050405020304" pitchFamily="18" charset="0"/>
              </a:rPr>
              <a:t>Understanding stakeholder engagement in resettlement </a:t>
            </a:r>
            <a:r>
              <a:rPr lang="en-GB" sz="2800" b="1" dirty="0">
                <a:latin typeface="Times New Roman" panose="02020603050405020304" pitchFamily="18" charset="0"/>
                <a:cs typeface="Times New Roman" panose="02020603050405020304" pitchFamily="18" charset="0"/>
              </a:rPr>
              <a:t>planning</a:t>
            </a:r>
            <a:br>
              <a:rPr lang="en-US" sz="2400" dirty="0">
                <a:latin typeface="Times New Roman" panose="02020603050405020304" pitchFamily="18" charset="0"/>
                <a:ea typeface="Calibri" panose="020F0502020204030204" pitchFamily="34" charset="0"/>
                <a:cs typeface="Times New Roman" panose="02020603050405020304" pitchFamily="18" charset="0"/>
              </a:rPr>
            </a:br>
            <a:endParaRPr lang="en-GB" sz="2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FC9063-4C69-4C7B-8B47-EB8EDCD346B1}"/>
              </a:ext>
            </a:extLst>
          </p:cNvPr>
          <p:cNvSpPr>
            <a:spLocks noGrp="1"/>
          </p:cNvSpPr>
          <p:nvPr>
            <p:ph idx="1"/>
          </p:nvPr>
        </p:nvSpPr>
        <p:spPr>
          <a:xfrm>
            <a:off x="894080" y="1819100"/>
            <a:ext cx="10261600" cy="4545831"/>
          </a:xfrm>
        </p:spPr>
        <p:txBody>
          <a:bodyPr>
            <a:normAutofit/>
          </a:bodyPr>
          <a:lstStyle/>
          <a:p>
            <a:endParaRPr lang="en-GB" dirty="0"/>
          </a:p>
        </p:txBody>
      </p:sp>
      <p:sp>
        <p:nvSpPr>
          <p:cNvPr id="4" name="Rectangle 3">
            <a:extLst>
              <a:ext uri="{FF2B5EF4-FFF2-40B4-BE49-F238E27FC236}">
                <a16:creationId xmlns:a16="http://schemas.microsoft.com/office/drawing/2014/main" id="{BA23DBA1-B42C-4854-BB5F-81EC2CEC6043}"/>
              </a:ext>
            </a:extLst>
          </p:cNvPr>
          <p:cNvSpPr/>
          <p:nvPr/>
        </p:nvSpPr>
        <p:spPr>
          <a:xfrm>
            <a:off x="228255" y="1819099"/>
            <a:ext cx="10261599" cy="45458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5E323558-2209-4F61-879F-7AA0BFDF5C93}"/>
              </a:ext>
            </a:extLst>
          </p:cNvPr>
          <p:cNvSpPr/>
          <p:nvPr/>
        </p:nvSpPr>
        <p:spPr>
          <a:xfrm>
            <a:off x="1324843" y="1926044"/>
            <a:ext cx="3178207" cy="13498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Stakeholder engagement in resettlement planning is an act of engaging or involving stakeholders in resettlement planning</a:t>
            </a:r>
          </a:p>
        </p:txBody>
      </p:sp>
      <p:sp>
        <p:nvSpPr>
          <p:cNvPr id="6" name="Rectangle 5">
            <a:extLst>
              <a:ext uri="{FF2B5EF4-FFF2-40B4-BE49-F238E27FC236}">
                <a16:creationId xmlns:a16="http://schemas.microsoft.com/office/drawing/2014/main" id="{2EA5CC07-FBC5-434B-98C3-B5273B4CE497}"/>
              </a:ext>
            </a:extLst>
          </p:cNvPr>
          <p:cNvSpPr/>
          <p:nvPr/>
        </p:nvSpPr>
        <p:spPr>
          <a:xfrm>
            <a:off x="4503050" y="2811797"/>
            <a:ext cx="2847661" cy="12344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It is important part of the entire process, a strategy that need to be adopted to resettle the displaced effectively</a:t>
            </a:r>
          </a:p>
        </p:txBody>
      </p:sp>
      <p:sp>
        <p:nvSpPr>
          <p:cNvPr id="7" name="Rectangle 6">
            <a:extLst>
              <a:ext uri="{FF2B5EF4-FFF2-40B4-BE49-F238E27FC236}">
                <a16:creationId xmlns:a16="http://schemas.microsoft.com/office/drawing/2014/main" id="{5D63797E-7501-48F6-AB2B-81277E7CDC18}"/>
              </a:ext>
            </a:extLst>
          </p:cNvPr>
          <p:cNvSpPr/>
          <p:nvPr/>
        </p:nvSpPr>
        <p:spPr>
          <a:xfrm>
            <a:off x="1194935" y="4072244"/>
            <a:ext cx="5007598" cy="1759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The report from the Ministry of Agriculture on Rwanda Urban Development Project – II which focuses on stakeholder engagement plan states that in stakeholders’ engagement, there is the need to take into consideration the diversity of the relevant stakeholders (Ministry of Infrastructure, 2020), and involve them accordingly.</a:t>
            </a:r>
          </a:p>
        </p:txBody>
      </p:sp>
      <p:pic>
        <p:nvPicPr>
          <p:cNvPr id="8" name="Picture 7">
            <a:extLst>
              <a:ext uri="{FF2B5EF4-FFF2-40B4-BE49-F238E27FC236}">
                <a16:creationId xmlns:a16="http://schemas.microsoft.com/office/drawing/2014/main" id="{F5C3501F-B390-47CD-84DE-8BCBEF8807E9}"/>
              </a:ext>
            </a:extLst>
          </p:cNvPr>
          <p:cNvPicPr>
            <a:picLocks noChangeAspect="1"/>
          </p:cNvPicPr>
          <p:nvPr/>
        </p:nvPicPr>
        <p:blipFill>
          <a:blip r:embed="rId4"/>
          <a:stretch>
            <a:fillRect/>
          </a:stretch>
        </p:blipFill>
        <p:spPr>
          <a:xfrm>
            <a:off x="7572652" y="2512380"/>
            <a:ext cx="3515558" cy="3453413"/>
          </a:xfrm>
          <a:prstGeom prst="rect">
            <a:avLst/>
          </a:prstGeom>
        </p:spPr>
      </p:pic>
      <p:pic>
        <p:nvPicPr>
          <p:cNvPr id="9" name="Audio 8">
            <a:hlinkClick r:id="" action="ppaction://media"/>
            <a:extLst>
              <a:ext uri="{FF2B5EF4-FFF2-40B4-BE49-F238E27FC236}">
                <a16:creationId xmlns:a16="http://schemas.microsoft.com/office/drawing/2014/main" id="{08431428-A2F3-4A6D-B3D0-ECC4FAEA80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7947506"/>
      </p:ext>
    </p:extLst>
  </p:cSld>
  <p:clrMapOvr>
    <a:masterClrMapping/>
  </p:clrMapOvr>
  <mc:AlternateContent xmlns:mc="http://schemas.openxmlformats.org/markup-compatibility/2006">
    <mc:Choice xmlns:p14="http://schemas.microsoft.com/office/powerpoint/2010/main" Requires="p14">
      <p:transition spd="slow" p14:dur="2000" advTm="106217"/>
    </mc:Choice>
    <mc:Fallback>
      <p:transition spd="slow" advTm="10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14D5-77CB-417C-979F-71E01CC56540}"/>
              </a:ext>
            </a:extLst>
          </p:cNvPr>
          <p:cNvSpPr>
            <a:spLocks noGrp="1"/>
          </p:cNvSpPr>
          <p:nvPr>
            <p:ph type="title"/>
          </p:nvPr>
        </p:nvSpPr>
        <p:spPr>
          <a:xfrm>
            <a:off x="266331" y="186431"/>
            <a:ext cx="7474998" cy="596146"/>
          </a:xfrm>
        </p:spPr>
        <p:txBody>
          <a:bodyPr>
            <a:normAutofit/>
          </a:bodyPr>
          <a:lstStyle/>
          <a:p>
            <a:r>
              <a:rPr lang="en-US" sz="2000" b="1" dirty="0">
                <a:latin typeface="Times New Roman" panose="02020603050405020304" pitchFamily="18" charset="0"/>
                <a:ea typeface="Calibri" panose="020F0502020204030204" pitchFamily="34" charset="0"/>
                <a:cs typeface="Times New Roman" panose="02020603050405020304" pitchFamily="18" charset="0"/>
              </a:rPr>
              <a:t>The importance of stakeholders’ engagement in resettlement planning</a:t>
            </a:r>
            <a:endParaRPr lang="en-GB" sz="2000" b="1" dirty="0"/>
          </a:p>
        </p:txBody>
      </p:sp>
      <p:sp>
        <p:nvSpPr>
          <p:cNvPr id="3" name="Content Placeholder 2">
            <a:extLst>
              <a:ext uri="{FF2B5EF4-FFF2-40B4-BE49-F238E27FC236}">
                <a16:creationId xmlns:a16="http://schemas.microsoft.com/office/drawing/2014/main" id="{76F65A6C-82CB-480C-B87D-E5CE5A374C59}"/>
              </a:ext>
            </a:extLst>
          </p:cNvPr>
          <p:cNvSpPr>
            <a:spLocks noGrp="1"/>
          </p:cNvSpPr>
          <p:nvPr>
            <p:ph idx="1"/>
          </p:nvPr>
        </p:nvSpPr>
        <p:spPr/>
        <p:txBody>
          <a:bodyPr/>
          <a:lstStyle/>
          <a:p>
            <a:endParaRPr lang="en-GB" dirty="0"/>
          </a:p>
        </p:txBody>
      </p:sp>
      <p:sp>
        <p:nvSpPr>
          <p:cNvPr id="4" name="Rectangle 3">
            <a:extLst>
              <a:ext uri="{FF2B5EF4-FFF2-40B4-BE49-F238E27FC236}">
                <a16:creationId xmlns:a16="http://schemas.microsoft.com/office/drawing/2014/main" id="{934BBB56-990D-466E-BC43-7F93000946EB}"/>
              </a:ext>
            </a:extLst>
          </p:cNvPr>
          <p:cNvSpPr/>
          <p:nvPr/>
        </p:nvSpPr>
        <p:spPr>
          <a:xfrm>
            <a:off x="892206" y="1845734"/>
            <a:ext cx="10058400" cy="40233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8301007E-FC96-4A4F-B8A6-3DF13E9E80FA}"/>
              </a:ext>
            </a:extLst>
          </p:cNvPr>
          <p:cNvSpPr/>
          <p:nvPr/>
        </p:nvSpPr>
        <p:spPr>
          <a:xfrm>
            <a:off x="1242874" y="2006353"/>
            <a:ext cx="2849731" cy="8167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600" dirty="0">
                <a:latin typeface="Times New Roman" panose="02020603050405020304" pitchFamily="18" charset="0"/>
                <a:ea typeface="Calibri" panose="020F0502020204030204" pitchFamily="34" charset="0"/>
                <a:cs typeface="Times New Roman" panose="02020603050405020304" pitchFamily="18" charset="0"/>
              </a:rPr>
              <a:t>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ngaging stakeholders is important because it helps:</a:t>
            </a:r>
          </a:p>
        </p:txBody>
      </p:sp>
      <p:sp>
        <p:nvSpPr>
          <p:cNvPr id="6" name="Rectangle 5">
            <a:extLst>
              <a:ext uri="{FF2B5EF4-FFF2-40B4-BE49-F238E27FC236}">
                <a16:creationId xmlns:a16="http://schemas.microsoft.com/office/drawing/2014/main" id="{36406775-7DAD-4EB4-8425-E0F28F2EDC8C}"/>
              </a:ext>
            </a:extLst>
          </p:cNvPr>
          <p:cNvSpPr/>
          <p:nvPr/>
        </p:nvSpPr>
        <p:spPr>
          <a:xfrm>
            <a:off x="1686757" y="5337730"/>
            <a:ext cx="3915053" cy="4616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(SNNP IAIP and RTC, 2017)</a:t>
            </a:r>
            <a:endParaRPr lang="en-GB" sz="16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5EA0812-3D0F-4902-9801-1F84F7E22F11}"/>
              </a:ext>
            </a:extLst>
          </p:cNvPr>
          <p:cNvSpPr/>
          <p:nvPr/>
        </p:nvSpPr>
        <p:spPr>
          <a:xfrm>
            <a:off x="1562469" y="3284738"/>
            <a:ext cx="4358937" cy="1979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 typeface="Wingdings" panose="05000000000000000000" pitchFamily="2"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To establish an understanding with an inclusive, and transparent process of engagement.</a:t>
            </a:r>
          </a:p>
          <a:p>
            <a:pPr marL="285750" indent="-285750" algn="just">
              <a:buFont typeface="Wingdings" panose="05000000000000000000" pitchFamily="2"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In the scoping of issues, the assessment of impacts, and management/mitigation measures. </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To provide a platform to generate knowledge and information to help with resettlement. </a:t>
            </a:r>
          </a:p>
          <a:p>
            <a:pPr algn="ctr"/>
            <a:endParaRPr lang="en-GB" dirty="0"/>
          </a:p>
        </p:txBody>
      </p:sp>
      <p:sp>
        <p:nvSpPr>
          <p:cNvPr id="8" name="Rectangle 7">
            <a:extLst>
              <a:ext uri="{FF2B5EF4-FFF2-40B4-BE49-F238E27FC236}">
                <a16:creationId xmlns:a16="http://schemas.microsoft.com/office/drawing/2014/main" id="{0D5C3D2D-4F0F-495E-9E57-A81FBF4A220F}"/>
              </a:ext>
            </a:extLst>
          </p:cNvPr>
          <p:cNvSpPr/>
          <p:nvPr/>
        </p:nvSpPr>
        <p:spPr>
          <a:xfrm>
            <a:off x="5853576" y="1817673"/>
            <a:ext cx="3280445" cy="13937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It can be said that the information and knowledge stakeholders will provide when it comes to resettlement planning can significantly aid the resettlement process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1" name="Arrow: Striped Right 10">
            <a:extLst>
              <a:ext uri="{FF2B5EF4-FFF2-40B4-BE49-F238E27FC236}">
                <a16:creationId xmlns:a16="http://schemas.microsoft.com/office/drawing/2014/main" id="{97A13B11-632D-4691-8417-E3D0FB810060}"/>
              </a:ext>
            </a:extLst>
          </p:cNvPr>
          <p:cNvSpPr/>
          <p:nvPr/>
        </p:nvSpPr>
        <p:spPr>
          <a:xfrm rot="5400000" flipV="1">
            <a:off x="2650291" y="3031060"/>
            <a:ext cx="461640" cy="457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155CC38B-3819-433C-8D40-4FE17B280188}"/>
              </a:ext>
            </a:extLst>
          </p:cNvPr>
          <p:cNvCxnSpPr>
            <a:cxnSpLocks/>
          </p:cNvCxnSpPr>
          <p:nvPr/>
        </p:nvCxnSpPr>
        <p:spPr>
          <a:xfrm flipV="1">
            <a:off x="5426728" y="2663301"/>
            <a:ext cx="399031" cy="621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67F676F3-0F14-4D48-9D66-D0B7FEAC30ED}"/>
              </a:ext>
            </a:extLst>
          </p:cNvPr>
          <p:cNvPicPr>
            <a:picLocks noChangeAspect="1"/>
          </p:cNvPicPr>
          <p:nvPr/>
        </p:nvPicPr>
        <p:blipFill>
          <a:blip r:embed="rId4"/>
          <a:stretch>
            <a:fillRect/>
          </a:stretch>
        </p:blipFill>
        <p:spPr>
          <a:xfrm>
            <a:off x="6590193" y="3503073"/>
            <a:ext cx="4360414" cy="2296298"/>
          </a:xfrm>
          <a:prstGeom prst="rect">
            <a:avLst/>
          </a:prstGeom>
        </p:spPr>
      </p:pic>
      <p:pic>
        <p:nvPicPr>
          <p:cNvPr id="9" name="Audio 8">
            <a:hlinkClick r:id="" action="ppaction://media"/>
            <a:extLst>
              <a:ext uri="{FF2B5EF4-FFF2-40B4-BE49-F238E27FC236}">
                <a16:creationId xmlns:a16="http://schemas.microsoft.com/office/drawing/2014/main" id="{A35924B9-2052-4222-837D-27903C6B3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1860290"/>
      </p:ext>
    </p:extLst>
  </p:cSld>
  <p:clrMapOvr>
    <a:masterClrMapping/>
  </p:clrMapOvr>
  <mc:AlternateContent xmlns:mc="http://schemas.openxmlformats.org/markup-compatibility/2006">
    <mc:Choice xmlns:p14="http://schemas.microsoft.com/office/powerpoint/2010/main" Requires="p14">
      <p:transition spd="slow" p14:dur="2000" advTm="92680"/>
    </mc:Choice>
    <mc:Fallback>
      <p:transition spd="slow" advTm="9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4241</TotalTime>
  <Words>969</Words>
  <Application>Microsoft Office PowerPoint</Application>
  <PresentationFormat>Widescreen</PresentationFormat>
  <Paragraphs>78</Paragraphs>
  <Slides>11</Slides>
  <Notes>0</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Sylfaen</vt:lpstr>
      <vt:lpstr>Symbol</vt:lpstr>
      <vt:lpstr>Times New Roman</vt:lpstr>
      <vt:lpstr>Wingdings</vt:lpstr>
      <vt:lpstr>Retrospect</vt:lpstr>
      <vt:lpstr>Custom Design</vt:lpstr>
      <vt:lpstr>Stakeholder engagement in resettlement planning</vt:lpstr>
      <vt:lpstr>Learning outcomes </vt:lpstr>
      <vt:lpstr>Content</vt:lpstr>
      <vt:lpstr>Who is a stakeholder? </vt:lpstr>
      <vt:lpstr>Types of stakeholders</vt:lpstr>
      <vt:lpstr>PowerPoint Presentation</vt:lpstr>
      <vt:lpstr>PowerPoint Presentation</vt:lpstr>
      <vt:lpstr>Understanding stakeholder engagement in resettlement planning </vt:lpstr>
      <vt:lpstr>The importance of stakeholders’ engagement in resettlement planning</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48</cp:revision>
  <dcterms:created xsi:type="dcterms:W3CDTF">2021-10-15T05:37:37Z</dcterms:created>
  <dcterms:modified xsi:type="dcterms:W3CDTF">2022-02-20T23:19:49Z</dcterms:modified>
</cp:coreProperties>
</file>