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72" r:id="rId4"/>
    <p:sldId id="257" r:id="rId5"/>
    <p:sldId id="267" r:id="rId6"/>
    <p:sldId id="261" r:id="rId7"/>
    <p:sldId id="264" r:id="rId8"/>
    <p:sldId id="265" r:id="rId9"/>
    <p:sldId id="27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DEB4FE-C1B7-6756-5BB4-41ECE56674CF}" name="Chathuranganee Jayakody" initials="CJ" userId="S::C.Jayakody2@hud.ac.uk::3aadeb19-102c-4921-b89b-1346ce012ff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8/10/relationships/authors" Target="author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039DEF-0C26-40E9-A9BF-84EB894187BC}"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AE17D-6724-4322-8DE7-984BE845CAA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F11BA1F-EFB8-40F1-80EA-BE41C366620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9951" y="133883"/>
            <a:ext cx="1670685" cy="568960"/>
          </a:xfrm>
          <a:prstGeom prst="rect">
            <a:avLst/>
          </a:prstGeom>
          <a:noFill/>
          <a:ln>
            <a:noFill/>
          </a:ln>
        </p:spPr>
      </p:pic>
      <p:pic>
        <p:nvPicPr>
          <p:cNvPr id="11" name="Picture 10">
            <a:extLst>
              <a:ext uri="{FF2B5EF4-FFF2-40B4-BE49-F238E27FC236}">
                <a16:creationId xmlns:a16="http://schemas.microsoft.com/office/drawing/2014/main" id="{F24101D6-A3D8-4004-8C5A-D9F3D7441A8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21115" y="127508"/>
            <a:ext cx="2181860" cy="622300"/>
          </a:xfrm>
          <a:prstGeom prst="rect">
            <a:avLst/>
          </a:prstGeom>
          <a:noFill/>
          <a:ln>
            <a:noFill/>
          </a:ln>
        </p:spPr>
      </p:pic>
    </p:spTree>
    <p:extLst>
      <p:ext uri="{BB962C8B-B14F-4D97-AF65-F5344CB8AC3E}">
        <p14:creationId xmlns:p14="http://schemas.microsoft.com/office/powerpoint/2010/main" val="4008434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039DEF-0C26-40E9-A9BF-84EB894187BC}"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AE17D-6724-4322-8DE7-984BE845CAAF}" type="slidenum">
              <a:rPr lang="en-US" smtClean="0"/>
              <a:t>‹#›</a:t>
            </a:fld>
            <a:endParaRPr lang="en-US"/>
          </a:p>
        </p:txBody>
      </p:sp>
    </p:spTree>
    <p:extLst>
      <p:ext uri="{BB962C8B-B14F-4D97-AF65-F5344CB8AC3E}">
        <p14:creationId xmlns:p14="http://schemas.microsoft.com/office/powerpoint/2010/main" val="2532896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039DEF-0C26-40E9-A9BF-84EB894187BC}"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AE17D-6724-4322-8DE7-984BE845CAAF}" type="slidenum">
              <a:rPr lang="en-US" smtClean="0"/>
              <a:t>‹#›</a:t>
            </a:fld>
            <a:endParaRPr lang="en-US"/>
          </a:p>
        </p:txBody>
      </p:sp>
    </p:spTree>
    <p:extLst>
      <p:ext uri="{BB962C8B-B14F-4D97-AF65-F5344CB8AC3E}">
        <p14:creationId xmlns:p14="http://schemas.microsoft.com/office/powerpoint/2010/main" val="1208620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CA566-D995-428F-A7AA-A46175019F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4A6A305-7BD5-4208-ADE2-5D92482737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ADC5C24-7CF1-4F0E-9EBF-7AB8402B27C8}"/>
              </a:ext>
            </a:extLst>
          </p:cNvPr>
          <p:cNvSpPr>
            <a:spLocks noGrp="1"/>
          </p:cNvSpPr>
          <p:nvPr>
            <p:ph type="dt" sz="half" idx="10"/>
          </p:nvPr>
        </p:nvSpPr>
        <p:spPr/>
        <p:txBody>
          <a:bodyPr/>
          <a:lstStyle/>
          <a:p>
            <a:fld id="{57BA372A-B9B5-441A-A206-396452DF1A2E}" type="datetimeFigureOut">
              <a:rPr lang="en-GB" smtClean="0"/>
              <a:t>19/02/2022</a:t>
            </a:fld>
            <a:endParaRPr lang="en-GB"/>
          </a:p>
        </p:txBody>
      </p:sp>
      <p:sp>
        <p:nvSpPr>
          <p:cNvPr id="5" name="Footer Placeholder 4">
            <a:extLst>
              <a:ext uri="{FF2B5EF4-FFF2-40B4-BE49-F238E27FC236}">
                <a16:creationId xmlns:a16="http://schemas.microsoft.com/office/drawing/2014/main" id="{452DD3A2-BF0C-44B5-8352-15C6B85317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1609D4-75D8-48B6-8BF9-7A472F8E8B6C}"/>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746069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1E18F-64FE-4F93-850B-390674C28D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A947CF-CC19-485F-B111-ED3F1C24E8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0B6582-361D-467F-A362-38A1C188D40A}"/>
              </a:ext>
            </a:extLst>
          </p:cNvPr>
          <p:cNvSpPr>
            <a:spLocks noGrp="1"/>
          </p:cNvSpPr>
          <p:nvPr>
            <p:ph type="dt" sz="half" idx="10"/>
          </p:nvPr>
        </p:nvSpPr>
        <p:spPr/>
        <p:txBody>
          <a:bodyPr/>
          <a:lstStyle/>
          <a:p>
            <a:fld id="{57BA372A-B9B5-441A-A206-396452DF1A2E}" type="datetimeFigureOut">
              <a:rPr lang="en-GB" smtClean="0"/>
              <a:t>19/02/2022</a:t>
            </a:fld>
            <a:endParaRPr lang="en-GB"/>
          </a:p>
        </p:txBody>
      </p:sp>
      <p:sp>
        <p:nvSpPr>
          <p:cNvPr id="5" name="Footer Placeholder 4">
            <a:extLst>
              <a:ext uri="{FF2B5EF4-FFF2-40B4-BE49-F238E27FC236}">
                <a16:creationId xmlns:a16="http://schemas.microsoft.com/office/drawing/2014/main" id="{D8EDE49D-D2BF-4B3D-8E7B-CF45BCB4FB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0B25BD-751D-4F05-8E6D-30F0B22F50E9}"/>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3800602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DA786-5151-41CC-9F44-0ED7471884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9DDDD9A-9A9F-4E5B-B395-0DA4C28C0B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93C29A-DC11-44B3-86F6-5C8161531125}"/>
              </a:ext>
            </a:extLst>
          </p:cNvPr>
          <p:cNvSpPr>
            <a:spLocks noGrp="1"/>
          </p:cNvSpPr>
          <p:nvPr>
            <p:ph type="dt" sz="half" idx="10"/>
          </p:nvPr>
        </p:nvSpPr>
        <p:spPr/>
        <p:txBody>
          <a:bodyPr/>
          <a:lstStyle/>
          <a:p>
            <a:fld id="{57BA372A-B9B5-441A-A206-396452DF1A2E}" type="datetimeFigureOut">
              <a:rPr lang="en-GB" smtClean="0"/>
              <a:t>19/02/2022</a:t>
            </a:fld>
            <a:endParaRPr lang="en-GB"/>
          </a:p>
        </p:txBody>
      </p:sp>
      <p:sp>
        <p:nvSpPr>
          <p:cNvPr id="5" name="Footer Placeholder 4">
            <a:extLst>
              <a:ext uri="{FF2B5EF4-FFF2-40B4-BE49-F238E27FC236}">
                <a16:creationId xmlns:a16="http://schemas.microsoft.com/office/drawing/2014/main" id="{0003E3F6-B998-41F6-9E56-118EEB565B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85CB67-716C-456B-8F48-CE0AC07E4922}"/>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2165384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EFC4F-D854-420A-961C-F13B2F4E69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98AE22-3410-45A6-AA29-A80535B10D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791D104-4BE4-4DB6-8FBF-DCAE2F95BA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D8B2B19-7577-4615-8564-6C33952CB486}"/>
              </a:ext>
            </a:extLst>
          </p:cNvPr>
          <p:cNvSpPr>
            <a:spLocks noGrp="1"/>
          </p:cNvSpPr>
          <p:nvPr>
            <p:ph type="dt" sz="half" idx="10"/>
          </p:nvPr>
        </p:nvSpPr>
        <p:spPr/>
        <p:txBody>
          <a:bodyPr/>
          <a:lstStyle/>
          <a:p>
            <a:fld id="{57BA372A-B9B5-441A-A206-396452DF1A2E}" type="datetimeFigureOut">
              <a:rPr lang="en-GB" smtClean="0"/>
              <a:t>19/02/2022</a:t>
            </a:fld>
            <a:endParaRPr lang="en-GB"/>
          </a:p>
        </p:txBody>
      </p:sp>
      <p:sp>
        <p:nvSpPr>
          <p:cNvPr id="6" name="Footer Placeholder 5">
            <a:extLst>
              <a:ext uri="{FF2B5EF4-FFF2-40B4-BE49-F238E27FC236}">
                <a16:creationId xmlns:a16="http://schemas.microsoft.com/office/drawing/2014/main" id="{10310238-9795-4F59-AEF9-A3DA5E1A68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701B98-3CD9-4701-86A2-1DEA9FC1C9A2}"/>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3177784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B7CA6-9466-4795-BFA9-FFB8964C391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E6E30E-88E8-4BF1-BF47-464D03FE81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33F7D1-C2D3-4C38-B35C-7F0C322C39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915212C-0D00-4C3F-B71D-E40A355E6B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F16E87-AC07-43E5-AA04-7FE92F1235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D64C582-845E-4154-B47C-B9843DB93D35}"/>
              </a:ext>
            </a:extLst>
          </p:cNvPr>
          <p:cNvSpPr>
            <a:spLocks noGrp="1"/>
          </p:cNvSpPr>
          <p:nvPr>
            <p:ph type="dt" sz="half" idx="10"/>
          </p:nvPr>
        </p:nvSpPr>
        <p:spPr/>
        <p:txBody>
          <a:bodyPr/>
          <a:lstStyle/>
          <a:p>
            <a:fld id="{57BA372A-B9B5-441A-A206-396452DF1A2E}" type="datetimeFigureOut">
              <a:rPr lang="en-GB" smtClean="0"/>
              <a:t>19/02/2022</a:t>
            </a:fld>
            <a:endParaRPr lang="en-GB"/>
          </a:p>
        </p:txBody>
      </p:sp>
      <p:sp>
        <p:nvSpPr>
          <p:cNvPr id="8" name="Footer Placeholder 7">
            <a:extLst>
              <a:ext uri="{FF2B5EF4-FFF2-40B4-BE49-F238E27FC236}">
                <a16:creationId xmlns:a16="http://schemas.microsoft.com/office/drawing/2014/main" id="{5D30D677-38E8-420F-9216-ACDE0180171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F158473-0E1E-4E7F-961A-ADB3DFAA51D3}"/>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2397853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7091-213A-4F1D-A57C-ED4F24892E8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1A2198-61F8-4985-A950-F1D10700A444}"/>
              </a:ext>
            </a:extLst>
          </p:cNvPr>
          <p:cNvSpPr>
            <a:spLocks noGrp="1"/>
          </p:cNvSpPr>
          <p:nvPr>
            <p:ph type="dt" sz="half" idx="10"/>
          </p:nvPr>
        </p:nvSpPr>
        <p:spPr/>
        <p:txBody>
          <a:bodyPr/>
          <a:lstStyle/>
          <a:p>
            <a:fld id="{57BA372A-B9B5-441A-A206-396452DF1A2E}" type="datetimeFigureOut">
              <a:rPr lang="en-GB" smtClean="0"/>
              <a:t>19/02/2022</a:t>
            </a:fld>
            <a:endParaRPr lang="en-GB"/>
          </a:p>
        </p:txBody>
      </p:sp>
      <p:sp>
        <p:nvSpPr>
          <p:cNvPr id="4" name="Footer Placeholder 3">
            <a:extLst>
              <a:ext uri="{FF2B5EF4-FFF2-40B4-BE49-F238E27FC236}">
                <a16:creationId xmlns:a16="http://schemas.microsoft.com/office/drawing/2014/main" id="{C583E451-F1DF-4870-80A9-00171F19866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68D33AE-47CA-468E-BB47-B93524623062}"/>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257461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BEC796-D31F-459E-A138-2AFBD4A293AF}"/>
              </a:ext>
            </a:extLst>
          </p:cNvPr>
          <p:cNvSpPr>
            <a:spLocks noGrp="1"/>
          </p:cNvSpPr>
          <p:nvPr>
            <p:ph type="dt" sz="half" idx="10"/>
          </p:nvPr>
        </p:nvSpPr>
        <p:spPr/>
        <p:txBody>
          <a:bodyPr/>
          <a:lstStyle/>
          <a:p>
            <a:fld id="{57BA372A-B9B5-441A-A206-396452DF1A2E}" type="datetimeFigureOut">
              <a:rPr lang="en-GB" smtClean="0"/>
              <a:t>19/02/2022</a:t>
            </a:fld>
            <a:endParaRPr lang="en-GB"/>
          </a:p>
        </p:txBody>
      </p:sp>
      <p:sp>
        <p:nvSpPr>
          <p:cNvPr id="3" name="Footer Placeholder 2">
            <a:extLst>
              <a:ext uri="{FF2B5EF4-FFF2-40B4-BE49-F238E27FC236}">
                <a16:creationId xmlns:a16="http://schemas.microsoft.com/office/drawing/2014/main" id="{92604254-A912-41E1-A188-79E0C1B5B91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C24E09-AA99-4507-98CC-2210673D1950}"/>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2072336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A856B-8BEC-488E-8E0C-C32E222FDC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53DA2A6-92E4-4FCB-9105-38DD537985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9C668AB-1A4D-4FE3-A28A-EEFA86B928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873E7C-B989-47FB-A4B6-A8334E0367B0}"/>
              </a:ext>
            </a:extLst>
          </p:cNvPr>
          <p:cNvSpPr>
            <a:spLocks noGrp="1"/>
          </p:cNvSpPr>
          <p:nvPr>
            <p:ph type="dt" sz="half" idx="10"/>
          </p:nvPr>
        </p:nvSpPr>
        <p:spPr/>
        <p:txBody>
          <a:bodyPr/>
          <a:lstStyle/>
          <a:p>
            <a:fld id="{57BA372A-B9B5-441A-A206-396452DF1A2E}" type="datetimeFigureOut">
              <a:rPr lang="en-GB" smtClean="0"/>
              <a:t>19/02/2022</a:t>
            </a:fld>
            <a:endParaRPr lang="en-GB"/>
          </a:p>
        </p:txBody>
      </p:sp>
      <p:sp>
        <p:nvSpPr>
          <p:cNvPr id="6" name="Footer Placeholder 5">
            <a:extLst>
              <a:ext uri="{FF2B5EF4-FFF2-40B4-BE49-F238E27FC236}">
                <a16:creationId xmlns:a16="http://schemas.microsoft.com/office/drawing/2014/main" id="{D484A091-E2B1-477E-BFFB-CBDDE0596B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88434F-EE21-4096-BF97-5DEC8D98FD3B}"/>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249135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039DEF-0C26-40E9-A9BF-84EB894187BC}"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AE17D-6724-4322-8DE7-984BE845CAAF}" type="slidenum">
              <a:rPr lang="en-US" smtClean="0"/>
              <a:t>‹#›</a:t>
            </a:fld>
            <a:endParaRPr lang="en-US"/>
          </a:p>
        </p:txBody>
      </p:sp>
      <p:pic>
        <p:nvPicPr>
          <p:cNvPr id="7" name="Picture 6">
            <a:extLst>
              <a:ext uri="{FF2B5EF4-FFF2-40B4-BE49-F238E27FC236}">
                <a16:creationId xmlns:a16="http://schemas.microsoft.com/office/drawing/2014/main" id="{1B26D898-02A4-4D43-A4EE-64ADC7DC2AB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8477" y="95236"/>
            <a:ext cx="1670685" cy="568960"/>
          </a:xfrm>
          <a:prstGeom prst="rect">
            <a:avLst/>
          </a:prstGeom>
          <a:noFill/>
          <a:ln>
            <a:noFill/>
          </a:ln>
        </p:spPr>
      </p:pic>
      <p:pic>
        <p:nvPicPr>
          <p:cNvPr id="8" name="Picture 7">
            <a:extLst>
              <a:ext uri="{FF2B5EF4-FFF2-40B4-BE49-F238E27FC236}">
                <a16:creationId xmlns:a16="http://schemas.microsoft.com/office/drawing/2014/main" id="{299DF6A7-6DA5-4242-B61E-1BCF4ACD2AB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0458" y="86358"/>
            <a:ext cx="2181860" cy="622300"/>
          </a:xfrm>
          <a:prstGeom prst="rect">
            <a:avLst/>
          </a:prstGeom>
          <a:noFill/>
          <a:ln>
            <a:noFill/>
          </a:ln>
        </p:spPr>
      </p:pic>
    </p:spTree>
    <p:extLst>
      <p:ext uri="{BB962C8B-B14F-4D97-AF65-F5344CB8AC3E}">
        <p14:creationId xmlns:p14="http://schemas.microsoft.com/office/powerpoint/2010/main" val="35533062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74064-0535-484B-8ACB-7B6F29618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A7EFDAA-BE87-4B48-AE18-56C43C847B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8F931357-112E-4CAA-9E08-99A334AEBF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2C1552-B907-444D-A397-7DD212DC31BA}"/>
              </a:ext>
            </a:extLst>
          </p:cNvPr>
          <p:cNvSpPr>
            <a:spLocks noGrp="1"/>
          </p:cNvSpPr>
          <p:nvPr>
            <p:ph type="dt" sz="half" idx="10"/>
          </p:nvPr>
        </p:nvSpPr>
        <p:spPr/>
        <p:txBody>
          <a:bodyPr/>
          <a:lstStyle/>
          <a:p>
            <a:fld id="{57BA372A-B9B5-441A-A206-396452DF1A2E}" type="datetimeFigureOut">
              <a:rPr lang="en-GB" smtClean="0"/>
              <a:t>19/02/2022</a:t>
            </a:fld>
            <a:endParaRPr lang="en-GB"/>
          </a:p>
        </p:txBody>
      </p:sp>
      <p:sp>
        <p:nvSpPr>
          <p:cNvPr id="6" name="Footer Placeholder 5">
            <a:extLst>
              <a:ext uri="{FF2B5EF4-FFF2-40B4-BE49-F238E27FC236}">
                <a16:creationId xmlns:a16="http://schemas.microsoft.com/office/drawing/2014/main" id="{29FC4B93-B74D-4F82-AADA-7DD779132C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7B2162-6DD5-4182-9253-D1D27831569C}"/>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3012505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2D08D-31F6-4A31-A2D3-617C89BC123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961EA0-6249-480A-9B6C-46A7631349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7A9417-FCD1-491A-974E-2C77DA1BF19C}"/>
              </a:ext>
            </a:extLst>
          </p:cNvPr>
          <p:cNvSpPr>
            <a:spLocks noGrp="1"/>
          </p:cNvSpPr>
          <p:nvPr>
            <p:ph type="dt" sz="half" idx="10"/>
          </p:nvPr>
        </p:nvSpPr>
        <p:spPr/>
        <p:txBody>
          <a:bodyPr/>
          <a:lstStyle/>
          <a:p>
            <a:fld id="{57BA372A-B9B5-441A-A206-396452DF1A2E}" type="datetimeFigureOut">
              <a:rPr lang="en-GB" smtClean="0"/>
              <a:t>19/02/2022</a:t>
            </a:fld>
            <a:endParaRPr lang="en-GB"/>
          </a:p>
        </p:txBody>
      </p:sp>
      <p:sp>
        <p:nvSpPr>
          <p:cNvPr id="5" name="Footer Placeholder 4">
            <a:extLst>
              <a:ext uri="{FF2B5EF4-FFF2-40B4-BE49-F238E27FC236}">
                <a16:creationId xmlns:a16="http://schemas.microsoft.com/office/drawing/2014/main" id="{269591EC-B158-4A32-9943-AC155C075C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57CE8A-83F1-4CAB-8C5D-F790933E99D3}"/>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1435988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39E760-8596-45E5-BA76-D0B21A4143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F61093-56B2-44CB-8627-38379295BD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BAFF10-1DF2-4822-8A2C-7076EA30EC0F}"/>
              </a:ext>
            </a:extLst>
          </p:cNvPr>
          <p:cNvSpPr>
            <a:spLocks noGrp="1"/>
          </p:cNvSpPr>
          <p:nvPr>
            <p:ph type="dt" sz="half" idx="10"/>
          </p:nvPr>
        </p:nvSpPr>
        <p:spPr/>
        <p:txBody>
          <a:bodyPr/>
          <a:lstStyle/>
          <a:p>
            <a:fld id="{57BA372A-B9B5-441A-A206-396452DF1A2E}" type="datetimeFigureOut">
              <a:rPr lang="en-GB" smtClean="0"/>
              <a:t>19/02/2022</a:t>
            </a:fld>
            <a:endParaRPr lang="en-GB"/>
          </a:p>
        </p:txBody>
      </p:sp>
      <p:sp>
        <p:nvSpPr>
          <p:cNvPr id="5" name="Footer Placeholder 4">
            <a:extLst>
              <a:ext uri="{FF2B5EF4-FFF2-40B4-BE49-F238E27FC236}">
                <a16:creationId xmlns:a16="http://schemas.microsoft.com/office/drawing/2014/main" id="{BA59A69D-5736-4F78-9075-D8F1A2283F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E89B87-E353-41CB-A88E-613B326E73EC}"/>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3477725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039DEF-0C26-40E9-A9BF-84EB894187BC}"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AE17D-6724-4322-8DE7-984BE845CAA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7568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039DEF-0C26-40E9-A9BF-84EB894187BC}" type="datetimeFigureOut">
              <a:rPr lang="en-US" smtClean="0"/>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AE17D-6724-4322-8DE7-984BE845CAAF}" type="slidenum">
              <a:rPr lang="en-US" smtClean="0"/>
              <a:t>‹#›</a:t>
            </a:fld>
            <a:endParaRPr lang="en-US"/>
          </a:p>
        </p:txBody>
      </p:sp>
    </p:spTree>
    <p:extLst>
      <p:ext uri="{BB962C8B-B14F-4D97-AF65-F5344CB8AC3E}">
        <p14:creationId xmlns:p14="http://schemas.microsoft.com/office/powerpoint/2010/main" val="3875309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039DEF-0C26-40E9-A9BF-84EB894187BC}" type="datetimeFigureOut">
              <a:rPr lang="en-US" smtClean="0"/>
              <a:t>2/19/2022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AE17D-6724-4322-8DE7-984BE845CAAF}" type="slidenum">
              <a:rPr lang="en-US" smtClean="0"/>
              <a:t>‹#›</a:t>
            </a:fld>
            <a:endParaRPr lang="en-US"/>
          </a:p>
        </p:txBody>
      </p:sp>
    </p:spTree>
    <p:extLst>
      <p:ext uri="{BB962C8B-B14F-4D97-AF65-F5344CB8AC3E}">
        <p14:creationId xmlns:p14="http://schemas.microsoft.com/office/powerpoint/2010/main" val="2885514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039DEF-0C26-40E9-A9BF-84EB894187BC}" type="datetimeFigureOut">
              <a:rPr lang="en-US" smtClean="0"/>
              <a:t>2/19/2022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AE17D-6724-4322-8DE7-984BE845CAAF}" type="slidenum">
              <a:rPr lang="en-US" smtClean="0"/>
              <a:t>‹#›</a:t>
            </a:fld>
            <a:endParaRPr lang="en-US"/>
          </a:p>
        </p:txBody>
      </p:sp>
    </p:spTree>
    <p:extLst>
      <p:ext uri="{BB962C8B-B14F-4D97-AF65-F5344CB8AC3E}">
        <p14:creationId xmlns:p14="http://schemas.microsoft.com/office/powerpoint/2010/main" val="1994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E039DEF-0C26-40E9-A9BF-84EB894187BC}" type="datetimeFigureOut">
              <a:rPr lang="en-US" smtClean="0"/>
              <a:t>2/19/2022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9BAE17D-6724-4322-8DE7-984BE845CAAF}" type="slidenum">
              <a:rPr lang="en-US" smtClean="0"/>
              <a:t>‹#›</a:t>
            </a:fld>
            <a:endParaRPr lang="en-US"/>
          </a:p>
        </p:txBody>
      </p:sp>
    </p:spTree>
    <p:extLst>
      <p:ext uri="{BB962C8B-B14F-4D97-AF65-F5344CB8AC3E}">
        <p14:creationId xmlns:p14="http://schemas.microsoft.com/office/powerpoint/2010/main" val="28972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E039DEF-0C26-40E9-A9BF-84EB894187BC}" type="datetimeFigureOut">
              <a:rPr lang="en-US" smtClean="0"/>
              <a:t>2/19/2022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9BAE17D-6724-4322-8DE7-984BE845CAAF}" type="slidenum">
              <a:rPr lang="en-US" smtClean="0"/>
              <a:t>‹#›</a:t>
            </a:fld>
            <a:endParaRPr lang="en-US"/>
          </a:p>
        </p:txBody>
      </p:sp>
    </p:spTree>
    <p:extLst>
      <p:ext uri="{BB962C8B-B14F-4D97-AF65-F5344CB8AC3E}">
        <p14:creationId xmlns:p14="http://schemas.microsoft.com/office/powerpoint/2010/main" val="1106355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039DEF-0C26-40E9-A9BF-84EB894187BC}" type="datetimeFigureOut">
              <a:rPr lang="en-US" smtClean="0"/>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AE17D-6724-4322-8DE7-984BE845CAAF}" type="slidenum">
              <a:rPr lang="en-US" smtClean="0"/>
              <a:t>‹#›</a:t>
            </a:fld>
            <a:endParaRPr lang="en-US"/>
          </a:p>
        </p:txBody>
      </p:sp>
    </p:spTree>
    <p:extLst>
      <p:ext uri="{BB962C8B-B14F-4D97-AF65-F5344CB8AC3E}">
        <p14:creationId xmlns:p14="http://schemas.microsoft.com/office/powerpoint/2010/main" val="4013022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E039DEF-0C26-40E9-A9BF-84EB894187BC}" type="datetimeFigureOut">
              <a:rPr lang="en-US" smtClean="0"/>
              <a:t>2/19/2022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9BAE17D-6724-4322-8DE7-984BE845CAA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427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EB564A-6ADC-413B-983F-6DC1E36046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FD7E32-6FE8-4AF8-AC3E-10B0C1A8EB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E666FB-2C42-4465-B9BC-8B9DE9B19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A372A-B9B5-441A-A206-396452DF1A2E}" type="datetimeFigureOut">
              <a:rPr lang="en-GB" smtClean="0"/>
              <a:t>19/02/2022</a:t>
            </a:fld>
            <a:endParaRPr lang="en-GB"/>
          </a:p>
        </p:txBody>
      </p:sp>
      <p:sp>
        <p:nvSpPr>
          <p:cNvPr id="5" name="Footer Placeholder 4">
            <a:extLst>
              <a:ext uri="{FF2B5EF4-FFF2-40B4-BE49-F238E27FC236}">
                <a16:creationId xmlns:a16="http://schemas.microsoft.com/office/drawing/2014/main" id="{9C2F0BC3-FD0C-4140-95C1-4399332ACE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81CD2CF-62EC-4A5E-B3BA-F446C33A79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38CA0-3056-4810-AED1-6D1C948538A1}" type="slidenum">
              <a:rPr lang="en-GB" smtClean="0"/>
              <a:t>‹#›</a:t>
            </a:fld>
            <a:endParaRPr lang="en-GB"/>
          </a:p>
        </p:txBody>
      </p:sp>
    </p:spTree>
    <p:extLst>
      <p:ext uri="{BB962C8B-B14F-4D97-AF65-F5344CB8AC3E}">
        <p14:creationId xmlns:p14="http://schemas.microsoft.com/office/powerpoint/2010/main" val="36811084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4.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https://www.homeless.org.uk/sites/default/files/site-attachments/Resettlement%20guidance.pdf" TargetMode="External"/><Relationship Id="rId2" Type="http://schemas.openxmlformats.org/officeDocument/2006/relationships/hyperlink" Target="https://www.internal-displacement.org/sites/default/files/inline-files/201509-global-protracted-displacement-odi-case%20studies.pdf" TargetMode="External"/><Relationship Id="rId1" Type="http://schemas.openxmlformats.org/officeDocument/2006/relationships/slideLayout" Target="../slideLayouts/slideLayout2.xml"/><Relationship Id="rId4" Type="http://schemas.openxmlformats.org/officeDocument/2006/relationships/hyperlink" Target="https://www.internal-displacement.org/global-report/grid2019/downloads/report/2019-IDMC-GRID-part3.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1" y="1690577"/>
            <a:ext cx="10058400" cy="1073888"/>
          </a:xfrm>
        </p:spPr>
        <p:txBody>
          <a:bodyPr>
            <a:normAutofit fontScale="90000"/>
          </a:bodyPr>
          <a:lstStyle/>
          <a:p>
            <a:pPr marL="243205" indent="-243205">
              <a:lnSpc>
                <a:spcPct val="107000"/>
              </a:lnSpc>
              <a:spcAft>
                <a:spcPts val="800"/>
              </a:spcAft>
            </a:pPr>
            <a:r>
              <a:rPr lang="en-GB"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Planning policy, legal and regulatory framework </a:t>
            </a:r>
            <a:endParaRPr lang="en-GB" sz="40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Audio 2">
            <a:hlinkClick r:id="" action="ppaction://media"/>
            <a:extLst>
              <a:ext uri="{FF2B5EF4-FFF2-40B4-BE49-F238E27FC236}">
                <a16:creationId xmlns:a16="http://schemas.microsoft.com/office/drawing/2014/main" id="{0F3F4EB2-7418-4191-9E02-A24C9BB5DE2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606697852"/>
      </p:ext>
    </p:extLst>
  </p:cSld>
  <p:clrMapOvr>
    <a:masterClrMapping/>
  </p:clrMapOvr>
  <mc:AlternateContent xmlns:mc="http://schemas.openxmlformats.org/markup-compatibility/2006">
    <mc:Choice xmlns:p14="http://schemas.microsoft.com/office/powerpoint/2010/main" Requires="p14">
      <p:transition spd="slow" p14:dur="2000" advTm="13380"/>
    </mc:Choice>
    <mc:Fallback>
      <p:transition spd="slow" advTm="133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284" y="286603"/>
            <a:ext cx="7049386" cy="1450757"/>
          </a:xfrm>
        </p:spPr>
        <p:txBody>
          <a:bodyPr/>
          <a:lstStyle/>
          <a:p>
            <a:r>
              <a:rPr lang="en-US" b="1" dirty="0">
                <a:latin typeface="Times New Roman" panose="02020603050405020304" pitchFamily="18" charset="0"/>
                <a:cs typeface="Times New Roman" panose="02020603050405020304" pitchFamily="18" charset="0"/>
              </a:rPr>
              <a:t>Learning outcomes </a:t>
            </a:r>
          </a:p>
        </p:txBody>
      </p:sp>
      <p:sp>
        <p:nvSpPr>
          <p:cNvPr id="3" name="Content Placeholder 2"/>
          <p:cNvSpPr>
            <a:spLocks noGrp="1"/>
          </p:cNvSpPr>
          <p:nvPr>
            <p:ph idx="1"/>
          </p:nvPr>
        </p:nvSpPr>
        <p:spPr>
          <a:xfrm>
            <a:off x="223284" y="1845734"/>
            <a:ext cx="8806416" cy="4023360"/>
          </a:xfrm>
        </p:spPr>
        <p:txBody>
          <a:bodyPr>
            <a:normAutofit/>
          </a:bodyPr>
          <a:lstStyle/>
          <a:p>
            <a:pPr algn="just">
              <a:lnSpc>
                <a:spcPct val="100000"/>
              </a:lnSpc>
            </a:pPr>
            <a:endParaRPr lang="en-US" sz="1800" dirty="0">
              <a:latin typeface="Times New Roman" panose="02020603050405020304" pitchFamily="18" charset="0"/>
              <a:cs typeface="Times New Roman" panose="02020603050405020304" pitchFamily="18" charset="0"/>
            </a:endParaRPr>
          </a:p>
          <a:p>
            <a:pPr algn="just">
              <a:lnSpc>
                <a:spcPct val="100000"/>
              </a:lnSpc>
            </a:pPr>
            <a:r>
              <a:rPr lang="en-GB" sz="1800" dirty="0">
                <a:latin typeface="Times New Roman" panose="02020603050405020304" pitchFamily="18" charset="0"/>
                <a:ea typeface="Calibri" panose="020F0502020204030204" pitchFamily="34" charset="0"/>
                <a:cs typeface="Times New Roman" panose="02020603050405020304" pitchFamily="18" charset="0"/>
              </a:rPr>
              <a:t>By the end of this lesson, students will:</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buFont typeface="Wingdings" panose="05000000000000000000" pitchFamily="2" charset="2"/>
              <a:buChar char="§"/>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Understand planning policy, legal and regulatory framework.</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buFont typeface="Wingdings" panose="05000000000000000000" pitchFamily="2" charset="2"/>
              <a:buChar char="§"/>
            </a:pPr>
            <a:r>
              <a:rPr lang="en-GB"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Know the e</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xamples of the identified legal frameworks</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buFont typeface="Wingdings" panose="05000000000000000000" pitchFamily="2" charset="2"/>
              <a:buChar char="§"/>
            </a:pPr>
            <a:r>
              <a:rPr lang="en-GB"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Understand the</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role of the planning policy, legal and regulatory framework in displacement</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Audio 5">
            <a:hlinkClick r:id="" action="ppaction://media"/>
            <a:extLst>
              <a:ext uri="{FF2B5EF4-FFF2-40B4-BE49-F238E27FC236}">
                <a16:creationId xmlns:a16="http://schemas.microsoft.com/office/drawing/2014/main" id="{651A5DCD-930E-4815-9DBA-CEADD92A59F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781361167"/>
      </p:ext>
    </p:extLst>
  </p:cSld>
  <p:clrMapOvr>
    <a:masterClrMapping/>
  </p:clrMapOvr>
  <mc:AlternateContent xmlns:mc="http://schemas.openxmlformats.org/markup-compatibility/2006">
    <mc:Choice xmlns:p14="http://schemas.microsoft.com/office/powerpoint/2010/main" Requires="p14">
      <p:transition spd="slow" p14:dur="2000" advTm="19493"/>
    </mc:Choice>
    <mc:Fallback>
      <p:transition spd="slow" advTm="194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Content</a:t>
            </a:r>
          </a:p>
        </p:txBody>
      </p:sp>
      <p:sp>
        <p:nvSpPr>
          <p:cNvPr id="3" name="Content Placeholder 2"/>
          <p:cNvSpPr>
            <a:spLocks noGrp="1"/>
          </p:cNvSpPr>
          <p:nvPr>
            <p:ph idx="1"/>
          </p:nvPr>
        </p:nvSpPr>
        <p:spPr>
          <a:xfrm>
            <a:off x="182880" y="1845734"/>
            <a:ext cx="8743950" cy="4023360"/>
          </a:xfrm>
        </p:spPr>
        <p:txBody>
          <a:bodyPr>
            <a:normAutofit fontScale="85000" lnSpcReduction="20000"/>
          </a:bodyPr>
          <a:lstStyle/>
          <a:p>
            <a:pPr marL="342900" marR="0" lvl="0" indent="-342900" algn="just">
              <a:lnSpc>
                <a:spcPct val="150000"/>
              </a:lnSpc>
              <a:spcBef>
                <a:spcPts val="0"/>
              </a:spcBef>
              <a:spcAft>
                <a:spcPts val="800"/>
              </a:spcAft>
              <a:buFont typeface="Symbol" panose="05050102010706020507" pitchFamily="18" charset="2"/>
              <a:buChar char=""/>
            </a:pPr>
            <a:endParaRPr lang="en-US" sz="2400" dirty="0">
              <a:latin typeface="Sylfaen" panose="010A0502050306030303" pitchFamily="18" charset="0"/>
              <a:ea typeface="Calibri" panose="020F0502020204030204" pitchFamily="34" charset="0"/>
            </a:endParaRPr>
          </a:p>
          <a:p>
            <a:pPr algn="just">
              <a:lnSpc>
                <a:spcPct val="150000"/>
              </a:lnSpc>
              <a:spcBef>
                <a:spcPts val="0"/>
              </a:spcBef>
              <a:spcAft>
                <a:spcPts val="800"/>
              </a:spcAft>
              <a:buFont typeface="Wingdings" panose="05000000000000000000" pitchFamily="2" charset="2"/>
              <a:buChar char="§"/>
            </a:pPr>
            <a:r>
              <a:rPr lang="en-GB" sz="2800" dirty="0">
                <a:latin typeface="Times New Roman" panose="02020603050405020304" pitchFamily="18" charset="0"/>
                <a:cs typeface="Times New Roman" panose="02020603050405020304" pitchFamily="18" charset="0"/>
              </a:rPr>
              <a:t>Understanding planning policy, legal and regulatory framework.</a:t>
            </a:r>
          </a:p>
          <a:p>
            <a:pPr algn="just">
              <a:lnSpc>
                <a:spcPct val="150000"/>
              </a:lnSpc>
              <a:spcBef>
                <a:spcPts val="0"/>
              </a:spcBef>
              <a:spcAft>
                <a:spcPts val="800"/>
              </a:spcAft>
              <a:buFont typeface="Wingdings" panose="05000000000000000000" pitchFamily="2" charset="2"/>
              <a:buChar char="§"/>
            </a:pPr>
            <a:r>
              <a:rPr lang="en-GB" sz="2800" dirty="0">
                <a:latin typeface="Times New Roman" panose="02020603050405020304" pitchFamily="18" charset="0"/>
                <a:cs typeface="Times New Roman" panose="02020603050405020304" pitchFamily="18" charset="0"/>
              </a:rPr>
              <a:t>Examples of the identified legal frameworks</a:t>
            </a:r>
          </a:p>
          <a:p>
            <a:pPr algn="just">
              <a:lnSpc>
                <a:spcPct val="150000"/>
              </a:lnSpc>
              <a:spcBef>
                <a:spcPts val="0"/>
              </a:spcBef>
              <a:spcAft>
                <a:spcPts val="800"/>
              </a:spcAft>
              <a:buFont typeface="Wingdings" panose="05000000000000000000" pitchFamily="2" charset="2"/>
              <a:buChar char="§"/>
            </a:pPr>
            <a:r>
              <a:rPr lang="en-GB" sz="2800" dirty="0">
                <a:latin typeface="Times New Roman" panose="02020603050405020304" pitchFamily="18" charset="0"/>
                <a:cs typeface="Times New Roman" panose="02020603050405020304" pitchFamily="18" charset="0"/>
              </a:rPr>
              <a:t>The role of the planning policy, legal and regulatory framework in displacement</a:t>
            </a:r>
          </a:p>
          <a:p>
            <a:pPr algn="just">
              <a:lnSpc>
                <a:spcPct val="150000"/>
              </a:lnSpc>
              <a:spcBef>
                <a:spcPts val="0"/>
              </a:spcBef>
              <a:spcAft>
                <a:spcPts val="800"/>
              </a:spcAf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Conclusion</a:t>
            </a:r>
          </a:p>
          <a:p>
            <a:pPr algn="just">
              <a:lnSpc>
                <a:spcPct val="150000"/>
              </a:lnSpc>
              <a:spcBef>
                <a:spcPts val="0"/>
              </a:spcBef>
              <a:spcAft>
                <a:spcPts val="800"/>
              </a:spcAf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References</a:t>
            </a:r>
          </a:p>
          <a:p>
            <a:pPr marR="0" lvl="0" algn="just">
              <a:lnSpc>
                <a:spcPct val="150000"/>
              </a:lnSpc>
              <a:spcBef>
                <a:spcPts val="0"/>
              </a:spcBef>
              <a:spcAft>
                <a:spcPts val="800"/>
              </a:spcAft>
              <a:buFont typeface="Wingdings" panose="05000000000000000000" pitchFamily="2" charset="2"/>
              <a:buChar char="§"/>
            </a:pPr>
            <a:endParaRPr lang="en-US" sz="2400" dirty="0">
              <a:latin typeface="Sylfaen" panose="010A0502050306030303" pitchFamily="18" charset="0"/>
              <a:ea typeface="Calibri" panose="020F0502020204030204" pitchFamily="34" charset="0"/>
            </a:endParaRPr>
          </a:p>
        </p:txBody>
      </p:sp>
      <p:pic>
        <p:nvPicPr>
          <p:cNvPr id="1026" name="Picture 2" descr="Table of Contents: “Front matter” vs. “back matter” | ReviewEditing">
            <a:extLst>
              <a:ext uri="{FF2B5EF4-FFF2-40B4-BE49-F238E27FC236}">
                <a16:creationId xmlns:a16="http://schemas.microsoft.com/office/drawing/2014/main" id="{E24106D5-627F-4814-AB63-C64F48D1F3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6830" y="2357437"/>
            <a:ext cx="3082290" cy="3511657"/>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a:extLst>
              <a:ext uri="{FF2B5EF4-FFF2-40B4-BE49-F238E27FC236}">
                <a16:creationId xmlns:a16="http://schemas.microsoft.com/office/drawing/2014/main" id="{20F88B93-153A-432F-9D3F-8BF7A4E24C8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16231974"/>
      </p:ext>
    </p:extLst>
  </p:cSld>
  <p:clrMapOvr>
    <a:masterClrMapping/>
  </p:clrMapOvr>
  <mc:AlternateContent xmlns:mc="http://schemas.openxmlformats.org/markup-compatibility/2006">
    <mc:Choice xmlns:p14="http://schemas.microsoft.com/office/powerpoint/2010/main" Requires="p14">
      <p:transition spd="slow" p14:dur="2000" advTm="23903"/>
    </mc:Choice>
    <mc:Fallback>
      <p:transition spd="slow" advTm="239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30717"/>
          </a:xfrm>
        </p:spPr>
        <p:txBody>
          <a:bodyPr>
            <a:normAutofit fontScale="90000"/>
          </a:bodyPr>
          <a:lstStyle/>
          <a:p>
            <a:pPr marR="0" lvl="0" algn="just">
              <a:lnSpc>
                <a:spcPct val="150000"/>
              </a:lnSpc>
              <a:spcBef>
                <a:spcPts val="0"/>
              </a:spcBef>
              <a:spcAft>
                <a:spcPts val="800"/>
              </a:spcAft>
            </a:pPr>
            <a:br>
              <a:rPr lang="en-US" sz="2400" dirty="0">
                <a:latin typeface="Sylfaen" panose="010A0502050306030303" pitchFamily="18" charset="0"/>
                <a:ea typeface="Calibri" panose="020F0502020204030204" pitchFamily="34" charset="0"/>
              </a:rPr>
            </a:br>
            <a:r>
              <a:rPr lang="en-GB" sz="2800" b="1" dirty="0">
                <a:latin typeface="Times New Roman" panose="02020603050405020304" pitchFamily="18" charset="0"/>
                <a:cs typeface="Times New Roman" panose="02020603050405020304" pitchFamily="18" charset="0"/>
              </a:rPr>
              <a:t>Understanding planning policy, legal and regulatory framework</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43391" y="1307571"/>
            <a:ext cx="8563055" cy="13508520"/>
          </a:xfrm>
        </p:spPr>
        <p:txBody>
          <a:bodyPr>
            <a:normAutofit/>
          </a:bodyPr>
          <a:lstStyle/>
          <a:p>
            <a:pPr marL="228600" lvl="1">
              <a:spcBef>
                <a:spcPts val="1000"/>
              </a:spcBef>
            </a:pPr>
            <a:endParaRPr lang="en-GB" dirty="0">
              <a:latin typeface="Sylfaen" panose="010A0502050306030303" pitchFamily="18" charset="0"/>
            </a:endParaRPr>
          </a:p>
          <a:p>
            <a:pPr marL="388620" lvl="1" indent="-342900" algn="just">
              <a:spcBef>
                <a:spcPts val="1000"/>
              </a:spcBef>
              <a:buFont typeface="Wingdings" panose="05000000000000000000" pitchFamily="2" charset="2"/>
              <a:buChar char="§"/>
            </a:pPr>
            <a:endParaRPr lang="en-GB" sz="2400" dirty="0">
              <a:latin typeface="Sylfaen" panose="010A0502050306030303" pitchFamily="18" charset="0"/>
            </a:endParaRPr>
          </a:p>
        </p:txBody>
      </p:sp>
      <p:sp>
        <p:nvSpPr>
          <p:cNvPr id="4" name="Rectangle 3">
            <a:extLst>
              <a:ext uri="{FF2B5EF4-FFF2-40B4-BE49-F238E27FC236}">
                <a16:creationId xmlns:a16="http://schemas.microsoft.com/office/drawing/2014/main" id="{368C8F75-DA60-41BE-B61A-FF39965A9E7B}"/>
              </a:ext>
            </a:extLst>
          </p:cNvPr>
          <p:cNvSpPr/>
          <p:nvPr/>
        </p:nvSpPr>
        <p:spPr>
          <a:xfrm>
            <a:off x="491490" y="2256440"/>
            <a:ext cx="7452360" cy="402336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just"/>
            <a:r>
              <a:rPr lang="en-GB" sz="2400" dirty="0">
                <a:latin typeface="Times New Roman" panose="02020603050405020304" pitchFamily="18" charset="0"/>
                <a:cs typeface="Times New Roman" panose="02020603050405020304" pitchFamily="18" charset="0"/>
              </a:rPr>
              <a:t>In displacement and resettlement, planning policy, legal and regulatory framework is of paramount importance for a successful and effective resettlement. </a:t>
            </a:r>
          </a:p>
          <a:p>
            <a:pPr algn="just"/>
            <a:endParaRPr lang="en-GB" sz="2400" dirty="0">
              <a:latin typeface="Times New Roman" panose="02020603050405020304" pitchFamily="18" charset="0"/>
              <a:cs typeface="Times New Roman" panose="02020603050405020304" pitchFamily="18" charset="0"/>
            </a:endParaRPr>
          </a:p>
          <a:p>
            <a:pPr algn="just"/>
            <a:r>
              <a:rPr lang="en-GB" sz="2400" dirty="0">
                <a:latin typeface="Times New Roman" panose="02020603050405020304" pitchFamily="18" charset="0"/>
                <a:cs typeface="Times New Roman" panose="02020603050405020304" pitchFamily="18" charset="0"/>
              </a:rPr>
              <a:t>This process details the resettlement decisions, the plans of action to be undertaken as well as regulates its procedures and achievement.</a:t>
            </a:r>
          </a:p>
          <a:p>
            <a:pPr algn="just"/>
            <a:endParaRPr lang="en-GB" sz="2400" dirty="0">
              <a:latin typeface="Times New Roman" panose="02020603050405020304" pitchFamily="18" charset="0"/>
              <a:cs typeface="Times New Roman" panose="02020603050405020304" pitchFamily="18" charset="0"/>
            </a:endParaRPr>
          </a:p>
          <a:p>
            <a:pPr algn="just"/>
            <a:r>
              <a:rPr lang="en-GB" sz="2400" dirty="0">
                <a:latin typeface="Times New Roman" panose="02020603050405020304" pitchFamily="18" charset="0"/>
                <a:cs typeface="Times New Roman" panose="02020603050405020304" pitchFamily="18" charset="0"/>
              </a:rPr>
              <a:t>This is important to prevent things from going the wrong directions.</a:t>
            </a:r>
          </a:p>
        </p:txBody>
      </p:sp>
      <p:pic>
        <p:nvPicPr>
          <p:cNvPr id="2050" name="Picture 2" descr="An Integrated Policy Framework">
            <a:extLst>
              <a:ext uri="{FF2B5EF4-FFF2-40B4-BE49-F238E27FC236}">
                <a16:creationId xmlns:a16="http://schemas.microsoft.com/office/drawing/2014/main" id="{1A4D0E80-9563-4E73-81A5-8975674C9D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6720" y="2352675"/>
            <a:ext cx="3943350" cy="2870835"/>
          </a:xfrm>
          <a:prstGeom prst="rect">
            <a:avLst/>
          </a:prstGeom>
          <a:noFill/>
          <a:extLst>
            <a:ext uri="{909E8E84-426E-40DD-AFC4-6F175D3DCCD1}">
              <a14:hiddenFill xmlns:a14="http://schemas.microsoft.com/office/drawing/2010/main">
                <a:solidFill>
                  <a:srgbClr val="FFFFFF"/>
                </a:solidFill>
              </a14:hiddenFill>
            </a:ext>
          </a:extLst>
        </p:spPr>
      </p:pic>
      <p:pic>
        <p:nvPicPr>
          <p:cNvPr id="6" name="Audio 5">
            <a:hlinkClick r:id="" action="ppaction://media"/>
            <a:extLst>
              <a:ext uri="{FF2B5EF4-FFF2-40B4-BE49-F238E27FC236}">
                <a16:creationId xmlns:a16="http://schemas.microsoft.com/office/drawing/2014/main" id="{080D9414-6A6F-45D2-B81A-02522A2B5B3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574228685"/>
      </p:ext>
    </p:extLst>
  </p:cSld>
  <p:clrMapOvr>
    <a:masterClrMapping/>
  </p:clrMapOvr>
  <mc:AlternateContent xmlns:mc="http://schemas.openxmlformats.org/markup-compatibility/2006">
    <mc:Choice xmlns:p14="http://schemas.microsoft.com/office/powerpoint/2010/main" Requires="p14">
      <p:transition spd="slow" p14:dur="2000" advTm="66720"/>
    </mc:Choice>
    <mc:Fallback>
      <p:transition spd="slow" advTm="667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 y="217171"/>
            <a:ext cx="7604671" cy="1154430"/>
          </a:xfrm>
        </p:spPr>
        <p:txBody>
          <a:bodyPr>
            <a:normAutofit fontScale="90000"/>
          </a:bodyPr>
          <a:lstStyle/>
          <a:p>
            <a:pPr marL="243205" indent="-243205">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br>
              <a:rPr lang="en-GB" sz="2400" dirty="0">
                <a:effectLst/>
                <a:latin typeface="Times New Roman" panose="02020603050405020304" pitchFamily="18" charset="0"/>
                <a:ea typeface="Calibri" panose="020F0502020204030204" pitchFamily="34" charset="0"/>
                <a:cs typeface="Times New Roman" panose="02020603050405020304" pitchFamily="18" charset="0"/>
              </a:rPr>
            </a:br>
            <a:r>
              <a:rPr lang="en-GB"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Examples of the identified legal frameworks</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3284" y="1744578"/>
            <a:ext cx="9453376" cy="4535905"/>
          </a:xfrm>
        </p:spPr>
        <p:txBody>
          <a:bodyPr>
            <a:normAutofit/>
          </a:bodyPr>
          <a:lstStyle/>
          <a:p>
            <a:pPr marL="0" indent="0">
              <a:lnSpc>
                <a:spcPct val="107000"/>
              </a:lnSpc>
              <a:spcAft>
                <a:spcPts val="800"/>
              </a:spcAft>
              <a:buNone/>
            </a:pPr>
            <a:endParaRPr lang="en-GB" sz="2500" dirty="0">
              <a:effectLst/>
              <a:latin typeface="Times New Roman" panose="02020603050405020304" pitchFamily="18" charset="0"/>
              <a:ea typeface="Calibri" panose="020F0502020204030204" pitchFamily="34" charset="0"/>
              <a:cs typeface="Times New Roman" panose="02020603050405020304" pitchFamily="18" charset="0"/>
            </a:endParaRPr>
          </a:p>
          <a:p>
            <a:pPr marL="243205" indent="-243205">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buFont typeface="Wingdings" panose="05000000000000000000" pitchFamily="2" charset="2"/>
              <a:buChar char="§"/>
            </a:pPr>
            <a:endParaRPr lang="en-GB" sz="2400" b="1" dirty="0">
              <a:latin typeface="Sylfaen" panose="010A0502050306030303" pitchFamily="18" charset="0"/>
            </a:endParaRPr>
          </a:p>
          <a:p>
            <a:pPr marL="201168" lvl="1" indent="0" algn="just">
              <a:buNone/>
            </a:pPr>
            <a:endParaRPr lang="en-US" dirty="0">
              <a:latin typeface="Sylfaen" panose="010A0502050306030303" pitchFamily="18" charset="0"/>
            </a:endParaRPr>
          </a:p>
          <a:p>
            <a:pPr marL="0" indent="0" algn="just">
              <a:buNone/>
            </a:pPr>
            <a:endParaRPr lang="en-US" sz="2400" dirty="0">
              <a:latin typeface="Sylfaen" panose="010A0502050306030303" pitchFamily="18" charset="0"/>
            </a:endParaRPr>
          </a:p>
        </p:txBody>
      </p:sp>
      <p:sp>
        <p:nvSpPr>
          <p:cNvPr id="5" name="Rectangle 4">
            <a:extLst>
              <a:ext uri="{FF2B5EF4-FFF2-40B4-BE49-F238E27FC236}">
                <a16:creationId xmlns:a16="http://schemas.microsoft.com/office/drawing/2014/main" id="{1672E0C4-98DE-43E6-AEDD-F3B214DEEF66}"/>
              </a:ext>
            </a:extLst>
          </p:cNvPr>
          <p:cNvSpPr/>
          <p:nvPr/>
        </p:nvSpPr>
        <p:spPr>
          <a:xfrm>
            <a:off x="0" y="1851661"/>
            <a:ext cx="12192000" cy="442882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Rectangle 5">
            <a:extLst>
              <a:ext uri="{FF2B5EF4-FFF2-40B4-BE49-F238E27FC236}">
                <a16:creationId xmlns:a16="http://schemas.microsoft.com/office/drawing/2014/main" id="{CBB1352C-61C7-4285-8F88-914CE09C385E}"/>
              </a:ext>
            </a:extLst>
          </p:cNvPr>
          <p:cNvSpPr/>
          <p:nvPr/>
        </p:nvSpPr>
        <p:spPr>
          <a:xfrm flipH="1">
            <a:off x="327660" y="1851661"/>
            <a:ext cx="5513070" cy="430910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07000"/>
              </a:lnSpc>
              <a:spcAft>
                <a:spcPts val="800"/>
              </a:spcAft>
              <a:tabLst>
                <a:tab pos="457200" algn="l"/>
              </a:tabLst>
            </a:pPr>
            <a:r>
              <a:rPr lang="en-GB" sz="2000" b="1" dirty="0">
                <a:effectLst/>
                <a:latin typeface="Times New Roman" panose="02020603050405020304" pitchFamily="18" charset="0"/>
                <a:ea typeface="Calibri" panose="020F0502020204030204" pitchFamily="34" charset="0"/>
                <a:cs typeface="Times New Roman" panose="02020603050405020304" pitchFamily="18" charset="0"/>
              </a:rPr>
              <a:t>First, </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the legal framework on IDPs Law 387 of 1997 which  was the first in Colombia to address internal displacement. That it is a comprehensive instrument that provides for IDPs’ protection, assistance, and socio-economic stability, return and the inhibition of new displacement. </a:t>
            </a:r>
          </a:p>
          <a:p>
            <a:pPr marL="342900" lvl="0" indent="-342900" algn="just">
              <a:lnSpc>
                <a:spcPct val="107000"/>
              </a:lnSpc>
              <a:spcAft>
                <a:spcPts val="800"/>
              </a:spcAft>
              <a:buFont typeface="Calibri" panose="020F0502020204030204" pitchFamily="34" charset="0"/>
              <a:buChar char=" "/>
              <a:tabLst>
                <a:tab pos="457200" algn="l"/>
              </a:tabLst>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The framework recognises displacement as a major issue;</a:t>
            </a:r>
          </a:p>
          <a:p>
            <a:pPr marL="342900" lvl="0" indent="-342900" algn="just">
              <a:lnSpc>
                <a:spcPct val="107000"/>
              </a:lnSpc>
              <a:spcAft>
                <a:spcPts val="800"/>
              </a:spcAft>
              <a:buFont typeface="Calibri" panose="020F0502020204030204" pitchFamily="34" charset="0"/>
              <a:buChar char=" "/>
              <a:tabLst>
                <a:tab pos="457200" algn="l"/>
              </a:tabLst>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Details the rights of the displaced;</a:t>
            </a:r>
          </a:p>
          <a:p>
            <a:pPr marL="342900" lvl="0" indent="-342900" algn="just">
              <a:lnSpc>
                <a:spcPct val="107000"/>
              </a:lnSpc>
              <a:spcAft>
                <a:spcPts val="800"/>
              </a:spcAft>
              <a:buFont typeface="Calibri" panose="020F0502020204030204" pitchFamily="34" charset="0"/>
              <a:buChar char=" "/>
              <a:tabLst>
                <a:tab pos="457200" algn="l"/>
              </a:tabLst>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Signposts them to the institutions responsible for assisting them (</a:t>
            </a:r>
            <a:r>
              <a:rPr lang="en-GB" sz="1800" dirty="0">
                <a:effectLst/>
                <a:latin typeface="Calibri" panose="020F0502020204030204" pitchFamily="34" charset="0"/>
                <a:ea typeface="Calibri" panose="020F0502020204030204" pitchFamily="34" charset="0"/>
                <a:cs typeface="Times New Roman" panose="02020603050405020304" pitchFamily="18" charset="0"/>
              </a:rPr>
              <a:t>Global Protracted displacement,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Odi</a:t>
            </a:r>
            <a:r>
              <a:rPr lang="en-GB" sz="1800" dirty="0">
                <a:effectLst/>
                <a:latin typeface="Calibri" panose="020F0502020204030204" pitchFamily="34" charset="0"/>
                <a:ea typeface="Calibri" panose="020F0502020204030204" pitchFamily="34" charset="0"/>
                <a:cs typeface="Times New Roman" panose="02020603050405020304" pitchFamily="18" charset="0"/>
              </a:rPr>
              <a:t> case studies, 2015). </a:t>
            </a:r>
            <a:endParaRPr lang="en-GB"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B4C8A529-86C1-4092-A5A8-501C42E8A71A}"/>
              </a:ext>
            </a:extLst>
          </p:cNvPr>
          <p:cNvSpPr/>
          <p:nvPr/>
        </p:nvSpPr>
        <p:spPr>
          <a:xfrm>
            <a:off x="6229350" y="1851661"/>
            <a:ext cx="5634990" cy="430910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07000"/>
              </a:lnSpc>
              <a:spcAft>
                <a:spcPts val="800"/>
              </a:spcAft>
              <a:tabLst>
                <a:tab pos="457200" algn="l"/>
              </a:tabLst>
            </a:pPr>
            <a:r>
              <a:rPr lang="en-GB" sz="2000" b="1" dirty="0">
                <a:effectLst/>
                <a:latin typeface="Times New Roman" panose="02020603050405020304" pitchFamily="18" charset="0"/>
                <a:ea typeface="Calibri" panose="020F0502020204030204" pitchFamily="34" charset="0"/>
                <a:cs typeface="Times New Roman" panose="02020603050405020304" pitchFamily="18" charset="0"/>
              </a:rPr>
              <a:t>Second, </a:t>
            </a:r>
            <a:r>
              <a:rPr lang="en-GB" sz="2000" dirty="0">
                <a:latin typeface="Times New Roman" panose="02020603050405020304" pitchFamily="18" charset="0"/>
                <a:cs typeface="Times New Roman" panose="02020603050405020304" pitchFamily="18" charset="0"/>
              </a:rPr>
              <a:t>the Legislation that supports IDPs’ livelihoods and self-reliance Article 17 of Law 387. This focuses on the socioeconomic balance and call on the government to take the necessary measures to ensure sustainable conditions for the IDPs while having durable solutions in mind and these measures can be medium and long-term measures. Notably, it was noted that the framework specifies that </a:t>
            </a:r>
          </a:p>
          <a:p>
            <a:pPr indent="-342900" algn="just">
              <a:lnSpc>
                <a:spcPct val="107000"/>
              </a:lnSpc>
              <a:spcAft>
                <a:spcPts val="800"/>
              </a:spcAft>
              <a:buFont typeface="Calibri" panose="020F0502020204030204" pitchFamily="34" charset="0"/>
              <a:buChar char=" "/>
              <a:tabLst>
                <a:tab pos="457200" algn="l"/>
              </a:tabLst>
            </a:pPr>
            <a:r>
              <a:rPr lang="en-GB" sz="2000" dirty="0">
                <a:latin typeface="Times New Roman" panose="02020603050405020304" pitchFamily="18" charset="0"/>
                <a:cs typeface="Times New Roman" panose="02020603050405020304" pitchFamily="18" charset="0"/>
              </a:rPr>
              <a:t>IDPs should have access to housing;</a:t>
            </a:r>
          </a:p>
          <a:p>
            <a:pPr indent="-342900" algn="just">
              <a:lnSpc>
                <a:spcPct val="107000"/>
              </a:lnSpc>
              <a:spcAft>
                <a:spcPts val="800"/>
              </a:spcAft>
              <a:buFont typeface="Calibri" panose="020F0502020204030204" pitchFamily="34" charset="0"/>
              <a:buChar char=" "/>
              <a:tabLst>
                <a:tab pos="457200" algn="l"/>
              </a:tabLst>
            </a:pPr>
            <a:r>
              <a:rPr lang="en-GB" sz="2000" dirty="0">
                <a:latin typeface="Times New Roman" panose="02020603050405020304" pitchFamily="18" charset="0"/>
                <a:cs typeface="Times New Roman" panose="02020603050405020304" pitchFamily="18" charset="0"/>
              </a:rPr>
              <a:t>Access to social services such as health care and education, income-generation projects, micro-enterprise programmes and training.</a:t>
            </a:r>
          </a:p>
        </p:txBody>
      </p:sp>
      <p:sp>
        <p:nvSpPr>
          <p:cNvPr id="9" name="Rectangle 8">
            <a:extLst>
              <a:ext uri="{FF2B5EF4-FFF2-40B4-BE49-F238E27FC236}">
                <a16:creationId xmlns:a16="http://schemas.microsoft.com/office/drawing/2014/main" id="{4B156FD0-8833-4BAD-B8CE-40B09925831B}"/>
              </a:ext>
            </a:extLst>
          </p:cNvPr>
          <p:cNvSpPr/>
          <p:nvPr/>
        </p:nvSpPr>
        <p:spPr>
          <a:xfrm>
            <a:off x="6004162" y="1836017"/>
            <a:ext cx="91838" cy="4309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Audio 11">
            <a:hlinkClick r:id="" action="ppaction://media"/>
            <a:extLst>
              <a:ext uri="{FF2B5EF4-FFF2-40B4-BE49-F238E27FC236}">
                <a16:creationId xmlns:a16="http://schemas.microsoft.com/office/drawing/2014/main" id="{CAD85696-6343-4514-A7F2-FCF9CF73E9C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836419685"/>
      </p:ext>
    </p:extLst>
  </p:cSld>
  <p:clrMapOvr>
    <a:masterClrMapping/>
  </p:clrMapOvr>
  <mc:AlternateContent xmlns:mc="http://schemas.openxmlformats.org/markup-compatibility/2006">
    <mc:Choice xmlns:p14="http://schemas.microsoft.com/office/powerpoint/2010/main" Requires="p14">
      <p:transition spd="slow" p14:dur="2000" advTm="106937"/>
    </mc:Choice>
    <mc:Fallback>
      <p:transition spd="slow" advTm="1069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B1F625-0860-4201-98AE-9BD8BC043374}"/>
              </a:ext>
            </a:extLst>
          </p:cNvPr>
          <p:cNvSpPr/>
          <p:nvPr/>
        </p:nvSpPr>
        <p:spPr>
          <a:xfrm>
            <a:off x="325622" y="469232"/>
            <a:ext cx="8947392" cy="914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243205" indent="-243205">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The role of the planning policy, legal and regulatory framework in displacement and resettlement</a:t>
            </a:r>
            <a:endParaRPr lang="en-GB" sz="2400" b="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A6091038-4627-4795-9042-74B68C273BB7}"/>
              </a:ext>
            </a:extLst>
          </p:cNvPr>
          <p:cNvSpPr/>
          <p:nvPr/>
        </p:nvSpPr>
        <p:spPr>
          <a:xfrm>
            <a:off x="0" y="1909789"/>
            <a:ext cx="12192000" cy="44913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Rectangle 4">
            <a:extLst>
              <a:ext uri="{FF2B5EF4-FFF2-40B4-BE49-F238E27FC236}">
                <a16:creationId xmlns:a16="http://schemas.microsoft.com/office/drawing/2014/main" id="{E57927B9-2FCC-46CD-A55E-6CFDE273365B}"/>
              </a:ext>
            </a:extLst>
          </p:cNvPr>
          <p:cNvSpPr/>
          <p:nvPr/>
        </p:nvSpPr>
        <p:spPr>
          <a:xfrm>
            <a:off x="9082145" y="2965149"/>
            <a:ext cx="2103119" cy="15824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07000"/>
              </a:lnSpc>
              <a:spcAft>
                <a:spcPts val="800"/>
              </a:spcAft>
              <a:tabLst>
                <a:tab pos="457200" algn="l"/>
              </a:tabLst>
            </a:pPr>
            <a:r>
              <a:rPr lang="en-GB" sz="1400" dirty="0">
                <a:effectLst/>
                <a:latin typeface="Times New Roman" panose="02020603050405020304" pitchFamily="18" charset="0"/>
                <a:ea typeface="DotumChe" panose="020B0503020000020004" pitchFamily="49" charset="-127"/>
                <a:cs typeface="Times New Roman" panose="02020603050405020304" pitchFamily="18" charset="0"/>
              </a:rPr>
              <a:t>A lack of resettlement planning and a framework as a guide constitutes challenges and creates several risks (Homeless Link, 2013).</a:t>
            </a:r>
          </a:p>
        </p:txBody>
      </p:sp>
      <p:sp>
        <p:nvSpPr>
          <p:cNvPr id="6" name="Rectangle 5">
            <a:extLst>
              <a:ext uri="{FF2B5EF4-FFF2-40B4-BE49-F238E27FC236}">
                <a16:creationId xmlns:a16="http://schemas.microsoft.com/office/drawing/2014/main" id="{31D05FA0-EC3A-4AD5-8E06-82560DC97EEB}"/>
              </a:ext>
            </a:extLst>
          </p:cNvPr>
          <p:cNvSpPr/>
          <p:nvPr/>
        </p:nvSpPr>
        <p:spPr>
          <a:xfrm>
            <a:off x="4525483" y="4999269"/>
            <a:ext cx="2098886"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GB" sz="1400" dirty="0">
                <a:effectLst/>
                <a:latin typeface="Calibri" panose="020F0502020204030204" pitchFamily="34" charset="0"/>
                <a:ea typeface="Calibri" panose="020F0502020204030204" pitchFamily="34" charset="0"/>
                <a:cs typeface="Times New Roman" panose="02020603050405020304" pitchFamily="18" charset="0"/>
              </a:rPr>
              <a:t>It helps to reduce the impacts of forced displacement</a:t>
            </a:r>
            <a:endParaRPr lang="en-GB" sz="1400" dirty="0"/>
          </a:p>
        </p:txBody>
      </p:sp>
      <p:sp>
        <p:nvSpPr>
          <p:cNvPr id="8" name="Rectangle 7">
            <a:extLst>
              <a:ext uri="{FF2B5EF4-FFF2-40B4-BE49-F238E27FC236}">
                <a16:creationId xmlns:a16="http://schemas.microsoft.com/office/drawing/2014/main" id="{24FC53A6-0653-4866-A2CE-E20664F2A2B6}"/>
              </a:ext>
            </a:extLst>
          </p:cNvPr>
          <p:cNvSpPr/>
          <p:nvPr/>
        </p:nvSpPr>
        <p:spPr>
          <a:xfrm>
            <a:off x="8070112" y="4852025"/>
            <a:ext cx="343037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07000"/>
              </a:lnSpc>
              <a:spcAft>
                <a:spcPts val="800"/>
              </a:spcAft>
              <a:tabLst>
                <a:tab pos="457200" algn="l"/>
              </a:tabLst>
            </a:pPr>
            <a:r>
              <a:rPr lang="en-GB" sz="1400" dirty="0">
                <a:latin typeface="Times New Roman" panose="02020603050405020304" pitchFamily="18" charset="0"/>
                <a:ea typeface="Calibri" panose="020F0502020204030204" pitchFamily="34" charset="0"/>
                <a:cs typeface="Times New Roman" panose="02020603050405020304" pitchFamily="18" charset="0"/>
              </a:rPr>
              <a:t>Please see t</a:t>
            </a: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he 2018 Comprehensive Refugee Response Framework (CRRF) document enlisted (as recorded n IDMC, 2019) </a:t>
            </a:r>
          </a:p>
        </p:txBody>
      </p:sp>
      <p:sp>
        <p:nvSpPr>
          <p:cNvPr id="9" name="Rectangle 8">
            <a:extLst>
              <a:ext uri="{FF2B5EF4-FFF2-40B4-BE49-F238E27FC236}">
                <a16:creationId xmlns:a16="http://schemas.microsoft.com/office/drawing/2014/main" id="{B3C3A84B-95B7-4C65-B6B0-D93A78E2BE8B}"/>
              </a:ext>
            </a:extLst>
          </p:cNvPr>
          <p:cNvSpPr/>
          <p:nvPr/>
        </p:nvSpPr>
        <p:spPr>
          <a:xfrm flipH="1">
            <a:off x="1808805" y="4273216"/>
            <a:ext cx="2480314" cy="15824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GB" sz="1400" dirty="0">
                <a:effectLst/>
                <a:latin typeface="Times New Roman" panose="02020603050405020304" pitchFamily="18" charset="0"/>
                <a:ea typeface="Calibri" panose="020F0502020204030204" pitchFamily="34" charset="0"/>
                <a:cs typeface="Times New Roman" panose="02020603050405020304" pitchFamily="18" charset="0"/>
              </a:rPr>
              <a:t>It helps to ensure that services and assistance are delivered to the right people appropriately. These services includes: public authorities for health, education, social services and child protection</a:t>
            </a:r>
            <a:endParaRPr lang="en-GB" sz="14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FCEED38-7D5B-47C6-A531-28B7EE349047}"/>
              </a:ext>
            </a:extLst>
          </p:cNvPr>
          <p:cNvSpPr/>
          <p:nvPr/>
        </p:nvSpPr>
        <p:spPr>
          <a:xfrm>
            <a:off x="4421964" y="1909789"/>
            <a:ext cx="2206639" cy="14744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GB" sz="1400" dirty="0">
                <a:effectLst/>
                <a:latin typeface="Times New Roman" panose="02020603050405020304" pitchFamily="18" charset="0"/>
                <a:ea typeface="Calibri" panose="020F0502020204030204" pitchFamily="34" charset="0"/>
                <a:cs typeface="Times New Roman" panose="02020603050405020304" pitchFamily="18" charset="0"/>
              </a:rPr>
              <a:t>To implement a joint, impartial and rapid risk assessment to identify and prioritize the assistance required for the IDPs and the refugees</a:t>
            </a:r>
            <a:endParaRPr lang="en-GB" sz="14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8242707E-4C12-4029-B080-039DD5F43928}"/>
              </a:ext>
            </a:extLst>
          </p:cNvPr>
          <p:cNvSpPr/>
          <p:nvPr/>
        </p:nvSpPr>
        <p:spPr>
          <a:xfrm>
            <a:off x="6718249" y="3266908"/>
            <a:ext cx="2194560" cy="114239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GB" sz="1400" dirty="0">
                <a:effectLst/>
                <a:latin typeface="Times New Roman" panose="02020603050405020304" pitchFamily="18" charset="0"/>
                <a:ea typeface="Calibri" panose="020F0502020204030204" pitchFamily="34" charset="0"/>
                <a:cs typeface="Times New Roman" panose="02020603050405020304" pitchFamily="18" charset="0"/>
              </a:rPr>
              <a:t>Ensure close cooperation and joint planning between humanitarian, development actors and other relevant actors</a:t>
            </a:r>
            <a:endParaRPr lang="en-GB" sz="140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BE508E4F-A301-4795-8FD8-4F885EE49998}"/>
              </a:ext>
            </a:extLst>
          </p:cNvPr>
          <p:cNvSpPr/>
          <p:nvPr/>
        </p:nvSpPr>
        <p:spPr>
          <a:xfrm>
            <a:off x="4422613" y="3559843"/>
            <a:ext cx="2205990" cy="12572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GB" sz="1400" dirty="0">
                <a:effectLst/>
                <a:latin typeface="Times New Roman" panose="02020603050405020304" pitchFamily="18" charset="0"/>
                <a:ea typeface="Calibri" panose="020F0502020204030204" pitchFamily="34" charset="0"/>
                <a:cs typeface="Times New Roman" panose="02020603050405020304" pitchFamily="18" charset="0"/>
              </a:rPr>
              <a:t>Ensure that adequate supports are provided to  the local civil society partners that contribute to humanitarian responses</a:t>
            </a:r>
            <a:endParaRPr lang="en-GB" sz="1400"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E9C8B6C3-5ED0-4184-AE3E-07C74DFC498B}"/>
              </a:ext>
            </a:extLst>
          </p:cNvPr>
          <p:cNvSpPr/>
          <p:nvPr/>
        </p:nvSpPr>
        <p:spPr>
          <a:xfrm>
            <a:off x="623754" y="2280285"/>
            <a:ext cx="3531870" cy="16802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07000"/>
              </a:lnSpc>
              <a:spcAft>
                <a:spcPts val="800"/>
              </a:spcAft>
              <a:tabLst>
                <a:tab pos="457200" algn="l"/>
              </a:tabLst>
            </a:pP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To provide adequate resources, without prejudice to official development assistance, for national and local government authorities and other service providers in view of the increased needs and pressures on social services.. (IDMC, 2019</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17" name="Audio 16">
            <a:hlinkClick r:id="" action="ppaction://media"/>
            <a:extLst>
              <a:ext uri="{FF2B5EF4-FFF2-40B4-BE49-F238E27FC236}">
                <a16:creationId xmlns:a16="http://schemas.microsoft.com/office/drawing/2014/main" id="{5D1F33F0-0710-4EB6-AE47-B7250F93D88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319774823"/>
      </p:ext>
    </p:extLst>
  </p:cSld>
  <p:clrMapOvr>
    <a:masterClrMapping/>
  </p:clrMapOvr>
  <mc:AlternateContent xmlns:mc="http://schemas.openxmlformats.org/markup-compatibility/2006">
    <mc:Choice xmlns:p14="http://schemas.microsoft.com/office/powerpoint/2010/main" Requires="p14">
      <p:transition spd="slow" p14:dur="2000" advTm="98392"/>
    </mc:Choice>
    <mc:Fallback>
      <p:transition spd="slow" advTm="983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873" y="669851"/>
            <a:ext cx="8182477" cy="5518298"/>
          </a:xfrm>
        </p:spPr>
        <p:txBody>
          <a:bodyPr>
            <a:normAutofit lnSpcReduction="10000"/>
          </a:bodyPr>
          <a:lstStyle/>
          <a:p>
            <a:pPr algn="just"/>
            <a:r>
              <a:rPr lang="en-US" sz="4800" b="1" dirty="0">
                <a:latin typeface="Times New Roman" panose="02020603050405020304" pitchFamily="18" charset="0"/>
                <a:ea typeface="Calibri" panose="020F0502020204030204" pitchFamily="34" charset="0"/>
                <a:cs typeface="Times New Roman" panose="02020603050405020304" pitchFamily="18" charset="0"/>
              </a:rPr>
              <a:t>Conclusion </a:t>
            </a:r>
            <a:endParaRPr lang="en-US" sz="4800" b="1" dirty="0">
              <a:latin typeface="Times New Roman" panose="02020603050405020304" pitchFamily="18" charset="0"/>
              <a:cs typeface="Times New Roman" panose="02020603050405020304" pitchFamily="18" charset="0"/>
            </a:endParaRPr>
          </a:p>
          <a:p>
            <a:pPr lvl="0"/>
            <a:endParaRPr lang="en-US" sz="1800" b="1" dirty="0">
              <a:latin typeface="Times New Roman" panose="02020603050405020304" pitchFamily="18" charset="0"/>
              <a:cs typeface="Times New Roman" panose="02020603050405020304" pitchFamily="18" charset="0"/>
            </a:endParaRPr>
          </a:p>
          <a:p>
            <a:pPr marL="243205" indent="-243205" algn="just">
              <a:lnSpc>
                <a:spcPct val="107000"/>
              </a:lnSpc>
              <a:spcAft>
                <a:spcPts val="800"/>
              </a:spcAft>
            </a:pPr>
            <a:r>
              <a:rPr lang="en-GB"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It can be stated that these frameworks are clear on displacements, the rights of the IDPs, the institutions that handles the humanitarian services and the durability of the offers and solutions provided to the displaced. </a:t>
            </a:r>
          </a:p>
          <a:p>
            <a:pPr marL="243205" indent="-243205" algn="just">
              <a:lnSpc>
                <a:spcPct val="107000"/>
              </a:lnSpc>
              <a:spcAft>
                <a:spcPts val="800"/>
              </a:spcAft>
            </a:pPr>
            <a:r>
              <a:rPr lang="en-GB"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However, considering the severity and frequencies of displacement recently, these frameworks need to be updated to suit the current </a:t>
            </a:r>
            <a:r>
              <a:rPr lang="en-GB"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displacement situations</a:t>
            </a:r>
            <a:r>
              <a:rPr lang="en-GB"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a:t>
            </a:r>
            <a:r>
              <a:rPr lang="en-GB"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nd </a:t>
            </a:r>
            <a:r>
              <a:rPr lang="en-GB"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resettlement needs.</a:t>
            </a:r>
            <a:endParaRPr lang="en-GB"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buNone/>
            </a:pPr>
            <a:endParaRPr lang="en-GB" sz="1800" dirty="0">
              <a:effectLst/>
              <a:latin typeface="Arial" panose="020B0604020202020204" pitchFamily="34" charset="0"/>
              <a:ea typeface="Calibri" panose="020F0502020204030204" pitchFamily="34" charset="0"/>
            </a:endParaRPr>
          </a:p>
          <a:p>
            <a:pPr lvl="0" algn="just"/>
            <a:endParaRPr lang="en-GB" sz="2400" dirty="0">
              <a:latin typeface="Sylfaen" panose="010A0502050306030303" pitchFamily="18" charset="0"/>
            </a:endParaRPr>
          </a:p>
          <a:p>
            <a:pPr lvl="0" algn="just"/>
            <a:endParaRPr lang="en-GB" sz="2400" dirty="0">
              <a:latin typeface="Sylfaen" panose="010A0502050306030303" pitchFamily="18" charset="0"/>
            </a:endParaRPr>
          </a:p>
          <a:p>
            <a:pPr lvl="0" algn="just"/>
            <a:endParaRPr lang="en-GB" sz="2400" dirty="0">
              <a:effectLst/>
              <a:latin typeface="Sylfaen" panose="010A0502050306030303" pitchFamily="18" charset="0"/>
            </a:endParaRPr>
          </a:p>
          <a:p>
            <a:pPr lvl="0" algn="just"/>
            <a:endParaRPr lang="en-US" sz="2400" dirty="0">
              <a:effectLst/>
              <a:latin typeface="Sylfaen" panose="010A0502050306030303" pitchFamily="18" charset="0"/>
            </a:endParaRPr>
          </a:p>
        </p:txBody>
      </p:sp>
      <p:pic>
        <p:nvPicPr>
          <p:cNvPr id="3074" name="Picture 2" descr="Number of IDPs in the world reaches record high of 55m | Humanitarian  Crises News | Al Jazeera">
            <a:extLst>
              <a:ext uri="{FF2B5EF4-FFF2-40B4-BE49-F238E27FC236}">
                <a16:creationId xmlns:a16="http://schemas.microsoft.com/office/drawing/2014/main" id="{E809AAFD-1B18-4B67-80FF-2C29474561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6810" y="2297431"/>
            <a:ext cx="3092317" cy="3131820"/>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a:extLst>
              <a:ext uri="{FF2B5EF4-FFF2-40B4-BE49-F238E27FC236}">
                <a16:creationId xmlns:a16="http://schemas.microsoft.com/office/drawing/2014/main" id="{C3356A28-703E-47BD-8FB7-F39D9DA4588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4109683974"/>
      </p:ext>
    </p:extLst>
  </p:cSld>
  <p:clrMapOvr>
    <a:masterClrMapping/>
  </p:clrMapOvr>
  <mc:AlternateContent xmlns:mc="http://schemas.openxmlformats.org/markup-compatibility/2006">
    <mc:Choice xmlns:p14="http://schemas.microsoft.com/office/powerpoint/2010/main" Requires="p14">
      <p:transition spd="slow" p14:dur="2000" advTm="30870"/>
    </mc:Choice>
    <mc:Fallback>
      <p:transition spd="slow" advTm="308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140" y="304399"/>
            <a:ext cx="4206240" cy="1051560"/>
          </a:xfrm>
        </p:spPr>
        <p:txBody>
          <a:bodyPr>
            <a:normAutofit/>
          </a:bodyPr>
          <a:lstStyle/>
          <a:p>
            <a:r>
              <a:rPr lang="en-GB" b="1" dirty="0">
                <a:latin typeface="Times New Roman" panose="02020603050405020304" pitchFamily="18" charset="0"/>
                <a:cs typeface="Times New Roman" panose="02020603050405020304" pitchFamily="18" charset="0"/>
              </a:rPr>
              <a:t>References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68680" y="1873751"/>
            <a:ext cx="10515600" cy="4154070"/>
          </a:xfrm>
        </p:spPr>
        <p:txBody>
          <a:bodyPr>
            <a:normAutofit/>
          </a:bodyPr>
          <a:lstStyle/>
          <a:p>
            <a:r>
              <a:rPr lang="en-GB" sz="1800" dirty="0">
                <a:solidFill>
                  <a:srgbClr val="222222"/>
                </a:solidFill>
                <a:latin typeface="Times New Roman" panose="02020603050405020304" pitchFamily="18" charset="0"/>
                <a:cs typeface="Times New Roman" panose="02020603050405020304" pitchFamily="18" charset="0"/>
              </a:rPr>
              <a:t>.</a:t>
            </a:r>
            <a:endParaRPr lang="en-US" sz="1800" dirty="0">
              <a:solidFill>
                <a:srgbClr val="222222"/>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5C3AB073-8810-4104-AE56-4DF970FDB6A9}"/>
              </a:ext>
            </a:extLst>
          </p:cNvPr>
          <p:cNvSpPr/>
          <p:nvPr/>
        </p:nvSpPr>
        <p:spPr>
          <a:xfrm>
            <a:off x="228600" y="1873751"/>
            <a:ext cx="11464290" cy="399903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just"/>
            <a:r>
              <a:rPr lang="en-GB" sz="1800" dirty="0">
                <a:effectLst/>
                <a:latin typeface="Times New Roman" panose="02020603050405020304" pitchFamily="18" charset="0"/>
                <a:ea typeface="Calibri" panose="020F0502020204030204" pitchFamily="34" charset="0"/>
                <a:cs typeface="Times New Roman" panose="02020603050405020304" pitchFamily="18" charset="0"/>
              </a:rPr>
              <a:t>Global Protracted displacement,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Odi</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case studies (2015). Protracted displacement Uncertain paths to self-reliance in exile; Annex 8 - Case studies: Colombia, Darfur, Jordan and Uganda. Available at: </a:t>
            </a:r>
            <a:r>
              <a:rPr lang="en-GB" sz="18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https://www.internal-displacement.org/sites/default/files/inline-files/201509-global-protracted-displacement-odi-case%20studies.pdf</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Assessed on: 12/01/2022.</a:t>
            </a:r>
          </a:p>
          <a:p>
            <a:pPr algn="just"/>
            <a:endParaRPr lang="en-GB"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1800" dirty="0">
                <a:effectLst/>
                <a:latin typeface="Times New Roman" panose="02020603050405020304" pitchFamily="18" charset="0"/>
                <a:ea typeface="Calibri" panose="020F0502020204030204" pitchFamily="34" charset="0"/>
                <a:cs typeface="Times New Roman" panose="02020603050405020304" pitchFamily="18" charset="0"/>
              </a:rPr>
              <a:t>Homeless Link (2013). Effective Action - RESETTLEMENT FROM HOMELESSNESS SERVICES. Resettlement Document. Available online at: </a:t>
            </a:r>
            <a:r>
              <a:rPr lang="en-GB"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https://www.homeless.org.uk/sites/default/files/site-attachments/Resettlement%20guidance.pdf</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Assessed on: 17/01/2022.</a:t>
            </a:r>
          </a:p>
          <a:p>
            <a:pPr algn="just">
              <a:lnSpc>
                <a:spcPct val="107000"/>
              </a:lnSpc>
              <a:spcAft>
                <a:spcPts val="800"/>
              </a:spcAft>
            </a:pP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IDMC (2019). URBAN INTERNAL DISPLACEMENT: RISK, IMPACTS AND SOLUTIONS. Available online at: </a:t>
            </a:r>
            <a:r>
              <a:rPr lang="en-GB" sz="18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https://www.internal-displacement.org/global-report/grid2019/downloads/report/2019-IDMC-GRID-part3.pdf</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Assessed online on: 12/01/2022.</a:t>
            </a:r>
          </a:p>
          <a:p>
            <a:pPr algn="just"/>
            <a:endParaRPr lang="en-GB" sz="18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576990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 Introduction to the concepts</Template>
  <TotalTime>2983</TotalTime>
  <Words>755</Words>
  <Application>Microsoft Office PowerPoint</Application>
  <PresentationFormat>Widescreen</PresentationFormat>
  <Paragraphs>55</Paragraphs>
  <Slides>8</Slides>
  <Notes>0</Notes>
  <HiddenSlides>0</HiddenSlides>
  <MMClips>7</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Arial</vt:lpstr>
      <vt:lpstr>Calibri</vt:lpstr>
      <vt:lpstr>Calibri Light</vt:lpstr>
      <vt:lpstr>Sylfaen</vt:lpstr>
      <vt:lpstr>Symbol</vt:lpstr>
      <vt:lpstr>Times New Roman</vt:lpstr>
      <vt:lpstr>Wingdings</vt:lpstr>
      <vt:lpstr>Retrospect</vt:lpstr>
      <vt:lpstr>Custom Design</vt:lpstr>
      <vt:lpstr>Planning policy, legal and regulatory framework </vt:lpstr>
      <vt:lpstr>Learning outcomes </vt:lpstr>
      <vt:lpstr>Content</vt:lpstr>
      <vt:lpstr> Understanding planning policy, legal and regulatory framework</vt:lpstr>
      <vt:lpstr>  Examples of the identified legal frameworks </vt:lpstr>
      <vt:lpstr>PowerPoint Presentation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dc:title>
  <dc:creator>Malith De Silva</dc:creator>
  <cp:lastModifiedBy>smart</cp:lastModifiedBy>
  <cp:revision>38</cp:revision>
  <dcterms:created xsi:type="dcterms:W3CDTF">2021-10-15T05:37:37Z</dcterms:created>
  <dcterms:modified xsi:type="dcterms:W3CDTF">2022-02-20T22:43:02Z</dcterms:modified>
</cp:coreProperties>
</file>