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72" r:id="rId4"/>
    <p:sldId id="257" r:id="rId5"/>
    <p:sldId id="267" r:id="rId6"/>
    <p:sldId id="261" r:id="rId7"/>
    <p:sldId id="264" r:id="rId8"/>
    <p:sldId id="265" r:id="rId9"/>
    <p:sldId id="266" r:id="rId10"/>
    <p:sldId id="270"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039DEF-0C26-40E9-A9BF-84EB894187BC}"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AE17D-6724-4322-8DE7-984BE845CAA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F11BA1F-EFB8-40F1-80EA-BE41C366620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9951" y="133883"/>
            <a:ext cx="1670685" cy="568960"/>
          </a:xfrm>
          <a:prstGeom prst="rect">
            <a:avLst/>
          </a:prstGeom>
          <a:noFill/>
          <a:ln>
            <a:noFill/>
          </a:ln>
        </p:spPr>
      </p:pic>
      <p:pic>
        <p:nvPicPr>
          <p:cNvPr id="11" name="Picture 10">
            <a:extLst>
              <a:ext uri="{FF2B5EF4-FFF2-40B4-BE49-F238E27FC236}">
                <a16:creationId xmlns:a16="http://schemas.microsoft.com/office/drawing/2014/main" id="{F24101D6-A3D8-4004-8C5A-D9F3D7441A8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1115" y="127508"/>
            <a:ext cx="2181860" cy="622300"/>
          </a:xfrm>
          <a:prstGeom prst="rect">
            <a:avLst/>
          </a:prstGeom>
          <a:noFill/>
          <a:ln>
            <a:noFill/>
          </a:ln>
        </p:spPr>
      </p:pic>
    </p:spTree>
    <p:extLst>
      <p:ext uri="{BB962C8B-B14F-4D97-AF65-F5344CB8AC3E}">
        <p14:creationId xmlns:p14="http://schemas.microsoft.com/office/powerpoint/2010/main" val="4008434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039DEF-0C26-40E9-A9BF-84EB894187BC}"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2532896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039DEF-0C26-40E9-A9BF-84EB894187BC}"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1208620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A566-D995-428F-A7AA-A46175019F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A6A305-7BD5-4208-ADE2-5D92482737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ADC5C24-7CF1-4F0E-9EBF-7AB8402B27C8}"/>
              </a:ext>
            </a:extLst>
          </p:cNvPr>
          <p:cNvSpPr>
            <a:spLocks noGrp="1"/>
          </p:cNvSpPr>
          <p:nvPr>
            <p:ph type="dt" sz="half" idx="10"/>
          </p:nvPr>
        </p:nvSpPr>
        <p:spPr/>
        <p:txBody>
          <a:bodyPr/>
          <a:lstStyle/>
          <a:p>
            <a:fld id="{57BA372A-B9B5-441A-A206-396452DF1A2E}" type="datetimeFigureOut">
              <a:rPr lang="en-GB" smtClean="0"/>
              <a:t>17/02/2022</a:t>
            </a:fld>
            <a:endParaRPr lang="en-GB"/>
          </a:p>
        </p:txBody>
      </p:sp>
      <p:sp>
        <p:nvSpPr>
          <p:cNvPr id="5" name="Footer Placeholder 4">
            <a:extLst>
              <a:ext uri="{FF2B5EF4-FFF2-40B4-BE49-F238E27FC236}">
                <a16:creationId xmlns:a16="http://schemas.microsoft.com/office/drawing/2014/main" id="{452DD3A2-BF0C-44B5-8352-15C6B85317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1609D4-75D8-48B6-8BF9-7A472F8E8B6C}"/>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746069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1E18F-64FE-4F93-850B-390674C28D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A947CF-CC19-485F-B111-ED3F1C24E8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0B6582-361D-467F-A362-38A1C188D40A}"/>
              </a:ext>
            </a:extLst>
          </p:cNvPr>
          <p:cNvSpPr>
            <a:spLocks noGrp="1"/>
          </p:cNvSpPr>
          <p:nvPr>
            <p:ph type="dt" sz="half" idx="10"/>
          </p:nvPr>
        </p:nvSpPr>
        <p:spPr/>
        <p:txBody>
          <a:bodyPr/>
          <a:lstStyle/>
          <a:p>
            <a:fld id="{57BA372A-B9B5-441A-A206-396452DF1A2E}" type="datetimeFigureOut">
              <a:rPr lang="en-GB" smtClean="0"/>
              <a:t>17/02/2022</a:t>
            </a:fld>
            <a:endParaRPr lang="en-GB"/>
          </a:p>
        </p:txBody>
      </p:sp>
      <p:sp>
        <p:nvSpPr>
          <p:cNvPr id="5" name="Footer Placeholder 4">
            <a:extLst>
              <a:ext uri="{FF2B5EF4-FFF2-40B4-BE49-F238E27FC236}">
                <a16:creationId xmlns:a16="http://schemas.microsoft.com/office/drawing/2014/main" id="{D8EDE49D-D2BF-4B3D-8E7B-CF45BCB4FB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0B25BD-751D-4F05-8E6D-30F0B22F50E9}"/>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3800602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A786-5151-41CC-9F44-0ED7471884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9DDDD9A-9A9F-4E5B-B395-0DA4C28C0B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93C29A-DC11-44B3-86F6-5C8161531125}"/>
              </a:ext>
            </a:extLst>
          </p:cNvPr>
          <p:cNvSpPr>
            <a:spLocks noGrp="1"/>
          </p:cNvSpPr>
          <p:nvPr>
            <p:ph type="dt" sz="half" idx="10"/>
          </p:nvPr>
        </p:nvSpPr>
        <p:spPr/>
        <p:txBody>
          <a:bodyPr/>
          <a:lstStyle/>
          <a:p>
            <a:fld id="{57BA372A-B9B5-441A-A206-396452DF1A2E}" type="datetimeFigureOut">
              <a:rPr lang="en-GB" smtClean="0"/>
              <a:t>17/02/2022</a:t>
            </a:fld>
            <a:endParaRPr lang="en-GB"/>
          </a:p>
        </p:txBody>
      </p:sp>
      <p:sp>
        <p:nvSpPr>
          <p:cNvPr id="5" name="Footer Placeholder 4">
            <a:extLst>
              <a:ext uri="{FF2B5EF4-FFF2-40B4-BE49-F238E27FC236}">
                <a16:creationId xmlns:a16="http://schemas.microsoft.com/office/drawing/2014/main" id="{0003E3F6-B998-41F6-9E56-118EEB565B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85CB67-716C-456B-8F48-CE0AC07E4922}"/>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165384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EFC4F-D854-420A-961C-F13B2F4E69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98AE22-3410-45A6-AA29-A80535B10D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91D104-4BE4-4DB6-8FBF-DCAE2F95BA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8B2B19-7577-4615-8564-6C33952CB486}"/>
              </a:ext>
            </a:extLst>
          </p:cNvPr>
          <p:cNvSpPr>
            <a:spLocks noGrp="1"/>
          </p:cNvSpPr>
          <p:nvPr>
            <p:ph type="dt" sz="half" idx="10"/>
          </p:nvPr>
        </p:nvSpPr>
        <p:spPr/>
        <p:txBody>
          <a:bodyPr/>
          <a:lstStyle/>
          <a:p>
            <a:fld id="{57BA372A-B9B5-441A-A206-396452DF1A2E}" type="datetimeFigureOut">
              <a:rPr lang="en-GB" smtClean="0"/>
              <a:t>17/02/2022</a:t>
            </a:fld>
            <a:endParaRPr lang="en-GB"/>
          </a:p>
        </p:txBody>
      </p:sp>
      <p:sp>
        <p:nvSpPr>
          <p:cNvPr id="6" name="Footer Placeholder 5">
            <a:extLst>
              <a:ext uri="{FF2B5EF4-FFF2-40B4-BE49-F238E27FC236}">
                <a16:creationId xmlns:a16="http://schemas.microsoft.com/office/drawing/2014/main" id="{10310238-9795-4F59-AEF9-A3DA5E1A68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701B98-3CD9-4701-86A2-1DEA9FC1C9A2}"/>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3177784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7CA6-9466-4795-BFA9-FFB8964C391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E6E30E-88E8-4BF1-BF47-464D03FE81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33F7D1-C2D3-4C38-B35C-7F0C322C39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915212C-0D00-4C3F-B71D-E40A355E6B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F16E87-AC07-43E5-AA04-7FE92F1235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D64C582-845E-4154-B47C-B9843DB93D35}"/>
              </a:ext>
            </a:extLst>
          </p:cNvPr>
          <p:cNvSpPr>
            <a:spLocks noGrp="1"/>
          </p:cNvSpPr>
          <p:nvPr>
            <p:ph type="dt" sz="half" idx="10"/>
          </p:nvPr>
        </p:nvSpPr>
        <p:spPr/>
        <p:txBody>
          <a:bodyPr/>
          <a:lstStyle/>
          <a:p>
            <a:fld id="{57BA372A-B9B5-441A-A206-396452DF1A2E}" type="datetimeFigureOut">
              <a:rPr lang="en-GB" smtClean="0"/>
              <a:t>17/02/2022</a:t>
            </a:fld>
            <a:endParaRPr lang="en-GB"/>
          </a:p>
        </p:txBody>
      </p:sp>
      <p:sp>
        <p:nvSpPr>
          <p:cNvPr id="8" name="Footer Placeholder 7">
            <a:extLst>
              <a:ext uri="{FF2B5EF4-FFF2-40B4-BE49-F238E27FC236}">
                <a16:creationId xmlns:a16="http://schemas.microsoft.com/office/drawing/2014/main" id="{5D30D677-38E8-420F-9216-ACDE0180171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F158473-0E1E-4E7F-961A-ADB3DFAA51D3}"/>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397853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7091-213A-4F1D-A57C-ED4F24892E8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1A2198-61F8-4985-A950-F1D10700A444}"/>
              </a:ext>
            </a:extLst>
          </p:cNvPr>
          <p:cNvSpPr>
            <a:spLocks noGrp="1"/>
          </p:cNvSpPr>
          <p:nvPr>
            <p:ph type="dt" sz="half" idx="10"/>
          </p:nvPr>
        </p:nvSpPr>
        <p:spPr/>
        <p:txBody>
          <a:bodyPr/>
          <a:lstStyle/>
          <a:p>
            <a:fld id="{57BA372A-B9B5-441A-A206-396452DF1A2E}" type="datetimeFigureOut">
              <a:rPr lang="en-GB" smtClean="0"/>
              <a:t>17/02/2022</a:t>
            </a:fld>
            <a:endParaRPr lang="en-GB"/>
          </a:p>
        </p:txBody>
      </p:sp>
      <p:sp>
        <p:nvSpPr>
          <p:cNvPr id="4" name="Footer Placeholder 3">
            <a:extLst>
              <a:ext uri="{FF2B5EF4-FFF2-40B4-BE49-F238E27FC236}">
                <a16:creationId xmlns:a16="http://schemas.microsoft.com/office/drawing/2014/main" id="{C583E451-F1DF-4870-80A9-00171F19866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68D33AE-47CA-468E-BB47-B93524623062}"/>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57461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BEC796-D31F-459E-A138-2AFBD4A293AF}"/>
              </a:ext>
            </a:extLst>
          </p:cNvPr>
          <p:cNvSpPr>
            <a:spLocks noGrp="1"/>
          </p:cNvSpPr>
          <p:nvPr>
            <p:ph type="dt" sz="half" idx="10"/>
          </p:nvPr>
        </p:nvSpPr>
        <p:spPr/>
        <p:txBody>
          <a:bodyPr/>
          <a:lstStyle/>
          <a:p>
            <a:fld id="{57BA372A-B9B5-441A-A206-396452DF1A2E}" type="datetimeFigureOut">
              <a:rPr lang="en-GB" smtClean="0"/>
              <a:t>17/02/2022</a:t>
            </a:fld>
            <a:endParaRPr lang="en-GB"/>
          </a:p>
        </p:txBody>
      </p:sp>
      <p:sp>
        <p:nvSpPr>
          <p:cNvPr id="3" name="Footer Placeholder 2">
            <a:extLst>
              <a:ext uri="{FF2B5EF4-FFF2-40B4-BE49-F238E27FC236}">
                <a16:creationId xmlns:a16="http://schemas.microsoft.com/office/drawing/2014/main" id="{92604254-A912-41E1-A188-79E0C1B5B91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C24E09-AA99-4507-98CC-2210673D1950}"/>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072336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856B-8BEC-488E-8E0C-C32E222FDC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3DA2A6-92E4-4FCB-9105-38DD53798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C668AB-1A4D-4FE3-A28A-EEFA86B928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873E7C-B989-47FB-A4B6-A8334E0367B0}"/>
              </a:ext>
            </a:extLst>
          </p:cNvPr>
          <p:cNvSpPr>
            <a:spLocks noGrp="1"/>
          </p:cNvSpPr>
          <p:nvPr>
            <p:ph type="dt" sz="half" idx="10"/>
          </p:nvPr>
        </p:nvSpPr>
        <p:spPr/>
        <p:txBody>
          <a:bodyPr/>
          <a:lstStyle/>
          <a:p>
            <a:fld id="{57BA372A-B9B5-441A-A206-396452DF1A2E}" type="datetimeFigureOut">
              <a:rPr lang="en-GB" smtClean="0"/>
              <a:t>17/02/2022</a:t>
            </a:fld>
            <a:endParaRPr lang="en-GB"/>
          </a:p>
        </p:txBody>
      </p:sp>
      <p:sp>
        <p:nvSpPr>
          <p:cNvPr id="6" name="Footer Placeholder 5">
            <a:extLst>
              <a:ext uri="{FF2B5EF4-FFF2-40B4-BE49-F238E27FC236}">
                <a16:creationId xmlns:a16="http://schemas.microsoft.com/office/drawing/2014/main" id="{D484A091-E2B1-477E-BFFB-CBDDE0596B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88434F-EE21-4096-BF97-5DEC8D98FD3B}"/>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49135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039DEF-0C26-40E9-A9BF-84EB894187BC}"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AE17D-6724-4322-8DE7-984BE845CAAF}" type="slidenum">
              <a:rPr lang="en-US" smtClean="0"/>
              <a:t>‹#›</a:t>
            </a:fld>
            <a:endParaRPr lang="en-US"/>
          </a:p>
        </p:txBody>
      </p:sp>
      <p:pic>
        <p:nvPicPr>
          <p:cNvPr id="7" name="Picture 6">
            <a:extLst>
              <a:ext uri="{FF2B5EF4-FFF2-40B4-BE49-F238E27FC236}">
                <a16:creationId xmlns:a16="http://schemas.microsoft.com/office/drawing/2014/main" id="{1B26D898-02A4-4D43-A4EE-64ADC7DC2AB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8477" y="95236"/>
            <a:ext cx="1670685" cy="568960"/>
          </a:xfrm>
          <a:prstGeom prst="rect">
            <a:avLst/>
          </a:prstGeom>
          <a:noFill/>
          <a:ln>
            <a:noFill/>
          </a:ln>
        </p:spPr>
      </p:pic>
      <p:pic>
        <p:nvPicPr>
          <p:cNvPr id="8" name="Picture 7">
            <a:extLst>
              <a:ext uri="{FF2B5EF4-FFF2-40B4-BE49-F238E27FC236}">
                <a16:creationId xmlns:a16="http://schemas.microsoft.com/office/drawing/2014/main" id="{299DF6A7-6DA5-4242-B61E-1BCF4ACD2AB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0458" y="86358"/>
            <a:ext cx="2181860" cy="622300"/>
          </a:xfrm>
          <a:prstGeom prst="rect">
            <a:avLst/>
          </a:prstGeom>
          <a:noFill/>
          <a:ln>
            <a:noFill/>
          </a:ln>
        </p:spPr>
      </p:pic>
    </p:spTree>
    <p:extLst>
      <p:ext uri="{BB962C8B-B14F-4D97-AF65-F5344CB8AC3E}">
        <p14:creationId xmlns:p14="http://schemas.microsoft.com/office/powerpoint/2010/main" val="3553306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4064-0535-484B-8ACB-7B6F29618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A7EFDAA-BE87-4B48-AE18-56C43C847B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8F931357-112E-4CAA-9E08-99A334AEBF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2C1552-B907-444D-A397-7DD212DC31BA}"/>
              </a:ext>
            </a:extLst>
          </p:cNvPr>
          <p:cNvSpPr>
            <a:spLocks noGrp="1"/>
          </p:cNvSpPr>
          <p:nvPr>
            <p:ph type="dt" sz="half" idx="10"/>
          </p:nvPr>
        </p:nvSpPr>
        <p:spPr/>
        <p:txBody>
          <a:bodyPr/>
          <a:lstStyle/>
          <a:p>
            <a:fld id="{57BA372A-B9B5-441A-A206-396452DF1A2E}" type="datetimeFigureOut">
              <a:rPr lang="en-GB" smtClean="0"/>
              <a:t>17/02/2022</a:t>
            </a:fld>
            <a:endParaRPr lang="en-GB"/>
          </a:p>
        </p:txBody>
      </p:sp>
      <p:sp>
        <p:nvSpPr>
          <p:cNvPr id="6" name="Footer Placeholder 5">
            <a:extLst>
              <a:ext uri="{FF2B5EF4-FFF2-40B4-BE49-F238E27FC236}">
                <a16:creationId xmlns:a16="http://schemas.microsoft.com/office/drawing/2014/main" id="{29FC4B93-B74D-4F82-AADA-7DD779132C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7B2162-6DD5-4182-9253-D1D27831569C}"/>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3012505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2D08D-31F6-4A31-A2D3-617C89BC12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961EA0-6249-480A-9B6C-46A7631349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7A9417-FCD1-491A-974E-2C77DA1BF19C}"/>
              </a:ext>
            </a:extLst>
          </p:cNvPr>
          <p:cNvSpPr>
            <a:spLocks noGrp="1"/>
          </p:cNvSpPr>
          <p:nvPr>
            <p:ph type="dt" sz="half" idx="10"/>
          </p:nvPr>
        </p:nvSpPr>
        <p:spPr/>
        <p:txBody>
          <a:bodyPr/>
          <a:lstStyle/>
          <a:p>
            <a:fld id="{57BA372A-B9B5-441A-A206-396452DF1A2E}" type="datetimeFigureOut">
              <a:rPr lang="en-GB" smtClean="0"/>
              <a:t>17/02/2022</a:t>
            </a:fld>
            <a:endParaRPr lang="en-GB"/>
          </a:p>
        </p:txBody>
      </p:sp>
      <p:sp>
        <p:nvSpPr>
          <p:cNvPr id="5" name="Footer Placeholder 4">
            <a:extLst>
              <a:ext uri="{FF2B5EF4-FFF2-40B4-BE49-F238E27FC236}">
                <a16:creationId xmlns:a16="http://schemas.microsoft.com/office/drawing/2014/main" id="{269591EC-B158-4A32-9943-AC155C075C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57CE8A-83F1-4CAB-8C5D-F790933E99D3}"/>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1435988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39E760-8596-45E5-BA76-D0B21A4143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F61093-56B2-44CB-8627-38379295BD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BAFF10-1DF2-4822-8A2C-7076EA30EC0F}"/>
              </a:ext>
            </a:extLst>
          </p:cNvPr>
          <p:cNvSpPr>
            <a:spLocks noGrp="1"/>
          </p:cNvSpPr>
          <p:nvPr>
            <p:ph type="dt" sz="half" idx="10"/>
          </p:nvPr>
        </p:nvSpPr>
        <p:spPr/>
        <p:txBody>
          <a:bodyPr/>
          <a:lstStyle/>
          <a:p>
            <a:fld id="{57BA372A-B9B5-441A-A206-396452DF1A2E}" type="datetimeFigureOut">
              <a:rPr lang="en-GB" smtClean="0"/>
              <a:t>17/02/2022</a:t>
            </a:fld>
            <a:endParaRPr lang="en-GB"/>
          </a:p>
        </p:txBody>
      </p:sp>
      <p:sp>
        <p:nvSpPr>
          <p:cNvPr id="5" name="Footer Placeholder 4">
            <a:extLst>
              <a:ext uri="{FF2B5EF4-FFF2-40B4-BE49-F238E27FC236}">
                <a16:creationId xmlns:a16="http://schemas.microsoft.com/office/drawing/2014/main" id="{BA59A69D-5736-4F78-9075-D8F1A2283F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E89B87-E353-41CB-A88E-613B326E73EC}"/>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3477725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039DEF-0C26-40E9-A9BF-84EB894187BC}"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AE17D-6724-4322-8DE7-984BE845CAA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568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039DEF-0C26-40E9-A9BF-84EB894187BC}"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3875309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039DEF-0C26-40E9-A9BF-84EB894187BC}" type="datetimeFigureOut">
              <a:rPr lang="en-US" smtClean="0"/>
              <a:t>2/17/2022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288551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039DEF-0C26-40E9-A9BF-84EB894187BC}" type="datetimeFigureOut">
              <a:rPr lang="en-US" smtClean="0"/>
              <a:t>2/17/2022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199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E039DEF-0C26-40E9-A9BF-84EB894187BC}" type="datetimeFigureOut">
              <a:rPr lang="en-US" smtClean="0"/>
              <a:t>2/17/2022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28972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E039DEF-0C26-40E9-A9BF-84EB894187BC}" type="datetimeFigureOut">
              <a:rPr lang="en-US" smtClean="0"/>
              <a:t>2/17/2022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9BAE17D-6724-4322-8DE7-984BE845CAAF}" type="slidenum">
              <a:rPr lang="en-US" smtClean="0"/>
              <a:t>‹#›</a:t>
            </a:fld>
            <a:endParaRPr lang="en-US"/>
          </a:p>
        </p:txBody>
      </p:sp>
    </p:spTree>
    <p:extLst>
      <p:ext uri="{BB962C8B-B14F-4D97-AF65-F5344CB8AC3E}">
        <p14:creationId xmlns:p14="http://schemas.microsoft.com/office/powerpoint/2010/main" val="1106355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039DEF-0C26-40E9-A9BF-84EB894187BC}"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4013022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E039DEF-0C26-40E9-A9BF-84EB894187BC}" type="datetimeFigureOut">
              <a:rPr lang="en-US" smtClean="0"/>
              <a:t>2/17/2022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9BAE17D-6724-4322-8DE7-984BE845CAA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42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EB564A-6ADC-413B-983F-6DC1E36046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FD7E32-6FE8-4AF8-AC3E-10B0C1A8EB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E666FB-2C42-4465-B9BC-8B9DE9B19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A372A-B9B5-441A-A206-396452DF1A2E}" type="datetimeFigureOut">
              <a:rPr lang="en-GB" smtClean="0"/>
              <a:t>17/02/2022</a:t>
            </a:fld>
            <a:endParaRPr lang="en-GB"/>
          </a:p>
        </p:txBody>
      </p:sp>
      <p:sp>
        <p:nvSpPr>
          <p:cNvPr id="5" name="Footer Placeholder 4">
            <a:extLst>
              <a:ext uri="{FF2B5EF4-FFF2-40B4-BE49-F238E27FC236}">
                <a16:creationId xmlns:a16="http://schemas.microsoft.com/office/drawing/2014/main" id="{9C2F0BC3-FD0C-4140-95C1-4399332ACE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81CD2CF-62EC-4A5E-B3BA-F446C33A79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38CA0-3056-4810-AED1-6D1C948538A1}" type="slidenum">
              <a:rPr lang="en-GB" smtClean="0"/>
              <a:t>‹#›</a:t>
            </a:fld>
            <a:endParaRPr lang="en-GB"/>
          </a:p>
        </p:txBody>
      </p:sp>
    </p:spTree>
    <p:extLst>
      <p:ext uri="{BB962C8B-B14F-4D97-AF65-F5344CB8AC3E}">
        <p14:creationId xmlns:p14="http://schemas.microsoft.com/office/powerpoint/2010/main" val="36811084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4.png"/><Relationship Id="rId4" Type="http://schemas.openxmlformats.org/officeDocument/2006/relationships/hyperlink" Target="https://www.sheltercluster.org/sites/default/files/docs/resilience-and-disaster-related-displacement-in-south-asia.pdf"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4.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4.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993604"/>
            <a:ext cx="10058400" cy="1435396"/>
          </a:xfrm>
        </p:spPr>
        <p:txBody>
          <a:bodyPr>
            <a:normAutofit/>
          </a:bodyPr>
          <a:lstStyle/>
          <a:p>
            <a:r>
              <a:rPr lang="en-GB"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Links between Disaster resilience and displacement</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sz="4000" b="1" dirty="0">
              <a:effectLst/>
              <a:latin typeface="Calibri" panose="020F0502020204030204" pitchFamily="34" charset="0"/>
              <a:ea typeface="Calibri" panose="020F0502020204030204" pitchFamily="34" charset="0"/>
              <a:cs typeface="Latha" panose="020B0604020202020204" pitchFamily="34" charset="0"/>
            </a:endParaRPr>
          </a:p>
        </p:txBody>
      </p:sp>
      <p:pic>
        <p:nvPicPr>
          <p:cNvPr id="3" name="Audio 2">
            <a:hlinkClick r:id="" action="ppaction://media"/>
            <a:extLst>
              <a:ext uri="{FF2B5EF4-FFF2-40B4-BE49-F238E27FC236}">
                <a16:creationId xmlns:a16="http://schemas.microsoft.com/office/drawing/2014/main" id="{243973C5-8BE0-4F9B-AA29-E7352B387F9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606697852"/>
      </p:ext>
    </p:extLst>
  </p:cSld>
  <p:clrMapOvr>
    <a:masterClrMapping/>
  </p:clrMapOvr>
  <mc:AlternateContent xmlns:mc="http://schemas.openxmlformats.org/markup-compatibility/2006">
    <mc:Choice xmlns:p14="http://schemas.microsoft.com/office/powerpoint/2010/main" Requires="p14">
      <p:transition spd="slow" p14:dur="2000" advTm="10087"/>
    </mc:Choice>
    <mc:Fallback>
      <p:transition spd="slow" advTm="100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64527"/>
            <a:ext cx="4998720" cy="1131304"/>
          </a:xfrm>
        </p:spPr>
        <p:txBody>
          <a:bodyPr>
            <a:normAutofit/>
          </a:bodyPr>
          <a:lstStyle/>
          <a:p>
            <a:r>
              <a:rPr lang="en-GB" b="1" dirty="0">
                <a:latin typeface="Times New Roman" panose="02020603050405020304" pitchFamily="18" charset="0"/>
                <a:cs typeface="Times New Roman" panose="02020603050405020304" pitchFamily="18" charset="0"/>
              </a:rPr>
              <a:t>References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68680" y="1873751"/>
            <a:ext cx="10515600" cy="4154070"/>
          </a:xfrm>
        </p:spPr>
        <p:txBody>
          <a:bodyPr>
            <a:normAutofit/>
          </a:bodyPr>
          <a:lstStyle/>
          <a:p>
            <a:r>
              <a:rPr lang="en-GB" sz="2000" dirty="0">
                <a:latin typeface="Sylfaen" panose="010A0502050306030303" pitchFamily="18" charset="0"/>
              </a:rPr>
              <a:t>.</a:t>
            </a:r>
            <a:endParaRPr lang="en-US" sz="2000" dirty="0">
              <a:latin typeface="Sylfaen" panose="010A0502050306030303" pitchFamily="18" charset="0"/>
            </a:endParaRPr>
          </a:p>
        </p:txBody>
      </p:sp>
      <p:sp>
        <p:nvSpPr>
          <p:cNvPr id="6" name="Rectangle 5">
            <a:extLst>
              <a:ext uri="{FF2B5EF4-FFF2-40B4-BE49-F238E27FC236}">
                <a16:creationId xmlns:a16="http://schemas.microsoft.com/office/drawing/2014/main" id="{F675FF92-BDC6-4EB7-A9A3-CEA62CE603BE}"/>
              </a:ext>
            </a:extLst>
          </p:cNvPr>
          <p:cNvSpPr/>
          <p:nvPr/>
        </p:nvSpPr>
        <p:spPr>
          <a:xfrm>
            <a:off x="1097280" y="2137409"/>
            <a:ext cx="9806940" cy="389041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just" fontAlgn="base">
              <a:lnSpc>
                <a:spcPct val="107000"/>
              </a:lnSpc>
              <a:spcAft>
                <a:spcPts val="800"/>
              </a:spcAft>
            </a:pPr>
            <a:endParaRPr lang="en-US" sz="1800" dirty="0">
              <a:effectLst/>
              <a:latin typeface="Times New Roman" panose="02020603050405020304" pitchFamily="18" charset="0"/>
              <a:ea typeface="Calibri" panose="020F0502020204030204" pitchFamily="34" charset="0"/>
            </a:endParaRPr>
          </a:p>
          <a:p>
            <a:pPr algn="just" fontAlgn="base">
              <a:lnSpc>
                <a:spcPct val="107000"/>
              </a:lnSpc>
              <a:spcAft>
                <a:spcPts val="800"/>
              </a:spcAft>
            </a:pPr>
            <a:r>
              <a:rPr lang="en-GB" sz="1600" dirty="0" err="1">
                <a:effectLst/>
                <a:latin typeface="Times New Roman" panose="02020603050405020304" pitchFamily="18" charset="0"/>
                <a:ea typeface="Calibri" panose="020F0502020204030204" pitchFamily="34" charset="0"/>
                <a:cs typeface="Times New Roman" panose="02020603050405020304" pitchFamily="18" charset="0"/>
              </a:rPr>
              <a:t>Amaratunga</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D., </a:t>
            </a:r>
            <a:r>
              <a:rPr lang="en-GB" sz="1600" dirty="0" err="1">
                <a:effectLst/>
                <a:latin typeface="Times New Roman" panose="02020603050405020304" pitchFamily="18" charset="0"/>
                <a:ea typeface="Calibri" panose="020F0502020204030204" pitchFamily="34" charset="0"/>
                <a:cs typeface="Times New Roman" panose="02020603050405020304" pitchFamily="18" charset="0"/>
              </a:rPr>
              <a:t>Sridarran</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P., &amp; Haigh, R. (2019). Making Cities Resilient Report 2019: A snapshot of how local governments progress in reducing disaster risks in alignment with the Sendai Framework for Disaster Risk Reduction.</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ARUP. (2014). City resilience framework; Index, City Resilience.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The Rockefeller Foundation and ARUP</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Pinto, G. M., Attwood, J., </a:t>
            </a:r>
            <a:r>
              <a:rPr lang="en-GB"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Birkeland</a:t>
            </a: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 &amp; </a:t>
            </a:r>
            <a:r>
              <a:rPr lang="en-GB"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Nordbeck</a:t>
            </a: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 S. (2014). Exploring the links between displacement, vulnerability, resilience. Procedia Economics and Finance, 18, 849-856.</a:t>
            </a:r>
          </a:p>
          <a:p>
            <a:pPr algn="just" fontAlgn="base">
              <a:lnSpc>
                <a:spcPct val="107000"/>
              </a:lnSpc>
              <a:spcAft>
                <a:spcPts val="800"/>
              </a:spcAft>
            </a:pPr>
            <a:r>
              <a:rPr lang="en-GB"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Schrepfer</a:t>
            </a: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 &amp; Caterina, M. (2014). On the Margin: Kenya’s Pastoralists–From displacement to solutions, a conceptual study on the internal displacement of pastoralists. Internal Displacement Monitoring Centre: Geneva Switzerland. </a:t>
            </a:r>
            <a:r>
              <a:rPr lang="en-GB"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ht</a:t>
            </a: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tp://www. internal-displacement. org/assets/publications/2014/201403-af-kenya-onthe-margin-en2. </a:t>
            </a:r>
            <a:r>
              <a:rPr lang="en-GB"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pdf.</a:t>
            </a:r>
            <a:endPar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UNHCR (2015). COMMUNITY RESILIENCE AND DISASTER-RELATED DISPLACEMENT IN SOUTH ASIA. Available online at: </a:t>
            </a:r>
            <a:r>
              <a:rPr lang="en-GB" sz="160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https://www.sheltercluster.org/sites/default/files/docs/resilience-and-disaster-related-displacement-in-south-asia.pdf</a:t>
            </a: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Assessed on: 13/01/2022.</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Audio 3">
            <a:hlinkClick r:id="" action="ppaction://media"/>
            <a:extLst>
              <a:ext uri="{FF2B5EF4-FFF2-40B4-BE49-F238E27FC236}">
                <a16:creationId xmlns:a16="http://schemas.microsoft.com/office/drawing/2014/main" id="{56B101A4-E4BA-4B75-8EAB-0D784D3D37F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415769905"/>
      </p:ext>
    </p:extLst>
  </p:cSld>
  <p:clrMapOvr>
    <a:masterClrMapping/>
  </p:clrMapOvr>
  <mc:AlternateContent xmlns:mc="http://schemas.openxmlformats.org/markup-compatibility/2006">
    <mc:Choice xmlns:p14="http://schemas.microsoft.com/office/powerpoint/2010/main" Requires="p14">
      <p:transition spd="slow" p14:dur="2000" advTm="723"/>
    </mc:Choice>
    <mc:Fallback>
      <p:transition spd="slow" advTm="7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Learning outcomes </a:t>
            </a:r>
          </a:p>
        </p:txBody>
      </p:sp>
      <p:sp>
        <p:nvSpPr>
          <p:cNvPr id="3" name="Content Placeholder 2"/>
          <p:cNvSpPr>
            <a:spLocks noGrp="1"/>
          </p:cNvSpPr>
          <p:nvPr>
            <p:ph idx="1"/>
          </p:nvPr>
        </p:nvSpPr>
        <p:spPr/>
        <p:txBody>
          <a:bodyPr>
            <a:normAutofit/>
          </a:bodyPr>
          <a:lstStyle/>
          <a:p>
            <a:pPr algn="just"/>
            <a:r>
              <a:rPr lang="en-US" sz="2400" dirty="0">
                <a:latin typeface="Times New Roman" panose="02020603050405020304" pitchFamily="18" charset="0"/>
                <a:cs typeface="Times New Roman" panose="02020603050405020304" pitchFamily="18" charset="0"/>
              </a:rPr>
              <a:t>At the end of the lecture, students will:</a:t>
            </a:r>
          </a:p>
          <a:p>
            <a:pPr marL="243205" indent="-243205">
              <a:lnSpc>
                <a:spcPct val="107000"/>
              </a:lnSpc>
              <a:spcAft>
                <a:spcPts val="800"/>
              </a:spcAft>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Understand the meaning of resilience.</a:t>
            </a:r>
            <a:endParaRPr lang="en-GB"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43205" indent="-243205">
              <a:lnSpc>
                <a:spcPct val="107000"/>
              </a:lnSpc>
              <a:spcAft>
                <a:spcPts val="800"/>
              </a:spcAft>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Understand the meaning of disaster resilience.</a:t>
            </a:r>
            <a:endParaRPr lang="en-GB"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43205" indent="-243205">
              <a:lnSpc>
                <a:spcPct val="107000"/>
              </a:lnSpc>
              <a:spcAft>
                <a:spcPts val="800"/>
              </a:spcAft>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Know the meaning of displacement.</a:t>
            </a:r>
            <a:endParaRPr lang="en-GB"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43205" indent="-243205">
              <a:lnSpc>
                <a:spcPct val="107000"/>
              </a:lnSpc>
              <a:spcAft>
                <a:spcPts val="800"/>
              </a:spcAft>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Understand the relationship between disaster resilience and displacement.</a:t>
            </a:r>
            <a:endParaRPr lang="en-GB"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43205" indent="-243205">
              <a:lnSpc>
                <a:spcPct val="107000"/>
              </a:lnSpc>
              <a:spcAft>
                <a:spcPts val="800"/>
              </a:spcAft>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Know the</a:t>
            </a:r>
            <a:r>
              <a:rPr lang="en-GB"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importance of disaster resilience to reducing displacement.</a:t>
            </a:r>
            <a:endParaRPr lang="en-GB"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400" dirty="0">
              <a:latin typeface="Sylfaen" panose="010A0502050306030303" pitchFamily="18" charset="0"/>
            </a:endParaRPr>
          </a:p>
        </p:txBody>
      </p:sp>
      <p:pic>
        <p:nvPicPr>
          <p:cNvPr id="4" name="Audio 3">
            <a:hlinkClick r:id="" action="ppaction://media"/>
            <a:extLst>
              <a:ext uri="{FF2B5EF4-FFF2-40B4-BE49-F238E27FC236}">
                <a16:creationId xmlns:a16="http://schemas.microsoft.com/office/drawing/2014/main" id="{AC43FD43-8339-40A8-A210-A73FE61D5FB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781361167"/>
      </p:ext>
    </p:extLst>
  </p:cSld>
  <p:clrMapOvr>
    <a:masterClrMapping/>
  </p:clrMapOvr>
  <mc:AlternateContent xmlns:mc="http://schemas.openxmlformats.org/markup-compatibility/2006">
    <mc:Choice xmlns:p14="http://schemas.microsoft.com/office/powerpoint/2010/main" Requires="p14">
      <p:transition spd="slow" p14:dur="2000" advTm="22602"/>
    </mc:Choice>
    <mc:Fallback>
      <p:transition spd="slow" advTm="226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648" y="286603"/>
            <a:ext cx="5114260" cy="1042467"/>
          </a:xfrm>
        </p:spPr>
        <p:txBody>
          <a:bodyPr/>
          <a:lstStyle/>
          <a:p>
            <a:r>
              <a:rPr lang="en-US" b="1" dirty="0">
                <a:latin typeface="Times New Roman" panose="02020603050405020304" pitchFamily="18" charset="0"/>
                <a:cs typeface="Times New Roman" panose="02020603050405020304" pitchFamily="18" charset="0"/>
              </a:rPr>
              <a:t>Content</a:t>
            </a:r>
          </a:p>
        </p:txBody>
      </p:sp>
      <p:sp>
        <p:nvSpPr>
          <p:cNvPr id="3" name="Content Placeholder 2"/>
          <p:cNvSpPr>
            <a:spLocks noGrp="1"/>
          </p:cNvSpPr>
          <p:nvPr>
            <p:ph idx="1"/>
          </p:nvPr>
        </p:nvSpPr>
        <p:spPr>
          <a:xfrm>
            <a:off x="340242" y="1845734"/>
            <a:ext cx="10815438" cy="4363680"/>
          </a:xfrm>
        </p:spPr>
        <p:txBody>
          <a:bodyPr>
            <a:normAutofit/>
          </a:bodyPr>
          <a:lstStyle/>
          <a:p>
            <a:pPr>
              <a:lnSpc>
                <a:spcPct val="107000"/>
              </a:lnSpc>
              <a:spcAft>
                <a:spcPts val="800"/>
              </a:spcAft>
              <a:buFont typeface="Wingdings" panose="05000000000000000000" pitchFamily="2" charset="2"/>
              <a:buChar char="§"/>
            </a:pPr>
            <a:r>
              <a:rPr lang="en-GB"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t>
            </a:r>
            <a:r>
              <a:rPr lang="en-GB"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meaning of resilience.</a:t>
            </a:r>
            <a:endParaRPr lang="en-GB"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
            </a:pPr>
            <a:r>
              <a:rPr lang="en-GB"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GB"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meaning of disaster resilience.</a:t>
            </a:r>
            <a:endParaRPr lang="en-GB"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
            </a:pPr>
            <a:r>
              <a:rPr lang="en-GB"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GB"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meaning of displacement.</a:t>
            </a:r>
            <a:endParaRPr lang="en-GB"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
            </a:pPr>
            <a:r>
              <a:rPr lang="en-GB"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GB"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relationship between disaster resilience and displacement.</a:t>
            </a:r>
            <a:endParaRPr lang="en-GB"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
            </a:pPr>
            <a:r>
              <a:rPr lang="en-GB"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GB"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a:t>
            </a:r>
            <a:r>
              <a:rPr lang="en-GB"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a:solidFill>
                  <a:srgbClr val="000000"/>
                </a:solidFill>
                <a:latin typeface="Times New Roman" panose="02020603050405020304" pitchFamily="18" charset="0"/>
                <a:cs typeface="Times New Roman" panose="02020603050405020304" pitchFamily="18" charset="0"/>
              </a:rPr>
              <a:t>importance of disaster resilience to reducing displacement.</a:t>
            </a:r>
          </a:p>
          <a:p>
            <a:pPr algn="just">
              <a:buFont typeface="Wingdings" panose="05000000000000000000" pitchFamily="2" charset="2"/>
              <a:buChar char="§"/>
            </a:pPr>
            <a:r>
              <a:rPr lang="en-GB" sz="2200" dirty="0">
                <a:solidFill>
                  <a:srgbClr val="000000"/>
                </a:solidFill>
                <a:latin typeface="Times New Roman" panose="02020603050405020304" pitchFamily="18" charset="0"/>
                <a:cs typeface="Times New Roman" panose="02020603050405020304" pitchFamily="18" charset="0"/>
              </a:rPr>
              <a:t>Conclusion </a:t>
            </a:r>
          </a:p>
          <a:p>
            <a:pPr algn="just">
              <a:buFont typeface="Wingdings" panose="05000000000000000000" pitchFamily="2" charset="2"/>
              <a:buChar char="§"/>
            </a:pPr>
            <a:r>
              <a:rPr lang="en-GB" sz="2200" dirty="0">
                <a:solidFill>
                  <a:srgbClr val="000000"/>
                </a:solidFill>
                <a:latin typeface="Times New Roman" panose="02020603050405020304" pitchFamily="18" charset="0"/>
                <a:cs typeface="Times New Roman" panose="02020603050405020304" pitchFamily="18" charset="0"/>
              </a:rPr>
              <a:t>References. </a:t>
            </a:r>
          </a:p>
          <a:p>
            <a:endParaRPr lang="en-US" dirty="0"/>
          </a:p>
        </p:txBody>
      </p:sp>
      <p:pic>
        <p:nvPicPr>
          <p:cNvPr id="1026" name="Picture 2" descr="89 Percent Of Companies Using Content Marketing Say It Works [Survey]">
            <a:extLst>
              <a:ext uri="{FF2B5EF4-FFF2-40B4-BE49-F238E27FC236}">
                <a16:creationId xmlns:a16="http://schemas.microsoft.com/office/drawing/2014/main" id="{74E2D541-3862-4033-8534-2369DD3331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4177" y="2147778"/>
            <a:ext cx="4433776" cy="4061636"/>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1D3EA62A-6E1F-432D-BF4B-AE95E71A32D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16231974"/>
      </p:ext>
    </p:extLst>
  </p:cSld>
  <p:clrMapOvr>
    <a:masterClrMapping/>
  </p:clrMapOvr>
  <mc:AlternateContent xmlns:mc="http://schemas.openxmlformats.org/markup-compatibility/2006">
    <mc:Choice xmlns:p14="http://schemas.microsoft.com/office/powerpoint/2010/main" Requires="p14">
      <p:transition spd="slow" p14:dur="2000" advTm="8810"/>
    </mc:Choice>
    <mc:Fallback>
      <p:transition spd="slow" advTm="88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527" y="148856"/>
            <a:ext cx="7740502" cy="1696877"/>
          </a:xfrm>
        </p:spPr>
        <p:txBody>
          <a:bodyPr>
            <a:normAutofit fontScale="90000"/>
          </a:bodyPr>
          <a:lstStyle/>
          <a:p>
            <a:pPr marL="342900" indent="-342900">
              <a:lnSpc>
                <a:spcPct val="150000"/>
              </a:lnSpc>
              <a:spcBef>
                <a:spcPts val="0"/>
              </a:spcBef>
              <a:spcAft>
                <a:spcPts val="800"/>
              </a:spcAft>
            </a:pPr>
            <a:br>
              <a:rPr lang="en-US" b="1"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br>
            <a:r>
              <a:rPr lang="en-GB" sz="53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t>
            </a:r>
            <a:r>
              <a:rPr lang="en-GB" sz="53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meaning of resilience</a:t>
            </a:r>
            <a:br>
              <a:rPr lang="en-GB" sz="4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1097280" y="1845733"/>
            <a:ext cx="10058400" cy="4384945"/>
          </a:xfrm>
        </p:spPr>
        <p:txBody>
          <a:bodyPr/>
          <a:lstStyle/>
          <a:p>
            <a:pPr marL="228600" lvl="1">
              <a:spcBef>
                <a:spcPts val="1000"/>
              </a:spcBef>
            </a:pPr>
            <a:endParaRPr lang="en-GB" dirty="0">
              <a:latin typeface="Sylfaen" panose="010A0502050306030303" pitchFamily="18" charset="0"/>
            </a:endParaRPr>
          </a:p>
          <a:p>
            <a:pPr marL="243205" indent="-243205" algn="just">
              <a:lnSpc>
                <a:spcPct val="107000"/>
              </a:lnSpc>
              <a:spcAft>
                <a:spcPts val="800"/>
              </a:spcAft>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CCF55D7D-030D-4430-B5E9-7739F97F1CA5}"/>
              </a:ext>
            </a:extLst>
          </p:cNvPr>
          <p:cNvSpPr/>
          <p:nvPr/>
        </p:nvSpPr>
        <p:spPr>
          <a:xfrm>
            <a:off x="294521" y="1982972"/>
            <a:ext cx="2977116" cy="14460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spcAft>
                <a:spcPts val="800"/>
              </a:spcAft>
              <a:tabLst>
                <a:tab pos="4572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Resilience has to do with the ability to withstand shocks and stresses.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48809651-B28C-4D02-AAAE-915A2F31CCB6}"/>
              </a:ext>
            </a:extLst>
          </p:cNvPr>
          <p:cNvSpPr/>
          <p:nvPr/>
        </p:nvSpPr>
        <p:spPr>
          <a:xfrm>
            <a:off x="294521" y="4038205"/>
            <a:ext cx="2977116" cy="14460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spcAft>
                <a:spcPts val="800"/>
              </a:spcAft>
              <a:tabLst>
                <a:tab pos="4572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Resilience = disaster risk reduction + climate change adaptation + poverty reduction” (UNHCR, 2015).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7854FE04-C2FE-4B01-9BA3-935B0AD0C743}"/>
              </a:ext>
            </a:extLst>
          </p:cNvPr>
          <p:cNvSpPr/>
          <p:nvPr/>
        </p:nvSpPr>
        <p:spPr>
          <a:xfrm>
            <a:off x="3734154" y="1982971"/>
            <a:ext cx="7360566" cy="35991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GB" sz="1800" dirty="0">
                <a:effectLst/>
                <a:latin typeface="Times New Roman" panose="02020603050405020304" pitchFamily="18" charset="0"/>
                <a:ea typeface="Calibri" panose="020F0502020204030204" pitchFamily="34" charset="0"/>
              </a:rPr>
              <a:t>In explaining resilience, it was noted that resilient communities and individuals have the capacity to withstand shocks and stresses resulting from disasters and displacement.</a:t>
            </a:r>
          </a:p>
          <a:p>
            <a:pPr algn="just"/>
            <a:endParaRPr lang="en-GB" dirty="0">
              <a:latin typeface="Times New Roman" panose="02020603050405020304" pitchFamily="18" charset="0"/>
              <a:ea typeface="Calibri" panose="020F0502020204030204" pitchFamily="34" charset="0"/>
            </a:endParaRPr>
          </a:p>
          <a:p>
            <a:pPr algn="just"/>
            <a:r>
              <a:rPr lang="en-GB" sz="1800" dirty="0">
                <a:effectLst/>
                <a:latin typeface="Times New Roman" panose="02020603050405020304" pitchFamily="18" charset="0"/>
                <a:ea typeface="Calibri" panose="020F0502020204030204" pitchFamily="34" charset="0"/>
              </a:rPr>
              <a:t>Importantly, these set of people are said to have some degree of capacity to access quick solution to their displacement with reduced losses to their social networks, financial and physical assets, or general well-being (Pinto et al., 2014</a:t>
            </a:r>
            <a:endParaRPr lang="en-GB" dirty="0"/>
          </a:p>
        </p:txBody>
      </p:sp>
      <p:sp>
        <p:nvSpPr>
          <p:cNvPr id="7" name="Right Brace 6">
            <a:extLst>
              <a:ext uri="{FF2B5EF4-FFF2-40B4-BE49-F238E27FC236}">
                <a16:creationId xmlns:a16="http://schemas.microsoft.com/office/drawing/2014/main" id="{9838D718-02D0-4031-95F0-07F3978AD08D}"/>
              </a:ext>
            </a:extLst>
          </p:cNvPr>
          <p:cNvSpPr/>
          <p:nvPr/>
        </p:nvSpPr>
        <p:spPr>
          <a:xfrm>
            <a:off x="3271637" y="3189767"/>
            <a:ext cx="462517" cy="848438"/>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pic>
        <p:nvPicPr>
          <p:cNvPr id="8" name="Audio 7">
            <a:hlinkClick r:id="" action="ppaction://media"/>
            <a:extLst>
              <a:ext uri="{FF2B5EF4-FFF2-40B4-BE49-F238E27FC236}">
                <a16:creationId xmlns:a16="http://schemas.microsoft.com/office/drawing/2014/main" id="{5E31D114-231F-4670-98ED-0EFC8B00E2E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574228685"/>
      </p:ext>
    </p:extLst>
  </p:cSld>
  <p:clrMapOvr>
    <a:masterClrMapping/>
  </p:clrMapOvr>
  <mc:AlternateContent xmlns:mc="http://schemas.openxmlformats.org/markup-compatibility/2006">
    <mc:Choice xmlns:p14="http://schemas.microsoft.com/office/powerpoint/2010/main" Requires="p14">
      <p:transition spd="slow" p14:dur="2000" advTm="114460"/>
    </mc:Choice>
    <mc:Fallback>
      <p:transition spd="slow" advTm="1144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040" y="293822"/>
            <a:ext cx="7751807" cy="1290430"/>
          </a:xfrm>
        </p:spPr>
        <p:txBody>
          <a:bodyPr>
            <a:normAutofit fontScale="90000"/>
          </a:bodyPr>
          <a:lstStyle/>
          <a:p>
            <a:pPr algn="just"/>
            <a:r>
              <a:rPr lang="en-GB"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GB" sz="4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meaning of disaster resilience</a:t>
            </a:r>
            <a:br>
              <a:rPr lang="en-GB" sz="44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4400" b="1" dirty="0">
              <a:latin typeface="Sylfaen" panose="010A0502050306030303" pitchFamily="18" charset="0"/>
            </a:endParaRPr>
          </a:p>
        </p:txBody>
      </p:sp>
      <p:sp>
        <p:nvSpPr>
          <p:cNvPr id="3" name="Content Placeholder 2"/>
          <p:cNvSpPr>
            <a:spLocks noGrp="1"/>
          </p:cNvSpPr>
          <p:nvPr>
            <p:ph idx="1"/>
          </p:nvPr>
        </p:nvSpPr>
        <p:spPr>
          <a:xfrm>
            <a:off x="159488" y="1744578"/>
            <a:ext cx="6220047" cy="4535905"/>
          </a:xfrm>
        </p:spPr>
        <p:txBody>
          <a:bodyPr>
            <a:normAutofit/>
          </a:bodyPr>
          <a:lstStyle/>
          <a:p>
            <a:pPr marL="0" indent="0" algn="just">
              <a:buNone/>
            </a:pPr>
            <a:endParaRPr lang="en-GB" sz="2400" b="1" dirty="0">
              <a:latin typeface="Sylfaen" panose="010A0502050306030303" pitchFamily="18" charset="0"/>
            </a:endParaRPr>
          </a:p>
          <a:p>
            <a:pPr marL="201168" lvl="1" indent="0" algn="just">
              <a:buNone/>
            </a:pPr>
            <a:endParaRPr lang="en-US" dirty="0">
              <a:latin typeface="Sylfaen" panose="010A0502050306030303" pitchFamily="18" charset="0"/>
            </a:endParaRPr>
          </a:p>
          <a:p>
            <a:pPr marL="0" indent="0" algn="just">
              <a:buNone/>
            </a:pPr>
            <a:r>
              <a:rPr lang="en-US" sz="3600" dirty="0">
                <a:latin typeface="Times New Roman" panose="02020603050405020304" pitchFamily="18" charset="0"/>
                <a:cs typeface="Times New Roman" panose="02020603050405020304" pitchFamily="18" charset="0"/>
              </a:rPr>
              <a:t>As the name implies is the ability or capacity to withstand the consequences of disaster and bounce back better afterwards (Arup, 2014: </a:t>
            </a:r>
            <a:r>
              <a:rPr lang="en-GB" sz="3600" dirty="0" err="1">
                <a:effectLst/>
                <a:latin typeface="Times New Roman" panose="02020603050405020304" pitchFamily="18" charset="0"/>
                <a:ea typeface="Calibri" panose="020F0502020204030204" pitchFamily="34" charset="0"/>
                <a:cs typeface="Times New Roman" panose="02020603050405020304" pitchFamily="18" charset="0"/>
              </a:rPr>
              <a:t>Amaratunga</a:t>
            </a:r>
            <a:r>
              <a:rPr lang="en-GB"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600" dirty="0" err="1">
                <a:effectLst/>
                <a:latin typeface="Times New Roman" panose="02020603050405020304" pitchFamily="18" charset="0"/>
                <a:ea typeface="Calibri" panose="020F0502020204030204" pitchFamily="34" charset="0"/>
                <a:cs typeface="Times New Roman" panose="02020603050405020304" pitchFamily="18" charset="0"/>
              </a:rPr>
              <a:t>Sridarran</a:t>
            </a:r>
            <a:r>
              <a:rPr lang="en-GB" sz="3600" dirty="0">
                <a:latin typeface="Times New Roman" panose="02020603050405020304" pitchFamily="18" charset="0"/>
                <a:ea typeface="Calibri" panose="020F0502020204030204" pitchFamily="34" charset="0"/>
                <a:cs typeface="Times New Roman" panose="02020603050405020304" pitchFamily="18" charset="0"/>
              </a:rPr>
              <a:t> </a:t>
            </a:r>
            <a:r>
              <a:rPr lang="en-GB" sz="3600" dirty="0">
                <a:effectLst/>
                <a:latin typeface="Times New Roman" panose="02020603050405020304" pitchFamily="18" charset="0"/>
                <a:ea typeface="Calibri" panose="020F0502020204030204" pitchFamily="34" charset="0"/>
                <a:cs typeface="Times New Roman" panose="02020603050405020304" pitchFamily="18" charset="0"/>
              </a:rPr>
              <a:t>&amp; Haigh, 2019</a:t>
            </a:r>
            <a:r>
              <a:rPr lang="en-US" sz="3600" dirty="0">
                <a:latin typeface="Times New Roman" panose="02020603050405020304" pitchFamily="18" charset="0"/>
                <a:cs typeface="Times New Roman" panose="02020603050405020304" pitchFamily="18" charset="0"/>
              </a:rPr>
              <a:t>).</a:t>
            </a:r>
          </a:p>
        </p:txBody>
      </p:sp>
      <p:pic>
        <p:nvPicPr>
          <p:cNvPr id="2050" name="Picture 2" descr="Supporting disaster resilience in the Pacific: Who are the key players? |  Devex">
            <a:extLst>
              <a:ext uri="{FF2B5EF4-FFF2-40B4-BE49-F238E27FC236}">
                <a16:creationId xmlns:a16="http://schemas.microsoft.com/office/drawing/2014/main" id="{98D849D7-444F-4FCC-8915-85B527B950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4717" y="2158409"/>
            <a:ext cx="5305646" cy="4122074"/>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46AA52FA-8D3C-42FC-B134-910E6A8B291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836419685"/>
      </p:ext>
    </p:extLst>
  </p:cSld>
  <p:clrMapOvr>
    <a:masterClrMapping/>
  </p:clrMapOvr>
  <mc:AlternateContent xmlns:mc="http://schemas.openxmlformats.org/markup-compatibility/2006">
    <mc:Choice xmlns:p14="http://schemas.microsoft.com/office/powerpoint/2010/main" Requires="p14">
      <p:transition spd="slow" p14:dur="2000" advTm="14011"/>
    </mc:Choice>
    <mc:Fallback>
      <p:transition spd="slow" advTm="140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079" y="372140"/>
            <a:ext cx="7538484" cy="1265274"/>
          </a:xfrm>
        </p:spPr>
        <p:txBody>
          <a:bodyPr>
            <a:normAutofit fontScale="70000" lnSpcReduction="20000"/>
          </a:bodyPr>
          <a:lstStyle/>
          <a:p>
            <a:pPr algn="just"/>
            <a:endParaRPr lang="en-GB" sz="2400" dirty="0">
              <a:latin typeface="Sylfaen" panose="010A0502050306030303" pitchFamily="18" charset="0"/>
            </a:endParaRPr>
          </a:p>
          <a:p>
            <a:pPr algn="just"/>
            <a:endParaRPr lang="en-GB" sz="2400" dirty="0">
              <a:latin typeface="Sylfaen" panose="010A0502050306030303" pitchFamily="18" charset="0"/>
            </a:endParaRPr>
          </a:p>
          <a:p>
            <a:pPr algn="just"/>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5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
            </a:r>
            <a:r>
              <a:rPr lang="en-GB" sz="5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isplacement &amp; Vulnerability</a:t>
            </a:r>
            <a:endParaRPr lang="en-US" sz="5200" b="1" dirty="0"/>
          </a:p>
        </p:txBody>
      </p:sp>
      <p:sp>
        <p:nvSpPr>
          <p:cNvPr id="2" name="Rectangle 1">
            <a:extLst>
              <a:ext uri="{FF2B5EF4-FFF2-40B4-BE49-F238E27FC236}">
                <a16:creationId xmlns:a16="http://schemas.microsoft.com/office/drawing/2014/main" id="{11A2B724-4D72-4148-94FB-BD19AC9C1807}"/>
              </a:ext>
            </a:extLst>
          </p:cNvPr>
          <p:cNvSpPr/>
          <p:nvPr/>
        </p:nvSpPr>
        <p:spPr>
          <a:xfrm>
            <a:off x="138223" y="1881963"/>
            <a:ext cx="11844670" cy="449757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243205" indent="-243205">
              <a:lnSpc>
                <a:spcPct val="107000"/>
              </a:lnSpc>
              <a:spcAft>
                <a:spcPts val="80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B45DFC26-6903-45ED-9FD2-469DCCBE1A1A}"/>
              </a:ext>
            </a:extLst>
          </p:cNvPr>
          <p:cNvSpPr/>
          <p:nvPr/>
        </p:nvSpPr>
        <p:spPr>
          <a:xfrm>
            <a:off x="712381" y="1956392"/>
            <a:ext cx="6198781" cy="226473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243205" indent="-243205" algn="just">
              <a:lnSpc>
                <a:spcPct val="107000"/>
              </a:lnSpc>
              <a:spcAft>
                <a:spcPts val="800"/>
              </a:spcAft>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Displacement is a consequent of vulnerability, vulnerability is the consequence of the lack of resilience, the lack of resilience increases vulnerability to displacement, then displacement reduces resilience and increases vulnerability (Pinto et al., 2014).</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BF55CEDA-5019-4FF6-9D36-431EEAEC859B}"/>
              </a:ext>
            </a:extLst>
          </p:cNvPr>
          <p:cNvSpPr/>
          <p:nvPr/>
        </p:nvSpPr>
        <p:spPr>
          <a:xfrm>
            <a:off x="2296633" y="5263115"/>
            <a:ext cx="2721935"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GB" sz="2000" dirty="0">
                <a:effectLst/>
                <a:latin typeface="Times New Roman" panose="02020603050405020304" pitchFamily="18" charset="0"/>
                <a:ea typeface="Calibri" panose="020F0502020204030204" pitchFamily="34" charset="0"/>
              </a:rPr>
              <a:t>These concepts relates to each other in one way or the other</a:t>
            </a:r>
            <a:endParaRPr lang="en-GB" sz="2000" dirty="0"/>
          </a:p>
        </p:txBody>
      </p:sp>
      <p:cxnSp>
        <p:nvCxnSpPr>
          <p:cNvPr id="7" name="Straight Arrow Connector 6">
            <a:extLst>
              <a:ext uri="{FF2B5EF4-FFF2-40B4-BE49-F238E27FC236}">
                <a16:creationId xmlns:a16="http://schemas.microsoft.com/office/drawing/2014/main" id="{C49BCC81-7EFE-481C-BB0D-237AC9A78054}"/>
              </a:ext>
            </a:extLst>
          </p:cNvPr>
          <p:cNvCxnSpPr>
            <a:cxnSpLocks/>
            <a:endCxn id="5" idx="0"/>
          </p:cNvCxnSpPr>
          <p:nvPr/>
        </p:nvCxnSpPr>
        <p:spPr>
          <a:xfrm>
            <a:off x="3646967" y="4221126"/>
            <a:ext cx="10634" cy="1041989"/>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pic>
        <p:nvPicPr>
          <p:cNvPr id="3074" name="Picture 2" descr="The New Humanitarian | New risk index helps identify vulnerability">
            <a:extLst>
              <a:ext uri="{FF2B5EF4-FFF2-40B4-BE49-F238E27FC236}">
                <a16:creationId xmlns:a16="http://schemas.microsoft.com/office/drawing/2014/main" id="{AFE71E79-A1AA-4322-803C-5C2D273BF4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0651" y="1881963"/>
            <a:ext cx="5121349" cy="3120323"/>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5">
            <a:hlinkClick r:id="" action="ppaction://media"/>
            <a:extLst>
              <a:ext uri="{FF2B5EF4-FFF2-40B4-BE49-F238E27FC236}">
                <a16:creationId xmlns:a16="http://schemas.microsoft.com/office/drawing/2014/main" id="{A3BC4350-3267-4870-9022-22F2DDA5783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319774823"/>
      </p:ext>
    </p:extLst>
  </p:cSld>
  <p:clrMapOvr>
    <a:masterClrMapping/>
  </p:clrMapOvr>
  <mc:AlternateContent xmlns:mc="http://schemas.openxmlformats.org/markup-compatibility/2006">
    <mc:Choice xmlns:p14="http://schemas.microsoft.com/office/powerpoint/2010/main" Requires="p14">
      <p:transition spd="slow" p14:dur="2000" advTm="124004"/>
    </mc:Choice>
    <mc:Fallback>
      <p:transition spd="slow" advTm="1240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574" y="85060"/>
            <a:ext cx="7635418" cy="1414131"/>
          </a:xfrm>
        </p:spPr>
        <p:txBody>
          <a:bodyPr>
            <a:normAutofit/>
          </a:bodyPr>
          <a:lstStyle/>
          <a:p>
            <a:pPr algn="just"/>
            <a:endParaRPr lang="en-US" sz="2400" dirty="0">
              <a:latin typeface="Sylfaen" panose="010A0502050306030303" pitchFamily="18" charset="0"/>
            </a:endParaRPr>
          </a:p>
          <a:p>
            <a:pPr lvl="0"/>
            <a:endParaRPr lang="en-US" sz="2200" b="1" dirty="0">
              <a:latin typeface="Times New Roman" panose="02020603050405020304" pitchFamily="18" charset="0"/>
              <a:cs typeface="Times New Roman" panose="02020603050405020304" pitchFamily="18" charset="0"/>
            </a:endParaRPr>
          </a:p>
          <a:p>
            <a:pPr marL="0" indent="0" algn="just">
              <a:buNone/>
            </a:pPr>
            <a:r>
              <a:rPr lang="en-GB" sz="2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GB"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relationship between disaster resilience and displacement</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en-GB" sz="2400" dirty="0">
              <a:effectLst/>
              <a:latin typeface="Times New Roman" panose="02020603050405020304" pitchFamily="18" charset="0"/>
              <a:ea typeface="Calibri" panose="020F0502020204030204" pitchFamily="34" charset="0"/>
              <a:cs typeface="Times New Roman" panose="02020603050405020304" pitchFamily="18" charset="0"/>
            </a:endParaRPr>
          </a:p>
          <a:p>
            <a:pPr lvl="0"/>
            <a:endParaRPr lang="en-US" sz="2400" b="1" dirty="0">
              <a:effectLst/>
              <a:latin typeface="Sylfaen" panose="010A0502050306030303" pitchFamily="18" charset="0"/>
            </a:endParaRPr>
          </a:p>
          <a:p>
            <a:pPr marL="0" lvl="0" indent="0" algn="just">
              <a:buNone/>
            </a:pPr>
            <a:endParaRPr lang="en-GB" sz="2400" dirty="0">
              <a:latin typeface="Sylfaen" panose="010A0502050306030303" pitchFamily="18" charset="0"/>
            </a:endParaRPr>
          </a:p>
          <a:p>
            <a:pPr lvl="0" algn="just"/>
            <a:endParaRPr lang="en-GB" sz="2400" dirty="0">
              <a:latin typeface="Sylfaen" panose="010A0502050306030303" pitchFamily="18" charset="0"/>
            </a:endParaRPr>
          </a:p>
          <a:p>
            <a:pPr lvl="0" algn="just"/>
            <a:endParaRPr lang="en-GB" sz="2400" dirty="0">
              <a:latin typeface="Sylfaen" panose="010A0502050306030303" pitchFamily="18" charset="0"/>
            </a:endParaRPr>
          </a:p>
          <a:p>
            <a:pPr lvl="0" algn="just"/>
            <a:endParaRPr lang="en-GB" sz="2400" dirty="0">
              <a:effectLst/>
              <a:latin typeface="Sylfaen" panose="010A0502050306030303" pitchFamily="18" charset="0"/>
            </a:endParaRPr>
          </a:p>
          <a:p>
            <a:pPr lvl="0" algn="just"/>
            <a:endParaRPr lang="en-US" sz="2400" dirty="0">
              <a:effectLst/>
              <a:latin typeface="Sylfaen" panose="010A0502050306030303" pitchFamily="18" charset="0"/>
            </a:endParaRPr>
          </a:p>
        </p:txBody>
      </p:sp>
      <p:sp>
        <p:nvSpPr>
          <p:cNvPr id="2" name="Rectangle 1">
            <a:extLst>
              <a:ext uri="{FF2B5EF4-FFF2-40B4-BE49-F238E27FC236}">
                <a16:creationId xmlns:a16="http://schemas.microsoft.com/office/drawing/2014/main" id="{8B37406C-E22D-49C8-B085-7BC80201D6C1}"/>
              </a:ext>
            </a:extLst>
          </p:cNvPr>
          <p:cNvSpPr/>
          <p:nvPr/>
        </p:nvSpPr>
        <p:spPr>
          <a:xfrm>
            <a:off x="264574" y="1892595"/>
            <a:ext cx="7433398" cy="439124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342900" indent="-342900" algn="just">
              <a:spcAft>
                <a:spcPts val="800"/>
              </a:spcAft>
              <a:buFont typeface="Wingdings" panose="05000000000000000000" pitchFamily="2" charset="2"/>
              <a:buChar char="§"/>
            </a:pPr>
            <a:r>
              <a:rPr lang="en-GB" sz="2000" dirty="0">
                <a:effectLst/>
                <a:latin typeface="Times New Roman" panose="02020603050405020304" pitchFamily="18" charset="0"/>
                <a:ea typeface="Calibri" panose="020F0502020204030204" pitchFamily="34" charset="0"/>
              </a:rPr>
              <a:t>Disaster resilience and displacement can be said to be interrelated</a:t>
            </a:r>
            <a:r>
              <a:rPr lang="en-GB" sz="2000" dirty="0">
                <a:latin typeface="Times New Roman" panose="02020603050405020304" pitchFamily="18" charset="0"/>
                <a:ea typeface="Calibri" panose="020F0502020204030204" pitchFamily="34" charset="0"/>
              </a:rPr>
              <a:t> and multifaceted </a:t>
            </a:r>
            <a:r>
              <a:rPr lang="en-GB" sz="2000" dirty="0">
                <a:effectLst/>
                <a:latin typeface="Times New Roman" panose="02020603050405020304" pitchFamily="18" charset="0"/>
                <a:ea typeface="Calibri" panose="020F0502020204030204" pitchFamily="34" charset="0"/>
              </a:rPr>
              <a:t>(Pinto</a:t>
            </a:r>
            <a:r>
              <a:rPr lang="en-GB" sz="2000" dirty="0">
                <a:latin typeface="Times New Roman" panose="02020603050405020304" pitchFamily="18" charset="0"/>
                <a:ea typeface="Calibri" panose="020F0502020204030204" pitchFamily="34" charset="0"/>
              </a:rPr>
              <a:t> et al., </a:t>
            </a:r>
            <a:r>
              <a:rPr lang="en-GB" sz="2000" dirty="0">
                <a:effectLst/>
                <a:latin typeface="Times New Roman" panose="02020603050405020304" pitchFamily="18" charset="0"/>
                <a:ea typeface="Calibri" panose="020F0502020204030204" pitchFamily="34" charset="0"/>
              </a:rPr>
              <a:t>2014). </a:t>
            </a:r>
          </a:p>
          <a:p>
            <a:pPr marL="243205" indent="-243205" algn="just">
              <a:spcAft>
                <a:spcPts val="800"/>
              </a:spcAft>
            </a:pPr>
            <a:endParaRPr lang="en-GB" sz="2000" dirty="0">
              <a:effectLst/>
              <a:latin typeface="Times New Roman" panose="02020603050405020304" pitchFamily="18" charset="0"/>
              <a:ea typeface="Calibri" panose="020F0502020204030204" pitchFamily="34" charset="0"/>
            </a:endParaRPr>
          </a:p>
          <a:p>
            <a:pPr marL="342900" indent="-342900" algn="just">
              <a:spcAft>
                <a:spcPts val="800"/>
              </a:spcAft>
              <a:buFont typeface="Wingdings" panose="05000000000000000000" pitchFamily="2" charset="2"/>
              <a:buChar char="§"/>
            </a:pPr>
            <a:r>
              <a:rPr lang="en-GB" sz="2000" dirty="0">
                <a:latin typeface="Times New Roman" panose="02020603050405020304" pitchFamily="18" charset="0"/>
                <a:ea typeface="Calibri" panose="020F0502020204030204" pitchFamily="34" charset="0"/>
              </a:rPr>
              <a:t>W</a:t>
            </a:r>
            <a:r>
              <a:rPr lang="en-GB" sz="2000" dirty="0">
                <a:effectLst/>
                <a:latin typeface="Times New Roman" panose="02020603050405020304" pitchFamily="18" charset="0"/>
                <a:ea typeface="Calibri" panose="020F0502020204030204" pitchFamily="34" charset="0"/>
              </a:rPr>
              <a:t>hen resilience decreases, displacement risks increase with every shock and stress (</a:t>
            </a:r>
            <a:r>
              <a:rPr lang="en-GB" sz="2000" dirty="0" err="1">
                <a:effectLst/>
                <a:latin typeface="Times New Roman" panose="02020603050405020304" pitchFamily="18" charset="0"/>
                <a:ea typeface="Calibri" panose="020F0502020204030204" pitchFamily="34" charset="0"/>
              </a:rPr>
              <a:t>Schrepfer</a:t>
            </a:r>
            <a:r>
              <a:rPr lang="en-GB" sz="2000" dirty="0">
                <a:effectLst/>
                <a:latin typeface="Times New Roman" panose="02020603050405020304" pitchFamily="18" charset="0"/>
                <a:ea typeface="Calibri" panose="020F0502020204030204" pitchFamily="34" charset="0"/>
              </a:rPr>
              <a:t> &amp; Caterina, 2014) . </a:t>
            </a:r>
          </a:p>
          <a:p>
            <a:pPr marL="243205" indent="-243205" algn="just">
              <a:spcAft>
                <a:spcPts val="800"/>
              </a:spcAft>
            </a:pPr>
            <a:endParaRPr lang="en-GB" sz="2000" dirty="0">
              <a:effectLst/>
              <a:latin typeface="Times New Roman" panose="02020603050405020304" pitchFamily="18" charset="0"/>
              <a:ea typeface="Calibri" panose="020F0502020204030204" pitchFamily="34" charset="0"/>
            </a:endParaRPr>
          </a:p>
          <a:p>
            <a:pPr marL="342900" indent="-342900" algn="just">
              <a:spcAft>
                <a:spcPts val="800"/>
              </a:spcAft>
              <a:buFont typeface="Wingdings" panose="05000000000000000000" pitchFamily="2" charset="2"/>
              <a:buChar char="§"/>
            </a:pPr>
            <a:r>
              <a:rPr lang="en-GB" sz="2000" dirty="0">
                <a:effectLst/>
                <a:latin typeface="Times New Roman" panose="02020603050405020304" pitchFamily="18" charset="0"/>
                <a:ea typeface="Calibri" panose="020F0502020204030204" pitchFamily="34" charset="0"/>
              </a:rPr>
              <a:t>To explain this further, </a:t>
            </a:r>
            <a:r>
              <a:rPr lang="en-GB" sz="2000" dirty="0" err="1">
                <a:effectLst/>
                <a:latin typeface="Times New Roman" panose="02020603050405020304" pitchFamily="18" charset="0"/>
                <a:ea typeface="Calibri" panose="020F0502020204030204" pitchFamily="34" charset="0"/>
              </a:rPr>
              <a:t>Schrepfer</a:t>
            </a:r>
            <a:r>
              <a:rPr lang="en-GB" sz="2000" dirty="0">
                <a:effectLst/>
                <a:latin typeface="Times New Roman" panose="02020603050405020304" pitchFamily="18" charset="0"/>
                <a:ea typeface="Calibri" panose="020F0502020204030204" pitchFamily="34" charset="0"/>
              </a:rPr>
              <a:t> &amp; Caterina (2014) put forth an equation which is “Displacement = hazards (causes + drivers) + vulnerability Capacity + innovation”.  </a:t>
            </a:r>
          </a:p>
          <a:p>
            <a:pPr marL="342900" indent="-342900" algn="just">
              <a:spcAft>
                <a:spcPts val="800"/>
              </a:spcAft>
              <a:buFont typeface="Wingdings" panose="05000000000000000000" pitchFamily="2" charset="2"/>
              <a:buChar char="§"/>
            </a:pPr>
            <a:endParaRPr lang="en-GB" sz="2000" dirty="0">
              <a:effectLst/>
              <a:latin typeface="Times New Roman" panose="02020603050405020304" pitchFamily="18" charset="0"/>
              <a:ea typeface="Calibri" panose="020F0502020204030204" pitchFamily="34" charset="0"/>
            </a:endParaRPr>
          </a:p>
          <a:p>
            <a:pPr marL="342900" indent="-342900" algn="just">
              <a:spcAft>
                <a:spcPts val="800"/>
              </a:spcAft>
              <a:buFont typeface="Wingdings" panose="05000000000000000000" pitchFamily="2" charset="2"/>
              <a:buChar char="§"/>
            </a:pPr>
            <a:r>
              <a:rPr lang="en-GB" sz="2000" dirty="0">
                <a:effectLst/>
                <a:latin typeface="Times New Roman" panose="02020603050405020304" pitchFamily="18" charset="0"/>
                <a:ea typeface="Calibri" panose="020F0502020204030204" pitchFamily="34" charset="0"/>
              </a:rPr>
              <a:t>This shows that the lack of resilience is central to the </a:t>
            </a:r>
            <a:r>
              <a:rPr lang="en-GB" sz="2000" dirty="0">
                <a:latin typeface="Times New Roman" panose="02020603050405020304" pitchFamily="18" charset="0"/>
                <a:ea typeface="Calibri" panose="020F0502020204030204" pitchFamily="34" charset="0"/>
              </a:rPr>
              <a:t>trigger of </a:t>
            </a:r>
            <a:r>
              <a:rPr lang="en-GB" sz="2000" dirty="0">
                <a:effectLst/>
                <a:latin typeface="Times New Roman" panose="02020603050405020304" pitchFamily="18" charset="0"/>
                <a:ea typeface="Calibri" panose="020F0502020204030204" pitchFamily="34" charset="0"/>
              </a:rPr>
              <a:t>vulnerability and the cause of displacement</a:t>
            </a:r>
            <a:r>
              <a:rPr lang="en-GB" sz="1800" dirty="0">
                <a:effectLst/>
                <a:latin typeface="Times New Roman" panose="02020603050405020304" pitchFamily="18" charset="0"/>
                <a:ea typeface="Calibri" panose="020F0502020204030204" pitchFamily="34"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Nepal's vulnerability to disasters | weADAPT">
            <a:extLst>
              <a:ext uri="{FF2B5EF4-FFF2-40B4-BE49-F238E27FC236}">
                <a16:creationId xmlns:a16="http://schemas.microsoft.com/office/drawing/2014/main" id="{E93492C0-9D21-448D-AC61-591BEF6C43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9992" y="2413590"/>
            <a:ext cx="4185684" cy="3678865"/>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2D31AD01-8E26-4A6D-A41E-D5DF08D0B3B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4109683974"/>
      </p:ext>
    </p:extLst>
  </p:cSld>
  <p:clrMapOvr>
    <a:masterClrMapping/>
  </p:clrMapOvr>
  <mc:AlternateContent xmlns:mc="http://schemas.openxmlformats.org/markup-compatibility/2006">
    <mc:Choice xmlns:p14="http://schemas.microsoft.com/office/powerpoint/2010/main" Requires="p14">
      <p:transition spd="slow" p14:dur="2000" advTm="60613"/>
    </mc:Choice>
    <mc:Fallback>
      <p:transition spd="slow" advTm="606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3F2CB04-39B2-445B-8350-1DF53AFC1842}"/>
              </a:ext>
            </a:extLst>
          </p:cNvPr>
          <p:cNvSpPr>
            <a:spLocks noGrp="1"/>
          </p:cNvSpPr>
          <p:nvPr>
            <p:ph idx="1"/>
          </p:nvPr>
        </p:nvSpPr>
        <p:spPr>
          <a:xfrm>
            <a:off x="236042" y="288065"/>
            <a:ext cx="7589520" cy="669852"/>
          </a:xfrm>
        </p:spPr>
        <p:txBody>
          <a:bodyPr>
            <a:normAutofit/>
          </a:bodyPr>
          <a:lstStyle/>
          <a:p>
            <a:r>
              <a:rPr lang="en-GB" sz="2800" b="1" dirty="0">
                <a:solidFill>
                  <a:srgbClr val="000000"/>
                </a:solidFill>
                <a:latin typeface="Times New Roman" panose="02020603050405020304" pitchFamily="18" charset="0"/>
                <a:cs typeface="Times New Roman" panose="02020603050405020304" pitchFamily="18" charset="0"/>
              </a:rPr>
              <a:t>Disaster resilience in reducing displacement</a:t>
            </a:r>
            <a:endParaRPr lang="en-GB" sz="2800" b="1" dirty="0"/>
          </a:p>
        </p:txBody>
      </p:sp>
      <p:sp>
        <p:nvSpPr>
          <p:cNvPr id="5" name="Rectangle 4">
            <a:extLst>
              <a:ext uri="{FF2B5EF4-FFF2-40B4-BE49-F238E27FC236}">
                <a16:creationId xmlns:a16="http://schemas.microsoft.com/office/drawing/2014/main" id="{6EEDD84B-3A1A-46EF-B076-CC1F7A536D88}"/>
              </a:ext>
            </a:extLst>
          </p:cNvPr>
          <p:cNvSpPr/>
          <p:nvPr/>
        </p:nvSpPr>
        <p:spPr>
          <a:xfrm>
            <a:off x="148856" y="1858532"/>
            <a:ext cx="12043144" cy="4299883"/>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just"/>
            <a:endParaRPr lang="en-GB" dirty="0"/>
          </a:p>
        </p:txBody>
      </p:sp>
      <p:sp>
        <p:nvSpPr>
          <p:cNvPr id="2" name="Rectangle 1">
            <a:extLst>
              <a:ext uri="{FF2B5EF4-FFF2-40B4-BE49-F238E27FC236}">
                <a16:creationId xmlns:a16="http://schemas.microsoft.com/office/drawing/2014/main" id="{6A5F467F-898B-4AD6-8E9E-03A32D34CAC5}"/>
              </a:ext>
            </a:extLst>
          </p:cNvPr>
          <p:cNvSpPr/>
          <p:nvPr/>
        </p:nvSpPr>
        <p:spPr>
          <a:xfrm>
            <a:off x="797442" y="2190308"/>
            <a:ext cx="2690037" cy="18181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43205" indent="-243205"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The creation of disaster resilient measures in cities can help to reduce vulnerability and prevent further displacements.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D04B709-7F76-436D-A2D8-8CDCE9CBD730}"/>
              </a:ext>
            </a:extLst>
          </p:cNvPr>
          <p:cNvSpPr/>
          <p:nvPr/>
        </p:nvSpPr>
        <p:spPr>
          <a:xfrm>
            <a:off x="4210493" y="2564516"/>
            <a:ext cx="278573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43205" indent="-243205"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It means: to reduce displacement, increase resilience.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EF654424-8AB2-43A9-972E-FE186E0CD40B}"/>
              </a:ext>
            </a:extLst>
          </p:cNvPr>
          <p:cNvSpPr/>
          <p:nvPr/>
        </p:nvSpPr>
        <p:spPr>
          <a:xfrm>
            <a:off x="6996222" y="3065424"/>
            <a:ext cx="4352260" cy="21690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43205" indent="-243205"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It is imperative that humanitarian, development, and displacement organizations adapt to solutions that can increase the resilience of vulnerable populations to prevent further displacement (Pinto et al.,14).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74A58B1-D1E2-4D50-AD0B-DE54EF6D6EB1}"/>
              </a:ext>
            </a:extLst>
          </p:cNvPr>
          <p:cNvSpPr/>
          <p:nvPr/>
        </p:nvSpPr>
        <p:spPr>
          <a:xfrm>
            <a:off x="2142460" y="4335426"/>
            <a:ext cx="4853762" cy="17980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43205" indent="-243205"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To achieve disaster resilience and reduce displacement, resilience planning should consider long-term urban resilience issues such as climate change impacts while creating resilience to reduce vulnerability (Arup, 2018).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086AB3FD-AC2F-450A-AFE7-D31EBAA4B1CA}"/>
              </a:ext>
            </a:extLst>
          </p:cNvPr>
          <p:cNvCxnSpPr>
            <a:stCxn id="2" idx="3"/>
          </p:cNvCxnSpPr>
          <p:nvPr/>
        </p:nvCxnSpPr>
        <p:spPr>
          <a:xfrm>
            <a:off x="3487479" y="3099391"/>
            <a:ext cx="723014"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6A62B351-E637-4DFF-832E-0C54B200F66E}"/>
              </a:ext>
            </a:extLst>
          </p:cNvPr>
          <p:cNvCxnSpPr/>
          <p:nvPr/>
        </p:nvCxnSpPr>
        <p:spPr>
          <a:xfrm>
            <a:off x="3487479" y="4000007"/>
            <a:ext cx="255181" cy="3402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8" name="Audio 7">
            <a:hlinkClick r:id="" action="ppaction://media"/>
            <a:extLst>
              <a:ext uri="{FF2B5EF4-FFF2-40B4-BE49-F238E27FC236}">
                <a16:creationId xmlns:a16="http://schemas.microsoft.com/office/drawing/2014/main" id="{8D7988B4-3760-456E-8218-5EC92B0BC4A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871483449"/>
      </p:ext>
    </p:extLst>
  </p:cSld>
  <p:clrMapOvr>
    <a:masterClrMapping/>
  </p:clrMapOvr>
  <mc:AlternateContent xmlns:mc="http://schemas.openxmlformats.org/markup-compatibility/2006">
    <mc:Choice xmlns:p14="http://schemas.microsoft.com/office/powerpoint/2010/main" Requires="p14">
      <p:transition spd="slow" p14:dur="2000" advTm="52138"/>
    </mc:Choice>
    <mc:Fallback>
      <p:transition spd="slow" advTm="521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04599"/>
            <a:ext cx="5643762" cy="1273057"/>
          </a:xfrm>
        </p:spPr>
        <p:txBody>
          <a:bodyPr>
            <a:normAutofit fontScale="90000"/>
          </a:bodyPr>
          <a:lstStyle/>
          <a:p>
            <a:r>
              <a:rPr lang="en-GB" sz="5300" b="1" dirty="0">
                <a:latin typeface="Times New Roman" panose="02020603050405020304" pitchFamily="18" charset="0"/>
                <a:cs typeface="Times New Roman" panose="02020603050405020304" pitchFamily="18" charset="0"/>
              </a:rPr>
              <a:t>Conclusion</a:t>
            </a:r>
            <a:r>
              <a:rPr lang="en-GB" b="1" dirty="0">
                <a:latin typeface="Sylfaen" panose="010A0502050306030303" pitchFamily="18" charset="0"/>
              </a:rPr>
              <a:t> </a:t>
            </a:r>
            <a:br>
              <a:rPr lang="en-US" b="1" dirty="0"/>
            </a:br>
            <a:endParaRPr lang="en-US" dirty="0"/>
          </a:p>
        </p:txBody>
      </p:sp>
      <p:sp>
        <p:nvSpPr>
          <p:cNvPr id="3" name="Content Placeholder 2"/>
          <p:cNvSpPr>
            <a:spLocks noGrp="1"/>
          </p:cNvSpPr>
          <p:nvPr>
            <p:ph idx="1"/>
          </p:nvPr>
        </p:nvSpPr>
        <p:spPr>
          <a:xfrm>
            <a:off x="265814" y="1845734"/>
            <a:ext cx="6783572" cy="4023360"/>
          </a:xfrm>
        </p:spPr>
        <p:txBody>
          <a:bodyPr>
            <a:normAutofit lnSpcReduction="10000"/>
          </a:bodyPr>
          <a:lstStyle/>
          <a:p>
            <a:pPr algn="just">
              <a:lnSpc>
                <a:spcPct val="107000"/>
              </a:lnSpc>
              <a:spcAft>
                <a:spcPts val="800"/>
              </a:spcAft>
              <a:buFont typeface="Wingdings" panose="05000000000000000000" pitchFamily="2" charset="2"/>
              <a:buChar char="§"/>
            </a:pPr>
            <a:r>
              <a:rPr lang="en-GB"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link between disaster resilience and displacement has been made clear</a:t>
            </a:r>
          </a:p>
          <a:p>
            <a:pPr algn="just">
              <a:lnSpc>
                <a:spcPct val="107000"/>
              </a:lnSpc>
              <a:spcAft>
                <a:spcPts val="800"/>
              </a:spcAft>
              <a:buFont typeface="Wingdings" panose="05000000000000000000" pitchFamily="2" charset="2"/>
              <a:buChar char="§"/>
            </a:pPr>
            <a:endPar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Font typeface="Wingdings" panose="05000000000000000000" pitchFamily="2" charset="2"/>
              <a:buChar char="§"/>
            </a:pPr>
            <a:r>
              <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It can</a:t>
            </a:r>
            <a:r>
              <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be noted that the built environment professionals should focus on building disaster resilience infrastructure targeted at reducing the risks of displacement via the reduction of vulnerabilities.</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pic>
        <p:nvPicPr>
          <p:cNvPr id="5122" name="Picture 2" descr="Urban vulnerability to natural disasters in Central America &amp; the Caribbean  | VOXLACEA">
            <a:extLst>
              <a:ext uri="{FF2B5EF4-FFF2-40B4-BE49-F238E27FC236}">
                <a16:creationId xmlns:a16="http://schemas.microsoft.com/office/drawing/2014/main" id="{00CA6B73-DE08-4B08-88A6-34A46151D2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3935" y="1977656"/>
            <a:ext cx="4632251" cy="4295553"/>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44173F6A-6627-4536-8AB4-78009426DFA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738379290"/>
      </p:ext>
    </p:extLst>
  </p:cSld>
  <p:clrMapOvr>
    <a:masterClrMapping/>
  </p:clrMapOvr>
  <mc:AlternateContent xmlns:mc="http://schemas.openxmlformats.org/markup-compatibility/2006">
    <mc:Choice xmlns:p14="http://schemas.microsoft.com/office/powerpoint/2010/main" Requires="p14">
      <p:transition spd="slow" p14:dur="2000" advTm="19770"/>
    </mc:Choice>
    <mc:Fallback>
      <p:transition spd="slow" advTm="197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 Introduction to the concepts</Template>
  <TotalTime>1575</TotalTime>
  <Words>748</Words>
  <Application>Microsoft Office PowerPoint</Application>
  <PresentationFormat>Widescreen</PresentationFormat>
  <Paragraphs>66</Paragraphs>
  <Slides>10</Slides>
  <Notes>0</Notes>
  <HiddenSlides>0</HiddenSlides>
  <MMClips>10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Calibri Light</vt:lpstr>
      <vt:lpstr>Sylfaen</vt:lpstr>
      <vt:lpstr>Times New Roman</vt:lpstr>
      <vt:lpstr>Wingdings</vt:lpstr>
      <vt:lpstr>Retrospect</vt:lpstr>
      <vt:lpstr>Custom Design</vt:lpstr>
      <vt:lpstr>Links between Disaster resilience and displacement  </vt:lpstr>
      <vt:lpstr>Learning outcomes </vt:lpstr>
      <vt:lpstr>Content</vt:lpstr>
      <vt:lpstr> The meaning of resilience </vt:lpstr>
      <vt:lpstr>The meaning of disaster resilience </vt:lpstr>
      <vt:lpstr>PowerPoint Presentation</vt:lpstr>
      <vt:lpstr>PowerPoint Presentation</vt:lpstr>
      <vt:lpstr>PowerPoint Presentation</vt:lpstr>
      <vt:lpstr>Conclusion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dc:title>
  <dc:creator>Malith De Silva</dc:creator>
  <cp:lastModifiedBy>smart</cp:lastModifiedBy>
  <cp:revision>29</cp:revision>
  <dcterms:created xsi:type="dcterms:W3CDTF">2021-10-15T05:37:37Z</dcterms:created>
  <dcterms:modified xsi:type="dcterms:W3CDTF">2022-02-18T07:06:59Z</dcterms:modified>
</cp:coreProperties>
</file>