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6" r:id="rId3"/>
    <p:sldId id="272" r:id="rId4"/>
    <p:sldId id="257" r:id="rId5"/>
    <p:sldId id="267" r:id="rId6"/>
    <p:sldId id="261" r:id="rId7"/>
    <p:sldId id="264" r:id="rId8"/>
    <p:sldId id="276" r:id="rId9"/>
    <p:sldId id="265" r:id="rId10"/>
    <p:sldId id="274" r:id="rId11"/>
    <p:sldId id="275" r:id="rId12"/>
    <p:sldId id="273" r:id="rId13"/>
    <p:sldId id="27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DEB4FE-C1B7-6756-5BB4-41ECE56674CF}" name="Chathuranganee Jayakody" initials="CJ" userId="S::C.Jayakody2@hud.ac.uk::3aadeb19-102c-4921-b89b-1346ce012ff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774" autoAdjust="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F11BA1F-EFB8-40F1-80EA-BE41C366620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9951" y="133883"/>
            <a:ext cx="1670685" cy="568960"/>
          </a:xfrm>
          <a:prstGeom prst="rect">
            <a:avLst/>
          </a:prstGeom>
          <a:noFill/>
          <a:ln>
            <a:noFill/>
          </a:ln>
        </p:spPr>
      </p:pic>
      <p:pic>
        <p:nvPicPr>
          <p:cNvPr id="11" name="Picture 10">
            <a:extLst>
              <a:ext uri="{FF2B5EF4-FFF2-40B4-BE49-F238E27FC236}">
                <a16:creationId xmlns:a16="http://schemas.microsoft.com/office/drawing/2014/main" id="{F24101D6-A3D8-4004-8C5A-D9F3D7441A8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1115" y="127508"/>
            <a:ext cx="2181860" cy="622300"/>
          </a:xfrm>
          <a:prstGeom prst="rect">
            <a:avLst/>
          </a:prstGeom>
          <a:noFill/>
          <a:ln>
            <a:noFill/>
          </a:ln>
        </p:spPr>
      </p:pic>
    </p:spTree>
    <p:extLst>
      <p:ext uri="{BB962C8B-B14F-4D97-AF65-F5344CB8AC3E}">
        <p14:creationId xmlns:p14="http://schemas.microsoft.com/office/powerpoint/2010/main" val="4008434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2532896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1208620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CA566-D995-428F-A7AA-A46175019F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4A6A305-7BD5-4208-ADE2-5D92482737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ADC5C24-7CF1-4F0E-9EBF-7AB8402B27C8}"/>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5" name="Footer Placeholder 4">
            <a:extLst>
              <a:ext uri="{FF2B5EF4-FFF2-40B4-BE49-F238E27FC236}">
                <a16:creationId xmlns:a16="http://schemas.microsoft.com/office/drawing/2014/main" id="{452DD3A2-BF0C-44B5-8352-15C6B85317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1609D4-75D8-48B6-8BF9-7A472F8E8B6C}"/>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746069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1E18F-64FE-4F93-850B-390674C28DC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AA947CF-CC19-485F-B111-ED3F1C24E8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0B6582-361D-467F-A362-38A1C188D40A}"/>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5" name="Footer Placeholder 4">
            <a:extLst>
              <a:ext uri="{FF2B5EF4-FFF2-40B4-BE49-F238E27FC236}">
                <a16:creationId xmlns:a16="http://schemas.microsoft.com/office/drawing/2014/main" id="{D8EDE49D-D2BF-4B3D-8E7B-CF45BCB4FB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0B25BD-751D-4F05-8E6D-30F0B22F50E9}"/>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800602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DA786-5151-41CC-9F44-0ED7471884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9DDDD9A-9A9F-4E5B-B395-0DA4C28C0B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93C29A-DC11-44B3-86F6-5C8161531125}"/>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5" name="Footer Placeholder 4">
            <a:extLst>
              <a:ext uri="{FF2B5EF4-FFF2-40B4-BE49-F238E27FC236}">
                <a16:creationId xmlns:a16="http://schemas.microsoft.com/office/drawing/2014/main" id="{0003E3F6-B998-41F6-9E56-118EEB565B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85CB67-716C-456B-8F48-CE0AC07E4922}"/>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165384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EFC4F-D854-420A-961C-F13B2F4E69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98AE22-3410-45A6-AA29-A80535B10D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791D104-4BE4-4DB6-8FBF-DCAE2F95BA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D8B2B19-7577-4615-8564-6C33952CB486}"/>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6" name="Footer Placeholder 5">
            <a:extLst>
              <a:ext uri="{FF2B5EF4-FFF2-40B4-BE49-F238E27FC236}">
                <a16:creationId xmlns:a16="http://schemas.microsoft.com/office/drawing/2014/main" id="{10310238-9795-4F59-AEF9-A3DA5E1A68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701B98-3CD9-4701-86A2-1DEA9FC1C9A2}"/>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177784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B7CA6-9466-4795-BFA9-FFB8964C391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E6E30E-88E8-4BF1-BF47-464D03FE81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33F7D1-C2D3-4C38-B35C-7F0C322C39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915212C-0D00-4C3F-B71D-E40A355E6B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F16E87-AC07-43E5-AA04-7FE92F1235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D64C582-845E-4154-B47C-B9843DB93D35}"/>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8" name="Footer Placeholder 7">
            <a:extLst>
              <a:ext uri="{FF2B5EF4-FFF2-40B4-BE49-F238E27FC236}">
                <a16:creationId xmlns:a16="http://schemas.microsoft.com/office/drawing/2014/main" id="{5D30D677-38E8-420F-9216-ACDE0180171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F158473-0E1E-4E7F-961A-ADB3DFAA51D3}"/>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397853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27091-213A-4F1D-A57C-ED4F24892E8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A2198-61F8-4985-A950-F1D10700A444}"/>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4" name="Footer Placeholder 3">
            <a:extLst>
              <a:ext uri="{FF2B5EF4-FFF2-40B4-BE49-F238E27FC236}">
                <a16:creationId xmlns:a16="http://schemas.microsoft.com/office/drawing/2014/main" id="{C583E451-F1DF-4870-80A9-00171F19866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68D33AE-47CA-468E-BB47-B93524623062}"/>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57461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BEC796-D31F-459E-A138-2AFBD4A293AF}"/>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3" name="Footer Placeholder 2">
            <a:extLst>
              <a:ext uri="{FF2B5EF4-FFF2-40B4-BE49-F238E27FC236}">
                <a16:creationId xmlns:a16="http://schemas.microsoft.com/office/drawing/2014/main" id="{92604254-A912-41E1-A188-79E0C1B5B91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4C24E09-AA99-4507-98CC-2210673D1950}"/>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072336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856B-8BEC-488E-8E0C-C32E222FDC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53DA2A6-92E4-4FCB-9105-38DD537985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9C668AB-1A4D-4FE3-A28A-EEFA86B928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873E7C-B989-47FB-A4B6-A8334E0367B0}"/>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6" name="Footer Placeholder 5">
            <a:extLst>
              <a:ext uri="{FF2B5EF4-FFF2-40B4-BE49-F238E27FC236}">
                <a16:creationId xmlns:a16="http://schemas.microsoft.com/office/drawing/2014/main" id="{D484A091-E2B1-477E-BFFB-CBDDE0596B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88434F-EE21-4096-BF97-5DEC8D98FD3B}"/>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491355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pic>
        <p:nvPicPr>
          <p:cNvPr id="7" name="Picture 6">
            <a:extLst>
              <a:ext uri="{FF2B5EF4-FFF2-40B4-BE49-F238E27FC236}">
                <a16:creationId xmlns:a16="http://schemas.microsoft.com/office/drawing/2014/main" id="{1B26D898-02A4-4D43-A4EE-64ADC7DC2AB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8477" y="95236"/>
            <a:ext cx="1670685" cy="568960"/>
          </a:xfrm>
          <a:prstGeom prst="rect">
            <a:avLst/>
          </a:prstGeom>
          <a:noFill/>
          <a:ln>
            <a:noFill/>
          </a:ln>
        </p:spPr>
      </p:pic>
      <p:pic>
        <p:nvPicPr>
          <p:cNvPr id="8" name="Picture 7">
            <a:extLst>
              <a:ext uri="{FF2B5EF4-FFF2-40B4-BE49-F238E27FC236}">
                <a16:creationId xmlns:a16="http://schemas.microsoft.com/office/drawing/2014/main" id="{299DF6A7-6DA5-4242-B61E-1BCF4ACD2AB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0458" y="86358"/>
            <a:ext cx="2181860" cy="622300"/>
          </a:xfrm>
          <a:prstGeom prst="rect">
            <a:avLst/>
          </a:prstGeom>
          <a:noFill/>
          <a:ln>
            <a:noFill/>
          </a:ln>
        </p:spPr>
      </p:pic>
    </p:spTree>
    <p:extLst>
      <p:ext uri="{BB962C8B-B14F-4D97-AF65-F5344CB8AC3E}">
        <p14:creationId xmlns:p14="http://schemas.microsoft.com/office/powerpoint/2010/main" val="3553306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74064-0535-484B-8ACB-7B6F296186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A7EFDAA-BE87-4B48-AE18-56C43C847B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8F931357-112E-4CAA-9E08-99A334AEBF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2C1552-B907-444D-A397-7DD212DC31BA}"/>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6" name="Footer Placeholder 5">
            <a:extLst>
              <a:ext uri="{FF2B5EF4-FFF2-40B4-BE49-F238E27FC236}">
                <a16:creationId xmlns:a16="http://schemas.microsoft.com/office/drawing/2014/main" id="{29FC4B93-B74D-4F82-AADA-7DD779132C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7B2162-6DD5-4182-9253-D1D27831569C}"/>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012505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2D08D-31F6-4A31-A2D3-617C89BC123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961EA0-6249-480A-9B6C-46A7631349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7A9417-FCD1-491A-974E-2C77DA1BF19C}"/>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5" name="Footer Placeholder 4">
            <a:extLst>
              <a:ext uri="{FF2B5EF4-FFF2-40B4-BE49-F238E27FC236}">
                <a16:creationId xmlns:a16="http://schemas.microsoft.com/office/drawing/2014/main" id="{269591EC-B158-4A32-9943-AC155C075C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57CE8A-83F1-4CAB-8C5D-F790933E99D3}"/>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1435988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39E760-8596-45E5-BA76-D0B21A41433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5F61093-56B2-44CB-8627-38379295BD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BAFF10-1DF2-4822-8A2C-7076EA30EC0F}"/>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5" name="Footer Placeholder 4">
            <a:extLst>
              <a:ext uri="{FF2B5EF4-FFF2-40B4-BE49-F238E27FC236}">
                <a16:creationId xmlns:a16="http://schemas.microsoft.com/office/drawing/2014/main" id="{BA59A69D-5736-4F78-9075-D8F1A2283F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E89B87-E353-41CB-A88E-613B326E73EC}"/>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47772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039DEF-0C26-40E9-A9BF-84EB894187BC}" type="datetimeFigureOut">
              <a:rPr lang="en-US" smtClean="0"/>
              <a:t>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568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E039DEF-0C26-40E9-A9BF-84EB894187BC}" type="datetimeFigureOut">
              <a:rPr lang="en-US" smtClean="0"/>
              <a:t>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3875309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039DEF-0C26-40E9-A9BF-84EB894187BC}" type="datetimeFigureOut">
              <a:rPr lang="en-US" smtClean="0"/>
              <a:t>2/19/2022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2885514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039DEF-0C26-40E9-A9BF-84EB894187BC}" type="datetimeFigureOut">
              <a:rPr lang="en-US" smtClean="0"/>
              <a:t>2/19/2022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1994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E039DEF-0C26-40E9-A9BF-84EB894187BC}" type="datetimeFigureOut">
              <a:rPr lang="en-US" smtClean="0"/>
              <a:t>2/19/2022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28972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E039DEF-0C26-40E9-A9BF-84EB894187BC}" type="datetimeFigureOut">
              <a:rPr lang="en-US" smtClean="0"/>
              <a:t>2/19/2022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9BAE17D-6724-4322-8DE7-984BE845CAAF}" type="slidenum">
              <a:rPr lang="en-US" smtClean="0"/>
              <a:t>‹#›</a:t>
            </a:fld>
            <a:endParaRPr lang="en-US"/>
          </a:p>
        </p:txBody>
      </p:sp>
    </p:spTree>
    <p:extLst>
      <p:ext uri="{BB962C8B-B14F-4D97-AF65-F5344CB8AC3E}">
        <p14:creationId xmlns:p14="http://schemas.microsoft.com/office/powerpoint/2010/main" val="1106355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039DEF-0C26-40E9-A9BF-84EB894187BC}" type="datetimeFigureOut">
              <a:rPr lang="en-US" smtClean="0"/>
              <a:t>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4013022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E039DEF-0C26-40E9-A9BF-84EB894187BC}" type="datetimeFigureOut">
              <a:rPr lang="en-US" smtClean="0"/>
              <a:t>2/19/2022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9BAE17D-6724-4322-8DE7-984BE845CAAF}"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1427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EB564A-6ADC-413B-983F-6DC1E36046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FD7E32-6FE8-4AF8-AC3E-10B0C1A8EB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E666FB-2C42-4465-B9BC-8B9DE9B19A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BA372A-B9B5-441A-A206-396452DF1A2E}" type="datetimeFigureOut">
              <a:rPr lang="en-GB" smtClean="0"/>
              <a:t>19/02/2022</a:t>
            </a:fld>
            <a:endParaRPr lang="en-GB"/>
          </a:p>
        </p:txBody>
      </p:sp>
      <p:sp>
        <p:nvSpPr>
          <p:cNvPr id="5" name="Footer Placeholder 4">
            <a:extLst>
              <a:ext uri="{FF2B5EF4-FFF2-40B4-BE49-F238E27FC236}">
                <a16:creationId xmlns:a16="http://schemas.microsoft.com/office/drawing/2014/main" id="{9C2F0BC3-FD0C-4140-95C1-4399332ACE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81CD2CF-62EC-4A5E-B3BA-F446C33A79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238CA0-3056-4810-AED1-6D1C948538A1}" type="slidenum">
              <a:rPr lang="en-GB" smtClean="0"/>
              <a:t>‹#›</a:t>
            </a:fld>
            <a:endParaRPr lang="en-GB"/>
          </a:p>
        </p:txBody>
      </p:sp>
    </p:spTree>
    <p:extLst>
      <p:ext uri="{BB962C8B-B14F-4D97-AF65-F5344CB8AC3E}">
        <p14:creationId xmlns:p14="http://schemas.microsoft.com/office/powerpoint/2010/main" val="36811084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hyperlink" Target="https://www.internal-displacement.org/sites/default/files/inline-files/201509-global-protracted-displacement-odi-case%20studies.pdf" TargetMode="External"/><Relationship Id="rId2" Type="http://schemas.openxmlformats.org/officeDocument/2006/relationships/hyperlink" Target="file:///C:\Users\smart\Downloads\MassDisplacementhostcitiesandurbansystems%20(3).pdf" TargetMode="External"/><Relationship Id="rId1" Type="http://schemas.openxmlformats.org/officeDocument/2006/relationships/slideLayout" Target="../slideLayouts/slideLayout2.xml"/><Relationship Id="rId5" Type="http://schemas.openxmlformats.org/officeDocument/2006/relationships/hyperlink" Target="https://doi.org/10.1007/978-94-017-2006-9_2" TargetMode="External"/><Relationship Id="rId4" Type="http://schemas.openxmlformats.org/officeDocument/2006/relationships/hyperlink" Target="https://blogs.icrc.org/law-and-policy/2019/02/12/displaced-cities-who-are-hosts/"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8889" y="1637413"/>
            <a:ext cx="9898601" cy="1017009"/>
          </a:xfrm>
        </p:spPr>
        <p:txBody>
          <a:bodyPr>
            <a:noAutofit/>
          </a:bodyPr>
          <a:lstStyle/>
          <a:p>
            <a:pPr algn="just" fontAlgn="base">
              <a:lnSpc>
                <a:spcPct val="107000"/>
              </a:lnSpc>
              <a:spcAft>
                <a:spcPts val="800"/>
              </a:spcAft>
            </a:pPr>
            <a:r>
              <a:rPr lang="en-GB"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Challenges to host Cities and Urban systems</a:t>
            </a:r>
            <a:endParaRPr lang="en-GB" sz="3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5C496620-69B0-430F-BA50-448D2E2038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06697852"/>
      </p:ext>
    </p:extLst>
  </p:cSld>
  <p:clrMapOvr>
    <a:masterClrMapping/>
  </p:clrMapOvr>
  <mc:AlternateContent xmlns:mc="http://schemas.openxmlformats.org/markup-compatibility/2006">
    <mc:Choice xmlns:p14="http://schemas.microsoft.com/office/powerpoint/2010/main" Requires="p14">
      <p:transition spd="slow" p14:dur="2000" advTm="8647"/>
    </mc:Choice>
    <mc:Fallback>
      <p:transition spd="slow" advTm="8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60E63-77D9-4E46-9A94-D14FB927FA4E}"/>
              </a:ext>
            </a:extLst>
          </p:cNvPr>
          <p:cNvSpPr>
            <a:spLocks noGrp="1"/>
          </p:cNvSpPr>
          <p:nvPr>
            <p:ph type="title"/>
          </p:nvPr>
        </p:nvSpPr>
        <p:spPr>
          <a:xfrm>
            <a:off x="1097280" y="286603"/>
            <a:ext cx="5691447" cy="702303"/>
          </a:xfrm>
        </p:spPr>
        <p:txBody>
          <a:bodyPr>
            <a:normAutofit/>
          </a:bodyPr>
          <a:lstStyle/>
          <a:p>
            <a:r>
              <a:rPr lang="en-GB" sz="3600" b="1" dirty="0">
                <a:latin typeface="Times New Roman" panose="02020603050405020304" pitchFamily="18" charset="0"/>
                <a:cs typeface="Times New Roman" panose="02020603050405020304" pitchFamily="18" charset="0"/>
              </a:rPr>
              <a:t>Addressing these challenges</a:t>
            </a:r>
          </a:p>
        </p:txBody>
      </p:sp>
      <p:sp>
        <p:nvSpPr>
          <p:cNvPr id="3" name="Content Placeholder 2">
            <a:extLst>
              <a:ext uri="{FF2B5EF4-FFF2-40B4-BE49-F238E27FC236}">
                <a16:creationId xmlns:a16="http://schemas.microsoft.com/office/drawing/2014/main" id="{03F4AFD6-43FB-402C-BC01-8CBE3D857480}"/>
              </a:ext>
            </a:extLst>
          </p:cNvPr>
          <p:cNvSpPr>
            <a:spLocks noGrp="1"/>
          </p:cNvSpPr>
          <p:nvPr>
            <p:ph idx="1"/>
          </p:nvPr>
        </p:nvSpPr>
        <p:spPr/>
        <p:txBody>
          <a:bodyPr>
            <a:normAutofit/>
          </a:bodyPr>
          <a:lstStyle/>
          <a:p>
            <a:pPr algn="just">
              <a:buFont typeface="Wingdings" panose="05000000000000000000" pitchFamily="2" charset="2"/>
              <a:buChar char="§"/>
            </a:pPr>
            <a:endParaRPr lang="en-GB" sz="24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E9675D93-B94C-4E3C-967F-BFADD449C9B9}"/>
              </a:ext>
            </a:extLst>
          </p:cNvPr>
          <p:cNvSpPr/>
          <p:nvPr/>
        </p:nvSpPr>
        <p:spPr>
          <a:xfrm>
            <a:off x="1097280" y="1845734"/>
            <a:ext cx="10058400" cy="402336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9" name="Rectangle 8">
            <a:extLst>
              <a:ext uri="{FF2B5EF4-FFF2-40B4-BE49-F238E27FC236}">
                <a16:creationId xmlns:a16="http://schemas.microsoft.com/office/drawing/2014/main" id="{8C7ED974-297C-48A1-A4EE-BF4331397295}"/>
              </a:ext>
            </a:extLst>
          </p:cNvPr>
          <p:cNvSpPr/>
          <p:nvPr/>
        </p:nvSpPr>
        <p:spPr>
          <a:xfrm>
            <a:off x="1745673" y="2826796"/>
            <a:ext cx="4802910" cy="139469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just">
              <a:lnSpc>
                <a:spcPct val="107000"/>
              </a:lnSpc>
              <a:spcAft>
                <a:spcPts val="800"/>
              </a:spcAft>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A city’s ability to respond to a shock event depends on the ability of the existing systems which underpin urban well-being to be able to continue to function under additional stress, and/or the ability of new avenues of support to be able to effectively work with, or within, existing urban systems (ARUP, N.D).</a:t>
            </a:r>
          </a:p>
        </p:txBody>
      </p:sp>
      <p:sp>
        <p:nvSpPr>
          <p:cNvPr id="10" name="Rectangle 9">
            <a:extLst>
              <a:ext uri="{FF2B5EF4-FFF2-40B4-BE49-F238E27FC236}">
                <a16:creationId xmlns:a16="http://schemas.microsoft.com/office/drawing/2014/main" id="{4EF46E09-E5AE-4E6D-98AE-4CBB16F7B09F}"/>
              </a:ext>
            </a:extLst>
          </p:cNvPr>
          <p:cNvSpPr/>
          <p:nvPr/>
        </p:nvSpPr>
        <p:spPr>
          <a:xfrm>
            <a:off x="1348509" y="4380971"/>
            <a:ext cx="5809673" cy="99459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GB" sz="1400" dirty="0">
                <a:effectLst/>
                <a:latin typeface="Times New Roman" panose="02020603050405020304" pitchFamily="18" charset="0"/>
                <a:ea typeface="Calibri" panose="020F0502020204030204" pitchFamily="34" charset="0"/>
                <a:cs typeface="Times New Roman" panose="02020603050405020304" pitchFamily="18" charset="0"/>
              </a:rPr>
              <a:t>Based on the above, the built environment professionals and all the body concerned should put more efforts in infrastructure and service provision for the displaced and the host cities as well as ensure the functionality of the existing urban systems via the creation of urban sustainability and resilience.</a:t>
            </a:r>
            <a:endParaRPr lang="en-GB" sz="14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E13520D6-36F0-48BF-AB27-6C37E1B3C278}"/>
              </a:ext>
            </a:extLst>
          </p:cNvPr>
          <p:cNvSpPr/>
          <p:nvPr/>
        </p:nvSpPr>
        <p:spPr>
          <a:xfrm>
            <a:off x="3111730" y="1845734"/>
            <a:ext cx="2310938" cy="88762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n-GB" sz="1400" dirty="0">
                <a:latin typeface="Times New Roman" panose="02020603050405020304" pitchFamily="18" charset="0"/>
                <a:cs typeface="Times New Roman" panose="02020603050405020304" pitchFamily="18" charset="0"/>
              </a:rPr>
              <a:t>Address the triggers of the challenges: create urban sustainability and resilience. </a:t>
            </a:r>
          </a:p>
        </p:txBody>
      </p:sp>
      <p:pic>
        <p:nvPicPr>
          <p:cNvPr id="12" name="Picture 11">
            <a:extLst>
              <a:ext uri="{FF2B5EF4-FFF2-40B4-BE49-F238E27FC236}">
                <a16:creationId xmlns:a16="http://schemas.microsoft.com/office/drawing/2014/main" id="{084B5DF3-7062-4D5B-B109-CF9A6453C75A}"/>
              </a:ext>
            </a:extLst>
          </p:cNvPr>
          <p:cNvPicPr>
            <a:picLocks noChangeAspect="1"/>
          </p:cNvPicPr>
          <p:nvPr/>
        </p:nvPicPr>
        <p:blipFill>
          <a:blip r:embed="rId4"/>
          <a:stretch>
            <a:fillRect/>
          </a:stretch>
        </p:blipFill>
        <p:spPr>
          <a:xfrm>
            <a:off x="7296727" y="1861825"/>
            <a:ext cx="3858953" cy="4007269"/>
          </a:xfrm>
          <a:prstGeom prst="rect">
            <a:avLst/>
          </a:prstGeom>
        </p:spPr>
      </p:pic>
      <p:pic>
        <p:nvPicPr>
          <p:cNvPr id="4" name="Audio 3">
            <a:hlinkClick r:id="" action="ppaction://media"/>
            <a:extLst>
              <a:ext uri="{FF2B5EF4-FFF2-40B4-BE49-F238E27FC236}">
                <a16:creationId xmlns:a16="http://schemas.microsoft.com/office/drawing/2014/main" id="{9143FBE9-723E-433B-B297-997D3F241A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74342924"/>
      </p:ext>
    </p:extLst>
  </p:cSld>
  <p:clrMapOvr>
    <a:masterClrMapping/>
  </p:clrMapOvr>
  <mc:AlternateContent xmlns:mc="http://schemas.openxmlformats.org/markup-compatibility/2006">
    <mc:Choice xmlns:p14="http://schemas.microsoft.com/office/powerpoint/2010/main" Requires="p14">
      <p:transition spd="slow" p14:dur="2000" advTm="60945"/>
    </mc:Choice>
    <mc:Fallback>
      <p:transition spd="slow" advTm="60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FF2E5-54BE-4276-BEB1-5AEB9C91C338}"/>
              </a:ext>
            </a:extLst>
          </p:cNvPr>
          <p:cNvSpPr>
            <a:spLocks noGrp="1"/>
          </p:cNvSpPr>
          <p:nvPr>
            <p:ph type="title"/>
          </p:nvPr>
        </p:nvSpPr>
        <p:spPr/>
        <p:txBody>
          <a:bodyPr>
            <a:normAutofit/>
          </a:bodyPr>
          <a:lstStyle/>
          <a:p>
            <a:r>
              <a:rPr lang="en-GB" sz="3600" b="1" dirty="0">
                <a:latin typeface="Times New Roman" panose="02020603050405020304" pitchFamily="18" charset="0"/>
                <a:cs typeface="Times New Roman" panose="02020603050405020304" pitchFamily="18" charset="0"/>
              </a:rPr>
              <a:t>Conclusion</a:t>
            </a:r>
          </a:p>
        </p:txBody>
      </p:sp>
      <p:sp>
        <p:nvSpPr>
          <p:cNvPr id="3" name="Content Placeholder 2">
            <a:extLst>
              <a:ext uri="{FF2B5EF4-FFF2-40B4-BE49-F238E27FC236}">
                <a16:creationId xmlns:a16="http://schemas.microsoft.com/office/drawing/2014/main" id="{F46DAD28-76AB-47AC-978F-A913CFBA7F28}"/>
              </a:ext>
            </a:extLst>
          </p:cNvPr>
          <p:cNvSpPr>
            <a:spLocks noGrp="1"/>
          </p:cNvSpPr>
          <p:nvPr>
            <p:ph idx="1"/>
          </p:nvPr>
        </p:nvSpPr>
        <p:spPr>
          <a:xfrm>
            <a:off x="1097280" y="1737360"/>
            <a:ext cx="4463011" cy="4023360"/>
          </a:xfrm>
        </p:spPr>
        <p:txBody>
          <a:bodyPr/>
          <a:lstStyle/>
          <a:p>
            <a:pPr algn="just"/>
            <a:endPar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GB"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GB"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Indeed, the lists of the challenges of displacement to the host cities and urban systems can be inexhaustible. </a:t>
            </a:r>
          </a:p>
          <a:p>
            <a:pPr algn="just"/>
            <a:endParaRPr lang="en-GB"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GB"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It is a call to action to all the built environment professionals to adopt a more detailed action towards addressing these challenges.</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pic>
        <p:nvPicPr>
          <p:cNvPr id="4" name="Picture 3">
            <a:extLst>
              <a:ext uri="{FF2B5EF4-FFF2-40B4-BE49-F238E27FC236}">
                <a16:creationId xmlns:a16="http://schemas.microsoft.com/office/drawing/2014/main" id="{8C1F84FE-2252-43BE-850D-08B5099D46C6}"/>
              </a:ext>
            </a:extLst>
          </p:cNvPr>
          <p:cNvPicPr>
            <a:picLocks noChangeAspect="1"/>
          </p:cNvPicPr>
          <p:nvPr/>
        </p:nvPicPr>
        <p:blipFill>
          <a:blip r:embed="rId4"/>
          <a:stretch>
            <a:fillRect/>
          </a:stretch>
        </p:blipFill>
        <p:spPr>
          <a:xfrm>
            <a:off x="6631711" y="1502229"/>
            <a:ext cx="4975571" cy="2883160"/>
          </a:xfrm>
          <a:prstGeom prst="rect">
            <a:avLst/>
          </a:prstGeom>
        </p:spPr>
      </p:pic>
      <p:pic>
        <p:nvPicPr>
          <p:cNvPr id="5" name="Picture 4">
            <a:extLst>
              <a:ext uri="{FF2B5EF4-FFF2-40B4-BE49-F238E27FC236}">
                <a16:creationId xmlns:a16="http://schemas.microsoft.com/office/drawing/2014/main" id="{8CDB5AC4-42AB-4F90-86E7-A5225540AF52}"/>
              </a:ext>
            </a:extLst>
          </p:cNvPr>
          <p:cNvPicPr>
            <a:picLocks noChangeAspect="1"/>
          </p:cNvPicPr>
          <p:nvPr/>
        </p:nvPicPr>
        <p:blipFill>
          <a:blip r:embed="rId5"/>
          <a:stretch>
            <a:fillRect/>
          </a:stretch>
        </p:blipFill>
        <p:spPr>
          <a:xfrm>
            <a:off x="6631711" y="4096139"/>
            <a:ext cx="4975571" cy="2283083"/>
          </a:xfrm>
          <a:prstGeom prst="rect">
            <a:avLst/>
          </a:prstGeom>
        </p:spPr>
      </p:pic>
      <p:pic>
        <p:nvPicPr>
          <p:cNvPr id="6" name="Audio 5">
            <a:hlinkClick r:id="" action="ppaction://media"/>
            <a:extLst>
              <a:ext uri="{FF2B5EF4-FFF2-40B4-BE49-F238E27FC236}">
                <a16:creationId xmlns:a16="http://schemas.microsoft.com/office/drawing/2014/main" id="{B60032F1-6920-4067-90E5-C548DF5747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10091835"/>
      </p:ext>
    </p:extLst>
  </p:cSld>
  <p:clrMapOvr>
    <a:masterClrMapping/>
  </p:clrMapOvr>
  <mc:AlternateContent xmlns:mc="http://schemas.openxmlformats.org/markup-compatibility/2006">
    <mc:Choice xmlns:p14="http://schemas.microsoft.com/office/powerpoint/2010/main" Requires="p14">
      <p:transition spd="slow" p14:dur="2000" advTm="19584"/>
    </mc:Choice>
    <mc:Fallback>
      <p:transition spd="slow" advTm="19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508" y="351917"/>
            <a:ext cx="3698655" cy="982361"/>
          </a:xfrm>
        </p:spPr>
        <p:txBody>
          <a:bodyPr>
            <a:normAutofit/>
          </a:bodyPr>
          <a:lstStyle/>
          <a:p>
            <a:r>
              <a:rPr lang="en-GB" sz="3600" b="1" dirty="0">
                <a:latin typeface="Times New Roman" panose="02020603050405020304" pitchFamily="18" charset="0"/>
                <a:cs typeface="Times New Roman" panose="02020603050405020304" pitchFamily="18" charset="0"/>
              </a:rPr>
              <a:t>References</a:t>
            </a:r>
            <a:endParaRPr lang="en-US" sz="36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873751"/>
            <a:ext cx="10170367" cy="4293784"/>
          </a:xfrm>
        </p:spPr>
        <p:txBody>
          <a:bodyPr>
            <a:normAutofit fontScale="47500" lnSpcReduction="20000"/>
          </a:bodyPr>
          <a:lstStyle/>
          <a:p>
            <a:pPr algn="just" fontAlgn="base">
              <a:lnSpc>
                <a:spcPct val="120000"/>
              </a:lnSpc>
              <a:spcAft>
                <a:spcPts val="800"/>
              </a:spcAft>
            </a:pPr>
            <a:r>
              <a:rPr lang="en-GB" sz="2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ARUP (N.D). MASS DISPLACEMENT Host Cities and Urban Systems. Available at: </a:t>
            </a:r>
            <a:r>
              <a:rPr lang="en-GB" sz="21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2"/>
              </a:rPr>
              <a:t>file:///C:/Users/smart/Downloads/MassDisplacementhostcitiesandurbansystems%20(3).pdf</a:t>
            </a:r>
            <a:r>
              <a:rPr lang="en-GB" sz="2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Assessed on: 28/01/2022.</a:t>
            </a:r>
            <a:endParaRPr lang="en-GB" sz="21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fontAlgn="base">
              <a:lnSpc>
                <a:spcPct val="120000"/>
              </a:lnSpc>
              <a:spcAft>
                <a:spcPts val="300"/>
              </a:spcAft>
            </a:pPr>
            <a:r>
              <a:rPr lang="en-GB" sz="2100" b="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Global Protracted displacement, </a:t>
            </a:r>
            <a:r>
              <a:rPr lang="en-GB" sz="2100" b="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Odi</a:t>
            </a:r>
            <a:r>
              <a:rPr lang="en-GB" sz="2100" b="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case studies (2015). Protracted displacement Uncertain paths to self-reliance in exile; Annex 8 - Case studies: Colombia, Darfur, Jordan and Uganda. Available at: </a:t>
            </a:r>
            <a:r>
              <a:rPr lang="en-GB" sz="2100" b="0" u="none" strike="noStrike"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https://www.internal-displacement.org/sites/default/files/inline-files/201509-global-protracted-displacement-odi-case%20studies.pdf</a:t>
            </a:r>
            <a:r>
              <a:rPr lang="en-GB" sz="2100" b="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Assessed on: 12/01/2022.</a:t>
            </a:r>
            <a:endParaRPr lang="en-GB" sz="2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base">
              <a:lnSpc>
                <a:spcPct val="120000"/>
              </a:lnSpc>
              <a:spcAft>
                <a:spcPts val="800"/>
              </a:spcAft>
            </a:pPr>
            <a:r>
              <a:rPr lang="en-GB" sz="2100" dirty="0">
                <a:effectLst/>
                <a:latin typeface="Times New Roman" panose="02020603050405020304" pitchFamily="18" charset="0"/>
                <a:ea typeface="Calibri" panose="020F0502020204030204" pitchFamily="34" charset="0"/>
                <a:cs typeface="Times New Roman" panose="02020603050405020304" pitchFamily="18" charset="0"/>
              </a:rPr>
              <a:t>Jordan, Z. (2019). Displaced in cities: Who are the hosts? Humanitarian law and Policy Blog. Available online at: </a:t>
            </a:r>
            <a:r>
              <a:rPr lang="en-GB" sz="21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4"/>
              </a:rPr>
              <a:t>https://blogs.icrc.org/law-and-policy/2019/02/12/displaced-cities-who-are-hosts/</a:t>
            </a:r>
            <a:r>
              <a:rPr lang="en-GB" sz="2100" dirty="0">
                <a:effectLst/>
                <a:latin typeface="Times New Roman" panose="02020603050405020304" pitchFamily="18" charset="0"/>
                <a:ea typeface="Calibri" panose="020F0502020204030204" pitchFamily="34" charset="0"/>
                <a:cs typeface="Times New Roman" panose="02020603050405020304" pitchFamily="18" charset="0"/>
              </a:rPr>
              <a:t>. Assessed on: 27/01/2022.</a:t>
            </a:r>
          </a:p>
          <a:p>
            <a:pPr algn="just" fontAlgn="base">
              <a:lnSpc>
                <a:spcPct val="120000"/>
              </a:lnSpc>
              <a:spcAft>
                <a:spcPts val="800"/>
              </a:spcAft>
            </a:pPr>
            <a:r>
              <a:rPr lang="en-GB" sz="2100" dirty="0" err="1">
                <a:effectLst/>
                <a:latin typeface="Times New Roman" panose="02020603050405020304" pitchFamily="18" charset="0"/>
                <a:ea typeface="Calibri" panose="020F0502020204030204" pitchFamily="34" charset="0"/>
                <a:cs typeface="Times New Roman" panose="02020603050405020304" pitchFamily="18" charset="0"/>
              </a:rPr>
              <a:t>Kirbyshire</a:t>
            </a:r>
            <a:r>
              <a:rPr lang="en-GB" sz="2100" dirty="0">
                <a:effectLst/>
                <a:latin typeface="Times New Roman" panose="02020603050405020304" pitchFamily="18" charset="0"/>
                <a:ea typeface="Calibri" panose="020F0502020204030204" pitchFamily="34" charset="0"/>
                <a:cs typeface="Times New Roman" panose="02020603050405020304" pitchFamily="18" charset="0"/>
              </a:rPr>
              <a:t>. A, Wilkinson. E, Le Masson and Batra. P. (2017).  Mass displacement and the challenge for urban resilience. ODI, London. [https://www.odi.org/sites/odi.org.uk/files/ resource-documents/11202.pdf ]</a:t>
            </a:r>
          </a:p>
          <a:p>
            <a:pPr algn="just" fontAlgn="base">
              <a:lnSpc>
                <a:spcPct val="120000"/>
              </a:lnSpc>
              <a:spcAft>
                <a:spcPts val="800"/>
              </a:spcAft>
            </a:pPr>
            <a:r>
              <a:rPr lang="en-GB" sz="2100" b="0" i="0" dirty="0">
                <a:solidFill>
                  <a:srgbClr val="333333"/>
                </a:solidFill>
                <a:effectLst/>
                <a:latin typeface="Times New Roman" panose="02020603050405020304" pitchFamily="18" charset="0"/>
                <a:cs typeface="Times New Roman" panose="02020603050405020304" pitchFamily="18" charset="0"/>
              </a:rPr>
              <a:t>Murayama Y. (2000) Study of Urban Systems: Outcomes and Issues. In: Japanese Urban System. The </a:t>
            </a:r>
            <a:r>
              <a:rPr lang="en-GB" sz="2100" b="0" i="0" dirty="0" err="1">
                <a:solidFill>
                  <a:srgbClr val="333333"/>
                </a:solidFill>
                <a:effectLst/>
                <a:latin typeface="Times New Roman" panose="02020603050405020304" pitchFamily="18" charset="0"/>
                <a:cs typeface="Times New Roman" panose="02020603050405020304" pitchFamily="18" charset="0"/>
              </a:rPr>
              <a:t>GeoJournal</a:t>
            </a:r>
            <a:r>
              <a:rPr lang="en-GB" sz="2100" b="0" i="0" dirty="0">
                <a:solidFill>
                  <a:srgbClr val="333333"/>
                </a:solidFill>
                <a:effectLst/>
                <a:latin typeface="Times New Roman" panose="02020603050405020304" pitchFamily="18" charset="0"/>
                <a:cs typeface="Times New Roman" panose="02020603050405020304" pitchFamily="18" charset="0"/>
              </a:rPr>
              <a:t> Library, vol 56. Springer, Dordrecht. </a:t>
            </a:r>
            <a:r>
              <a:rPr lang="en-GB" sz="2100" b="0" i="0" dirty="0">
                <a:solidFill>
                  <a:srgbClr val="333333"/>
                </a:solidFill>
                <a:effectLst/>
                <a:latin typeface="Times New Roman" panose="02020603050405020304" pitchFamily="18" charset="0"/>
                <a:cs typeface="Times New Roman" panose="02020603050405020304" pitchFamily="18" charset="0"/>
                <a:hlinkClick r:id="rId5"/>
              </a:rPr>
              <a:t>https://doi.org/10.1007/978-94-017-2006-9_2</a:t>
            </a:r>
            <a:r>
              <a:rPr lang="en-GB" sz="2100" b="0" i="0" dirty="0">
                <a:solidFill>
                  <a:srgbClr val="333333"/>
                </a:solidFill>
                <a:effectLst/>
                <a:latin typeface="Times New Roman" panose="02020603050405020304" pitchFamily="18" charset="0"/>
                <a:cs typeface="Times New Roman" panose="02020603050405020304" pitchFamily="18" charset="0"/>
              </a:rPr>
              <a:t>.</a:t>
            </a:r>
          </a:p>
          <a:p>
            <a:pPr algn="just" fontAlgn="base">
              <a:lnSpc>
                <a:spcPct val="120000"/>
              </a:lnSpc>
              <a:spcAft>
                <a:spcPts val="800"/>
              </a:spcAft>
            </a:pPr>
            <a:r>
              <a:rPr lang="en-GB" sz="2100" b="0" i="0" dirty="0">
                <a:solidFill>
                  <a:srgbClr val="222222"/>
                </a:solidFill>
                <a:effectLst/>
                <a:latin typeface="Times New Roman" panose="02020603050405020304" pitchFamily="18" charset="0"/>
                <a:cs typeface="Times New Roman" panose="02020603050405020304" pitchFamily="18" charset="0"/>
              </a:rPr>
              <a:t>Pred, A. (2017). </a:t>
            </a:r>
            <a:r>
              <a:rPr lang="en-GB" sz="2100" b="0" i="1" dirty="0">
                <a:solidFill>
                  <a:srgbClr val="222222"/>
                </a:solidFill>
                <a:effectLst/>
                <a:latin typeface="Times New Roman" panose="02020603050405020304" pitchFamily="18" charset="0"/>
                <a:cs typeface="Times New Roman" panose="02020603050405020304" pitchFamily="18" charset="0"/>
              </a:rPr>
              <a:t>City-systems in advanced economies: past growth, present processes and future development options</a:t>
            </a:r>
            <a:r>
              <a:rPr lang="en-GB" sz="2100" b="0" i="0" dirty="0">
                <a:solidFill>
                  <a:srgbClr val="222222"/>
                </a:solidFill>
                <a:effectLst/>
                <a:latin typeface="Times New Roman" panose="02020603050405020304" pitchFamily="18" charset="0"/>
                <a:cs typeface="Times New Roman" panose="02020603050405020304" pitchFamily="18" charset="0"/>
              </a:rPr>
              <a:t>. Routledge.</a:t>
            </a:r>
            <a:endParaRPr lang="en-GB" sz="2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base">
              <a:lnSpc>
                <a:spcPct val="120000"/>
              </a:lnSpc>
              <a:spcAft>
                <a:spcPts val="800"/>
              </a:spcAft>
            </a:pPr>
            <a:r>
              <a:rPr lang="en-GB" sz="2100" dirty="0">
                <a:latin typeface="Times New Roman" panose="02020603050405020304" pitchFamily="18" charset="0"/>
                <a:cs typeface="Times New Roman" panose="02020603050405020304" pitchFamily="18" charset="0"/>
              </a:rPr>
              <a:t>UNHCR, 2016b, New York Declaration Annex I: COMPREHENSIVE REFUGEE RESPONSE FRAMEWORK Draft for Adoption. Available at: http://www.un.org/en/development/desa/population/ migration/events/ga/documents/2016/1August2016/</a:t>
            </a:r>
            <a:r>
              <a:rPr lang="en-GB" sz="2100" dirty="0" err="1">
                <a:latin typeface="Times New Roman" panose="02020603050405020304" pitchFamily="18" charset="0"/>
                <a:cs typeface="Times New Roman" panose="02020603050405020304" pitchFamily="18" charset="0"/>
              </a:rPr>
              <a:t>AnnexI</a:t>
            </a:r>
            <a:r>
              <a:rPr lang="en-GB" sz="2100" dirty="0">
                <a:latin typeface="Times New Roman" panose="02020603050405020304" pitchFamily="18" charset="0"/>
                <a:cs typeface="Times New Roman" panose="02020603050405020304" pitchFamily="18" charset="0"/>
              </a:rPr>
              <a:t>_ refugeeframework.pdf</a:t>
            </a:r>
          </a:p>
          <a:p>
            <a:pPr algn="just" fontAlgn="base">
              <a:lnSpc>
                <a:spcPct val="120000"/>
              </a:lnSpc>
              <a:spcAft>
                <a:spcPts val="800"/>
              </a:spcAft>
            </a:pPr>
            <a:r>
              <a:rPr lang="en-GB" sz="2100" dirty="0">
                <a:effectLst/>
                <a:latin typeface="Times New Roman" panose="02020603050405020304" pitchFamily="18" charset="0"/>
                <a:ea typeface="Calibri" panose="020F0502020204030204" pitchFamily="34" charset="0"/>
                <a:cs typeface="Times New Roman" panose="02020603050405020304" pitchFamily="18" charset="0"/>
              </a:rPr>
              <a:t>Verme, Paolo; Schuettler, Kirsten. (2019). The Impact of Forced Displacement on Host Communities : A Review of the Empirical Literature in Economics. Policy Research Working </a:t>
            </a:r>
            <a:r>
              <a:rPr lang="en-GB" sz="2100" dirty="0" err="1">
                <a:effectLst/>
                <a:latin typeface="Times New Roman" panose="02020603050405020304" pitchFamily="18" charset="0"/>
                <a:ea typeface="Calibri" panose="020F0502020204030204" pitchFamily="34" charset="0"/>
                <a:cs typeface="Times New Roman" panose="02020603050405020304" pitchFamily="18" charset="0"/>
              </a:rPr>
              <a:t>Paper;No</a:t>
            </a:r>
            <a:r>
              <a:rPr lang="en-GB" sz="2100" dirty="0">
                <a:effectLst/>
                <a:latin typeface="Times New Roman" panose="02020603050405020304" pitchFamily="18" charset="0"/>
                <a:ea typeface="Calibri" panose="020F0502020204030204" pitchFamily="34" charset="0"/>
                <a:cs typeface="Times New Roman" panose="02020603050405020304" pitchFamily="18" charset="0"/>
              </a:rPr>
              <a:t>. 8727. World Bank, Washington, DC. © World Bank. https://openknowledge.worldbank.org/handle/10986/31231 License: CC BY 3.0 IGO.</a:t>
            </a:r>
          </a:p>
          <a:p>
            <a:pPr algn="just" fontAlgn="base">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solidFill>
                <a:srgbClr val="22222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5769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284" y="286603"/>
            <a:ext cx="7049386" cy="1450757"/>
          </a:xfrm>
        </p:spPr>
        <p:txBody>
          <a:bodyPr>
            <a:normAutofit/>
          </a:bodyPr>
          <a:lstStyle/>
          <a:p>
            <a:r>
              <a:rPr lang="en-US" sz="3600" b="1" dirty="0">
                <a:latin typeface="Times New Roman" panose="02020603050405020304" pitchFamily="18" charset="0"/>
                <a:cs typeface="Times New Roman" panose="02020603050405020304" pitchFamily="18" charset="0"/>
              </a:rPr>
              <a:t>Learning outcomes </a:t>
            </a:r>
          </a:p>
        </p:txBody>
      </p:sp>
      <p:sp>
        <p:nvSpPr>
          <p:cNvPr id="3" name="Content Placeholder 2"/>
          <p:cNvSpPr>
            <a:spLocks noGrp="1"/>
          </p:cNvSpPr>
          <p:nvPr>
            <p:ph idx="1"/>
          </p:nvPr>
        </p:nvSpPr>
        <p:spPr>
          <a:xfrm>
            <a:off x="857250" y="1902884"/>
            <a:ext cx="10058400" cy="4023360"/>
          </a:xfrm>
        </p:spPr>
        <p:txBody>
          <a:bodyPr>
            <a:normAutofit fontScale="85000" lnSpcReduction="20000"/>
          </a:bodyPr>
          <a:lstStyle/>
          <a:p>
            <a:pPr algn="just"/>
            <a:endParaRPr lang="en-US" sz="2400" dirty="0">
              <a:latin typeface="Sylfaen" panose="010A0502050306030303" pitchFamily="18" charset="0"/>
            </a:endParaRPr>
          </a:p>
          <a:p>
            <a:pPr marL="0">
              <a:lnSpc>
                <a:spcPct val="117000"/>
              </a:lnSpc>
              <a:spcAft>
                <a:spcPts val="800"/>
              </a:spcAft>
            </a:pPr>
            <a:r>
              <a:rPr lang="en-GB" sz="2100" dirty="0">
                <a:solidFill>
                  <a:schemeClr val="dk1"/>
                </a:solidFill>
                <a:latin typeface="Times New Roman" panose="02020603050405020304" pitchFamily="18" charset="0"/>
                <a:cs typeface="Times New Roman" panose="02020603050405020304" pitchFamily="18" charset="0"/>
              </a:rPr>
              <a:t>By the end of this lesson, students will:</a:t>
            </a:r>
          </a:p>
          <a:p>
            <a:pPr marL="0">
              <a:lnSpc>
                <a:spcPct val="117000"/>
              </a:lnSpc>
              <a:spcAft>
                <a:spcPts val="800"/>
              </a:spcAft>
            </a:pPr>
            <a:r>
              <a:rPr lang="en-GB" sz="2100" dirty="0">
                <a:solidFill>
                  <a:schemeClr val="dk1"/>
                </a:solidFill>
                <a:latin typeface="Times New Roman" panose="02020603050405020304" pitchFamily="18" charset="0"/>
                <a:cs typeface="Times New Roman" panose="02020603050405020304" pitchFamily="18" charset="0"/>
              </a:rPr>
              <a:t>Know the Statistics  of displacement.</a:t>
            </a:r>
          </a:p>
          <a:p>
            <a:pPr marL="0">
              <a:lnSpc>
                <a:spcPct val="117000"/>
              </a:lnSpc>
              <a:spcAft>
                <a:spcPts val="800"/>
              </a:spcAft>
            </a:pPr>
            <a:r>
              <a:rPr lang="en-GB" sz="2100" dirty="0">
                <a:solidFill>
                  <a:schemeClr val="dk1"/>
                </a:solidFill>
                <a:latin typeface="Times New Roman" panose="02020603050405020304" pitchFamily="18" charset="0"/>
                <a:cs typeface="Times New Roman" panose="02020603050405020304" pitchFamily="18" charset="0"/>
              </a:rPr>
              <a:t>Know the meaning of host cities.</a:t>
            </a:r>
          </a:p>
          <a:p>
            <a:pPr marL="0">
              <a:lnSpc>
                <a:spcPct val="117000"/>
              </a:lnSpc>
              <a:spcAft>
                <a:spcPts val="800"/>
              </a:spcAft>
            </a:pPr>
            <a:r>
              <a:rPr lang="en-GB" sz="2100" dirty="0">
                <a:solidFill>
                  <a:schemeClr val="dk1"/>
                </a:solidFill>
                <a:latin typeface="Times New Roman" panose="02020603050405020304" pitchFamily="18" charset="0"/>
                <a:cs typeface="Times New Roman" panose="02020603050405020304" pitchFamily="18" charset="0"/>
              </a:rPr>
              <a:t>Understand Urban systems</a:t>
            </a:r>
          </a:p>
          <a:p>
            <a:pPr marL="0">
              <a:lnSpc>
                <a:spcPct val="117000"/>
              </a:lnSpc>
              <a:spcAft>
                <a:spcPts val="800"/>
              </a:spcAft>
            </a:pPr>
            <a:r>
              <a:rPr lang="en-GB" sz="2100" dirty="0">
                <a:solidFill>
                  <a:schemeClr val="dk1"/>
                </a:solidFill>
                <a:latin typeface="Times New Roman" panose="02020603050405020304" pitchFamily="18" charset="0"/>
                <a:cs typeface="Times New Roman" panose="02020603050405020304" pitchFamily="18" charset="0"/>
              </a:rPr>
              <a:t>Know the Challenges to host cities and urban systems.</a:t>
            </a:r>
          </a:p>
          <a:p>
            <a:pPr marL="0">
              <a:lnSpc>
                <a:spcPct val="117000"/>
              </a:lnSpc>
              <a:spcAft>
                <a:spcPts val="800"/>
              </a:spcAft>
            </a:pPr>
            <a:r>
              <a:rPr lang="en-GB" sz="2100" dirty="0">
                <a:solidFill>
                  <a:schemeClr val="dk1"/>
                </a:solidFill>
                <a:latin typeface="Times New Roman" panose="02020603050405020304" pitchFamily="18" charset="0"/>
                <a:cs typeface="Times New Roman" panose="02020603050405020304" pitchFamily="18" charset="0"/>
              </a:rPr>
              <a:t>Know the triggers of these challenges.</a:t>
            </a:r>
          </a:p>
          <a:p>
            <a:pPr marL="0">
              <a:lnSpc>
                <a:spcPct val="117000"/>
              </a:lnSpc>
              <a:spcAft>
                <a:spcPts val="800"/>
              </a:spcAft>
            </a:pPr>
            <a:r>
              <a:rPr lang="en-GB" sz="2100" dirty="0">
                <a:solidFill>
                  <a:schemeClr val="dk1"/>
                </a:solidFill>
                <a:latin typeface="Times New Roman" panose="02020603050405020304" pitchFamily="18" charset="0"/>
                <a:cs typeface="Times New Roman" panose="02020603050405020304" pitchFamily="18" charset="0"/>
              </a:rPr>
              <a:t>Know way to address the challenges.</a:t>
            </a:r>
          </a:p>
        </p:txBody>
      </p:sp>
      <p:pic>
        <p:nvPicPr>
          <p:cNvPr id="4" name="Picture 3">
            <a:extLst>
              <a:ext uri="{FF2B5EF4-FFF2-40B4-BE49-F238E27FC236}">
                <a16:creationId xmlns:a16="http://schemas.microsoft.com/office/drawing/2014/main" id="{25DA3587-5FD1-41B1-82BC-E17557E21AD4}"/>
              </a:ext>
            </a:extLst>
          </p:cNvPr>
          <p:cNvPicPr>
            <a:picLocks noChangeAspect="1"/>
          </p:cNvPicPr>
          <p:nvPr/>
        </p:nvPicPr>
        <p:blipFill>
          <a:blip r:embed="rId4"/>
          <a:stretch>
            <a:fillRect/>
          </a:stretch>
        </p:blipFill>
        <p:spPr>
          <a:xfrm>
            <a:off x="6624734" y="2323323"/>
            <a:ext cx="5383764" cy="3405673"/>
          </a:xfrm>
          <a:prstGeom prst="rect">
            <a:avLst/>
          </a:prstGeom>
        </p:spPr>
      </p:pic>
      <p:pic>
        <p:nvPicPr>
          <p:cNvPr id="5" name="Audio 4">
            <a:hlinkClick r:id="" action="ppaction://media"/>
            <a:extLst>
              <a:ext uri="{FF2B5EF4-FFF2-40B4-BE49-F238E27FC236}">
                <a16:creationId xmlns:a16="http://schemas.microsoft.com/office/drawing/2014/main" id="{D7CFFA1E-C194-460A-8C17-36BC5032F6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81361167"/>
      </p:ext>
    </p:extLst>
  </p:cSld>
  <p:clrMapOvr>
    <a:masterClrMapping/>
  </p:clrMapOvr>
  <mc:AlternateContent xmlns:mc="http://schemas.openxmlformats.org/markup-compatibility/2006">
    <mc:Choice xmlns:p14="http://schemas.microsoft.com/office/powerpoint/2010/main" Requires="p14">
      <p:transition spd="slow" p14:dur="2000" advTm="21911"/>
    </mc:Choice>
    <mc:Fallback>
      <p:transition spd="slow" advTm="21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2631341" cy="885249"/>
          </a:xfrm>
        </p:spPr>
        <p:txBody>
          <a:bodyPr vert="horz" lIns="91440" tIns="45720" rIns="91440" bIns="45720" rtlCol="0" anchor="b">
            <a:normAutofit/>
          </a:bodyPr>
          <a:lstStyle/>
          <a:p>
            <a:r>
              <a:rPr lang="en-US" sz="3600" b="1" kern="1200" spc="-50" baseline="0" dirty="0">
                <a:solidFill>
                  <a:schemeClr val="tx1">
                    <a:lumMod val="75000"/>
                    <a:lumOff val="25000"/>
                  </a:schemeClr>
                </a:solidFill>
                <a:latin typeface="Times New Roman" panose="02020603050405020304" pitchFamily="18" charset="0"/>
                <a:cs typeface="Times New Roman" panose="02020603050405020304" pitchFamily="18" charset="0"/>
              </a:rPr>
              <a:t>Content</a:t>
            </a:r>
          </a:p>
        </p:txBody>
      </p:sp>
      <p:pic>
        <p:nvPicPr>
          <p:cNvPr id="6" name="Picture 5">
            <a:extLst>
              <a:ext uri="{FF2B5EF4-FFF2-40B4-BE49-F238E27FC236}">
                <a16:creationId xmlns:a16="http://schemas.microsoft.com/office/drawing/2014/main" id="{A862C454-80CC-48B9-BD41-1821D956809A}"/>
              </a:ext>
            </a:extLst>
          </p:cNvPr>
          <p:cNvPicPr>
            <a:picLocks noChangeAspect="1"/>
          </p:cNvPicPr>
          <p:nvPr/>
        </p:nvPicPr>
        <p:blipFill rotWithShape="1">
          <a:blip r:embed="rId4"/>
          <a:srcRect l="9285" r="23839"/>
          <a:stretch/>
        </p:blipFill>
        <p:spPr>
          <a:xfrm>
            <a:off x="1076432" y="1916318"/>
            <a:ext cx="3094997" cy="3471012"/>
          </a:xfrm>
          <a:prstGeom prst="rect">
            <a:avLst/>
          </a:prstGeom>
        </p:spPr>
      </p:pic>
      <p:sp>
        <p:nvSpPr>
          <p:cNvPr id="4" name="Rectangle 3">
            <a:extLst>
              <a:ext uri="{FF2B5EF4-FFF2-40B4-BE49-F238E27FC236}">
                <a16:creationId xmlns:a16="http://schemas.microsoft.com/office/drawing/2014/main" id="{A339DF84-079E-4B15-8B08-84FCC74D7069}"/>
              </a:ext>
            </a:extLst>
          </p:cNvPr>
          <p:cNvSpPr/>
          <p:nvPr/>
        </p:nvSpPr>
        <p:spPr>
          <a:xfrm>
            <a:off x="4639733" y="1845734"/>
            <a:ext cx="6515947" cy="4023360"/>
          </a:xfrm>
          <a:prstGeom prst="rect">
            <a:avLst/>
          </a:prstGeom>
          <a:ln>
            <a:noFill/>
          </a:ln>
        </p:spPr>
        <p:style>
          <a:lnRef idx="2">
            <a:schemeClr val="dk1"/>
          </a:lnRef>
          <a:fillRef idx="1">
            <a:schemeClr val="lt1"/>
          </a:fillRef>
          <a:effectRef idx="0">
            <a:schemeClr val="dk1"/>
          </a:effectRef>
          <a:fontRef idx="minor">
            <a:schemeClr val="dk1"/>
          </a:fontRef>
        </p:style>
        <p:txBody>
          <a:bodyPr vert="horz" lIns="0" tIns="45720" rIns="0" bIns="45720" rtlCol="0">
            <a:normAutofit/>
          </a:bodyPr>
          <a:lstStyle/>
          <a:p>
            <a:pPr marL="342900" marR="0" lvl="0" indent="-342900">
              <a:lnSpc>
                <a:spcPct val="90000"/>
              </a:lnSpc>
              <a:spcBef>
                <a:spcPts val="0"/>
              </a:spcBef>
              <a:spcAft>
                <a:spcPts val="800"/>
              </a:spcAft>
              <a:buClr>
                <a:schemeClr val="accent1"/>
              </a:buClr>
              <a:buFont typeface="Calibri" panose="020F0502020204030204" pitchFamily="34" charset="0"/>
              <a:buChar char=""/>
            </a:pPr>
            <a:endParaRPr lang="en-US" dirty="0">
              <a:solidFill>
                <a:schemeClr val="tx1">
                  <a:lumMod val="75000"/>
                  <a:lumOff val="25000"/>
                </a:schemeClr>
              </a:solidFill>
            </a:endParaRPr>
          </a:p>
          <a:p>
            <a:pPr marL="285750" indent="-285750">
              <a:lnSpc>
                <a:spcPct val="90000"/>
              </a:lnSpc>
              <a:spcAft>
                <a:spcPts val="800"/>
              </a:spcAft>
              <a:buClr>
                <a:schemeClr val="accent1"/>
              </a:buClr>
              <a:buFont typeface="Wingdings" panose="05000000000000000000" pitchFamily="2" charset="2"/>
              <a:buChar char="§"/>
            </a:pPr>
            <a:r>
              <a:rPr lang="en-US" sz="1600" dirty="0">
                <a:solidFill>
                  <a:schemeClr val="tx1">
                    <a:lumMod val="75000"/>
                    <a:lumOff val="25000"/>
                  </a:schemeClr>
                </a:solidFill>
                <a:effectLst/>
                <a:latin typeface="Times New Roman" panose="02020603050405020304" pitchFamily="18" charset="0"/>
                <a:cs typeface="Times New Roman" panose="02020603050405020304" pitchFamily="18" charset="0"/>
              </a:rPr>
              <a:t> Statistics of mass displacement.</a:t>
            </a:r>
          </a:p>
          <a:p>
            <a:pPr marL="285750" indent="-285750">
              <a:lnSpc>
                <a:spcPct val="90000"/>
              </a:lnSpc>
              <a:spcAft>
                <a:spcPts val="800"/>
              </a:spcAft>
              <a:buClr>
                <a:schemeClr val="accent1"/>
              </a:buClr>
              <a:buFont typeface="Wingdings" panose="05000000000000000000" pitchFamily="2" charset="2"/>
              <a:buChar char="§"/>
            </a:pPr>
            <a:r>
              <a:rPr lang="en-US" sz="1600" dirty="0">
                <a:solidFill>
                  <a:schemeClr val="tx1">
                    <a:lumMod val="75000"/>
                    <a:lumOff val="25000"/>
                  </a:schemeClr>
                </a:solidFill>
                <a:effectLst/>
                <a:latin typeface="Times New Roman" panose="02020603050405020304" pitchFamily="18" charset="0"/>
                <a:cs typeface="Times New Roman" panose="02020603050405020304" pitchFamily="18" charset="0"/>
              </a:rPr>
              <a:t> The host cities</a:t>
            </a:r>
            <a:endParaRPr lang="en-US" sz="16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285750" indent="-285750">
              <a:lnSpc>
                <a:spcPct val="90000"/>
              </a:lnSpc>
              <a:spcAft>
                <a:spcPts val="800"/>
              </a:spcAft>
              <a:buClr>
                <a:schemeClr val="accent1"/>
              </a:buClr>
              <a:buFont typeface="Wingdings" panose="05000000000000000000" pitchFamily="2" charset="2"/>
              <a:buChar char="§"/>
            </a:pPr>
            <a:r>
              <a:rPr lang="en-US" sz="1600" dirty="0">
                <a:solidFill>
                  <a:schemeClr val="tx1">
                    <a:lumMod val="75000"/>
                    <a:lumOff val="25000"/>
                  </a:schemeClr>
                </a:solidFill>
                <a:latin typeface="Times New Roman" panose="02020603050405020304" pitchFamily="18" charset="0"/>
                <a:cs typeface="Times New Roman" panose="02020603050405020304" pitchFamily="18" charset="0"/>
              </a:rPr>
              <a:t> Urban systems</a:t>
            </a:r>
          </a:p>
          <a:p>
            <a:pPr marL="285750" indent="-285750">
              <a:lnSpc>
                <a:spcPct val="90000"/>
              </a:lnSpc>
              <a:spcAft>
                <a:spcPts val="800"/>
              </a:spcAft>
              <a:buClr>
                <a:schemeClr val="accent1"/>
              </a:buClr>
              <a:buFont typeface="Wingdings" panose="05000000000000000000" pitchFamily="2" charset="2"/>
              <a:buChar char="§"/>
            </a:pPr>
            <a:r>
              <a:rPr lang="en-US" sz="1600" dirty="0">
                <a:solidFill>
                  <a:schemeClr val="tx1">
                    <a:lumMod val="75000"/>
                    <a:lumOff val="25000"/>
                  </a:schemeClr>
                </a:solidFill>
                <a:latin typeface="Times New Roman" panose="02020603050405020304" pitchFamily="18" charset="0"/>
                <a:cs typeface="Times New Roman" panose="02020603050405020304" pitchFamily="18" charset="0"/>
              </a:rPr>
              <a:t> Challenges to host cities and urban systems</a:t>
            </a:r>
          </a:p>
          <a:p>
            <a:pPr marL="285750" indent="-285750">
              <a:lnSpc>
                <a:spcPct val="90000"/>
              </a:lnSpc>
              <a:spcAft>
                <a:spcPts val="800"/>
              </a:spcAft>
              <a:buClr>
                <a:schemeClr val="accent1"/>
              </a:buClr>
              <a:buFont typeface="Wingdings" panose="05000000000000000000" pitchFamily="2" charset="2"/>
              <a:buChar char="§"/>
            </a:pPr>
            <a:r>
              <a:rPr lang="en-US" sz="1600" dirty="0">
                <a:solidFill>
                  <a:schemeClr val="tx1">
                    <a:lumMod val="75000"/>
                    <a:lumOff val="25000"/>
                  </a:schemeClr>
                </a:solidFill>
                <a:latin typeface="Times New Roman" panose="02020603050405020304" pitchFamily="18" charset="0"/>
                <a:cs typeface="Times New Roman" panose="02020603050405020304" pitchFamily="18" charset="0"/>
              </a:rPr>
              <a:t> The triggers of these challenges.</a:t>
            </a:r>
          </a:p>
          <a:p>
            <a:pPr marL="285750" indent="-285750">
              <a:lnSpc>
                <a:spcPct val="90000"/>
              </a:lnSpc>
              <a:spcAft>
                <a:spcPts val="800"/>
              </a:spcAft>
              <a:buClr>
                <a:schemeClr val="accent1"/>
              </a:buClr>
              <a:buFont typeface="Wingdings" panose="05000000000000000000" pitchFamily="2" charset="2"/>
              <a:buChar char="§"/>
            </a:pPr>
            <a:r>
              <a:rPr lang="en-US" sz="1600" dirty="0">
                <a:solidFill>
                  <a:schemeClr val="tx1">
                    <a:lumMod val="75000"/>
                    <a:lumOff val="25000"/>
                  </a:schemeClr>
                </a:solidFill>
                <a:latin typeface="Times New Roman" panose="02020603050405020304" pitchFamily="18" charset="0"/>
                <a:cs typeface="Times New Roman" panose="02020603050405020304" pitchFamily="18" charset="0"/>
              </a:rPr>
              <a:t> Addressing the challenges.</a:t>
            </a:r>
          </a:p>
          <a:p>
            <a:pPr marL="285750" indent="-285750">
              <a:lnSpc>
                <a:spcPct val="90000"/>
              </a:lnSpc>
              <a:spcAft>
                <a:spcPts val="800"/>
              </a:spcAft>
              <a:buClr>
                <a:schemeClr val="accent1"/>
              </a:buClr>
              <a:buFont typeface="Wingdings" panose="05000000000000000000" pitchFamily="2" charset="2"/>
              <a:buChar char="§"/>
            </a:pPr>
            <a:r>
              <a:rPr lang="en-US" sz="1600" dirty="0">
                <a:solidFill>
                  <a:schemeClr val="tx1">
                    <a:lumMod val="75000"/>
                    <a:lumOff val="25000"/>
                  </a:schemeClr>
                </a:solidFill>
                <a:latin typeface="Times New Roman" panose="02020603050405020304" pitchFamily="18" charset="0"/>
                <a:cs typeface="Times New Roman" panose="02020603050405020304" pitchFamily="18" charset="0"/>
              </a:rPr>
              <a:t> Conclusion.</a:t>
            </a:r>
          </a:p>
          <a:p>
            <a:pPr marL="285750" indent="-285750">
              <a:lnSpc>
                <a:spcPct val="90000"/>
              </a:lnSpc>
              <a:spcAft>
                <a:spcPts val="800"/>
              </a:spcAft>
              <a:buClr>
                <a:schemeClr val="accent1"/>
              </a:buClr>
              <a:buFont typeface="Wingdings" panose="05000000000000000000" pitchFamily="2" charset="2"/>
              <a:buChar char="§"/>
            </a:pPr>
            <a:r>
              <a:rPr lang="en-US" sz="1600" dirty="0">
                <a:solidFill>
                  <a:schemeClr val="tx1">
                    <a:lumMod val="75000"/>
                    <a:lumOff val="25000"/>
                  </a:schemeClr>
                </a:solidFill>
                <a:latin typeface="Times New Roman" panose="02020603050405020304" pitchFamily="18" charset="0"/>
                <a:cs typeface="Times New Roman" panose="02020603050405020304" pitchFamily="18" charset="0"/>
              </a:rPr>
              <a:t> References</a:t>
            </a:r>
            <a:r>
              <a:rPr lang="en-US" dirty="0">
                <a:solidFill>
                  <a:schemeClr val="tx1">
                    <a:lumMod val="75000"/>
                    <a:lumOff val="25000"/>
                  </a:schemeClr>
                </a:solidFill>
              </a:rPr>
              <a:t>. </a:t>
            </a:r>
          </a:p>
        </p:txBody>
      </p:sp>
      <p:pic>
        <p:nvPicPr>
          <p:cNvPr id="3" name="Audio 2">
            <a:hlinkClick r:id="" action="ppaction://media"/>
            <a:extLst>
              <a:ext uri="{FF2B5EF4-FFF2-40B4-BE49-F238E27FC236}">
                <a16:creationId xmlns:a16="http://schemas.microsoft.com/office/drawing/2014/main" id="{DACAED79-9FCF-4D3F-84E4-0F2AE618BF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6231974"/>
      </p:ext>
    </p:extLst>
  </p:cSld>
  <p:clrMapOvr>
    <a:masterClrMapping/>
  </p:clrMapOvr>
  <mc:AlternateContent xmlns:mc="http://schemas.openxmlformats.org/markup-compatibility/2006">
    <mc:Choice xmlns:p14="http://schemas.microsoft.com/office/powerpoint/2010/main" Requires="p14">
      <p:transition spd="slow" p14:dur="2000" advTm="8183"/>
    </mc:Choice>
    <mc:Fallback>
      <p:transition spd="slow" advTm="8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latin typeface="Times New Roman" panose="02020603050405020304" pitchFamily="18" charset="0"/>
                <a:ea typeface="Calibri" panose="020F0502020204030204" pitchFamily="34" charset="0"/>
                <a:cs typeface="Times New Roman" panose="02020603050405020304" pitchFamily="18" charset="0"/>
              </a:rPr>
              <a:t>Statistics on mass displacement </a:t>
            </a:r>
            <a:endParaRPr lang="en-US" sz="36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9972" y="1845734"/>
            <a:ext cx="11270512" cy="4023360"/>
          </a:xfrm>
        </p:spPr>
        <p:txBody>
          <a:bodyPr>
            <a:normAutofit/>
          </a:bodyPr>
          <a:lstStyle/>
          <a:p>
            <a:pPr marL="228600" lvl="1">
              <a:spcBef>
                <a:spcPts val="1000"/>
              </a:spcBef>
            </a:pPr>
            <a:endParaRPr lang="en-GB" dirty="0">
              <a:latin typeface="Sylfaen" panose="010A0502050306030303" pitchFamily="18" charset="0"/>
            </a:endParaRPr>
          </a:p>
          <a:p>
            <a:pPr marL="388620" lvl="1" indent="-342900" algn="just">
              <a:spcBef>
                <a:spcPts val="1000"/>
              </a:spcBef>
              <a:buFont typeface="Wingdings" panose="05000000000000000000" pitchFamily="2" charset="2"/>
              <a:buChar char="§"/>
            </a:pPr>
            <a:endParaRPr lang="en-GB" sz="2400" dirty="0">
              <a:latin typeface="Sylfaen" panose="010A0502050306030303" pitchFamily="18" charset="0"/>
            </a:endParaRPr>
          </a:p>
        </p:txBody>
      </p:sp>
      <p:sp>
        <p:nvSpPr>
          <p:cNvPr id="12" name="Rectangle 11">
            <a:extLst>
              <a:ext uri="{FF2B5EF4-FFF2-40B4-BE49-F238E27FC236}">
                <a16:creationId xmlns:a16="http://schemas.microsoft.com/office/drawing/2014/main" id="{079D87C0-5962-4EDB-A928-C804D1009F11}"/>
              </a:ext>
            </a:extLst>
          </p:cNvPr>
          <p:cNvSpPr/>
          <p:nvPr/>
        </p:nvSpPr>
        <p:spPr>
          <a:xfrm>
            <a:off x="400051" y="1845733"/>
            <a:ext cx="5695949" cy="413173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457200" indent="-457200" algn="just">
              <a:buFont typeface="Wingdings" panose="05000000000000000000" pitchFamily="2" charset="2"/>
              <a:buChar char="§"/>
            </a:pPr>
            <a:r>
              <a:rPr lang="en-GB" sz="1600" dirty="0">
                <a:latin typeface="Times New Roman" panose="02020603050405020304" pitchFamily="18" charset="0"/>
                <a:cs typeface="Times New Roman" panose="02020603050405020304" pitchFamily="18" charset="0"/>
              </a:rPr>
              <a:t>Mass displacement is an issue that affects cities globally. </a:t>
            </a:r>
          </a:p>
          <a:p>
            <a:pPr algn="just"/>
            <a:endParaRPr lang="en-GB" sz="16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
            </a:pPr>
            <a:r>
              <a:rPr lang="en-GB" sz="1600" dirty="0">
                <a:latin typeface="Times New Roman" panose="02020603050405020304" pitchFamily="18" charset="0"/>
                <a:cs typeface="Times New Roman" panose="02020603050405020304" pitchFamily="18" charset="0"/>
              </a:rPr>
              <a:t>Over 60% of the world’s 19.5 million refugees and 80 per cent of 34 million IDPs live in urban environments (UNHCR, 2017).</a:t>
            </a:r>
          </a:p>
          <a:p>
            <a:pPr algn="just"/>
            <a:endParaRPr lang="en-GB" sz="1600" dirty="0">
              <a:latin typeface="Times New Roman" panose="02020603050405020304" pitchFamily="18" charset="0"/>
              <a:cs typeface="Times New Roman" panose="02020603050405020304" pitchFamily="18" charset="0"/>
            </a:endParaRPr>
          </a:p>
          <a:p>
            <a:pPr algn="just"/>
            <a:endParaRPr lang="en-GB" sz="1600" dirty="0">
              <a:latin typeface="Times New Roman" panose="02020603050405020304" pitchFamily="18" charset="0"/>
              <a:cs typeface="Times New Roman" panose="02020603050405020304" pitchFamily="18" charset="0"/>
            </a:endParaRPr>
          </a:p>
          <a:p>
            <a:pPr algn="just"/>
            <a:endParaRPr lang="en-GB" sz="1600" dirty="0">
              <a:latin typeface="Times New Roman" panose="02020603050405020304" pitchFamily="18" charset="0"/>
              <a:cs typeface="Times New Roman" panose="02020603050405020304" pitchFamily="18" charset="0"/>
            </a:endParaRPr>
          </a:p>
          <a:p>
            <a:pPr algn="just"/>
            <a:r>
              <a:rPr lang="en-GB" sz="1600" dirty="0">
                <a:latin typeface="Times New Roman" panose="02020603050405020304" pitchFamily="18" charset="0"/>
                <a:cs typeface="Times New Roman" panose="02020603050405020304" pitchFamily="18" charset="0"/>
              </a:rPr>
              <a:t>This constitutes enormous challenges to the host cities and urban systems.</a:t>
            </a:r>
          </a:p>
        </p:txBody>
      </p:sp>
      <p:pic>
        <p:nvPicPr>
          <p:cNvPr id="1026" name="Picture 2" descr="Massacre in northeast Colombia triggers mass displacement – Colombia News |  Colombia Reports">
            <a:extLst>
              <a:ext uri="{FF2B5EF4-FFF2-40B4-BE49-F238E27FC236}">
                <a16:creationId xmlns:a16="http://schemas.microsoft.com/office/drawing/2014/main" id="{E012D070-E177-4E08-B58D-87E7396AB1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9370" y="1737360"/>
            <a:ext cx="5802630" cy="473964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874E0A55-03A0-4E43-9537-936989558F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74228685"/>
      </p:ext>
    </p:extLst>
  </p:cSld>
  <p:clrMapOvr>
    <a:masterClrMapping/>
  </p:clrMapOvr>
  <mc:AlternateContent xmlns:mc="http://schemas.openxmlformats.org/markup-compatibility/2006">
    <mc:Choice xmlns:p14="http://schemas.microsoft.com/office/powerpoint/2010/main" Requires="p14">
      <p:transition spd="slow" p14:dur="2000" advTm="38768"/>
    </mc:Choice>
    <mc:Fallback>
      <p:transition spd="slow" advTm="38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6259" y="346229"/>
            <a:ext cx="3402677" cy="861134"/>
          </a:xfrm>
        </p:spPr>
        <p:txBody>
          <a:bodyPr>
            <a:normAutofit/>
          </a:bodyPr>
          <a:lstStyle/>
          <a:p>
            <a:pPr algn="just"/>
            <a:r>
              <a:rPr lang="en-US" sz="3600" b="1" dirty="0">
                <a:latin typeface="Times New Roman" panose="02020603050405020304" pitchFamily="18" charset="0"/>
                <a:ea typeface="Calibri" panose="020F0502020204030204" pitchFamily="34" charset="0"/>
                <a:cs typeface="Times New Roman" panose="02020603050405020304" pitchFamily="18" charset="0"/>
              </a:rPr>
              <a:t>The host cities</a:t>
            </a:r>
            <a:endParaRPr lang="en-US" sz="36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5788" y="1744578"/>
            <a:ext cx="7953153" cy="4535905"/>
          </a:xfrm>
        </p:spPr>
        <p:txBody>
          <a:bodyPr>
            <a:normAutofit/>
          </a:bodyPr>
          <a:lstStyle/>
          <a:p>
            <a:pPr marL="0" indent="0" algn="just">
              <a:buNone/>
            </a:pPr>
            <a:r>
              <a:rPr lang="en-GB" sz="2400" b="1" dirty="0">
                <a:latin typeface="Sylfaen" panose="010A0502050306030303" pitchFamily="18" charset="0"/>
              </a:rPr>
              <a:t> </a:t>
            </a:r>
          </a:p>
          <a:p>
            <a:pPr marL="201168" lvl="1" indent="0" algn="just">
              <a:buNone/>
            </a:pPr>
            <a:endParaRPr lang="en-US" dirty="0">
              <a:latin typeface="Sylfaen" panose="010A0502050306030303" pitchFamily="18" charset="0"/>
            </a:endParaRPr>
          </a:p>
          <a:p>
            <a:pPr marL="0" indent="0" algn="just">
              <a:buNone/>
            </a:pPr>
            <a:endParaRPr lang="en-US" sz="2400" dirty="0">
              <a:latin typeface="Sylfaen" panose="010A0502050306030303" pitchFamily="18" charset="0"/>
            </a:endParaRPr>
          </a:p>
        </p:txBody>
      </p:sp>
      <p:sp>
        <p:nvSpPr>
          <p:cNvPr id="4" name="Rectangle 3">
            <a:extLst>
              <a:ext uri="{FF2B5EF4-FFF2-40B4-BE49-F238E27FC236}">
                <a16:creationId xmlns:a16="http://schemas.microsoft.com/office/drawing/2014/main" id="{447E3723-EDDA-45AA-8FC3-B89FF5AFC758}"/>
              </a:ext>
            </a:extLst>
          </p:cNvPr>
          <p:cNvSpPr/>
          <p:nvPr/>
        </p:nvSpPr>
        <p:spPr>
          <a:xfrm>
            <a:off x="308865" y="1563765"/>
            <a:ext cx="7244289" cy="421045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endParaRPr lang="en-GB" dirty="0"/>
          </a:p>
        </p:txBody>
      </p:sp>
      <p:pic>
        <p:nvPicPr>
          <p:cNvPr id="2050" name="Picture 2" descr="Displaced on Steam">
            <a:extLst>
              <a:ext uri="{FF2B5EF4-FFF2-40B4-BE49-F238E27FC236}">
                <a16:creationId xmlns:a16="http://schemas.microsoft.com/office/drawing/2014/main" id="{FDA5B73D-1FE1-4A34-9BF9-EF0EECD5DD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7356" y="1744578"/>
            <a:ext cx="4554644" cy="453590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614015D-B834-48D3-A9B2-1491C92373AD}"/>
              </a:ext>
            </a:extLst>
          </p:cNvPr>
          <p:cNvSpPr/>
          <p:nvPr/>
        </p:nvSpPr>
        <p:spPr>
          <a:xfrm>
            <a:off x="2650493" y="1861859"/>
            <a:ext cx="3543761" cy="95501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07000"/>
              </a:lnSpc>
              <a:spcAft>
                <a:spcPts val="800"/>
              </a:spcAft>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There seem to be no generally acceptable definition of host cities, however, it can be seen as those cities that welcomes and accommodate the displaced as well as share their infrastructure and resources with them. </a:t>
            </a:r>
          </a:p>
        </p:txBody>
      </p:sp>
      <p:sp>
        <p:nvSpPr>
          <p:cNvPr id="6" name="Rectangle 5">
            <a:extLst>
              <a:ext uri="{FF2B5EF4-FFF2-40B4-BE49-F238E27FC236}">
                <a16:creationId xmlns:a16="http://schemas.microsoft.com/office/drawing/2014/main" id="{2BE0A954-817B-447E-892A-E99931B6AD4A}"/>
              </a:ext>
            </a:extLst>
          </p:cNvPr>
          <p:cNvSpPr/>
          <p:nvPr/>
        </p:nvSpPr>
        <p:spPr>
          <a:xfrm>
            <a:off x="393067" y="1922995"/>
            <a:ext cx="1611696" cy="6092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400" dirty="0">
                <a:latin typeface="Times New Roman" panose="02020603050405020304" pitchFamily="18" charset="0"/>
                <a:cs typeface="Times New Roman" panose="02020603050405020304" pitchFamily="18" charset="0"/>
              </a:rPr>
              <a:t>Host cities</a:t>
            </a:r>
          </a:p>
        </p:txBody>
      </p:sp>
      <p:sp>
        <p:nvSpPr>
          <p:cNvPr id="7" name="Rectangle 6">
            <a:extLst>
              <a:ext uri="{FF2B5EF4-FFF2-40B4-BE49-F238E27FC236}">
                <a16:creationId xmlns:a16="http://schemas.microsoft.com/office/drawing/2014/main" id="{81C61238-BA97-441E-A8F7-F4FF27CEEC0F}"/>
              </a:ext>
            </a:extLst>
          </p:cNvPr>
          <p:cNvSpPr/>
          <p:nvPr/>
        </p:nvSpPr>
        <p:spPr>
          <a:xfrm>
            <a:off x="128904" y="4042422"/>
            <a:ext cx="7242159" cy="142585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just">
              <a:lnSpc>
                <a:spcPct val="107000"/>
              </a:lnSpc>
              <a:spcAft>
                <a:spcPts val="800"/>
              </a:spcAft>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According to Jordan (2019), hosting practices are more diverse than the way it is currently represents; hosting involves counterfeiting relationships between the  unrelated persons and offering protection, belonging and identity, as well as meeting basic needs of those individuals who share their accommodation and resources with displaced people (Jordan, 2019).</a:t>
            </a:r>
          </a:p>
        </p:txBody>
      </p:sp>
      <p:sp>
        <p:nvSpPr>
          <p:cNvPr id="8" name="Rectangle 7">
            <a:extLst>
              <a:ext uri="{FF2B5EF4-FFF2-40B4-BE49-F238E27FC236}">
                <a16:creationId xmlns:a16="http://schemas.microsoft.com/office/drawing/2014/main" id="{65A9D59B-4DF9-424A-B383-8B2276F32603}"/>
              </a:ext>
            </a:extLst>
          </p:cNvPr>
          <p:cNvSpPr/>
          <p:nvPr/>
        </p:nvSpPr>
        <p:spPr>
          <a:xfrm>
            <a:off x="2666983" y="3130554"/>
            <a:ext cx="3543761" cy="8155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07000"/>
              </a:lnSpc>
              <a:spcAft>
                <a:spcPts val="800"/>
              </a:spcAft>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Host families in urban environments - Are those individuals in cities who share their accommodation and resources with the displaced people (Jordan, 2019)</a:t>
            </a:r>
          </a:p>
        </p:txBody>
      </p:sp>
      <p:sp>
        <p:nvSpPr>
          <p:cNvPr id="9" name="Rectangle 8">
            <a:extLst>
              <a:ext uri="{FF2B5EF4-FFF2-40B4-BE49-F238E27FC236}">
                <a16:creationId xmlns:a16="http://schemas.microsoft.com/office/drawing/2014/main" id="{4F816D12-2964-40D2-B2E4-3F22450182B0}"/>
              </a:ext>
            </a:extLst>
          </p:cNvPr>
          <p:cNvSpPr/>
          <p:nvPr/>
        </p:nvSpPr>
        <p:spPr>
          <a:xfrm>
            <a:off x="2283148" y="5588089"/>
            <a:ext cx="2201764" cy="6664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en-GB" sz="1200" dirty="0">
                <a:effectLst/>
                <a:latin typeface="Times New Roman" panose="02020603050405020304" pitchFamily="18" charset="0"/>
                <a:ea typeface="Calibri" panose="020F0502020204030204" pitchFamily="34" charset="0"/>
                <a:cs typeface="Times New Roman" panose="02020603050405020304" pitchFamily="18" charset="0"/>
              </a:rPr>
              <a:t>Thus, hosting the displaced in cities overburdens the urban systems</a:t>
            </a:r>
            <a:r>
              <a:rPr lang="en-GB" b="1" dirty="0">
                <a:latin typeface="Calibri" panose="020F0502020204030204" pitchFamily="34" charset="0"/>
                <a:ea typeface="Calibri" panose="020F0502020204030204" pitchFamily="34" charset="0"/>
                <a:cs typeface="Times New Roman" panose="02020603050405020304" pitchFamily="18" charset="0"/>
              </a:rPr>
              <a:t>.</a:t>
            </a:r>
            <a:endParaRPr lang="en-GB" dirty="0"/>
          </a:p>
        </p:txBody>
      </p:sp>
      <p:sp>
        <p:nvSpPr>
          <p:cNvPr id="10" name="Rectangle 9">
            <a:extLst>
              <a:ext uri="{FF2B5EF4-FFF2-40B4-BE49-F238E27FC236}">
                <a16:creationId xmlns:a16="http://schemas.microsoft.com/office/drawing/2014/main" id="{9FAB38B1-6193-4B7C-8341-EE825A129BBD}"/>
              </a:ext>
            </a:extLst>
          </p:cNvPr>
          <p:cNvSpPr/>
          <p:nvPr/>
        </p:nvSpPr>
        <p:spPr>
          <a:xfrm>
            <a:off x="297003" y="3123035"/>
            <a:ext cx="1611696" cy="51780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Host families</a:t>
            </a:r>
          </a:p>
        </p:txBody>
      </p:sp>
      <p:cxnSp>
        <p:nvCxnSpPr>
          <p:cNvPr id="12" name="Straight Arrow Connector 11">
            <a:extLst>
              <a:ext uri="{FF2B5EF4-FFF2-40B4-BE49-F238E27FC236}">
                <a16:creationId xmlns:a16="http://schemas.microsoft.com/office/drawing/2014/main" id="{04577DBE-6256-4BEE-B789-245EAC63220C}"/>
              </a:ext>
            </a:extLst>
          </p:cNvPr>
          <p:cNvCxnSpPr>
            <a:cxnSpLocks/>
          </p:cNvCxnSpPr>
          <p:nvPr/>
        </p:nvCxnSpPr>
        <p:spPr>
          <a:xfrm>
            <a:off x="1198915" y="2534025"/>
            <a:ext cx="0" cy="56569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7221B582-5FCA-46D0-902D-63CFD5682BD5}"/>
              </a:ext>
            </a:extLst>
          </p:cNvPr>
          <p:cNvCxnSpPr/>
          <p:nvPr/>
        </p:nvCxnSpPr>
        <p:spPr>
          <a:xfrm flipV="1">
            <a:off x="1908699" y="2227618"/>
            <a:ext cx="748898" cy="104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10B3B77C-1AD9-4587-94DF-283DEF8B4232}"/>
              </a:ext>
            </a:extLst>
          </p:cNvPr>
          <p:cNvCxnSpPr>
            <a:cxnSpLocks/>
          </p:cNvCxnSpPr>
          <p:nvPr/>
        </p:nvCxnSpPr>
        <p:spPr>
          <a:xfrm>
            <a:off x="1912381" y="3389593"/>
            <a:ext cx="754602" cy="32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3" name="Audio 12">
            <a:hlinkClick r:id="" action="ppaction://media"/>
            <a:extLst>
              <a:ext uri="{FF2B5EF4-FFF2-40B4-BE49-F238E27FC236}">
                <a16:creationId xmlns:a16="http://schemas.microsoft.com/office/drawing/2014/main" id="{99BE6CC5-0097-4FCE-94A5-1DC3865386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36419685"/>
      </p:ext>
    </p:extLst>
  </p:cSld>
  <p:clrMapOvr>
    <a:masterClrMapping/>
  </p:clrMapOvr>
  <mc:AlternateContent xmlns:mc="http://schemas.openxmlformats.org/markup-compatibility/2006">
    <mc:Choice xmlns:p14="http://schemas.microsoft.com/office/powerpoint/2010/main" Requires="p14">
      <p:transition spd="slow" p14:dur="2000" advTm="74731"/>
    </mc:Choice>
    <mc:Fallback>
      <p:transition spd="slow" advTm="74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B1F625-0860-4201-98AE-9BD8BC043374}"/>
              </a:ext>
            </a:extLst>
          </p:cNvPr>
          <p:cNvSpPr/>
          <p:nvPr/>
        </p:nvSpPr>
        <p:spPr>
          <a:xfrm>
            <a:off x="905212" y="492710"/>
            <a:ext cx="3435969" cy="9144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GB" sz="3600" b="1" dirty="0">
                <a:latin typeface="Times New Roman" panose="02020603050405020304" pitchFamily="18" charset="0"/>
                <a:cs typeface="Times New Roman" panose="02020603050405020304" pitchFamily="18" charset="0"/>
              </a:rPr>
              <a:t>Urban systems</a:t>
            </a:r>
          </a:p>
        </p:txBody>
      </p:sp>
      <p:sp>
        <p:nvSpPr>
          <p:cNvPr id="4" name="Rectangle 3">
            <a:extLst>
              <a:ext uri="{FF2B5EF4-FFF2-40B4-BE49-F238E27FC236}">
                <a16:creationId xmlns:a16="http://schemas.microsoft.com/office/drawing/2014/main" id="{CA1B54B8-6734-4021-B28A-111569208115}"/>
              </a:ext>
            </a:extLst>
          </p:cNvPr>
          <p:cNvSpPr/>
          <p:nvPr/>
        </p:nvSpPr>
        <p:spPr>
          <a:xfrm>
            <a:off x="96879" y="1904558"/>
            <a:ext cx="11222150" cy="43590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 name="Rectangle 4">
            <a:extLst>
              <a:ext uri="{FF2B5EF4-FFF2-40B4-BE49-F238E27FC236}">
                <a16:creationId xmlns:a16="http://schemas.microsoft.com/office/drawing/2014/main" id="{F8047BD7-E43F-49B4-AE6F-FFA8F40A9F33}"/>
              </a:ext>
            </a:extLst>
          </p:cNvPr>
          <p:cNvSpPr/>
          <p:nvPr/>
        </p:nvSpPr>
        <p:spPr>
          <a:xfrm>
            <a:off x="354331" y="3873033"/>
            <a:ext cx="4009748" cy="154471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342900" lvl="0" indent="-342900" algn="just">
              <a:lnSpc>
                <a:spcPct val="107000"/>
              </a:lnSpc>
              <a:spcAft>
                <a:spcPts val="800"/>
              </a:spcAft>
              <a:buFont typeface="Calibri" panose="020F0502020204030204" pitchFamily="34" charset="0"/>
              <a:buChar char=" "/>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Urban systems is not concerned with the spatial expansion of the cities or its internal structure; rather, it emphasizes interurban relationships by viewing cities as points in a network. </a:t>
            </a:r>
          </a:p>
        </p:txBody>
      </p:sp>
      <p:sp>
        <p:nvSpPr>
          <p:cNvPr id="6" name="Rectangle 5">
            <a:extLst>
              <a:ext uri="{FF2B5EF4-FFF2-40B4-BE49-F238E27FC236}">
                <a16:creationId xmlns:a16="http://schemas.microsoft.com/office/drawing/2014/main" id="{1B367679-9C5F-4DD1-A331-C537870B76F6}"/>
              </a:ext>
            </a:extLst>
          </p:cNvPr>
          <p:cNvSpPr/>
          <p:nvPr/>
        </p:nvSpPr>
        <p:spPr>
          <a:xfrm>
            <a:off x="511947" y="2179467"/>
            <a:ext cx="3838112" cy="134940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342900" lvl="0" indent="-342900" algn="just">
              <a:lnSpc>
                <a:spcPct val="107000"/>
              </a:lnSpc>
              <a:spcAft>
                <a:spcPts val="800"/>
              </a:spcAft>
              <a:buFont typeface="Calibri" panose="020F0502020204030204" pitchFamily="34" charset="0"/>
              <a:buChar char=" "/>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Urban system is an all-inclusive collection of cities that are interdependent through economic oscillations, diffusion and exchange of information, and flow of goods, capital and people (Pred, 2017). </a:t>
            </a:r>
          </a:p>
        </p:txBody>
      </p:sp>
      <p:sp>
        <p:nvSpPr>
          <p:cNvPr id="7" name="Rectangle 6">
            <a:extLst>
              <a:ext uri="{FF2B5EF4-FFF2-40B4-BE49-F238E27FC236}">
                <a16:creationId xmlns:a16="http://schemas.microsoft.com/office/drawing/2014/main" id="{9475C9CD-12DF-49A8-92A8-33FD6E93CD01}"/>
              </a:ext>
            </a:extLst>
          </p:cNvPr>
          <p:cNvSpPr/>
          <p:nvPr/>
        </p:nvSpPr>
        <p:spPr>
          <a:xfrm>
            <a:off x="4924148" y="2942650"/>
            <a:ext cx="3101266" cy="17222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342900" lvl="0" indent="-342900" algn="just">
              <a:lnSpc>
                <a:spcPct val="107000"/>
              </a:lnSpc>
              <a:spcAft>
                <a:spcPts val="800"/>
              </a:spcAft>
              <a:buFont typeface="Calibri" panose="020F0502020204030204" pitchFamily="34" charset="0"/>
              <a:buChar char=" "/>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Murayama advanced that cities which are part of such an interdependent system change in response to growth or decline in other cities and do not grow, stagnate, and decline independent of one another (Murayama,2000).</a:t>
            </a:r>
          </a:p>
        </p:txBody>
      </p:sp>
      <p:sp>
        <p:nvSpPr>
          <p:cNvPr id="9" name="Arrow: Down 8">
            <a:extLst>
              <a:ext uri="{FF2B5EF4-FFF2-40B4-BE49-F238E27FC236}">
                <a16:creationId xmlns:a16="http://schemas.microsoft.com/office/drawing/2014/main" id="{21A79E22-2AE1-4446-ABF4-216DE4843A24}"/>
              </a:ext>
            </a:extLst>
          </p:cNvPr>
          <p:cNvSpPr/>
          <p:nvPr/>
        </p:nvSpPr>
        <p:spPr>
          <a:xfrm>
            <a:off x="2138564" y="3478415"/>
            <a:ext cx="453716" cy="65073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0" name="Right Brace 9">
            <a:extLst>
              <a:ext uri="{FF2B5EF4-FFF2-40B4-BE49-F238E27FC236}">
                <a16:creationId xmlns:a16="http://schemas.microsoft.com/office/drawing/2014/main" id="{0C52AE49-986F-44E4-A2DB-39D2B0A78E6E}"/>
              </a:ext>
            </a:extLst>
          </p:cNvPr>
          <p:cNvSpPr/>
          <p:nvPr/>
        </p:nvSpPr>
        <p:spPr>
          <a:xfrm>
            <a:off x="4386345" y="3169699"/>
            <a:ext cx="870011" cy="914400"/>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GB"/>
          </a:p>
        </p:txBody>
      </p:sp>
      <p:pic>
        <p:nvPicPr>
          <p:cNvPr id="11" name="Picture 10">
            <a:extLst>
              <a:ext uri="{FF2B5EF4-FFF2-40B4-BE49-F238E27FC236}">
                <a16:creationId xmlns:a16="http://schemas.microsoft.com/office/drawing/2014/main" id="{1D37EC93-512B-4F0D-96F9-EEC7FFA006FA}"/>
              </a:ext>
            </a:extLst>
          </p:cNvPr>
          <p:cNvPicPr>
            <a:picLocks noChangeAspect="1"/>
          </p:cNvPicPr>
          <p:nvPr/>
        </p:nvPicPr>
        <p:blipFill>
          <a:blip r:embed="rId4"/>
          <a:stretch>
            <a:fillRect/>
          </a:stretch>
        </p:blipFill>
        <p:spPr>
          <a:xfrm>
            <a:off x="8025414" y="2041864"/>
            <a:ext cx="3105427" cy="4119239"/>
          </a:xfrm>
          <a:prstGeom prst="rect">
            <a:avLst/>
          </a:prstGeom>
        </p:spPr>
      </p:pic>
      <p:pic>
        <p:nvPicPr>
          <p:cNvPr id="12" name="Audio 11">
            <a:hlinkClick r:id="" action="ppaction://media"/>
            <a:extLst>
              <a:ext uri="{FF2B5EF4-FFF2-40B4-BE49-F238E27FC236}">
                <a16:creationId xmlns:a16="http://schemas.microsoft.com/office/drawing/2014/main" id="{91856AA2-8DF8-486D-850F-18C0028647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19774823"/>
      </p:ext>
    </p:extLst>
  </p:cSld>
  <p:clrMapOvr>
    <a:masterClrMapping/>
  </p:clrMapOvr>
  <mc:AlternateContent xmlns:mc="http://schemas.openxmlformats.org/markup-compatibility/2006">
    <mc:Choice xmlns:p14="http://schemas.microsoft.com/office/powerpoint/2010/main" Requires="p14">
      <p:transition spd="slow" p14:dur="2000" advTm="93795"/>
    </mc:Choice>
    <mc:Fallback>
      <p:transition spd="slow" advTm="93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2A7638-F4BD-48EC-9F0A-577E0B953BC2}"/>
              </a:ext>
            </a:extLst>
          </p:cNvPr>
          <p:cNvSpPr>
            <a:spLocks noGrp="1"/>
          </p:cNvSpPr>
          <p:nvPr>
            <p:ph idx="1"/>
          </p:nvPr>
        </p:nvSpPr>
        <p:spPr>
          <a:xfrm>
            <a:off x="1036320" y="2076232"/>
            <a:ext cx="10119360" cy="3792862"/>
          </a:xfrm>
        </p:spPr>
        <p:txBody>
          <a:bodyPr/>
          <a:lstStyle/>
          <a:p>
            <a:endParaRPr lang="en-GB" dirty="0"/>
          </a:p>
        </p:txBody>
      </p:sp>
      <p:sp>
        <p:nvSpPr>
          <p:cNvPr id="4" name="Rectangle 3">
            <a:extLst>
              <a:ext uri="{FF2B5EF4-FFF2-40B4-BE49-F238E27FC236}">
                <a16:creationId xmlns:a16="http://schemas.microsoft.com/office/drawing/2014/main" id="{3A49E7B8-9D29-4ED9-B2DA-716C183E4F87}"/>
              </a:ext>
            </a:extLst>
          </p:cNvPr>
          <p:cNvSpPr/>
          <p:nvPr/>
        </p:nvSpPr>
        <p:spPr>
          <a:xfrm>
            <a:off x="549607" y="1961191"/>
            <a:ext cx="10119360" cy="402336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 name="Rectangle 4">
            <a:extLst>
              <a:ext uri="{FF2B5EF4-FFF2-40B4-BE49-F238E27FC236}">
                <a16:creationId xmlns:a16="http://schemas.microsoft.com/office/drawing/2014/main" id="{33D0A814-ED81-4E23-A383-F251A594AD70}"/>
              </a:ext>
            </a:extLst>
          </p:cNvPr>
          <p:cNvSpPr/>
          <p:nvPr/>
        </p:nvSpPr>
        <p:spPr>
          <a:xfrm>
            <a:off x="0" y="186947"/>
            <a:ext cx="8261884" cy="147467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3600" b="1" dirty="0">
                <a:latin typeface="Times New Roman" panose="02020603050405020304" pitchFamily="18" charset="0"/>
                <a:cs typeface="Times New Roman" panose="02020603050405020304" pitchFamily="18" charset="0"/>
              </a:rPr>
              <a:t>The performance of the urban systems</a:t>
            </a:r>
          </a:p>
        </p:txBody>
      </p:sp>
      <p:sp>
        <p:nvSpPr>
          <p:cNvPr id="6" name="Rectangle 5">
            <a:extLst>
              <a:ext uri="{FF2B5EF4-FFF2-40B4-BE49-F238E27FC236}">
                <a16:creationId xmlns:a16="http://schemas.microsoft.com/office/drawing/2014/main" id="{46F7138C-21DD-4493-BBE7-9395D52EFF06}"/>
              </a:ext>
            </a:extLst>
          </p:cNvPr>
          <p:cNvSpPr/>
          <p:nvPr/>
        </p:nvSpPr>
        <p:spPr>
          <a:xfrm>
            <a:off x="1516694" y="1929084"/>
            <a:ext cx="2938507" cy="120869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GB" sz="1400" dirty="0">
                <a:effectLst/>
                <a:latin typeface="Times New Roman" panose="02020603050405020304" pitchFamily="18" charset="0"/>
                <a:ea typeface="Calibri" panose="020F0502020204030204" pitchFamily="34" charset="0"/>
                <a:cs typeface="Times New Roman" panose="02020603050405020304" pitchFamily="18" charset="0"/>
              </a:rPr>
              <a:t>The performance of an urban system depends on the functionality of the sub-systems of which it comprises:</a:t>
            </a:r>
            <a:endParaRPr lang="en-GB" sz="14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FEB73D20-9A84-41F3-B0FF-BAC18320F10B}"/>
              </a:ext>
            </a:extLst>
          </p:cNvPr>
          <p:cNvSpPr/>
          <p:nvPr/>
        </p:nvSpPr>
        <p:spPr>
          <a:xfrm>
            <a:off x="5420613" y="1954101"/>
            <a:ext cx="1947851" cy="12907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285750" indent="-285750" algn="just">
              <a:buFont typeface="Wingdings" panose="05000000000000000000" pitchFamily="2" charset="2"/>
              <a:buChar char="§"/>
            </a:pPr>
            <a:r>
              <a:rPr lang="en-GB" sz="1400" dirty="0">
                <a:latin typeface="Times New Roman" panose="02020603050405020304" pitchFamily="18" charset="0"/>
                <a:cs typeface="Times New Roman" panose="02020603050405020304" pitchFamily="18" charset="0"/>
              </a:rPr>
              <a:t>Water</a:t>
            </a:r>
          </a:p>
          <a:p>
            <a:pPr marL="285750" indent="-285750" algn="just">
              <a:buFont typeface="Wingdings" panose="05000000000000000000" pitchFamily="2" charset="2"/>
              <a:buChar char="§"/>
            </a:pPr>
            <a:r>
              <a:rPr lang="en-GB" sz="1400" dirty="0">
                <a:latin typeface="Times New Roman" panose="02020603050405020304" pitchFamily="18" charset="0"/>
                <a:cs typeface="Times New Roman" panose="02020603050405020304" pitchFamily="18" charset="0"/>
              </a:rPr>
              <a:t>Energy</a:t>
            </a:r>
          </a:p>
          <a:p>
            <a:pPr marL="285750" indent="-285750" algn="just">
              <a:buFont typeface="Wingdings" panose="05000000000000000000" pitchFamily="2" charset="2"/>
              <a:buChar char="§"/>
            </a:pPr>
            <a:r>
              <a:rPr lang="en-GB" sz="1400" dirty="0">
                <a:latin typeface="Times New Roman" panose="02020603050405020304" pitchFamily="18" charset="0"/>
                <a:cs typeface="Times New Roman" panose="02020603050405020304" pitchFamily="18" charset="0"/>
              </a:rPr>
              <a:t>Economic</a:t>
            </a:r>
          </a:p>
          <a:p>
            <a:pPr marL="285750" indent="-285750" algn="just">
              <a:buFont typeface="Wingdings" panose="05000000000000000000" pitchFamily="2" charset="2"/>
              <a:buChar char="§"/>
            </a:pPr>
            <a:r>
              <a:rPr lang="en-GB" sz="1400" dirty="0">
                <a:latin typeface="Times New Roman" panose="02020603050405020304" pitchFamily="18" charset="0"/>
                <a:cs typeface="Times New Roman" panose="02020603050405020304" pitchFamily="18" charset="0"/>
              </a:rPr>
              <a:t>Socio-cultural etc </a:t>
            </a:r>
          </a:p>
        </p:txBody>
      </p:sp>
      <p:sp>
        <p:nvSpPr>
          <p:cNvPr id="9" name="Rectangle 8">
            <a:extLst>
              <a:ext uri="{FF2B5EF4-FFF2-40B4-BE49-F238E27FC236}">
                <a16:creationId xmlns:a16="http://schemas.microsoft.com/office/drawing/2014/main" id="{0F24CE91-E156-4B5A-9D89-33CFEE15AC33}"/>
              </a:ext>
            </a:extLst>
          </p:cNvPr>
          <p:cNvSpPr/>
          <p:nvPr/>
        </p:nvSpPr>
        <p:spPr>
          <a:xfrm>
            <a:off x="1817566" y="3613116"/>
            <a:ext cx="4509343" cy="140037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n-GB" sz="1400" dirty="0">
                <a:effectLst/>
                <a:latin typeface="Times New Roman" panose="02020603050405020304" pitchFamily="18" charset="0"/>
                <a:ea typeface="Calibri" panose="020F0502020204030204" pitchFamily="34" charset="0"/>
                <a:cs typeface="Times New Roman" panose="02020603050405020304" pitchFamily="18" charset="0"/>
              </a:rPr>
              <a:t>The functionality of those sub-systems depends on their physical, human and natural assets, knowledge and behaviours and finance and governance structures, how equipped these are to manage and adapt to shocks and stresses and the sub-system’s dependence on other systems for continued performance (Arup, N.D). </a:t>
            </a:r>
            <a:endParaRPr lang="en-GB" sz="1400" dirty="0">
              <a:latin typeface="Times New Roman" panose="02020603050405020304" pitchFamily="18" charset="0"/>
              <a:cs typeface="Times New Roman" panose="02020603050405020304" pitchFamily="18" charset="0"/>
            </a:endParaRPr>
          </a:p>
        </p:txBody>
      </p:sp>
      <p:sp>
        <p:nvSpPr>
          <p:cNvPr id="11" name="Equals 10">
            <a:extLst>
              <a:ext uri="{FF2B5EF4-FFF2-40B4-BE49-F238E27FC236}">
                <a16:creationId xmlns:a16="http://schemas.microsoft.com/office/drawing/2014/main" id="{933CF84B-1B68-46F3-B6A9-BC75E358FBD8}"/>
              </a:ext>
            </a:extLst>
          </p:cNvPr>
          <p:cNvSpPr/>
          <p:nvPr/>
        </p:nvSpPr>
        <p:spPr>
          <a:xfrm>
            <a:off x="4429957" y="2076232"/>
            <a:ext cx="914400" cy="9144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6" name="Straight Arrow Connector 15">
            <a:extLst>
              <a:ext uri="{FF2B5EF4-FFF2-40B4-BE49-F238E27FC236}">
                <a16:creationId xmlns:a16="http://schemas.microsoft.com/office/drawing/2014/main" id="{C6A90CA3-9168-426C-9ABB-6FBADABB93A4}"/>
              </a:ext>
            </a:extLst>
          </p:cNvPr>
          <p:cNvCxnSpPr>
            <a:cxnSpLocks/>
          </p:cNvCxnSpPr>
          <p:nvPr/>
        </p:nvCxnSpPr>
        <p:spPr>
          <a:xfrm flipH="1">
            <a:off x="4511586" y="3162804"/>
            <a:ext cx="909027" cy="450312"/>
          </a:xfrm>
          <a:prstGeom prst="straightConnector1">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26" name="Picture 2" descr="Urban complex systems">
            <a:extLst>
              <a:ext uri="{FF2B5EF4-FFF2-40B4-BE49-F238E27FC236}">
                <a16:creationId xmlns:a16="http://schemas.microsoft.com/office/drawing/2014/main" id="{7A3377EE-1F18-494B-8B9B-FCA1D10F4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4720" y="1845734"/>
            <a:ext cx="3710960" cy="3954702"/>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B0BE8ACA-3494-4236-BF54-CF8AC4832E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0786959"/>
      </p:ext>
    </p:extLst>
  </p:cSld>
  <p:clrMapOvr>
    <a:masterClrMapping/>
  </p:clrMapOvr>
  <mc:AlternateContent xmlns:mc="http://schemas.openxmlformats.org/markup-compatibility/2006">
    <mc:Choice xmlns:p14="http://schemas.microsoft.com/office/powerpoint/2010/main" Requires="p14">
      <p:transition spd="slow" p14:dur="2000" advTm="145715"/>
    </mc:Choice>
    <mc:Fallback>
      <p:transition spd="slow" advTm="145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8673" y="701749"/>
            <a:ext cx="10326267" cy="808074"/>
          </a:xfrm>
        </p:spPr>
        <p:txBody>
          <a:bodyPr>
            <a:normAutofit/>
          </a:bodyPr>
          <a:lstStyle/>
          <a:p>
            <a:pPr>
              <a:lnSpc>
                <a:spcPct val="107000"/>
              </a:lnSpc>
              <a:spcAft>
                <a:spcPts val="800"/>
              </a:spcAft>
            </a:pPr>
            <a:r>
              <a:rPr lang="en-GB" sz="3600" b="1" dirty="0">
                <a:latin typeface="Times New Roman" panose="02020603050405020304" pitchFamily="18" charset="0"/>
                <a:cs typeface="Times New Roman" panose="02020603050405020304" pitchFamily="18" charset="0"/>
              </a:rPr>
              <a:t>Challenges to host cities and urban systems</a:t>
            </a:r>
          </a:p>
        </p:txBody>
      </p:sp>
      <p:sp>
        <p:nvSpPr>
          <p:cNvPr id="2" name="Rectangle 1">
            <a:extLst>
              <a:ext uri="{FF2B5EF4-FFF2-40B4-BE49-F238E27FC236}">
                <a16:creationId xmlns:a16="http://schemas.microsoft.com/office/drawing/2014/main" id="{3E431B2F-458C-4AF1-8EC6-FA4592897C09}"/>
              </a:ext>
            </a:extLst>
          </p:cNvPr>
          <p:cNvSpPr/>
          <p:nvPr/>
        </p:nvSpPr>
        <p:spPr>
          <a:xfrm>
            <a:off x="514350" y="5836452"/>
            <a:ext cx="8252460" cy="51862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0" dirty="0"/>
          </a:p>
        </p:txBody>
      </p:sp>
      <p:sp>
        <p:nvSpPr>
          <p:cNvPr id="5" name="Rectangle 4">
            <a:extLst>
              <a:ext uri="{FF2B5EF4-FFF2-40B4-BE49-F238E27FC236}">
                <a16:creationId xmlns:a16="http://schemas.microsoft.com/office/drawing/2014/main" id="{701FA8C0-21CF-463A-84B0-0A0C1A485C78}"/>
              </a:ext>
            </a:extLst>
          </p:cNvPr>
          <p:cNvSpPr/>
          <p:nvPr/>
        </p:nvSpPr>
        <p:spPr>
          <a:xfrm>
            <a:off x="55255" y="1605938"/>
            <a:ext cx="11434618" cy="439650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 name="Rectangle 5">
            <a:extLst>
              <a:ext uri="{FF2B5EF4-FFF2-40B4-BE49-F238E27FC236}">
                <a16:creationId xmlns:a16="http://schemas.microsoft.com/office/drawing/2014/main" id="{F29A86F6-508C-4630-B637-8296D5D1420C}"/>
              </a:ext>
            </a:extLst>
          </p:cNvPr>
          <p:cNvSpPr/>
          <p:nvPr/>
        </p:nvSpPr>
        <p:spPr>
          <a:xfrm>
            <a:off x="234660" y="1440255"/>
            <a:ext cx="4405920" cy="51862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Forced displacement is challenging to host communities/cities (Verme, Paolo; Schuettler, Kirsten, 2019), and the urban systems. </a:t>
            </a:r>
            <a:endParaRPr lang="en-GB" sz="12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3FA7C66-9735-4104-AD1C-31F214CF5B05}"/>
              </a:ext>
            </a:extLst>
          </p:cNvPr>
          <p:cNvSpPr/>
          <p:nvPr/>
        </p:nvSpPr>
        <p:spPr>
          <a:xfrm>
            <a:off x="3494456" y="2996778"/>
            <a:ext cx="1542419" cy="5186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400" b="1" dirty="0">
                <a:latin typeface="Times New Roman" panose="02020603050405020304" pitchFamily="18" charset="0"/>
                <a:cs typeface="Times New Roman" panose="02020603050405020304" pitchFamily="18" charset="0"/>
              </a:rPr>
              <a:t>Challenges</a:t>
            </a:r>
          </a:p>
        </p:txBody>
      </p:sp>
      <p:sp>
        <p:nvSpPr>
          <p:cNvPr id="8" name="Rectangle 7">
            <a:extLst>
              <a:ext uri="{FF2B5EF4-FFF2-40B4-BE49-F238E27FC236}">
                <a16:creationId xmlns:a16="http://schemas.microsoft.com/office/drawing/2014/main" id="{167F14FA-35E8-467C-89CF-B0C46621ADF5}"/>
              </a:ext>
            </a:extLst>
          </p:cNvPr>
          <p:cNvSpPr/>
          <p:nvPr/>
        </p:nvSpPr>
        <p:spPr>
          <a:xfrm>
            <a:off x="4013823" y="2073292"/>
            <a:ext cx="1410280" cy="51862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Lack of employment and livelihoods</a:t>
            </a:r>
            <a:endParaRPr lang="en-GB" sz="12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89FA67E5-787A-411D-93A5-28A5DFC10E2E}"/>
              </a:ext>
            </a:extLst>
          </p:cNvPr>
          <p:cNvSpPr/>
          <p:nvPr/>
        </p:nvSpPr>
        <p:spPr>
          <a:xfrm rot="10800000" flipH="1" flipV="1">
            <a:off x="1535867" y="2393423"/>
            <a:ext cx="1403885" cy="5186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Inadequate housing and tenure security</a:t>
            </a:r>
            <a:endParaRPr lang="en-GB" sz="12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2F7FC3D1-DFB0-4459-9E08-562BBF0F5813}"/>
              </a:ext>
            </a:extLst>
          </p:cNvPr>
          <p:cNvSpPr/>
          <p:nvPr/>
        </p:nvSpPr>
        <p:spPr>
          <a:xfrm>
            <a:off x="1384385" y="3603744"/>
            <a:ext cx="1437620" cy="69055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Inadequate provision of basic services </a:t>
            </a:r>
            <a:endParaRPr lang="en-GB" sz="12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030CDE7-3810-4DE2-86CB-30E543390912}"/>
              </a:ext>
            </a:extLst>
          </p:cNvPr>
          <p:cNvSpPr/>
          <p:nvPr/>
        </p:nvSpPr>
        <p:spPr>
          <a:xfrm rot="10800000" flipH="1" flipV="1">
            <a:off x="319459" y="2784644"/>
            <a:ext cx="1081117" cy="6443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lvl="0">
              <a:lnSpc>
                <a:spcPct val="107000"/>
              </a:lnSpc>
              <a:spcAft>
                <a:spcPts val="800"/>
              </a:spcAft>
              <a:tabLst>
                <a:tab pos="457200" algn="l"/>
              </a:tabLst>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Pressures on infrastructure </a:t>
            </a:r>
          </a:p>
        </p:txBody>
      </p:sp>
      <p:sp>
        <p:nvSpPr>
          <p:cNvPr id="12" name="Rectangle 11">
            <a:extLst>
              <a:ext uri="{FF2B5EF4-FFF2-40B4-BE49-F238E27FC236}">
                <a16:creationId xmlns:a16="http://schemas.microsoft.com/office/drawing/2014/main" id="{CA905B79-D438-4C8A-9B2F-8CE3AB49B456}"/>
              </a:ext>
            </a:extLst>
          </p:cNvPr>
          <p:cNvSpPr/>
          <p:nvPr/>
        </p:nvSpPr>
        <p:spPr>
          <a:xfrm>
            <a:off x="5640380" y="2087593"/>
            <a:ext cx="1562463" cy="7110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lvl="0">
              <a:lnSpc>
                <a:spcPct val="107000"/>
              </a:lnSpc>
              <a:spcAft>
                <a:spcPts val="800"/>
              </a:spcAft>
              <a:tabLst>
                <a:tab pos="457200" algn="l"/>
              </a:tabLst>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Pressure on valuable resources such as land, water, and fuel.</a:t>
            </a:r>
          </a:p>
        </p:txBody>
      </p:sp>
      <p:sp>
        <p:nvSpPr>
          <p:cNvPr id="13" name="Rectangle 12">
            <a:extLst>
              <a:ext uri="{FF2B5EF4-FFF2-40B4-BE49-F238E27FC236}">
                <a16:creationId xmlns:a16="http://schemas.microsoft.com/office/drawing/2014/main" id="{267CBC3E-3F67-4C9F-BFCE-E8FBB306208B}"/>
              </a:ext>
            </a:extLst>
          </p:cNvPr>
          <p:cNvSpPr/>
          <p:nvPr/>
        </p:nvSpPr>
        <p:spPr>
          <a:xfrm>
            <a:off x="5904217" y="2979082"/>
            <a:ext cx="1643717" cy="7087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lvl="0" algn="just">
              <a:lnSpc>
                <a:spcPct val="107000"/>
              </a:lnSpc>
              <a:spcAft>
                <a:spcPts val="800"/>
              </a:spcAft>
              <a:tabLst>
                <a:tab pos="457200" algn="l"/>
              </a:tabLst>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Increased tensions between refugees and their host </a:t>
            </a:r>
          </a:p>
        </p:txBody>
      </p:sp>
      <p:sp>
        <p:nvSpPr>
          <p:cNvPr id="14" name="Rectangle 13">
            <a:extLst>
              <a:ext uri="{FF2B5EF4-FFF2-40B4-BE49-F238E27FC236}">
                <a16:creationId xmlns:a16="http://schemas.microsoft.com/office/drawing/2014/main" id="{69416509-77AF-4152-9A7D-F3CE26FA72B2}"/>
              </a:ext>
            </a:extLst>
          </p:cNvPr>
          <p:cNvSpPr/>
          <p:nvPr/>
        </p:nvSpPr>
        <p:spPr>
          <a:xfrm>
            <a:off x="5645364" y="3683114"/>
            <a:ext cx="1976214" cy="7539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lvl="0">
              <a:lnSpc>
                <a:spcPct val="107000"/>
              </a:lnSpc>
              <a:spcAft>
                <a:spcPts val="800"/>
              </a:spcAft>
              <a:tabLst>
                <a:tab pos="457200" algn="l"/>
              </a:tabLst>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The host communities stereotyping the displaced as lazy people who are prone to criminality</a:t>
            </a:r>
          </a:p>
        </p:txBody>
      </p:sp>
      <p:sp>
        <p:nvSpPr>
          <p:cNvPr id="15" name="Rectangle 14">
            <a:extLst>
              <a:ext uri="{FF2B5EF4-FFF2-40B4-BE49-F238E27FC236}">
                <a16:creationId xmlns:a16="http://schemas.microsoft.com/office/drawing/2014/main" id="{4942FE41-E667-4DFD-89FB-4E550638340E}"/>
              </a:ext>
            </a:extLst>
          </p:cNvPr>
          <p:cNvSpPr/>
          <p:nvPr/>
        </p:nvSpPr>
        <p:spPr>
          <a:xfrm>
            <a:off x="4692576" y="4535907"/>
            <a:ext cx="1562464" cy="7539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Pressure on the functionality of the urban and sub-urban systems</a:t>
            </a:r>
            <a:endParaRPr lang="en-GB" sz="1200" dirty="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4216FFC3-E64B-40C6-900E-4610E12324CA}"/>
              </a:ext>
            </a:extLst>
          </p:cNvPr>
          <p:cNvSpPr/>
          <p:nvPr/>
        </p:nvSpPr>
        <p:spPr>
          <a:xfrm>
            <a:off x="3062909" y="4015647"/>
            <a:ext cx="1352312" cy="6130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07000"/>
              </a:lnSpc>
              <a:spcAft>
                <a:spcPts val="800"/>
              </a:spcAft>
            </a:pPr>
            <a:r>
              <a:rPr lang="en-GB" sz="1200" dirty="0">
                <a:latin typeface="Times New Roman" panose="02020603050405020304" pitchFamily="18" charset="0"/>
                <a:ea typeface="Calibri" panose="020F0502020204030204" pitchFamily="34" charset="0"/>
                <a:cs typeface="Times New Roman" panose="02020603050405020304" pitchFamily="18" charset="0"/>
              </a:rPr>
              <a:t>T</a:t>
            </a: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rauma and deprivation (UNHCR, 2016).</a:t>
            </a:r>
          </a:p>
        </p:txBody>
      </p:sp>
      <p:cxnSp>
        <p:nvCxnSpPr>
          <p:cNvPr id="20" name="Straight Arrow Connector 19">
            <a:extLst>
              <a:ext uri="{FF2B5EF4-FFF2-40B4-BE49-F238E27FC236}">
                <a16:creationId xmlns:a16="http://schemas.microsoft.com/office/drawing/2014/main" id="{536F91EE-E0E1-4DA1-A2D5-84F13F791304}"/>
              </a:ext>
            </a:extLst>
          </p:cNvPr>
          <p:cNvCxnSpPr/>
          <p:nvPr/>
        </p:nvCxnSpPr>
        <p:spPr>
          <a:xfrm flipH="1" flipV="1">
            <a:off x="2935850" y="2803724"/>
            <a:ext cx="554321" cy="3719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FDD1BDFA-E8E1-4B31-AF23-AE47FFC7307E}"/>
              </a:ext>
            </a:extLst>
          </p:cNvPr>
          <p:cNvCxnSpPr>
            <a:stCxn id="7" idx="1"/>
          </p:cNvCxnSpPr>
          <p:nvPr/>
        </p:nvCxnSpPr>
        <p:spPr>
          <a:xfrm flipH="1" flipV="1">
            <a:off x="1384385" y="3256091"/>
            <a:ext cx="2110071"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4592654F-1B4D-455E-92BB-95C8FB7BF42E}"/>
              </a:ext>
            </a:extLst>
          </p:cNvPr>
          <p:cNvCxnSpPr>
            <a:cxnSpLocks/>
          </p:cNvCxnSpPr>
          <p:nvPr/>
        </p:nvCxnSpPr>
        <p:spPr>
          <a:xfrm flipV="1">
            <a:off x="3477883" y="2422921"/>
            <a:ext cx="530488" cy="5807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5ADC1DC2-DA60-4FA3-9732-6148169B22EB}"/>
              </a:ext>
            </a:extLst>
          </p:cNvPr>
          <p:cNvCxnSpPr>
            <a:cxnSpLocks/>
          </p:cNvCxnSpPr>
          <p:nvPr/>
        </p:nvCxnSpPr>
        <p:spPr>
          <a:xfrm flipH="1">
            <a:off x="2823389" y="3509043"/>
            <a:ext cx="685129" cy="3386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337E7716-8DEB-4C28-9DC2-0C2E3EE06652}"/>
              </a:ext>
            </a:extLst>
          </p:cNvPr>
          <p:cNvCxnSpPr>
            <a:cxnSpLocks/>
          </p:cNvCxnSpPr>
          <p:nvPr/>
        </p:nvCxnSpPr>
        <p:spPr>
          <a:xfrm>
            <a:off x="5036875" y="3249071"/>
            <a:ext cx="873866" cy="70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BF3AA7A9-47B3-4B7C-A676-050FF9AA387F}"/>
              </a:ext>
            </a:extLst>
          </p:cNvPr>
          <p:cNvCxnSpPr>
            <a:cxnSpLocks/>
          </p:cNvCxnSpPr>
          <p:nvPr/>
        </p:nvCxnSpPr>
        <p:spPr>
          <a:xfrm>
            <a:off x="5036875" y="3387739"/>
            <a:ext cx="603505" cy="4164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E007F5D4-BFF3-46FF-ADA5-19124164FB05}"/>
              </a:ext>
            </a:extLst>
          </p:cNvPr>
          <p:cNvCxnSpPr>
            <a:cxnSpLocks/>
          </p:cNvCxnSpPr>
          <p:nvPr/>
        </p:nvCxnSpPr>
        <p:spPr>
          <a:xfrm flipH="1">
            <a:off x="4995429" y="3516259"/>
            <a:ext cx="5410" cy="10207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3F4529D4-A2E7-4D53-9522-BBF768AF66B0}"/>
              </a:ext>
            </a:extLst>
          </p:cNvPr>
          <p:cNvCxnSpPr>
            <a:cxnSpLocks/>
          </p:cNvCxnSpPr>
          <p:nvPr/>
        </p:nvCxnSpPr>
        <p:spPr>
          <a:xfrm flipV="1">
            <a:off x="5000839" y="2648373"/>
            <a:ext cx="669823" cy="3413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B01D5F05-6C29-4FA5-84DB-7682D6CAA417}"/>
              </a:ext>
            </a:extLst>
          </p:cNvPr>
          <p:cNvCxnSpPr>
            <a:cxnSpLocks/>
          </p:cNvCxnSpPr>
          <p:nvPr/>
        </p:nvCxnSpPr>
        <p:spPr>
          <a:xfrm>
            <a:off x="3756847" y="3499324"/>
            <a:ext cx="0" cy="5207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2" name="Rectangle 41">
            <a:extLst>
              <a:ext uri="{FF2B5EF4-FFF2-40B4-BE49-F238E27FC236}">
                <a16:creationId xmlns:a16="http://schemas.microsoft.com/office/drawing/2014/main" id="{F4D453B5-5431-40D5-B1D6-26759FF011B1}"/>
              </a:ext>
            </a:extLst>
          </p:cNvPr>
          <p:cNvSpPr/>
          <p:nvPr/>
        </p:nvSpPr>
        <p:spPr>
          <a:xfrm>
            <a:off x="74066" y="5662121"/>
            <a:ext cx="5836675" cy="34866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1100" dirty="0">
                <a:effectLst/>
                <a:latin typeface="Times New Roman" panose="02020603050405020304" pitchFamily="18" charset="0"/>
                <a:ea typeface="Calibri" panose="020F0502020204030204" pitchFamily="34" charset="0"/>
                <a:cs typeface="Times New Roman" panose="02020603050405020304" pitchFamily="18" charset="0"/>
              </a:rPr>
              <a:t>(Global Protracted displacement, ODI case studies. 2015; UNHCR, 2016; </a:t>
            </a:r>
            <a:r>
              <a:rPr lang="en-GB" sz="1100" dirty="0" err="1">
                <a:effectLst/>
                <a:latin typeface="Times New Roman" panose="02020603050405020304" pitchFamily="18" charset="0"/>
                <a:ea typeface="Calibri" panose="020F0502020204030204" pitchFamily="34" charset="0"/>
                <a:cs typeface="Times New Roman" panose="02020603050405020304" pitchFamily="18" charset="0"/>
              </a:rPr>
              <a:t>Kirbyshire</a:t>
            </a:r>
            <a:r>
              <a:rPr lang="en-GB" sz="1100" dirty="0">
                <a:effectLst/>
                <a:latin typeface="Times New Roman" panose="02020603050405020304" pitchFamily="18" charset="0"/>
                <a:ea typeface="Calibri" panose="020F0502020204030204" pitchFamily="34" charset="0"/>
                <a:cs typeface="Times New Roman" panose="02020603050405020304" pitchFamily="18" charset="0"/>
              </a:rPr>
              <a:t>, Wilkinson, Le Masson &amp; Batra, 2017)</a:t>
            </a:r>
            <a:endParaRPr lang="en-GB" sz="1100" dirty="0">
              <a:latin typeface="Times New Roman" panose="02020603050405020304" pitchFamily="18" charset="0"/>
              <a:cs typeface="Times New Roman" panose="02020603050405020304" pitchFamily="18" charset="0"/>
            </a:endParaRPr>
          </a:p>
        </p:txBody>
      </p:sp>
      <p:pic>
        <p:nvPicPr>
          <p:cNvPr id="61" name="Picture 60">
            <a:extLst>
              <a:ext uri="{FF2B5EF4-FFF2-40B4-BE49-F238E27FC236}">
                <a16:creationId xmlns:a16="http://schemas.microsoft.com/office/drawing/2014/main" id="{F3C1184C-00B5-4047-AA70-DF1FF047A6DB}"/>
              </a:ext>
            </a:extLst>
          </p:cNvPr>
          <p:cNvPicPr>
            <a:picLocks noChangeAspect="1"/>
          </p:cNvPicPr>
          <p:nvPr/>
        </p:nvPicPr>
        <p:blipFill>
          <a:blip r:embed="rId4"/>
          <a:stretch>
            <a:fillRect/>
          </a:stretch>
        </p:blipFill>
        <p:spPr>
          <a:xfrm>
            <a:off x="7885416" y="1644664"/>
            <a:ext cx="4071924" cy="2370983"/>
          </a:xfrm>
          <a:prstGeom prst="rect">
            <a:avLst/>
          </a:prstGeom>
        </p:spPr>
      </p:pic>
      <p:pic>
        <p:nvPicPr>
          <p:cNvPr id="62" name="Picture 61">
            <a:extLst>
              <a:ext uri="{FF2B5EF4-FFF2-40B4-BE49-F238E27FC236}">
                <a16:creationId xmlns:a16="http://schemas.microsoft.com/office/drawing/2014/main" id="{B7413EF7-E33E-4BE3-A257-158F07E2095E}"/>
              </a:ext>
            </a:extLst>
          </p:cNvPr>
          <p:cNvPicPr>
            <a:picLocks noChangeAspect="1"/>
          </p:cNvPicPr>
          <p:nvPr/>
        </p:nvPicPr>
        <p:blipFill>
          <a:blip r:embed="rId5"/>
          <a:stretch>
            <a:fillRect/>
          </a:stretch>
        </p:blipFill>
        <p:spPr>
          <a:xfrm>
            <a:off x="7856762" y="4024276"/>
            <a:ext cx="4067985" cy="2330803"/>
          </a:xfrm>
          <a:prstGeom prst="rect">
            <a:avLst/>
          </a:prstGeom>
        </p:spPr>
      </p:pic>
      <p:pic>
        <p:nvPicPr>
          <p:cNvPr id="4" name="Audio 3">
            <a:hlinkClick r:id="" action="ppaction://media"/>
            <a:extLst>
              <a:ext uri="{FF2B5EF4-FFF2-40B4-BE49-F238E27FC236}">
                <a16:creationId xmlns:a16="http://schemas.microsoft.com/office/drawing/2014/main" id="{DBA3DCA6-3DD4-4945-B407-2A1809ADFE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09683974"/>
      </p:ext>
    </p:extLst>
  </p:cSld>
  <p:clrMapOvr>
    <a:masterClrMapping/>
  </p:clrMapOvr>
  <mc:AlternateContent xmlns:mc="http://schemas.openxmlformats.org/markup-compatibility/2006">
    <mc:Choice xmlns:p14="http://schemas.microsoft.com/office/powerpoint/2010/main" Requires="p14">
      <p:transition spd="slow" p14:dur="2000" advTm="84129"/>
    </mc:Choice>
    <mc:Fallback>
      <p:transition spd="slow" advTm="84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5D5AD-BDB4-4180-B34B-B67F3E03A416}"/>
              </a:ext>
            </a:extLst>
          </p:cNvPr>
          <p:cNvSpPr>
            <a:spLocks noGrp="1"/>
          </p:cNvSpPr>
          <p:nvPr>
            <p:ph type="title"/>
          </p:nvPr>
        </p:nvSpPr>
        <p:spPr>
          <a:xfrm>
            <a:off x="230910" y="286604"/>
            <a:ext cx="6373090" cy="1071142"/>
          </a:xfrm>
        </p:spPr>
        <p:txBody>
          <a:bodyPr>
            <a:normAutofit/>
          </a:bodyPr>
          <a:lstStyle/>
          <a:p>
            <a:r>
              <a:rPr lang="en-GB" sz="3600" b="1" dirty="0">
                <a:latin typeface="Times New Roman" panose="02020603050405020304" pitchFamily="18" charset="0"/>
                <a:cs typeface="Times New Roman" panose="02020603050405020304" pitchFamily="18" charset="0"/>
              </a:rPr>
              <a:t>Triggers of these challenges</a:t>
            </a:r>
          </a:p>
        </p:txBody>
      </p:sp>
      <p:sp>
        <p:nvSpPr>
          <p:cNvPr id="3" name="Content Placeholder 2">
            <a:extLst>
              <a:ext uri="{FF2B5EF4-FFF2-40B4-BE49-F238E27FC236}">
                <a16:creationId xmlns:a16="http://schemas.microsoft.com/office/drawing/2014/main" id="{3EFC9063-4C69-4C7B-8B47-EB8EDCD346B1}"/>
              </a:ext>
            </a:extLst>
          </p:cNvPr>
          <p:cNvSpPr>
            <a:spLocks noGrp="1"/>
          </p:cNvSpPr>
          <p:nvPr>
            <p:ph idx="1"/>
          </p:nvPr>
        </p:nvSpPr>
        <p:spPr>
          <a:xfrm>
            <a:off x="581892" y="1818023"/>
            <a:ext cx="10261600" cy="4545831"/>
          </a:xfrm>
        </p:spPr>
        <p:txBody>
          <a:bodyPr>
            <a:normAutofit/>
          </a:bodyPr>
          <a:lstStyle/>
          <a:p>
            <a:endParaRPr lang="en-GB" dirty="0"/>
          </a:p>
        </p:txBody>
      </p:sp>
      <p:sp>
        <p:nvSpPr>
          <p:cNvPr id="4" name="Rectangle 3">
            <a:extLst>
              <a:ext uri="{FF2B5EF4-FFF2-40B4-BE49-F238E27FC236}">
                <a16:creationId xmlns:a16="http://schemas.microsoft.com/office/drawing/2014/main" id="{BAC1C2AB-9AC3-46E8-95CB-900FDD90BF63}"/>
              </a:ext>
            </a:extLst>
          </p:cNvPr>
          <p:cNvSpPr/>
          <p:nvPr/>
        </p:nvSpPr>
        <p:spPr>
          <a:xfrm>
            <a:off x="36946" y="1543319"/>
            <a:ext cx="11028216" cy="442576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 name="Rectangle 4">
            <a:extLst>
              <a:ext uri="{FF2B5EF4-FFF2-40B4-BE49-F238E27FC236}">
                <a16:creationId xmlns:a16="http://schemas.microsoft.com/office/drawing/2014/main" id="{6A416D01-568B-4090-AC92-B9F619345F03}"/>
              </a:ext>
            </a:extLst>
          </p:cNvPr>
          <p:cNvSpPr/>
          <p:nvPr/>
        </p:nvSpPr>
        <p:spPr>
          <a:xfrm>
            <a:off x="942112" y="1620288"/>
            <a:ext cx="4095172" cy="8605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07000"/>
              </a:lnSpc>
              <a:spcAft>
                <a:spcPts val="800"/>
              </a:spcAft>
            </a:pPr>
            <a:r>
              <a:rPr lang="en-GB" sz="1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GB" sz="1400" dirty="0">
                <a:effectLst/>
                <a:latin typeface="Times New Roman" panose="02020603050405020304" pitchFamily="18" charset="0"/>
                <a:ea typeface="Calibri" panose="020F0502020204030204" pitchFamily="34" charset="0"/>
                <a:cs typeface="Times New Roman" panose="02020603050405020304" pitchFamily="18" charset="0"/>
              </a:rPr>
              <a:t>The factors that exacerbates these challenges: </a:t>
            </a:r>
            <a:endParaRPr lang="en-GB" sz="14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1FED0DD1-83A0-423C-B8AE-A2AAEE3357D2}"/>
              </a:ext>
            </a:extLst>
          </p:cNvPr>
          <p:cNvSpPr/>
          <p:nvPr/>
        </p:nvSpPr>
        <p:spPr>
          <a:xfrm>
            <a:off x="2116282" y="2883090"/>
            <a:ext cx="1701799" cy="914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The lack of capacity to withstand the two types of shocks namely:</a:t>
            </a:r>
            <a:endParaRPr lang="en-GB" sz="14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E448B1F3-0A81-4FBD-A3F3-474200ACA967}"/>
              </a:ext>
            </a:extLst>
          </p:cNvPr>
          <p:cNvSpPr/>
          <p:nvPr/>
        </p:nvSpPr>
        <p:spPr>
          <a:xfrm>
            <a:off x="5107710" y="5507824"/>
            <a:ext cx="1699490" cy="63681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GB" sz="1400" dirty="0">
                <a:effectLst/>
                <a:latin typeface="Times New Roman" panose="02020603050405020304" pitchFamily="18" charset="0"/>
                <a:ea typeface="Calibri" panose="020F0502020204030204" pitchFamily="34" charset="0"/>
                <a:cs typeface="Times New Roman" panose="02020603050405020304" pitchFamily="18" charset="0"/>
              </a:rPr>
              <a:t>(Verme et al.., 2019)</a:t>
            </a:r>
            <a:endParaRPr lang="en-GB" sz="14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C0BB37A-F2AC-4153-A610-A0B4ECADBC30}"/>
              </a:ext>
            </a:extLst>
          </p:cNvPr>
          <p:cNvSpPr/>
          <p:nvPr/>
        </p:nvSpPr>
        <p:spPr>
          <a:xfrm>
            <a:off x="4025900" y="3533060"/>
            <a:ext cx="1909616" cy="128986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07000"/>
              </a:lnSpc>
              <a:spcAft>
                <a:spcPts val="800"/>
              </a:spcAf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Population shock with a sudden increase in population triggered by an inflow in a particular geographical area</a:t>
            </a:r>
          </a:p>
        </p:txBody>
      </p:sp>
      <p:sp>
        <p:nvSpPr>
          <p:cNvPr id="10" name="Rectangle 9">
            <a:extLst>
              <a:ext uri="{FF2B5EF4-FFF2-40B4-BE49-F238E27FC236}">
                <a16:creationId xmlns:a16="http://schemas.microsoft.com/office/drawing/2014/main" id="{E7CDFCFD-25C1-4C74-B073-F309CE87620D}"/>
              </a:ext>
            </a:extLst>
          </p:cNvPr>
          <p:cNvSpPr/>
          <p:nvPr/>
        </p:nvSpPr>
        <p:spPr>
          <a:xfrm>
            <a:off x="1126838" y="4845159"/>
            <a:ext cx="3910445" cy="13347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07000"/>
              </a:lnSpc>
              <a:spcAft>
                <a:spcPts val="800"/>
              </a:spcAf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The population shock and expensive shocks are important shocks that are worthy of note in this study materials as they pose significant challenges to the host cities and urban systems.</a:t>
            </a:r>
          </a:p>
        </p:txBody>
      </p:sp>
      <p:sp>
        <p:nvSpPr>
          <p:cNvPr id="11" name="Rectangle 10">
            <a:extLst>
              <a:ext uri="{FF2B5EF4-FFF2-40B4-BE49-F238E27FC236}">
                <a16:creationId xmlns:a16="http://schemas.microsoft.com/office/drawing/2014/main" id="{4773AFBC-8477-446F-A473-DA8BCAC6BE6A}"/>
              </a:ext>
            </a:extLst>
          </p:cNvPr>
          <p:cNvSpPr/>
          <p:nvPr/>
        </p:nvSpPr>
        <p:spPr>
          <a:xfrm>
            <a:off x="320962" y="3533060"/>
            <a:ext cx="1634835" cy="128986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en-GB" sz="1400" dirty="0">
                <a:latin typeface="Times New Roman" panose="02020603050405020304" pitchFamily="18" charset="0"/>
                <a:cs typeface="Times New Roman" panose="02020603050405020304" pitchFamily="18" charset="0"/>
              </a:rPr>
              <a:t>Expenditure shocks determined by the increased financial flows that a forced displacement Crisis may attract</a:t>
            </a:r>
          </a:p>
        </p:txBody>
      </p:sp>
      <p:cxnSp>
        <p:nvCxnSpPr>
          <p:cNvPr id="13" name="Straight Arrow Connector 12">
            <a:extLst>
              <a:ext uri="{FF2B5EF4-FFF2-40B4-BE49-F238E27FC236}">
                <a16:creationId xmlns:a16="http://schemas.microsoft.com/office/drawing/2014/main" id="{3AB5B831-4022-4A54-AF46-991F00C929F7}"/>
              </a:ext>
            </a:extLst>
          </p:cNvPr>
          <p:cNvCxnSpPr>
            <a:cxnSpLocks/>
          </p:cNvCxnSpPr>
          <p:nvPr/>
        </p:nvCxnSpPr>
        <p:spPr>
          <a:xfrm>
            <a:off x="2881747" y="2480811"/>
            <a:ext cx="0" cy="39169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A143A31F-5224-45CC-B9FE-CCB62A08B690}"/>
              </a:ext>
            </a:extLst>
          </p:cNvPr>
          <p:cNvCxnSpPr/>
          <p:nvPr/>
        </p:nvCxnSpPr>
        <p:spPr>
          <a:xfrm flipH="1">
            <a:off x="1664854" y="2855418"/>
            <a:ext cx="451428" cy="6918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6778B301-3667-4383-A5FE-058C540E5993}"/>
              </a:ext>
            </a:extLst>
          </p:cNvPr>
          <p:cNvCxnSpPr/>
          <p:nvPr/>
        </p:nvCxnSpPr>
        <p:spPr>
          <a:xfrm>
            <a:off x="3816925" y="2896873"/>
            <a:ext cx="417947" cy="6503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E4AD56B9-48EB-49B5-AECD-A513041C8C9C}"/>
              </a:ext>
            </a:extLst>
          </p:cNvPr>
          <p:cNvCxnSpPr>
            <a:cxnSpLocks/>
            <a:endCxn id="10" idx="0"/>
          </p:cNvCxnSpPr>
          <p:nvPr/>
        </p:nvCxnSpPr>
        <p:spPr>
          <a:xfrm flipH="1">
            <a:off x="3082061" y="4040229"/>
            <a:ext cx="919591" cy="80493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54FBE379-08CB-4185-BC8F-1D787D7BE399}"/>
              </a:ext>
            </a:extLst>
          </p:cNvPr>
          <p:cNvCxnSpPr>
            <a:cxnSpLocks/>
            <a:endCxn id="10" idx="0"/>
          </p:cNvCxnSpPr>
          <p:nvPr/>
        </p:nvCxnSpPr>
        <p:spPr>
          <a:xfrm>
            <a:off x="1980045" y="4034481"/>
            <a:ext cx="1102016" cy="81067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pic>
        <p:nvPicPr>
          <p:cNvPr id="26" name="Picture 25">
            <a:extLst>
              <a:ext uri="{FF2B5EF4-FFF2-40B4-BE49-F238E27FC236}">
                <a16:creationId xmlns:a16="http://schemas.microsoft.com/office/drawing/2014/main" id="{4C02E168-2A69-4E8B-8786-5E36B593F392}"/>
              </a:ext>
            </a:extLst>
          </p:cNvPr>
          <p:cNvPicPr>
            <a:picLocks noChangeAspect="1"/>
          </p:cNvPicPr>
          <p:nvPr/>
        </p:nvPicPr>
        <p:blipFill>
          <a:blip r:embed="rId4"/>
          <a:stretch>
            <a:fillRect/>
          </a:stretch>
        </p:blipFill>
        <p:spPr>
          <a:xfrm>
            <a:off x="6807201" y="1620289"/>
            <a:ext cx="4941457" cy="2591493"/>
          </a:xfrm>
          <a:prstGeom prst="rect">
            <a:avLst/>
          </a:prstGeom>
        </p:spPr>
      </p:pic>
      <p:pic>
        <p:nvPicPr>
          <p:cNvPr id="27" name="Picture 26">
            <a:extLst>
              <a:ext uri="{FF2B5EF4-FFF2-40B4-BE49-F238E27FC236}">
                <a16:creationId xmlns:a16="http://schemas.microsoft.com/office/drawing/2014/main" id="{49A6DB73-FEF8-4B7C-A846-328E77DA81DF}"/>
              </a:ext>
            </a:extLst>
          </p:cNvPr>
          <p:cNvPicPr>
            <a:picLocks noChangeAspect="1"/>
          </p:cNvPicPr>
          <p:nvPr/>
        </p:nvPicPr>
        <p:blipFill>
          <a:blip r:embed="rId5"/>
          <a:stretch>
            <a:fillRect/>
          </a:stretch>
        </p:blipFill>
        <p:spPr>
          <a:xfrm>
            <a:off x="6807200" y="4211782"/>
            <a:ext cx="4980131" cy="2152073"/>
          </a:xfrm>
          <a:prstGeom prst="rect">
            <a:avLst/>
          </a:prstGeom>
        </p:spPr>
      </p:pic>
      <p:pic>
        <p:nvPicPr>
          <p:cNvPr id="6" name="Audio 5">
            <a:hlinkClick r:id="" action="ppaction://media"/>
            <a:extLst>
              <a:ext uri="{FF2B5EF4-FFF2-40B4-BE49-F238E27FC236}">
                <a16:creationId xmlns:a16="http://schemas.microsoft.com/office/drawing/2014/main" id="{BA21B4EF-4A26-4026-98A6-615DCBDEC8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17947506"/>
      </p:ext>
    </p:extLst>
  </p:cSld>
  <p:clrMapOvr>
    <a:masterClrMapping/>
  </p:clrMapOvr>
  <mc:AlternateContent xmlns:mc="http://schemas.openxmlformats.org/markup-compatibility/2006">
    <mc:Choice xmlns:p14="http://schemas.microsoft.com/office/powerpoint/2010/main" Requires="p14">
      <p:transition spd="slow" p14:dur="2000" advTm="139500"/>
    </mc:Choice>
    <mc:Fallback>
      <p:transition spd="slow" advTm="139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 Introduction to the concepts</Template>
  <TotalTime>3299</TotalTime>
  <Words>1267</Words>
  <Application>Microsoft Office PowerPoint</Application>
  <PresentationFormat>Widescreen</PresentationFormat>
  <Paragraphs>88</Paragraphs>
  <Slides>12</Slides>
  <Notes>0</Notes>
  <HiddenSlides>0</HiddenSlides>
  <MMClips>11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Arial</vt:lpstr>
      <vt:lpstr>Calibri</vt:lpstr>
      <vt:lpstr>Calibri Light</vt:lpstr>
      <vt:lpstr>Sylfaen</vt:lpstr>
      <vt:lpstr>Times New Roman</vt:lpstr>
      <vt:lpstr>Wingdings</vt:lpstr>
      <vt:lpstr>Retrospect</vt:lpstr>
      <vt:lpstr>Custom Design</vt:lpstr>
      <vt:lpstr>Challenges to host Cities and Urban systems</vt:lpstr>
      <vt:lpstr>Learning outcomes </vt:lpstr>
      <vt:lpstr>Content</vt:lpstr>
      <vt:lpstr>Statistics on mass displacement </vt:lpstr>
      <vt:lpstr>The host cities</vt:lpstr>
      <vt:lpstr>PowerPoint Presentation</vt:lpstr>
      <vt:lpstr>PowerPoint Presentation</vt:lpstr>
      <vt:lpstr>PowerPoint Presentation</vt:lpstr>
      <vt:lpstr>Triggers of these challenges</vt:lpstr>
      <vt:lpstr>Addressing these challenges</vt:lpstr>
      <vt:lpstr>Conclusion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Housing</dc:title>
  <dc:creator>Malith De Silva</dc:creator>
  <cp:lastModifiedBy>smart</cp:lastModifiedBy>
  <cp:revision>44</cp:revision>
  <dcterms:created xsi:type="dcterms:W3CDTF">2021-10-15T05:37:37Z</dcterms:created>
  <dcterms:modified xsi:type="dcterms:W3CDTF">2022-02-21T00:26:42Z</dcterms:modified>
</cp:coreProperties>
</file>