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iOGjKNA1obZZeVCWrV7sRk1tMN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1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1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23" name="Google Shape;23;p17"/>
          <p:cNvPicPr preferRelativeResize="0"/>
          <p:nvPr/>
        </p:nvPicPr>
        <p:blipFill rotWithShape="1">
          <a:blip r:embed="rId2">
            <a:alphaModFix/>
          </a:blip>
          <a:srcRect b="0" l="0" r="0" t="0"/>
          <a:stretch/>
        </p:blipFill>
        <p:spPr>
          <a:xfrm>
            <a:off x="8119951" y="133883"/>
            <a:ext cx="1670685" cy="568960"/>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821115" y="127508"/>
            <a:ext cx="2181860" cy="622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6"/>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7"/>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7"/>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0" name="Google Shape;11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2" name="Google Shape;12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 name="Shape 132"/>
        <p:cNvGrpSpPr/>
        <p:nvPr/>
      </p:nvGrpSpPr>
      <p:grpSpPr>
        <a:xfrm>
          <a:off x="0" y="0"/>
          <a:ext cx="0" cy="0"/>
          <a:chOff x="0" y="0"/>
          <a:chExt cx="0" cy="0"/>
        </a:xfrm>
      </p:grpSpPr>
      <p:sp>
        <p:nvSpPr>
          <p:cNvPr id="133" name="Google Shape;133;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7" name="Google Shape;137;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0" name="Shape 150"/>
        <p:cNvGrpSpPr/>
        <p:nvPr/>
      </p:nvGrpSpPr>
      <p:grpSpPr>
        <a:xfrm>
          <a:off x="0" y="0"/>
          <a:ext cx="0" cy="0"/>
          <a:chOff x="0" y="0"/>
          <a:chExt cx="0" cy="0"/>
        </a:xfrm>
      </p:grpSpPr>
      <p:sp>
        <p:nvSpPr>
          <p:cNvPr id="151" name="Google Shape;151;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3" name="Google Shape;153;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4" name="Google Shape;15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18"/>
          <p:cNvPicPr preferRelativeResize="0"/>
          <p:nvPr/>
        </p:nvPicPr>
        <p:blipFill rotWithShape="1">
          <a:blip r:embed="rId2">
            <a:alphaModFix/>
          </a:blip>
          <a:srcRect b="0" l="0" r="0" t="0"/>
          <a:stretch/>
        </p:blipFill>
        <p:spPr>
          <a:xfrm>
            <a:off x="8138477" y="95236"/>
            <a:ext cx="1670685" cy="568960"/>
          </a:xfrm>
          <a:prstGeom prst="rect">
            <a:avLst/>
          </a:prstGeom>
          <a:noFill/>
          <a:ln>
            <a:noFill/>
          </a:ln>
        </p:spPr>
      </p:pic>
      <p:pic>
        <p:nvPicPr>
          <p:cNvPr id="32" name="Google Shape;32;p18"/>
          <p:cNvPicPr preferRelativeResize="0"/>
          <p:nvPr/>
        </p:nvPicPr>
        <p:blipFill rotWithShape="1">
          <a:blip r:embed="rId3">
            <a:alphaModFix/>
          </a:blip>
          <a:srcRect b="0" l="0" r="0" t="0"/>
          <a:stretch/>
        </p:blipFill>
        <p:spPr>
          <a:xfrm>
            <a:off x="9900458" y="86358"/>
            <a:ext cx="2181860" cy="622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7"/>
          <p:cNvSpPr/>
          <p:nvPr>
            <p:ph idx="2" type="pic"/>
          </p:nvPr>
        </p:nvSpPr>
        <p:spPr>
          <a:xfrm>
            <a:off x="5183188" y="987425"/>
            <a:ext cx="6172200" cy="4873625"/>
          </a:xfrm>
          <a:prstGeom prst="rect">
            <a:avLst/>
          </a:prstGeom>
          <a:noFill/>
          <a:ln>
            <a:noFill/>
          </a:ln>
        </p:spPr>
      </p:sp>
      <p:sp>
        <p:nvSpPr>
          <p:cNvPr id="160" name="Google Shape;160;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1" name="Google Shape;16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1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9"/>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1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0"/>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20"/>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21"/>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21"/>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21"/>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2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24"/>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4"/>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4"/>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4"/>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24"/>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24"/>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50" u="none" cap="none" strike="noStrike">
                <a:solidFill>
                  <a:schemeClr val="dk2"/>
                </a:solidFill>
                <a:latin typeface="Calibri"/>
                <a:ea typeface="Calibri"/>
                <a:cs typeface="Calibri"/>
                <a:sym typeface="Calibri"/>
              </a:defRPr>
            </a:lvl1pPr>
            <a:lvl2pPr indent="0" lvl="1" marL="0" algn="r">
              <a:spcBef>
                <a:spcPts val="0"/>
              </a:spcBef>
              <a:buNone/>
              <a:defRPr b="0" i="0" sz="1050" u="none" cap="none" strike="noStrike">
                <a:solidFill>
                  <a:schemeClr val="dk2"/>
                </a:solidFill>
                <a:latin typeface="Calibri"/>
                <a:ea typeface="Calibri"/>
                <a:cs typeface="Calibri"/>
                <a:sym typeface="Calibri"/>
              </a:defRPr>
            </a:lvl2pPr>
            <a:lvl3pPr indent="0" lvl="2" marL="0" algn="r">
              <a:spcBef>
                <a:spcPts val="0"/>
              </a:spcBef>
              <a:buNone/>
              <a:defRPr b="0" i="0" sz="1050" u="none" cap="none" strike="noStrike">
                <a:solidFill>
                  <a:schemeClr val="dk2"/>
                </a:solidFill>
                <a:latin typeface="Calibri"/>
                <a:ea typeface="Calibri"/>
                <a:cs typeface="Calibri"/>
                <a:sym typeface="Calibri"/>
              </a:defRPr>
            </a:lvl3pPr>
            <a:lvl4pPr indent="0" lvl="3" marL="0" algn="r">
              <a:spcBef>
                <a:spcPts val="0"/>
              </a:spcBef>
              <a:buNone/>
              <a:defRPr b="0" i="0" sz="1050" u="none" cap="none" strike="noStrike">
                <a:solidFill>
                  <a:schemeClr val="dk2"/>
                </a:solidFill>
                <a:latin typeface="Calibri"/>
                <a:ea typeface="Calibri"/>
                <a:cs typeface="Calibri"/>
                <a:sym typeface="Calibri"/>
              </a:defRPr>
            </a:lvl4pPr>
            <a:lvl5pPr indent="0" lvl="4" marL="0" algn="r">
              <a:spcBef>
                <a:spcPts val="0"/>
              </a:spcBef>
              <a:buNone/>
              <a:defRPr b="0" i="0" sz="1050" u="none" cap="none" strike="noStrike">
                <a:solidFill>
                  <a:schemeClr val="dk2"/>
                </a:solidFill>
                <a:latin typeface="Calibri"/>
                <a:ea typeface="Calibri"/>
                <a:cs typeface="Calibri"/>
                <a:sym typeface="Calibri"/>
              </a:defRPr>
            </a:lvl5pPr>
            <a:lvl6pPr indent="0" lvl="5" marL="0" algn="r">
              <a:spcBef>
                <a:spcPts val="0"/>
              </a:spcBef>
              <a:buNone/>
              <a:defRPr b="0" i="0" sz="1050" u="none" cap="none" strike="noStrike">
                <a:solidFill>
                  <a:schemeClr val="dk2"/>
                </a:solidFill>
                <a:latin typeface="Calibri"/>
                <a:ea typeface="Calibri"/>
                <a:cs typeface="Calibri"/>
                <a:sym typeface="Calibri"/>
              </a:defRPr>
            </a:lvl6pPr>
            <a:lvl7pPr indent="0" lvl="6" marL="0" algn="r">
              <a:spcBef>
                <a:spcPts val="0"/>
              </a:spcBef>
              <a:buNone/>
              <a:defRPr b="0" i="0" sz="1050" u="none" cap="none" strike="noStrike">
                <a:solidFill>
                  <a:schemeClr val="dk2"/>
                </a:solidFill>
                <a:latin typeface="Calibri"/>
                <a:ea typeface="Calibri"/>
                <a:cs typeface="Calibri"/>
                <a:sym typeface="Calibri"/>
              </a:defRPr>
            </a:lvl7pPr>
            <a:lvl8pPr indent="0" lvl="7" marL="0" algn="r">
              <a:spcBef>
                <a:spcPts val="0"/>
              </a:spcBef>
              <a:buNone/>
              <a:defRPr b="0" i="0" sz="1050" u="none" cap="none" strike="noStrike">
                <a:solidFill>
                  <a:schemeClr val="dk2"/>
                </a:solidFill>
                <a:latin typeface="Calibri"/>
                <a:ea typeface="Calibri"/>
                <a:cs typeface="Calibri"/>
                <a:sym typeface="Calibri"/>
              </a:defRPr>
            </a:lvl8pPr>
            <a:lvl9pPr indent="0" lvl="8" marL="0" algn="r">
              <a:spcBef>
                <a:spcPts val="0"/>
              </a:spcBef>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25"/>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5"/>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5"/>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25"/>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3" name="Google Shape;83;p25"/>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6"/>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6"/>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3" name="Google Shape;10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rive.google.com/drive/u/1/folders/1a3MzDD_gCYjtBX0CvyRDkfNux7BwE-j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6600"/>
              <a:buFont typeface="Merriweather"/>
              <a:buNone/>
            </a:pPr>
            <a:r>
              <a:rPr b="1" lang="en-US" sz="6600">
                <a:latin typeface="Merriweather"/>
                <a:ea typeface="Merriweather"/>
                <a:cs typeface="Merriweather"/>
                <a:sym typeface="Merriweather"/>
              </a:rPr>
              <a:t>Mass displacement and the Built Environment</a:t>
            </a:r>
            <a:endParaRPr sz="6600">
              <a:latin typeface="Merriweather"/>
              <a:ea typeface="Merriweather"/>
              <a:cs typeface="Merriweather"/>
              <a:sym typeface="Merriweather"/>
            </a:endParaRPr>
          </a:p>
        </p:txBody>
      </p:sp>
      <p:sp>
        <p:nvSpPr>
          <p:cNvPr id="181" name="Google Shape;181;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0"/>
          <p:cNvSpPr txBox="1"/>
          <p:nvPr>
            <p:ph type="title"/>
          </p:nvPr>
        </p:nvSpPr>
        <p:spPr>
          <a:xfrm>
            <a:off x="1097280" y="611456"/>
            <a:ext cx="10058400" cy="1450757"/>
          </a:xfrm>
          <a:prstGeom prst="rect">
            <a:avLst/>
          </a:prstGeom>
          <a:noFill/>
          <a:ln>
            <a:noFill/>
          </a:ln>
        </p:spPr>
        <p:txBody>
          <a:bodyPr anchorCtr="0" anchor="b" bIns="45700" lIns="91425" spcFirstLastPara="1" rIns="91425" wrap="square" tIns="45700">
            <a:normAutofit/>
          </a:bodyPr>
          <a:lstStyle/>
          <a:p>
            <a:pPr indent="-685800" lvl="0" marL="685800" rtl="0" algn="l">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Camp Management</a:t>
            </a:r>
            <a:br>
              <a:rPr lang="en-US"/>
            </a:br>
            <a:endParaRPr/>
          </a:p>
        </p:txBody>
      </p:sp>
      <p:sp>
        <p:nvSpPr>
          <p:cNvPr id="233" name="Google Shape;233;p1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Font typeface="Arial"/>
              <a:buChar char="•"/>
            </a:pPr>
            <a:r>
              <a:rPr lang="en-US" sz="2400">
                <a:latin typeface="Merriweather"/>
                <a:ea typeface="Merriweather"/>
                <a:cs typeface="Merriweather"/>
                <a:sym typeface="Merriweather"/>
              </a:rPr>
              <a:t>The displacement makes people homeless and temporary camps play a major role in terms of built environment interventions</a:t>
            </a:r>
            <a:endParaRPr/>
          </a:p>
          <a:p>
            <a:pPr indent="0" lvl="0" marL="91440" rtl="0" algn="l">
              <a:lnSpc>
                <a:spcPct val="90000"/>
              </a:lnSpc>
              <a:spcBef>
                <a:spcPts val="1400"/>
              </a:spcBef>
              <a:spcAft>
                <a:spcPts val="0"/>
              </a:spcAft>
              <a:buSzPts val="2000"/>
              <a:buFont typeface="Arial"/>
              <a:buNone/>
            </a:pPr>
            <a:r>
              <a:t/>
            </a:r>
            <a:endParaRPr/>
          </a:p>
          <a:p>
            <a:pPr indent="-152400" lvl="0" marL="91440" rtl="0" algn="l">
              <a:lnSpc>
                <a:spcPct val="90000"/>
              </a:lnSpc>
              <a:spcBef>
                <a:spcPts val="1400"/>
              </a:spcBef>
              <a:spcAft>
                <a:spcPts val="0"/>
              </a:spcAft>
              <a:buSzPts val="2400"/>
              <a:buFont typeface="Arial"/>
              <a:buChar char="•"/>
            </a:pPr>
            <a:r>
              <a:rPr lang="en-US" sz="2400">
                <a:latin typeface="Merriweather"/>
                <a:ea typeface="Merriweather"/>
                <a:cs typeface="Merriweather"/>
                <a:sym typeface="Merriweather"/>
              </a:rPr>
              <a:t>Camp Management is a mechanism which makes sure that the camps which hold the displaced community are abiding by the standards and rights that have been pointed out by the international legal instruments </a:t>
            </a:r>
            <a:endParaRPr sz="2400">
              <a:latin typeface="Merriweather"/>
              <a:ea typeface="Merriweather"/>
              <a:cs typeface="Merriweather"/>
              <a:sym typeface="Merriweather"/>
            </a:endParaRPr>
          </a:p>
          <a:p>
            <a:pPr indent="0" lvl="0" marL="91440" rtl="0" algn="l">
              <a:lnSpc>
                <a:spcPct val="90000"/>
              </a:lnSpc>
              <a:spcBef>
                <a:spcPts val="1400"/>
              </a:spcBef>
              <a:spcAft>
                <a:spcPts val="0"/>
              </a:spcAft>
              <a:buSzPts val="2400"/>
              <a:buFont typeface="Arial"/>
              <a:buNone/>
            </a:pPr>
            <a:r>
              <a:t/>
            </a:r>
            <a:endParaRPr sz="2400">
              <a:latin typeface="Merriweather"/>
              <a:ea typeface="Merriweather"/>
              <a:cs typeface="Merriweather"/>
              <a:sym typeface="Merriweather"/>
            </a:endParaRPr>
          </a:p>
          <a:p>
            <a:pPr indent="-152400" lvl="0" marL="91440" rtl="0" algn="l">
              <a:lnSpc>
                <a:spcPct val="90000"/>
              </a:lnSpc>
              <a:spcBef>
                <a:spcPts val="1400"/>
              </a:spcBef>
              <a:spcAft>
                <a:spcPts val="0"/>
              </a:spcAft>
              <a:buSzPts val="2400"/>
              <a:buFont typeface="Arial"/>
              <a:buChar char="•"/>
            </a:pPr>
            <a:r>
              <a:rPr lang="en-US" sz="2400">
                <a:latin typeface="Merriweather"/>
                <a:ea typeface="Merriweather"/>
                <a:cs typeface="Merriweather"/>
                <a:sym typeface="Merriweather"/>
              </a:rPr>
              <a:t>Camp management is an integral part of humanitarian practice </a:t>
            </a:r>
            <a:endParaRPr sz="24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108284" y="964530"/>
            <a:ext cx="11369842" cy="1325563"/>
          </a:xfrm>
          <a:prstGeom prst="rect">
            <a:avLst/>
          </a:prstGeom>
          <a:noFill/>
          <a:ln>
            <a:noFill/>
          </a:ln>
        </p:spPr>
        <p:txBody>
          <a:bodyPr anchorCtr="0" anchor="b" bIns="45700" lIns="91425" spcFirstLastPara="1" rIns="91425" wrap="square" tIns="45700">
            <a:normAutofit fontScale="90000"/>
          </a:bodyPr>
          <a:lstStyle/>
          <a:p>
            <a:pPr indent="-571500" lvl="0" marL="571500" rtl="0" algn="ctr">
              <a:lnSpc>
                <a:spcPct val="85000"/>
              </a:lnSpc>
              <a:spcBef>
                <a:spcPts val="0"/>
              </a:spcBef>
              <a:spcAft>
                <a:spcPts val="0"/>
              </a:spcAft>
              <a:buClr>
                <a:srgbClr val="3F3F3F"/>
              </a:buClr>
              <a:buSzPct val="100000"/>
              <a:buFont typeface="Noto Sans Symbols"/>
              <a:buChar char="❑"/>
            </a:pPr>
            <a:r>
              <a:rPr b="1" lang="en-US" sz="4400">
                <a:latin typeface="Merriweather"/>
                <a:ea typeface="Merriweather"/>
                <a:cs typeface="Merriweather"/>
                <a:sym typeface="Merriweather"/>
              </a:rPr>
              <a:t>Camp Management House (IOM, Norwegian Refugee Council and UNHCR, 2015)</a:t>
            </a:r>
            <a:br>
              <a:rPr lang="en-US"/>
            </a:br>
            <a:endParaRPr/>
          </a:p>
        </p:txBody>
      </p:sp>
      <p:pic>
        <p:nvPicPr>
          <p:cNvPr id="239" name="Google Shape;239;p11"/>
          <p:cNvPicPr preferRelativeResize="0"/>
          <p:nvPr>
            <p:ph idx="1" type="body"/>
          </p:nvPr>
        </p:nvPicPr>
        <p:blipFill rotWithShape="1">
          <a:blip r:embed="rId3">
            <a:alphaModFix/>
          </a:blip>
          <a:srcRect b="0" l="0" r="0" t="0"/>
          <a:stretch/>
        </p:blipFill>
        <p:spPr>
          <a:xfrm>
            <a:off x="3809248" y="2012323"/>
            <a:ext cx="4352925" cy="38576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ph type="title"/>
          </p:nvPr>
        </p:nvSpPr>
        <p:spPr>
          <a:xfrm>
            <a:off x="621632" y="930610"/>
            <a:ext cx="10515600" cy="1325563"/>
          </a:xfrm>
          <a:prstGeom prst="rect">
            <a:avLst/>
          </a:prstGeom>
          <a:noFill/>
          <a:ln>
            <a:noFill/>
          </a:ln>
        </p:spPr>
        <p:txBody>
          <a:bodyPr anchorCtr="0" anchor="b" bIns="45700" lIns="91425" spcFirstLastPara="1" rIns="91425" wrap="square" tIns="45700">
            <a:normAutofit fontScale="90000"/>
          </a:bodyPr>
          <a:lstStyle/>
          <a:p>
            <a:pPr indent="-571500" lvl="0" marL="571500" rtl="0" algn="ctr">
              <a:lnSpc>
                <a:spcPct val="85000"/>
              </a:lnSpc>
              <a:spcBef>
                <a:spcPts val="0"/>
              </a:spcBef>
              <a:spcAft>
                <a:spcPts val="0"/>
              </a:spcAft>
              <a:buClr>
                <a:srgbClr val="3F3F3F"/>
              </a:buClr>
              <a:buSzPct val="100000"/>
              <a:buFont typeface="Noto Sans Symbols"/>
              <a:buChar char="❑"/>
            </a:pPr>
            <a:r>
              <a:rPr b="1" lang="en-US" sz="4000">
                <a:latin typeface="Merriweather"/>
                <a:ea typeface="Merriweather"/>
                <a:cs typeface="Merriweather"/>
                <a:sym typeface="Merriweather"/>
              </a:rPr>
              <a:t>Relationship among built environment interventions in camp managements (CCM Cluster and IOM, 2021)</a:t>
            </a:r>
            <a:br>
              <a:rPr lang="en-US"/>
            </a:br>
            <a:endParaRPr/>
          </a:p>
        </p:txBody>
      </p:sp>
      <p:pic>
        <p:nvPicPr>
          <p:cNvPr id="245" name="Google Shape;245;p12"/>
          <p:cNvPicPr preferRelativeResize="0"/>
          <p:nvPr>
            <p:ph idx="1" type="body"/>
          </p:nvPr>
        </p:nvPicPr>
        <p:blipFill rotWithShape="1">
          <a:blip r:embed="rId3">
            <a:alphaModFix/>
          </a:blip>
          <a:srcRect b="0" l="0" r="0" t="0"/>
          <a:stretch/>
        </p:blipFill>
        <p:spPr>
          <a:xfrm>
            <a:off x="2811664" y="1894389"/>
            <a:ext cx="6628997" cy="40227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571500" lvl="0" marL="571500" rtl="0" algn="l">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Case studies </a:t>
            </a:r>
            <a:endParaRPr b="1" sz="4400">
              <a:latin typeface="Merriweather"/>
              <a:ea typeface="Merriweather"/>
              <a:cs typeface="Merriweather"/>
              <a:sym typeface="Merriweather"/>
            </a:endParaRPr>
          </a:p>
        </p:txBody>
      </p:sp>
      <p:sp>
        <p:nvSpPr>
          <p:cNvPr id="251" name="Google Shape;251;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t/>
            </a:r>
            <a:endParaRPr b="1">
              <a:latin typeface="Merriweather"/>
              <a:ea typeface="Merriweather"/>
              <a:cs typeface="Merriweather"/>
              <a:sym typeface="Merriweather"/>
            </a:endParaRPr>
          </a:p>
          <a:p>
            <a:pPr indent="-127000" lvl="0" marL="91440" rtl="0" algn="l">
              <a:lnSpc>
                <a:spcPct val="90000"/>
              </a:lnSpc>
              <a:spcBef>
                <a:spcPts val="1400"/>
              </a:spcBef>
              <a:spcAft>
                <a:spcPts val="0"/>
              </a:spcAft>
              <a:buSzPts val="2000"/>
              <a:buChar char=" "/>
            </a:pPr>
            <a:r>
              <a:rPr b="1" lang="en-US">
                <a:latin typeface="Merriweather"/>
                <a:ea typeface="Merriweather"/>
                <a:cs typeface="Merriweather"/>
                <a:sym typeface="Merriweather"/>
              </a:rPr>
              <a:t>Google drive link:</a:t>
            </a:r>
            <a:endParaRPr/>
          </a:p>
          <a:p>
            <a:pPr indent="0" lvl="0" marL="91440" rtl="0" algn="l">
              <a:lnSpc>
                <a:spcPct val="90000"/>
              </a:lnSpc>
              <a:spcBef>
                <a:spcPts val="140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n-US" u="sng">
                <a:solidFill>
                  <a:schemeClr val="hlink"/>
                </a:solidFill>
                <a:hlinkClick r:id="rId3"/>
              </a:rPr>
              <a:t>https://drive.google.com/drive/u/1/folders/1a3MzDD_gCYjtBX0CvyRDkfNux7BwE-jO</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892743" y="0"/>
            <a:ext cx="10058400" cy="1450757"/>
          </a:xfrm>
          <a:prstGeom prst="rect">
            <a:avLst/>
          </a:prstGeom>
          <a:noFill/>
          <a:ln>
            <a:noFill/>
          </a:ln>
        </p:spPr>
        <p:txBody>
          <a:bodyPr anchorCtr="0" anchor="b" bIns="45700" lIns="91425" spcFirstLastPara="1" rIns="91425" wrap="square" tIns="45700">
            <a:normAutofit/>
          </a:bodyPr>
          <a:lstStyle/>
          <a:p>
            <a:pPr indent="-571500" lvl="0" marL="571500" rtl="0" algn="l">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References </a:t>
            </a:r>
            <a:endParaRPr b="1" sz="4400">
              <a:latin typeface="Merriweather"/>
              <a:ea typeface="Merriweather"/>
              <a:cs typeface="Merriweather"/>
              <a:sym typeface="Merriweather"/>
            </a:endParaRPr>
          </a:p>
        </p:txBody>
      </p:sp>
      <p:sp>
        <p:nvSpPr>
          <p:cNvPr id="257" name="Google Shape;257;p14"/>
          <p:cNvSpPr txBox="1"/>
          <p:nvPr>
            <p:ph idx="1" type="body"/>
          </p:nvPr>
        </p:nvSpPr>
        <p:spPr>
          <a:xfrm>
            <a:off x="760395" y="1876927"/>
            <a:ext cx="10515600" cy="4319336"/>
          </a:xfrm>
          <a:prstGeom prst="rect">
            <a:avLst/>
          </a:prstGeom>
          <a:noFill/>
          <a:ln>
            <a:noFill/>
          </a:ln>
        </p:spPr>
        <p:txBody>
          <a:bodyPr anchorCtr="0" anchor="t" bIns="45700" lIns="0" spcFirstLastPara="1" rIns="0" wrap="square" tIns="45700">
            <a:normAutofit fontScale="62500" lnSpcReduction="20000"/>
          </a:bodyPr>
          <a:lstStyle/>
          <a:p>
            <a:pPr indent="-130968" lvl="0" marL="91440" rtl="0" algn="l">
              <a:lnSpc>
                <a:spcPct val="90000"/>
              </a:lnSpc>
              <a:spcBef>
                <a:spcPts val="0"/>
              </a:spcBef>
              <a:spcAft>
                <a:spcPts val="0"/>
              </a:spcAft>
              <a:buSzPct val="100000"/>
              <a:buChar char=" "/>
            </a:pPr>
            <a:r>
              <a:rPr lang="en-US" sz="3300">
                <a:latin typeface="Merriweather"/>
                <a:ea typeface="Merriweather"/>
                <a:cs typeface="Merriweather"/>
                <a:sym typeface="Merriweather"/>
              </a:rPr>
              <a:t>CCM Cluster and IOM (2021) </a:t>
            </a:r>
            <a:r>
              <a:rPr i="1" lang="en-US" sz="3300">
                <a:latin typeface="Merriweather"/>
                <a:ea typeface="Merriweather"/>
                <a:cs typeface="Merriweather"/>
                <a:sym typeface="Merriweather"/>
              </a:rPr>
              <a:t>MINIMUM STANDARDS FOR CAMP MANAGEMEN (</a:t>
            </a:r>
            <a:r>
              <a:rPr lang="en-US" sz="3300">
                <a:latin typeface="Merriweather"/>
                <a:ea typeface="Merriweather"/>
                <a:cs typeface="Merriweather"/>
                <a:sym typeface="Merriweather"/>
              </a:rPr>
              <a:t>CCM Cluster and IOM)</a:t>
            </a:r>
            <a:endParaRPr sz="3300">
              <a:latin typeface="Merriweather"/>
              <a:ea typeface="Merriweather"/>
              <a:cs typeface="Merriweather"/>
              <a:sym typeface="Merriweather"/>
            </a:endParaRPr>
          </a:p>
          <a:p>
            <a:pPr indent="-130968" lvl="0" marL="91440" rtl="0" algn="l">
              <a:lnSpc>
                <a:spcPct val="90000"/>
              </a:lnSpc>
              <a:spcBef>
                <a:spcPts val="1400"/>
              </a:spcBef>
              <a:spcAft>
                <a:spcPts val="0"/>
              </a:spcAft>
              <a:buSzPct val="100000"/>
              <a:buChar char=" "/>
            </a:pPr>
            <a:r>
              <a:rPr lang="en-US" sz="3300">
                <a:latin typeface="Merriweather"/>
                <a:ea typeface="Merriweather"/>
                <a:cs typeface="Merriweather"/>
                <a:sym typeface="Merriweather"/>
              </a:rPr>
              <a:t>IOM, NRC, and UNHCR (2015) </a:t>
            </a:r>
            <a:r>
              <a:rPr i="1" lang="en-US" sz="3300">
                <a:latin typeface="Merriweather"/>
                <a:ea typeface="Merriweather"/>
                <a:cs typeface="Merriweather"/>
                <a:sym typeface="Merriweather"/>
              </a:rPr>
              <a:t>Camp Management Toolkit </a:t>
            </a:r>
            <a:r>
              <a:rPr lang="en-US" sz="3300">
                <a:latin typeface="Merriweather"/>
                <a:ea typeface="Merriweather"/>
                <a:cs typeface="Merriweather"/>
                <a:sym typeface="Merriweather"/>
              </a:rPr>
              <a:t>(IOM, NRC and UNHCR)</a:t>
            </a:r>
            <a:endParaRPr/>
          </a:p>
          <a:p>
            <a:pPr indent="-130968" lvl="0" marL="91440" rtl="0" algn="l">
              <a:lnSpc>
                <a:spcPct val="90000"/>
              </a:lnSpc>
              <a:spcBef>
                <a:spcPts val="1400"/>
              </a:spcBef>
              <a:spcAft>
                <a:spcPts val="0"/>
              </a:spcAft>
              <a:buSzPct val="100000"/>
              <a:buChar char=" "/>
            </a:pPr>
            <a:r>
              <a:rPr lang="en-US" sz="3300">
                <a:latin typeface="Merriweather"/>
                <a:ea typeface="Merriweather"/>
                <a:cs typeface="Merriweather"/>
                <a:sym typeface="Merriweather"/>
              </a:rPr>
              <a:t>Malalgoda, C., Jayakody, C., Madurapperuma, S., &amp; Amaratunga, D. (2020). </a:t>
            </a:r>
            <a:r>
              <a:rPr i="1" lang="en-US" sz="3300">
                <a:latin typeface="Merriweather"/>
                <a:ea typeface="Merriweather"/>
                <a:cs typeface="Merriweather"/>
                <a:sym typeface="Merriweather"/>
              </a:rPr>
              <a:t>Rebuilding Communities Following Disasters and Conflict-Induced Mass Displacements</a:t>
            </a:r>
            <a:r>
              <a:rPr lang="en-US" sz="3300">
                <a:latin typeface="Merriweather"/>
                <a:ea typeface="Merriweather"/>
                <a:cs typeface="Merriweather"/>
                <a:sym typeface="Merriweather"/>
              </a:rPr>
              <a:t>. Retrieved 08 23, 2021, from Sustainability: https://www.mdpi.com/journal/sustainability/special_issues/Rebuilding_Communities</a:t>
            </a:r>
            <a:endParaRPr sz="3300">
              <a:latin typeface="Merriweather"/>
              <a:ea typeface="Merriweather"/>
              <a:cs typeface="Merriweather"/>
              <a:sym typeface="Merriweather"/>
            </a:endParaRPr>
          </a:p>
          <a:p>
            <a:pPr indent="-130968" lvl="0" marL="91440" rtl="0" algn="l">
              <a:lnSpc>
                <a:spcPct val="90000"/>
              </a:lnSpc>
              <a:spcBef>
                <a:spcPts val="1400"/>
              </a:spcBef>
              <a:spcAft>
                <a:spcPts val="0"/>
              </a:spcAft>
              <a:buSzPct val="100000"/>
              <a:buChar char=" "/>
            </a:pPr>
            <a:r>
              <a:rPr lang="en-US" sz="3300">
                <a:latin typeface="Merriweather"/>
                <a:ea typeface="Merriweather"/>
                <a:cs typeface="Merriweather"/>
                <a:sym typeface="Merriweather"/>
              </a:rPr>
              <a:t>Moffatt, S., &amp; Kohler, N. (2008). </a:t>
            </a:r>
            <a:r>
              <a:rPr i="1" lang="en-US" sz="3300">
                <a:latin typeface="Merriweather"/>
                <a:ea typeface="Merriweather"/>
                <a:cs typeface="Merriweather"/>
                <a:sym typeface="Merriweather"/>
              </a:rPr>
              <a:t>Conceptualizing the built environment as a socialecological system</a:t>
            </a:r>
            <a:r>
              <a:rPr lang="en-US" sz="3300">
                <a:latin typeface="Merriweather"/>
                <a:ea typeface="Merriweather"/>
                <a:cs typeface="Merriweather"/>
                <a:sym typeface="Merriweather"/>
              </a:rPr>
              <a:t>. Retrieved 08 23, 2021, from Building Research &amp; Information.</a:t>
            </a:r>
            <a:endParaRPr/>
          </a:p>
          <a:p>
            <a:pPr indent="-130968" lvl="0" marL="91440" rtl="0" algn="l">
              <a:lnSpc>
                <a:spcPct val="90000"/>
              </a:lnSpc>
              <a:spcBef>
                <a:spcPts val="1400"/>
              </a:spcBef>
              <a:spcAft>
                <a:spcPts val="0"/>
              </a:spcAft>
              <a:buSzPct val="100000"/>
              <a:buChar char=" "/>
            </a:pPr>
            <a:r>
              <a:rPr lang="en-US" sz="3300">
                <a:latin typeface="Merriweather"/>
                <a:ea typeface="Merriweather"/>
                <a:cs typeface="Merriweather"/>
                <a:sym typeface="Merriweather"/>
              </a:rPr>
              <a:t>Sitko, D. P., &amp; Massella, A. (2019). </a:t>
            </a:r>
            <a:r>
              <a:rPr i="1" lang="en-US" sz="3300">
                <a:latin typeface="Merriweather"/>
                <a:ea typeface="Merriweather"/>
                <a:cs typeface="Merriweather"/>
                <a:sym typeface="Merriweather"/>
              </a:rPr>
              <a:t>Urban Displacement from Different Perspectives; An Overview of Approaches to Urban Displacement</a:t>
            </a:r>
            <a:r>
              <a:rPr lang="en-US" sz="3300">
                <a:latin typeface="Merriweather"/>
                <a:ea typeface="Merriweather"/>
                <a:cs typeface="Merriweather"/>
                <a:sym typeface="Merriweather"/>
              </a:rPr>
              <a:t>. Retrieved 08 23, 2021, from Global Alliance for urban crisis: https://www.urban-response.org/system/files/content/resource/files/main/Urban%20Displacement%20from%20Different%20Perspectives.pdf</a:t>
            </a:r>
            <a:endParaRPr sz="3300">
              <a:latin typeface="Merriweather"/>
              <a:ea typeface="Merriweather"/>
              <a:cs typeface="Merriweather"/>
              <a:sym typeface="Merriweather"/>
            </a:endParaRPr>
          </a:p>
          <a:p>
            <a:pPr indent="-12064" lvl="0" marL="91440" rtl="0" algn="l">
              <a:lnSpc>
                <a:spcPct val="90000"/>
              </a:lnSpc>
              <a:spcBef>
                <a:spcPts val="1400"/>
              </a:spcBef>
              <a:spcAft>
                <a:spcPts val="0"/>
              </a:spcAft>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idx="1" type="body"/>
          </p:nvPr>
        </p:nvSpPr>
        <p:spPr>
          <a:xfrm>
            <a:off x="1109312" y="1978081"/>
            <a:ext cx="10058400" cy="4023360"/>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Char char=" "/>
            </a:pPr>
            <a:r>
              <a:rPr lang="en-US">
                <a:latin typeface="Merriweather"/>
                <a:ea typeface="Merriweather"/>
                <a:cs typeface="Merriweather"/>
                <a:sym typeface="Merriweather"/>
              </a:rPr>
              <a:t>Sridarran, P. (2018). </a:t>
            </a:r>
            <a:r>
              <a:rPr i="1" lang="en-US">
                <a:latin typeface="Merriweather"/>
                <a:ea typeface="Merriweather"/>
                <a:cs typeface="Merriweather"/>
                <a:sym typeface="Merriweather"/>
              </a:rPr>
              <a:t>A framework to enhance post-disaster resettlement process through adaptable built environment in Sri Lanka </a:t>
            </a:r>
            <a:r>
              <a:rPr lang="en-US">
                <a:latin typeface="Merriweather"/>
                <a:ea typeface="Merriweather"/>
                <a:cs typeface="Merriweather"/>
                <a:sym typeface="Merriweather"/>
              </a:rPr>
              <a:t>. Retrieved 08 23, 2021, from The University of Huddersfield: http://eprints.hud.ac.uk/id/eprint/34573/1/Pournima%20Sridarran%20FINAL%20THESIS.PDF</a:t>
            </a:r>
            <a:endParaRPr>
              <a:latin typeface="Merriweather"/>
              <a:ea typeface="Merriweather"/>
              <a:cs typeface="Merriweather"/>
              <a:sym typeface="Merriweather"/>
            </a:endParaRPr>
          </a:p>
          <a:p>
            <a:pPr indent="-127000" lvl="0" marL="91440" rtl="0" algn="l">
              <a:lnSpc>
                <a:spcPct val="90000"/>
              </a:lnSpc>
              <a:spcBef>
                <a:spcPts val="1400"/>
              </a:spcBef>
              <a:spcAft>
                <a:spcPts val="0"/>
              </a:spcAft>
              <a:buSzPts val="2000"/>
              <a:buChar char=" "/>
            </a:pPr>
            <a:r>
              <a:rPr lang="en-US">
                <a:latin typeface="Merriweather"/>
                <a:ea typeface="Merriweather"/>
                <a:cs typeface="Merriweather"/>
                <a:sym typeface="Merriweather"/>
              </a:rPr>
              <a:t>Sridarran, P., Keraminiyagel, K., &amp; Amaratunga, D. (2016). </a:t>
            </a:r>
            <a:r>
              <a:rPr i="1" lang="en-US">
                <a:latin typeface="Merriweather"/>
                <a:ea typeface="Merriweather"/>
                <a:cs typeface="Merriweather"/>
                <a:sym typeface="Merriweather"/>
              </a:rPr>
              <a:t>Community integration and participation to improve the built environment of the Post-Disaster Involuntary Relocations</a:t>
            </a:r>
            <a:r>
              <a:rPr lang="en-US">
                <a:latin typeface="Merriweather"/>
                <a:ea typeface="Merriweather"/>
                <a:cs typeface="Merriweather"/>
                <a:sym typeface="Merriweather"/>
              </a:rPr>
              <a:t>. Retrieved 08 22, 2021, from ResearchGate: http://eprints.hud.ac.uk/id/eprint/29257/1/Pournima.pdf</a:t>
            </a:r>
            <a:endParaRPr>
              <a:latin typeface="Merriweather"/>
              <a:ea typeface="Merriweather"/>
              <a:cs typeface="Merriweather"/>
              <a:sym typeface="Merriweather"/>
            </a:endParaRPr>
          </a:p>
          <a:p>
            <a:pPr indent="-127000" lvl="0" marL="91440" rtl="0" algn="l">
              <a:lnSpc>
                <a:spcPct val="90000"/>
              </a:lnSpc>
              <a:spcBef>
                <a:spcPts val="1400"/>
              </a:spcBef>
              <a:spcAft>
                <a:spcPts val="0"/>
              </a:spcAft>
              <a:buSzPts val="2000"/>
              <a:buChar char=" "/>
            </a:pPr>
            <a:r>
              <a:rPr lang="en-US">
                <a:latin typeface="Merriweather"/>
                <a:ea typeface="Merriweather"/>
                <a:cs typeface="Merriweather"/>
                <a:sym typeface="Merriweather"/>
              </a:rPr>
              <a:t>Terminski, B. (2012). </a:t>
            </a:r>
            <a:r>
              <a:rPr i="1" lang="en-US">
                <a:latin typeface="Merriweather"/>
                <a:ea typeface="Merriweather"/>
                <a:cs typeface="Merriweather"/>
                <a:sym typeface="Merriweather"/>
              </a:rPr>
              <a:t>Environmentally-Induced Displacement and Human Security </a:t>
            </a:r>
            <a:r>
              <a:rPr lang="en-US">
                <a:latin typeface="Merriweather"/>
                <a:ea typeface="Merriweather"/>
                <a:cs typeface="Merriweather"/>
                <a:sym typeface="Merriweather"/>
              </a:rPr>
              <a:t>. Retrieved 08 22, 2021, from indiana.edu: https://dlc.dlib.indiana.edu/dlc/bitstream/handle/10535/8961/Environmentally-Induced%20displacement%20and%20human%20security.pdf?sequence=1</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571500" lvl="0" marL="571500" rtl="0" algn="l">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Learning outcomes </a:t>
            </a:r>
            <a:endParaRPr b="1" sz="4400">
              <a:latin typeface="Merriweather"/>
              <a:ea typeface="Merriweather"/>
              <a:cs typeface="Merriweather"/>
              <a:sym typeface="Merriweather"/>
            </a:endParaRPr>
          </a:p>
        </p:txBody>
      </p:sp>
      <p:sp>
        <p:nvSpPr>
          <p:cNvPr id="187" name="Google Shape;187;p2"/>
          <p:cNvSpPr txBox="1"/>
          <p:nvPr>
            <p:ph idx="1" type="body"/>
          </p:nvPr>
        </p:nvSpPr>
        <p:spPr>
          <a:xfrm>
            <a:off x="1097280" y="1941987"/>
            <a:ext cx="10058400" cy="4023360"/>
          </a:xfrm>
          <a:prstGeom prst="rect">
            <a:avLst/>
          </a:prstGeom>
          <a:noFill/>
          <a:ln>
            <a:noFill/>
          </a:ln>
        </p:spPr>
        <p:txBody>
          <a:bodyPr anchorCtr="0" anchor="t" bIns="45700" lIns="0" spcFirstLastPara="1" rIns="0" wrap="square" tIns="45700">
            <a:noAutofit/>
          </a:bodyPr>
          <a:lstStyle/>
          <a:p>
            <a:pPr indent="-152400" lvl="0" marL="91440" rtl="0" algn="just">
              <a:lnSpc>
                <a:spcPct val="90000"/>
              </a:lnSpc>
              <a:spcBef>
                <a:spcPts val="0"/>
              </a:spcBef>
              <a:spcAft>
                <a:spcPts val="0"/>
              </a:spcAft>
              <a:buSzPts val="2400"/>
              <a:buFont typeface="Noto Sans Symbols"/>
              <a:buChar char="▪"/>
            </a:pPr>
            <a:r>
              <a:rPr lang="en-US" sz="2400">
                <a:latin typeface="Merriweather"/>
                <a:ea typeface="Merriweather"/>
                <a:cs typeface="Merriweather"/>
                <a:sym typeface="Merriweather"/>
              </a:rPr>
              <a:t>Identify the built environment in natural disaster induced displacement</a:t>
            </a:r>
            <a:endParaRPr/>
          </a:p>
          <a:p>
            <a:pPr indent="0" lvl="0" marL="91440" rtl="0" algn="just">
              <a:lnSpc>
                <a:spcPct val="90000"/>
              </a:lnSpc>
              <a:spcBef>
                <a:spcPts val="0"/>
              </a:spcBef>
              <a:spcAft>
                <a:spcPts val="0"/>
              </a:spcAft>
              <a:buNone/>
            </a:pPr>
            <a:r>
              <a:t/>
            </a: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Identify the built environment in conflict induced displacement</a:t>
            </a:r>
            <a:endParaRPr/>
          </a:p>
          <a:p>
            <a:pPr indent="0" lvl="0" marL="91440" rtl="0" algn="just">
              <a:lnSpc>
                <a:spcPct val="90000"/>
              </a:lnSpc>
              <a:spcBef>
                <a:spcPts val="1400"/>
              </a:spcBef>
              <a:spcAft>
                <a:spcPts val="0"/>
              </a:spcAft>
              <a:buNone/>
            </a:pPr>
            <a:r>
              <a:t/>
            </a: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Identify the built environment in development induced displacement</a:t>
            </a:r>
            <a:endParaRPr/>
          </a:p>
          <a:p>
            <a:pPr indent="0" lvl="0" marL="91440" rtl="0" algn="just">
              <a:lnSpc>
                <a:spcPct val="90000"/>
              </a:lnSpc>
              <a:spcBef>
                <a:spcPts val="1400"/>
              </a:spcBef>
              <a:spcAft>
                <a:spcPts val="0"/>
              </a:spcAft>
              <a:buNone/>
            </a:pPr>
            <a:r>
              <a:t/>
            </a: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Recognise contextual differences between mass displacement and built environment </a:t>
            </a:r>
            <a:endParaRPr sz="24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571500" lvl="0" marL="571500" rtl="0" algn="just">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Content </a:t>
            </a:r>
            <a:endParaRPr b="1" sz="4400">
              <a:latin typeface="Merriweather"/>
              <a:ea typeface="Merriweather"/>
              <a:cs typeface="Merriweather"/>
              <a:sym typeface="Merriweather"/>
            </a:endParaRPr>
          </a:p>
        </p:txBody>
      </p:sp>
      <p:sp>
        <p:nvSpPr>
          <p:cNvPr id="193" name="Google Shape;193;p3"/>
          <p:cNvSpPr txBox="1"/>
          <p:nvPr>
            <p:ph idx="1" type="body"/>
          </p:nvPr>
        </p:nvSpPr>
        <p:spPr>
          <a:xfrm>
            <a:off x="838200" y="1404518"/>
            <a:ext cx="10515600" cy="4635333"/>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t/>
            </a:r>
            <a:endParaRPr>
              <a:latin typeface="Merriweather"/>
              <a:ea typeface="Merriweather"/>
              <a:cs typeface="Merriweather"/>
              <a:sym typeface="Merriweather"/>
            </a:endParaRPr>
          </a:p>
          <a:p>
            <a:pPr indent="-152400" lvl="0" marL="91440" rtl="0" algn="just">
              <a:lnSpc>
                <a:spcPct val="150000"/>
              </a:lnSpc>
              <a:spcBef>
                <a:spcPts val="1400"/>
              </a:spcBef>
              <a:spcAft>
                <a:spcPts val="0"/>
              </a:spcAft>
              <a:buSzPts val="2400"/>
              <a:buFont typeface="Noto Sans Symbols"/>
              <a:buChar char="▪"/>
            </a:pPr>
            <a:r>
              <a:rPr lang="en-US" sz="2400">
                <a:latin typeface="Merriweather"/>
                <a:ea typeface="Merriweather"/>
                <a:cs typeface="Merriweather"/>
                <a:sym typeface="Merriweather"/>
              </a:rPr>
              <a:t>The built environment in natural disaster induced displacement </a:t>
            </a:r>
            <a:endParaRPr/>
          </a:p>
          <a:p>
            <a:pPr indent="-152400" lvl="0" marL="91440" rtl="0" algn="just">
              <a:lnSpc>
                <a:spcPct val="150000"/>
              </a:lnSpc>
              <a:spcBef>
                <a:spcPts val="1400"/>
              </a:spcBef>
              <a:spcAft>
                <a:spcPts val="0"/>
              </a:spcAft>
              <a:buSzPts val="2400"/>
              <a:buFont typeface="Noto Sans Symbols"/>
              <a:buChar char="▪"/>
            </a:pPr>
            <a:r>
              <a:rPr lang="en-US" sz="2400">
                <a:latin typeface="Merriweather"/>
                <a:ea typeface="Merriweather"/>
                <a:cs typeface="Merriweather"/>
                <a:sym typeface="Merriweather"/>
              </a:rPr>
              <a:t>The built environment in conflict induced displacement </a:t>
            </a:r>
            <a:endParaRPr/>
          </a:p>
          <a:p>
            <a:pPr indent="-152400" lvl="0" marL="91440" rtl="0" algn="just">
              <a:lnSpc>
                <a:spcPct val="150000"/>
              </a:lnSpc>
              <a:spcBef>
                <a:spcPts val="1400"/>
              </a:spcBef>
              <a:spcAft>
                <a:spcPts val="0"/>
              </a:spcAft>
              <a:buSzPts val="2400"/>
              <a:buFont typeface="Noto Sans Symbols"/>
              <a:buChar char="▪"/>
            </a:pPr>
            <a:r>
              <a:rPr lang="en-US" sz="2400">
                <a:latin typeface="Merriweather"/>
                <a:ea typeface="Merriweather"/>
                <a:cs typeface="Merriweather"/>
                <a:sym typeface="Merriweather"/>
              </a:rPr>
              <a:t>The built environment in development induced displacement </a:t>
            </a:r>
            <a:endParaRPr/>
          </a:p>
          <a:p>
            <a:pPr indent="-152400" lvl="0" marL="91440" rtl="0" algn="just">
              <a:lnSpc>
                <a:spcPct val="150000"/>
              </a:lnSpc>
              <a:spcBef>
                <a:spcPts val="1400"/>
              </a:spcBef>
              <a:spcAft>
                <a:spcPts val="0"/>
              </a:spcAft>
              <a:buSzPts val="2400"/>
              <a:buFont typeface="Noto Sans Symbols"/>
              <a:buChar char="▪"/>
            </a:pPr>
            <a:r>
              <a:rPr lang="en-US" sz="2400">
                <a:latin typeface="Merriweather"/>
                <a:ea typeface="Merriweather"/>
                <a:cs typeface="Merriweather"/>
                <a:sym typeface="Merriweather"/>
              </a:rPr>
              <a:t>Complex nature of Built Environment in Mass displacement</a:t>
            </a:r>
            <a:endParaRPr/>
          </a:p>
          <a:p>
            <a:pPr indent="-152400" lvl="0" marL="91440" rtl="0" algn="just">
              <a:lnSpc>
                <a:spcPct val="150000"/>
              </a:lnSpc>
              <a:spcBef>
                <a:spcPts val="1400"/>
              </a:spcBef>
              <a:spcAft>
                <a:spcPts val="0"/>
              </a:spcAft>
              <a:buSzPts val="2400"/>
              <a:buFont typeface="Noto Sans Symbols"/>
              <a:buChar char="▪"/>
            </a:pPr>
            <a:r>
              <a:rPr lang="en-US" sz="2400">
                <a:latin typeface="Merriweather"/>
                <a:ea typeface="Merriweather"/>
                <a:cs typeface="Merriweather"/>
                <a:sym typeface="Merriweather"/>
              </a:rPr>
              <a:t>Camp Management</a:t>
            </a:r>
            <a:endParaRPr sz="24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
          <p:cNvSpPr txBox="1"/>
          <p:nvPr>
            <p:ph type="title"/>
          </p:nvPr>
        </p:nvSpPr>
        <p:spPr>
          <a:xfrm>
            <a:off x="976965" y="367648"/>
            <a:ext cx="10058400" cy="1450757"/>
          </a:xfrm>
          <a:prstGeom prst="rect">
            <a:avLst/>
          </a:prstGeom>
          <a:noFill/>
          <a:ln>
            <a:noFill/>
          </a:ln>
        </p:spPr>
        <p:txBody>
          <a:bodyPr anchorCtr="0" anchor="b" bIns="45700" lIns="91425" spcFirstLastPara="1" rIns="91425" wrap="square" tIns="45700">
            <a:normAutofit/>
          </a:bodyPr>
          <a:lstStyle/>
          <a:p>
            <a:pPr indent="-571500" lvl="0" marL="571500" rtl="0" algn="l">
              <a:lnSpc>
                <a:spcPct val="85000"/>
              </a:lnSpc>
              <a:spcBef>
                <a:spcPts val="0"/>
              </a:spcBef>
              <a:spcAft>
                <a:spcPts val="0"/>
              </a:spcAft>
              <a:buClr>
                <a:srgbClr val="3F3F3F"/>
              </a:buClr>
              <a:buSzPts val="4400"/>
              <a:buFont typeface="Noto Sans Symbols"/>
              <a:buChar char="❑"/>
            </a:pPr>
            <a:r>
              <a:rPr b="1" lang="en-US" sz="4400">
                <a:latin typeface="Merriweather"/>
                <a:ea typeface="Merriweather"/>
                <a:cs typeface="Merriweather"/>
                <a:sym typeface="Merriweather"/>
              </a:rPr>
              <a:t>Built environment in natural disaster induced displacement</a:t>
            </a:r>
            <a:endParaRPr/>
          </a:p>
        </p:txBody>
      </p:sp>
      <p:sp>
        <p:nvSpPr>
          <p:cNvPr id="199" name="Google Shape;199;p4"/>
          <p:cNvSpPr txBox="1"/>
          <p:nvPr>
            <p:ph idx="1" type="body"/>
          </p:nvPr>
        </p:nvSpPr>
        <p:spPr>
          <a:xfrm>
            <a:off x="976965" y="1464676"/>
            <a:ext cx="10515600" cy="4623301"/>
          </a:xfrm>
          <a:prstGeom prst="rect">
            <a:avLst/>
          </a:prstGeom>
          <a:noFill/>
          <a:ln>
            <a:noFill/>
          </a:ln>
        </p:spPr>
        <p:txBody>
          <a:bodyPr anchorCtr="0" anchor="t" bIns="45700" lIns="0" spcFirstLastPara="1" rIns="0" wrap="square" tIns="45700">
            <a:normAutofit lnSpcReduction="10000"/>
          </a:bodyPr>
          <a:lstStyle/>
          <a:p>
            <a:pPr indent="0" lvl="0" marL="0" rtl="0" algn="l">
              <a:lnSpc>
                <a:spcPct val="90000"/>
              </a:lnSpc>
              <a:spcBef>
                <a:spcPts val="0"/>
              </a:spcBef>
              <a:spcAft>
                <a:spcPts val="0"/>
              </a:spcAft>
              <a:buSzPts val="2000"/>
              <a:buNone/>
            </a:pPr>
            <a:r>
              <a:t/>
            </a:r>
            <a:endParaRPr/>
          </a:p>
          <a:p>
            <a:pPr indent="-152400" lvl="0" marL="91440" rtl="0" algn="l">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We have already discussed what built environment is, it is vital to understand in here the role of built environment in disaster induced contexts</a:t>
            </a:r>
            <a:endParaRPr/>
          </a:p>
          <a:p>
            <a:pPr indent="0" lvl="0" marL="91440" rtl="0" algn="l">
              <a:lnSpc>
                <a:spcPct val="90000"/>
              </a:lnSpc>
              <a:spcBef>
                <a:spcPts val="1400"/>
              </a:spcBef>
              <a:spcAft>
                <a:spcPts val="0"/>
              </a:spcAft>
              <a:buSzPts val="2400"/>
              <a:buFont typeface="Noto Sans Symbols"/>
              <a:buNone/>
            </a:pPr>
            <a:r>
              <a:t/>
            </a:r>
            <a:endParaRPr sz="2400">
              <a:latin typeface="Merriweather"/>
              <a:ea typeface="Merriweather"/>
              <a:cs typeface="Merriweather"/>
              <a:sym typeface="Merriweathe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When we consider about built environment in the context of housing conditions, especially in developing countries, incompatible houses is one of the key reasons for the refusal of relocation (Sridarran, Keraminiyagel, &amp; Amaratunga, 2016)</a:t>
            </a:r>
            <a:endParaRPr/>
          </a:p>
          <a:p>
            <a:pPr indent="0" lvl="0" marL="91440" rtl="0" algn="just">
              <a:lnSpc>
                <a:spcPct val="90000"/>
              </a:lnSpc>
              <a:spcBef>
                <a:spcPts val="1400"/>
              </a:spcBef>
              <a:spcAft>
                <a:spcPts val="0"/>
              </a:spcAft>
              <a:buSzPts val="2400"/>
              <a:buFont typeface="Noto Sans Symbols"/>
              <a:buNone/>
            </a:pPr>
            <a:r>
              <a:t/>
            </a:r>
            <a:endParaRPr sz="2400">
              <a:latin typeface="Merriweather"/>
              <a:ea typeface="Merriweather"/>
              <a:cs typeface="Merriweather"/>
              <a:sym typeface="Merriweathe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Moreover, the urban built environment is also important in the disaster induced displacement. The role of the urban built environment in fostering disaster resilience has been recognized for some time</a:t>
            </a:r>
            <a:endParaRPr sz="240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5"/>
          <p:cNvSpPr txBox="1"/>
          <p:nvPr>
            <p:ph type="title"/>
          </p:nvPr>
        </p:nvSpPr>
        <p:spPr>
          <a:xfrm>
            <a:off x="1066800" y="936308"/>
            <a:ext cx="10058400" cy="1450757"/>
          </a:xfrm>
          <a:prstGeom prst="rect">
            <a:avLst/>
          </a:prstGeom>
          <a:noFill/>
          <a:ln>
            <a:noFill/>
          </a:ln>
        </p:spPr>
        <p:txBody>
          <a:bodyPr anchorCtr="0" anchor="b" bIns="45700" lIns="91425" spcFirstLastPara="1" rIns="91425" wrap="square" tIns="45700">
            <a:normAutofit fontScale="90000"/>
          </a:bodyPr>
          <a:lstStyle/>
          <a:p>
            <a:pPr indent="-685800" lvl="0" marL="685800" rtl="0" algn="l">
              <a:lnSpc>
                <a:spcPct val="85000"/>
              </a:lnSpc>
              <a:spcBef>
                <a:spcPts val="0"/>
              </a:spcBef>
              <a:spcAft>
                <a:spcPts val="0"/>
              </a:spcAft>
              <a:buClr>
                <a:srgbClr val="3F3F3F"/>
              </a:buClr>
              <a:buSzPct val="100000"/>
              <a:buFont typeface="Noto Sans Symbols"/>
              <a:buChar char="❑"/>
            </a:pPr>
            <a:r>
              <a:rPr b="1" lang="en-US" sz="4900">
                <a:latin typeface="Merriweather"/>
                <a:ea typeface="Merriweather"/>
                <a:cs typeface="Merriweather"/>
                <a:sym typeface="Merriweather"/>
              </a:rPr>
              <a:t>The built environment in conflict induced displacement </a:t>
            </a:r>
            <a:br>
              <a:rPr lang="en-US"/>
            </a:br>
            <a:endParaRPr/>
          </a:p>
        </p:txBody>
      </p:sp>
      <p:sp>
        <p:nvSpPr>
          <p:cNvPr id="205" name="Google Shape;205;p5"/>
          <p:cNvSpPr txBox="1"/>
          <p:nvPr>
            <p:ph idx="1" type="body"/>
          </p:nvPr>
        </p:nvSpPr>
        <p:spPr>
          <a:xfrm>
            <a:off x="1066800" y="1553401"/>
            <a:ext cx="10515600" cy="3920967"/>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2400"/>
              <a:buNone/>
            </a:pPr>
            <a:r>
              <a:t/>
            </a:r>
            <a:endParaRPr sz="2400">
              <a:latin typeface="Merriweather"/>
              <a:ea typeface="Merriweather"/>
              <a:cs typeface="Merriweather"/>
              <a:sym typeface="Merriweathe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Conflict is also a cause of disaster-induced displacement. The territory is in fact the arena of specific conflict between man and the destructive impact of the forces of nature (Terminski, 2012, p. 2)</a:t>
            </a:r>
            <a:endParaRPr/>
          </a:p>
          <a:p>
            <a:pPr indent="0" lvl="0" marL="91440" rtl="0" algn="just">
              <a:lnSpc>
                <a:spcPct val="90000"/>
              </a:lnSpc>
              <a:spcBef>
                <a:spcPts val="1400"/>
              </a:spcBef>
              <a:spcAft>
                <a:spcPts val="0"/>
              </a:spcAft>
              <a:buSzPts val="2400"/>
              <a:buFont typeface="Noto Sans Symbols"/>
              <a:buNone/>
            </a:pPr>
            <a:r>
              <a:t/>
            </a:r>
            <a:endParaRPr sz="2400">
              <a:latin typeface="Merriweather"/>
              <a:ea typeface="Merriweather"/>
              <a:cs typeface="Merriweather"/>
              <a:sym typeface="Merriweather"/>
            </a:endParaRPr>
          </a:p>
          <a:p>
            <a:pPr indent="-152400" lvl="0" marL="91440" rtl="0" algn="just">
              <a:lnSpc>
                <a:spcPct val="90000"/>
              </a:lnSpc>
              <a:spcBef>
                <a:spcPts val="1400"/>
              </a:spcBef>
              <a:spcAft>
                <a:spcPts val="0"/>
              </a:spcAft>
              <a:buSzPts val="2400"/>
              <a:buFont typeface="Noto Sans Symbols"/>
              <a:buChar char="▪"/>
            </a:pPr>
            <a:r>
              <a:rPr lang="en-US" sz="2400">
                <a:latin typeface="Merriweather"/>
                <a:ea typeface="Merriweather"/>
                <a:cs typeface="Merriweather"/>
                <a:sym typeface="Merriweather"/>
              </a:rPr>
              <a:t>Relocation and resettlement often introduces a new built environment for displaced communities which change the pattern of interaction among the displaced community and also with the host community (Malalgoda, Jayakody, Madurapperuma, &amp; Amaratunga, 2020, p. 72)</a:t>
            </a:r>
            <a:endParaRPr/>
          </a:p>
          <a:p>
            <a:pPr indent="0" lvl="0" marL="91440" rtl="0" algn="just">
              <a:lnSpc>
                <a:spcPct val="90000"/>
              </a:lnSpc>
              <a:spcBef>
                <a:spcPts val="1400"/>
              </a:spcBef>
              <a:spcAft>
                <a:spcPts val="0"/>
              </a:spcAft>
              <a:buSzPts val="2400"/>
              <a:buNone/>
            </a:pPr>
            <a:r>
              <a:t/>
            </a:r>
            <a:endParaRPr sz="24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ph idx="1" type="body"/>
          </p:nvPr>
        </p:nvSpPr>
        <p:spPr>
          <a:xfrm>
            <a:off x="922425" y="1568625"/>
            <a:ext cx="10515600" cy="4425300"/>
          </a:xfrm>
          <a:prstGeom prst="rect">
            <a:avLst/>
          </a:prstGeom>
          <a:noFill/>
          <a:ln>
            <a:noFill/>
          </a:ln>
        </p:spPr>
        <p:txBody>
          <a:bodyPr anchorCtr="0" anchor="t" bIns="45700" lIns="0" spcFirstLastPara="1" rIns="0" wrap="square" tIns="45700">
            <a:normAutofit fontScale="92500" lnSpcReduction="20000"/>
          </a:bodyPr>
          <a:lstStyle/>
          <a:p>
            <a:pPr indent="0" lvl="0" marL="0" rtl="0" algn="just">
              <a:lnSpc>
                <a:spcPct val="90000"/>
              </a:lnSpc>
              <a:spcBef>
                <a:spcPts val="0"/>
              </a:spcBef>
              <a:spcAft>
                <a:spcPts val="0"/>
              </a:spcAft>
              <a:buSzPct val="100000"/>
              <a:buNone/>
            </a:pPr>
            <a:r>
              <a:t/>
            </a:r>
            <a:endParaRPr sz="2200">
              <a:latin typeface="Merriweather"/>
              <a:ea typeface="Merriweather"/>
              <a:cs typeface="Merriweather"/>
              <a:sym typeface="Merriweather"/>
            </a:endParaRPr>
          </a:p>
          <a:p>
            <a:pPr indent="-129222" lvl="0" marL="91440" rtl="0" algn="just">
              <a:lnSpc>
                <a:spcPct val="90000"/>
              </a:lnSpc>
              <a:spcBef>
                <a:spcPts val="1400"/>
              </a:spcBef>
              <a:spcAft>
                <a:spcPts val="0"/>
              </a:spcAft>
              <a:buSzPct val="100000"/>
              <a:buFont typeface="Arial"/>
              <a:buChar char="•"/>
            </a:pPr>
            <a:r>
              <a:rPr lang="en-US" sz="2200">
                <a:latin typeface="Merriweather"/>
                <a:ea typeface="Merriweather"/>
                <a:cs typeface="Merriweather"/>
                <a:sym typeface="Merriweather"/>
              </a:rPr>
              <a:t>However, failure regarding built environment has been recorded based on inappropriate house designs, insufficient infrastructure, and inappropriate new environment resulting in social tension among the communities (Malalgoda, Jayakody, Madurapperuma, &amp; Amaratunga, 2020)</a:t>
            </a:r>
            <a:endParaRPr sz="2200">
              <a:latin typeface="Merriweather"/>
              <a:ea typeface="Merriweather"/>
              <a:cs typeface="Merriweather"/>
              <a:sym typeface="Merriweather"/>
            </a:endParaRPr>
          </a:p>
          <a:p>
            <a:pPr indent="0" lvl="0" marL="91440" rtl="0" algn="just">
              <a:lnSpc>
                <a:spcPct val="90000"/>
              </a:lnSpc>
              <a:spcBef>
                <a:spcPts val="1400"/>
              </a:spcBef>
              <a:spcAft>
                <a:spcPts val="0"/>
              </a:spcAft>
              <a:buSzPct val="100000"/>
              <a:buFont typeface="Arial"/>
              <a:buNone/>
            </a:pPr>
            <a:r>
              <a:t/>
            </a:r>
            <a:endParaRPr sz="2200">
              <a:latin typeface="Merriweather"/>
              <a:ea typeface="Merriweather"/>
              <a:cs typeface="Merriweather"/>
              <a:sym typeface="Merriweather"/>
            </a:endParaRPr>
          </a:p>
          <a:p>
            <a:pPr indent="-129222" lvl="0" marL="91440" rtl="0" algn="just">
              <a:lnSpc>
                <a:spcPct val="90000"/>
              </a:lnSpc>
              <a:spcBef>
                <a:spcPts val="1400"/>
              </a:spcBef>
              <a:spcAft>
                <a:spcPts val="0"/>
              </a:spcAft>
              <a:buSzPct val="100000"/>
              <a:buFont typeface="Arial"/>
              <a:buChar char="•"/>
            </a:pPr>
            <a:r>
              <a:rPr lang="en-US" sz="2200">
                <a:latin typeface="Merriweather"/>
                <a:ea typeface="Merriweather"/>
                <a:cs typeface="Merriweather"/>
                <a:sym typeface="Merriweather"/>
              </a:rPr>
              <a:t>Further, economic status of the displaced community, bureaucratic tendencies of the government and issues of discrimination are also recorded as reasons for failures linked with changes in the built environment</a:t>
            </a:r>
            <a:endParaRPr/>
          </a:p>
          <a:p>
            <a:pPr indent="0" lvl="0" marL="91440" rtl="0" algn="just">
              <a:lnSpc>
                <a:spcPct val="90000"/>
              </a:lnSpc>
              <a:spcBef>
                <a:spcPts val="1400"/>
              </a:spcBef>
              <a:spcAft>
                <a:spcPts val="0"/>
              </a:spcAft>
              <a:buSzPct val="100000"/>
              <a:buFont typeface="Arial"/>
              <a:buNone/>
            </a:pPr>
            <a:r>
              <a:t/>
            </a:r>
            <a:endParaRPr sz="2200">
              <a:latin typeface="Merriweather"/>
              <a:ea typeface="Merriweather"/>
              <a:cs typeface="Merriweather"/>
              <a:sym typeface="Merriweather"/>
            </a:endParaRPr>
          </a:p>
          <a:p>
            <a:pPr indent="-129222" lvl="0" marL="91440" rtl="0" algn="just">
              <a:lnSpc>
                <a:spcPct val="90000"/>
              </a:lnSpc>
              <a:spcBef>
                <a:spcPts val="1400"/>
              </a:spcBef>
              <a:spcAft>
                <a:spcPts val="0"/>
              </a:spcAft>
              <a:buSzPct val="100000"/>
              <a:buFont typeface="Arial"/>
              <a:buChar char="•"/>
            </a:pPr>
            <a:r>
              <a:rPr lang="en-US" sz="2200">
                <a:latin typeface="Merriweather"/>
                <a:ea typeface="Merriweather"/>
                <a:cs typeface="Merriweather"/>
                <a:sym typeface="Merriweather"/>
              </a:rPr>
              <a:t>The built environment has an instrumental role to play in all these aspects which includes physical, psychological, socio-cultural, institutional, environmental and economic factors (Malalgoda, Jayakody, Madurapperuma, &amp; Amaratunga, 2020, p. 73)</a:t>
            </a:r>
            <a:endParaRPr sz="2200">
              <a:latin typeface="Merriweather"/>
              <a:ea typeface="Merriweather"/>
              <a:cs typeface="Merriweather"/>
              <a:sym typeface="Merriweathe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type="title"/>
          </p:nvPr>
        </p:nvSpPr>
        <p:spPr>
          <a:xfrm>
            <a:off x="1066800" y="948340"/>
            <a:ext cx="10058400" cy="1450757"/>
          </a:xfrm>
          <a:prstGeom prst="rect">
            <a:avLst/>
          </a:prstGeom>
          <a:noFill/>
          <a:ln>
            <a:noFill/>
          </a:ln>
        </p:spPr>
        <p:txBody>
          <a:bodyPr anchorCtr="0" anchor="b" bIns="45700" lIns="91425" spcFirstLastPara="1" rIns="91425" wrap="square" tIns="45700">
            <a:normAutofit fontScale="90000"/>
          </a:bodyPr>
          <a:lstStyle/>
          <a:p>
            <a:pPr indent="-685800" lvl="0" marL="685800" rtl="0" algn="l">
              <a:lnSpc>
                <a:spcPct val="85000"/>
              </a:lnSpc>
              <a:spcBef>
                <a:spcPts val="0"/>
              </a:spcBef>
              <a:spcAft>
                <a:spcPts val="0"/>
              </a:spcAft>
              <a:buClr>
                <a:srgbClr val="3F3F3F"/>
              </a:buClr>
              <a:buSzPct val="100000"/>
              <a:buFont typeface="Noto Sans Symbols"/>
              <a:buChar char="❑"/>
            </a:pPr>
            <a:r>
              <a:rPr b="1" lang="en-US" sz="4900">
                <a:latin typeface="Merriweather"/>
                <a:ea typeface="Merriweather"/>
                <a:cs typeface="Merriweather"/>
                <a:sym typeface="Merriweather"/>
              </a:rPr>
              <a:t>The built environment in development induced displacement </a:t>
            </a:r>
            <a:br>
              <a:rPr lang="en-US"/>
            </a:br>
            <a:endParaRPr/>
          </a:p>
        </p:txBody>
      </p:sp>
      <p:sp>
        <p:nvSpPr>
          <p:cNvPr id="216" name="Google Shape;216;p7"/>
          <p:cNvSpPr txBox="1"/>
          <p:nvPr>
            <p:ph idx="1" type="body"/>
          </p:nvPr>
        </p:nvSpPr>
        <p:spPr>
          <a:xfrm>
            <a:off x="1066800" y="2006100"/>
            <a:ext cx="10515600" cy="4033754"/>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Font typeface="Arial"/>
              <a:buChar char="•"/>
            </a:pPr>
            <a:r>
              <a:rPr lang="en-US" sz="2200">
                <a:latin typeface="Merriweather"/>
                <a:ea typeface="Merriweather"/>
                <a:cs typeface="Merriweather"/>
                <a:sym typeface="Merriweather"/>
              </a:rPr>
              <a:t> More development induced displacements can be seen in developing regions of Asia and Africa (Terminski, 2012)</a:t>
            </a:r>
            <a:endParaRPr/>
          </a:p>
          <a:p>
            <a:pPr indent="0" lvl="0" marL="91440" rtl="0" algn="l">
              <a:lnSpc>
                <a:spcPct val="90000"/>
              </a:lnSpc>
              <a:spcBef>
                <a:spcPts val="1400"/>
              </a:spcBef>
              <a:spcAft>
                <a:spcPts val="0"/>
              </a:spcAft>
              <a:buSzPts val="2200"/>
              <a:buFont typeface="Arial"/>
              <a:buNone/>
            </a:pPr>
            <a:r>
              <a:t/>
            </a:r>
            <a:endParaRPr sz="2200">
              <a:latin typeface="Merriweather"/>
              <a:ea typeface="Merriweather"/>
              <a:cs typeface="Merriweather"/>
              <a:sym typeface="Merriweather"/>
            </a:endParaRPr>
          </a:p>
          <a:p>
            <a:pPr indent="-139700" lvl="0" marL="91440" rtl="0" algn="just">
              <a:lnSpc>
                <a:spcPct val="90000"/>
              </a:lnSpc>
              <a:spcBef>
                <a:spcPts val="1400"/>
              </a:spcBef>
              <a:spcAft>
                <a:spcPts val="0"/>
              </a:spcAft>
              <a:buSzPts val="2200"/>
              <a:buFont typeface="Arial"/>
              <a:buChar char="•"/>
            </a:pPr>
            <a:r>
              <a:rPr lang="en-US" sz="2200">
                <a:latin typeface="Merriweather"/>
                <a:ea typeface="Merriweather"/>
                <a:cs typeface="Merriweather"/>
                <a:sym typeface="Merriweather"/>
              </a:rPr>
              <a:t>Therefore, addressing these risks associated to development induced displacement and resettlement could contribute towards minimizing socio-economic vulnerability associated with large scale development projects among the affected communities</a:t>
            </a:r>
            <a:endParaRPr/>
          </a:p>
          <a:p>
            <a:pPr indent="0" lvl="0" marL="91440" rtl="0" algn="just">
              <a:lnSpc>
                <a:spcPct val="90000"/>
              </a:lnSpc>
              <a:spcBef>
                <a:spcPts val="1400"/>
              </a:spcBef>
              <a:spcAft>
                <a:spcPts val="0"/>
              </a:spcAft>
              <a:buSzPts val="2200"/>
              <a:buFont typeface="Arial"/>
              <a:buNone/>
            </a:pPr>
            <a:r>
              <a:t/>
            </a:r>
            <a:endParaRPr sz="2200">
              <a:latin typeface="Merriweather"/>
              <a:ea typeface="Merriweather"/>
              <a:cs typeface="Merriweather"/>
              <a:sym typeface="Merriweather"/>
            </a:endParaRPr>
          </a:p>
          <a:p>
            <a:pPr indent="-139700" lvl="0" marL="91440" rtl="0" algn="just">
              <a:lnSpc>
                <a:spcPct val="90000"/>
              </a:lnSpc>
              <a:spcBef>
                <a:spcPts val="1400"/>
              </a:spcBef>
              <a:spcAft>
                <a:spcPts val="0"/>
              </a:spcAft>
              <a:buSzPts val="2200"/>
              <a:buFont typeface="Arial"/>
              <a:buChar char="•"/>
            </a:pPr>
            <a:r>
              <a:rPr lang="en-US" sz="2200">
                <a:latin typeface="Merriweather"/>
                <a:ea typeface="Merriweather"/>
                <a:cs typeface="Merriweather"/>
                <a:sym typeface="Merriweather"/>
              </a:rPr>
              <a:t>However, when we consider this within built environment aspect, proper planning and implementation of resettlement processes is necessary for social issues to be sustainably handled (Aboda, Mugagga, Byakagaba, &amp; Nabanoga, 2019)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ph type="title"/>
          </p:nvPr>
        </p:nvSpPr>
        <p:spPr>
          <a:xfrm>
            <a:off x="1097280" y="888182"/>
            <a:ext cx="10058400" cy="1450757"/>
          </a:xfrm>
          <a:prstGeom prst="rect">
            <a:avLst/>
          </a:prstGeom>
          <a:noFill/>
          <a:ln>
            <a:noFill/>
          </a:ln>
        </p:spPr>
        <p:txBody>
          <a:bodyPr anchorCtr="0" anchor="b" bIns="45700" lIns="91425" spcFirstLastPara="1" rIns="91425" wrap="square" tIns="45700">
            <a:normAutofit fontScale="90000"/>
          </a:bodyPr>
          <a:lstStyle/>
          <a:p>
            <a:pPr indent="-685800" lvl="0" marL="685800" rtl="0" algn="l">
              <a:lnSpc>
                <a:spcPct val="85000"/>
              </a:lnSpc>
              <a:spcBef>
                <a:spcPts val="0"/>
              </a:spcBef>
              <a:spcAft>
                <a:spcPts val="0"/>
              </a:spcAft>
              <a:buClr>
                <a:srgbClr val="3F3F3F"/>
              </a:buClr>
              <a:buSzPct val="100000"/>
              <a:buFont typeface="Noto Sans Symbols"/>
              <a:buChar char="❑"/>
            </a:pPr>
            <a:r>
              <a:rPr b="1" lang="en-US" sz="4900">
                <a:latin typeface="Merriweather"/>
                <a:ea typeface="Merriweather"/>
                <a:cs typeface="Merriweather"/>
                <a:sym typeface="Merriweather"/>
              </a:rPr>
              <a:t>Complex nature of Built Environment in Mass displacement</a:t>
            </a:r>
            <a:br>
              <a:rPr lang="en-US"/>
            </a:br>
            <a:endParaRPr/>
          </a:p>
        </p:txBody>
      </p:sp>
      <p:sp>
        <p:nvSpPr>
          <p:cNvPr id="222" name="Google Shape;222;p8"/>
          <p:cNvSpPr txBox="1"/>
          <p:nvPr>
            <p:ph idx="1" type="body"/>
          </p:nvPr>
        </p:nvSpPr>
        <p:spPr>
          <a:xfrm>
            <a:off x="1097280" y="1713386"/>
            <a:ext cx="10058400" cy="4023360"/>
          </a:xfrm>
          <a:prstGeom prst="rect">
            <a:avLst/>
          </a:prstGeom>
          <a:noFill/>
          <a:ln>
            <a:noFill/>
          </a:ln>
        </p:spPr>
        <p:txBody>
          <a:bodyPr anchorCtr="0" anchor="t" bIns="45700" lIns="0" spcFirstLastPara="1" rIns="0" wrap="square" tIns="45700">
            <a:normAutofit/>
          </a:bodyPr>
          <a:lstStyle/>
          <a:p>
            <a:pPr indent="0" lvl="0" marL="91440" rtl="0" algn="just">
              <a:lnSpc>
                <a:spcPct val="90000"/>
              </a:lnSpc>
              <a:spcBef>
                <a:spcPts val="0"/>
              </a:spcBef>
              <a:spcAft>
                <a:spcPts val="0"/>
              </a:spcAft>
              <a:buSzPts val="2400"/>
              <a:buNone/>
            </a:pPr>
            <a:r>
              <a:t/>
            </a:r>
            <a:endParaRPr sz="2400">
              <a:latin typeface="Merriweather"/>
              <a:ea typeface="Merriweather"/>
              <a:cs typeface="Merriweather"/>
              <a:sym typeface="Merriweather"/>
            </a:endParaRPr>
          </a:p>
          <a:p>
            <a:pPr indent="-139700" lvl="0" marL="91440" rtl="0" algn="just">
              <a:lnSpc>
                <a:spcPct val="90000"/>
              </a:lnSpc>
              <a:spcBef>
                <a:spcPts val="1400"/>
              </a:spcBef>
              <a:spcAft>
                <a:spcPts val="0"/>
              </a:spcAft>
              <a:buSzPts val="2200"/>
              <a:buFont typeface="Arial"/>
              <a:buChar char="•"/>
            </a:pPr>
            <a:r>
              <a:rPr lang="en-US" sz="2200">
                <a:latin typeface="Merriweather"/>
                <a:ea typeface="Merriweather"/>
                <a:cs typeface="Merriweather"/>
                <a:sym typeface="Merriweather"/>
              </a:rPr>
              <a:t>Despite being among interrelated subsystems of a community, built environment is in itself a system with unique characteristics as it shares the boundaries of social and natural environments (Moffatt &amp; Kohler, 2008)</a:t>
            </a:r>
            <a:endParaRPr/>
          </a:p>
          <a:p>
            <a:pPr indent="0" lvl="0" marL="91440" rtl="0" algn="just">
              <a:lnSpc>
                <a:spcPct val="90000"/>
              </a:lnSpc>
              <a:spcBef>
                <a:spcPts val="1400"/>
              </a:spcBef>
              <a:spcAft>
                <a:spcPts val="0"/>
              </a:spcAft>
              <a:buSzPts val="2200"/>
              <a:buFont typeface="Arial"/>
              <a:buNone/>
            </a:pPr>
            <a:r>
              <a:t/>
            </a:r>
            <a:endParaRPr sz="2200">
              <a:latin typeface="Merriweather"/>
              <a:ea typeface="Merriweather"/>
              <a:cs typeface="Merriweather"/>
              <a:sym typeface="Merriweather"/>
            </a:endParaRPr>
          </a:p>
          <a:p>
            <a:pPr indent="-139700" lvl="0" marL="91440" rtl="0" algn="just">
              <a:lnSpc>
                <a:spcPct val="90000"/>
              </a:lnSpc>
              <a:spcBef>
                <a:spcPts val="1400"/>
              </a:spcBef>
              <a:spcAft>
                <a:spcPts val="0"/>
              </a:spcAft>
              <a:buSzPts val="2200"/>
              <a:buFont typeface="Arial"/>
              <a:buChar char="•"/>
            </a:pPr>
            <a:r>
              <a:rPr lang="en-US" sz="2200">
                <a:latin typeface="Merriweather"/>
                <a:ea typeface="Merriweather"/>
                <a:cs typeface="Merriweather"/>
                <a:sym typeface="Merriweather"/>
              </a:rPr>
              <a:t>It becomes a subsystem of a community as it is shaped by the interaction of people. Considering this complex nature, it is fair to assume that the new built environment introduced by displacement to the concerned population may disturb the equilibrium of the community and lead to vulnerabilities (Sridarran, 2018)</a:t>
            </a:r>
            <a:endParaRPr/>
          </a:p>
          <a:p>
            <a:pPr indent="0" lvl="0" marL="91440" rtl="0" algn="just">
              <a:lnSpc>
                <a:spcPct val="90000"/>
              </a:lnSpc>
              <a:spcBef>
                <a:spcPts val="1400"/>
              </a:spcBef>
              <a:spcAft>
                <a:spcPts val="0"/>
              </a:spcAft>
              <a:buSzPts val="2400"/>
              <a:buNone/>
            </a:pPr>
            <a:r>
              <a:t/>
            </a:r>
            <a:endParaRPr sz="2400">
              <a:latin typeface="Merriweather"/>
              <a:ea typeface="Merriweather"/>
              <a:cs typeface="Merriweather"/>
              <a:sym typeface="Merriweather"/>
            </a:endParaRPr>
          </a:p>
          <a:p>
            <a:pPr indent="0" lvl="0" marL="91440" rtl="0" algn="just">
              <a:lnSpc>
                <a:spcPct val="90000"/>
              </a:lnSpc>
              <a:spcBef>
                <a:spcPts val="1400"/>
              </a:spcBef>
              <a:spcAft>
                <a:spcPts val="0"/>
              </a:spcAft>
              <a:buSzPts val="2400"/>
              <a:buNone/>
            </a:pPr>
            <a:r>
              <a:t/>
            </a:r>
            <a:endParaRPr sz="24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idx="1" type="body"/>
          </p:nvPr>
        </p:nvSpPr>
        <p:spPr>
          <a:xfrm>
            <a:off x="874295" y="1584994"/>
            <a:ext cx="10515600" cy="4351338"/>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400"/>
              <a:buNone/>
            </a:pPr>
            <a:r>
              <a:t/>
            </a:r>
            <a:endParaRPr sz="2400">
              <a:latin typeface="Merriweather"/>
              <a:ea typeface="Merriweather"/>
              <a:cs typeface="Merriweather"/>
              <a:sym typeface="Merriweather"/>
            </a:endParaRPr>
          </a:p>
          <a:p>
            <a:pPr indent="-152400" lvl="0" marL="91440" rtl="0" algn="l">
              <a:lnSpc>
                <a:spcPct val="90000"/>
              </a:lnSpc>
              <a:spcBef>
                <a:spcPts val="1400"/>
              </a:spcBef>
              <a:spcAft>
                <a:spcPts val="0"/>
              </a:spcAft>
              <a:buSzPts val="2400"/>
              <a:buChar char=" "/>
            </a:pPr>
            <a:r>
              <a:rPr lang="en-US" sz="2400">
                <a:latin typeface="Merriweather"/>
                <a:ea typeface="Merriweather"/>
                <a:cs typeface="Merriweather"/>
                <a:sym typeface="Merriweather"/>
              </a:rPr>
              <a:t>When seeking to understand the built environment, it may be helpful to think of it as two parts</a:t>
            </a:r>
            <a:endParaRPr/>
          </a:p>
          <a:p>
            <a:pPr indent="0" lvl="0" marL="0" rtl="0" algn="l">
              <a:lnSpc>
                <a:spcPct val="90000"/>
              </a:lnSpc>
              <a:spcBef>
                <a:spcPts val="1400"/>
              </a:spcBef>
              <a:spcAft>
                <a:spcPts val="0"/>
              </a:spcAft>
              <a:buSzPts val="2200"/>
              <a:buNone/>
            </a:pPr>
            <a:r>
              <a:t/>
            </a:r>
            <a:endParaRPr sz="2200">
              <a:latin typeface="Merriweather"/>
              <a:ea typeface="Merriweather"/>
              <a:cs typeface="Merriweather"/>
              <a:sym typeface="Merriweather"/>
            </a:endParaRPr>
          </a:p>
          <a:p>
            <a:pPr indent="-182880" lvl="1" marL="384048" rtl="0" algn="l">
              <a:lnSpc>
                <a:spcPct val="90000"/>
              </a:lnSpc>
              <a:spcBef>
                <a:spcPts val="400"/>
              </a:spcBef>
              <a:spcAft>
                <a:spcPts val="0"/>
              </a:spcAft>
              <a:buSzPts val="2200"/>
              <a:buFont typeface="Noto Sans Symbols"/>
              <a:buChar char="▪"/>
            </a:pPr>
            <a:r>
              <a:rPr lang="en-US" sz="2200">
                <a:latin typeface="Merriweather"/>
                <a:ea typeface="Merriweather"/>
                <a:cs typeface="Merriweather"/>
                <a:sym typeface="Merriweather"/>
              </a:rPr>
              <a:t>Firstly, urban form, which is the overall form or shape of a town or city based on its parts </a:t>
            </a:r>
            <a:endParaRPr sz="2200">
              <a:latin typeface="Merriweather"/>
              <a:ea typeface="Merriweather"/>
              <a:cs typeface="Merriweather"/>
              <a:sym typeface="Merriweather"/>
            </a:endParaRPr>
          </a:p>
          <a:p>
            <a:pPr indent="-43179" lvl="1" marL="384048" rtl="0" algn="l">
              <a:lnSpc>
                <a:spcPct val="90000"/>
              </a:lnSpc>
              <a:spcBef>
                <a:spcPts val="600"/>
              </a:spcBef>
              <a:spcAft>
                <a:spcPts val="0"/>
              </a:spcAft>
              <a:buSzPts val="2200"/>
              <a:buFont typeface="Noto Sans Symbols"/>
              <a:buNone/>
            </a:pPr>
            <a:r>
              <a:t/>
            </a:r>
            <a:endParaRPr sz="2200">
              <a:latin typeface="Merriweather"/>
              <a:ea typeface="Merriweather"/>
              <a:cs typeface="Merriweather"/>
              <a:sym typeface="Merriweather"/>
            </a:endParaRPr>
          </a:p>
          <a:p>
            <a:pPr indent="-182880" lvl="1" marL="384048" rtl="0" algn="l">
              <a:lnSpc>
                <a:spcPct val="90000"/>
              </a:lnSpc>
              <a:spcBef>
                <a:spcPts val="600"/>
              </a:spcBef>
              <a:spcAft>
                <a:spcPts val="0"/>
              </a:spcAft>
              <a:buSzPts val="2200"/>
              <a:buFont typeface="Noto Sans Symbols"/>
              <a:buChar char="▪"/>
            </a:pPr>
            <a:r>
              <a:rPr lang="en-US" sz="2200">
                <a:latin typeface="Merriweather"/>
                <a:ea typeface="Merriweather"/>
                <a:cs typeface="Merriweather"/>
                <a:sym typeface="Merriweather"/>
              </a:rPr>
              <a:t>Secondly, land tenure, which addresses systems of land rights, ownership and use and security should be considered closely in relation to adequate and affordable housing (Sitko &amp; Massella, 2019)</a:t>
            </a:r>
            <a:endParaRPr/>
          </a:p>
          <a:p>
            <a:pPr indent="-68579" lvl="1" marL="384048" rtl="0" algn="l">
              <a:lnSpc>
                <a:spcPct val="90000"/>
              </a:lnSpc>
              <a:spcBef>
                <a:spcPts val="600"/>
              </a:spcBef>
              <a:spcAft>
                <a:spcPts val="0"/>
              </a:spcAft>
              <a:buSzPts val="1800"/>
              <a:buFont typeface="Noto Sans Symbols"/>
              <a:buNone/>
            </a:pPr>
            <a:r>
              <a:t/>
            </a:r>
            <a:endParaRPr>
              <a:latin typeface="Merriweather"/>
              <a:ea typeface="Merriweather"/>
              <a:cs typeface="Merriweather"/>
              <a:sym typeface="Merriweathe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2021-10-11T05:14:57Z</dcterms:created>
  <dc:creator>Malith De Silva</dc:creator>
</cp:coreProperties>
</file>