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2"/>
  </p:notesMasterIdLst>
  <p:handoutMasterIdLst>
    <p:handoutMasterId r:id="rId23"/>
  </p:handoutMasterIdLst>
  <p:sldIdLst>
    <p:sldId id="256" r:id="rId4"/>
    <p:sldId id="257" r:id="rId5"/>
    <p:sldId id="263" r:id="rId6"/>
    <p:sldId id="267" r:id="rId7"/>
    <p:sldId id="258" r:id="rId8"/>
    <p:sldId id="264" r:id="rId9"/>
    <p:sldId id="265" r:id="rId10"/>
    <p:sldId id="273" r:id="rId11"/>
    <p:sldId id="270" r:id="rId12"/>
    <p:sldId id="269" r:id="rId13"/>
    <p:sldId id="271" r:id="rId14"/>
    <p:sldId id="274" r:id="rId15"/>
    <p:sldId id="275" r:id="rId16"/>
    <p:sldId id="276" r:id="rId17"/>
    <p:sldId id="277" r:id="rId18"/>
    <p:sldId id="278" r:id="rId19"/>
    <p:sldId id="279"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Müller" initials="EM" lastIdx="1" clrIdx="0">
    <p:extLst>
      <p:ext uri="{19B8F6BF-5375-455C-9EA6-DF929625EA0E}">
        <p15:presenceInfo xmlns:p15="http://schemas.microsoft.com/office/powerpoint/2012/main" userId="Erik Mü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4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1"/>
    <p:restoredTop sz="69108" autoAdjust="0"/>
  </p:normalViewPr>
  <p:slideViewPr>
    <p:cSldViewPr snapToGrid="0">
      <p:cViewPr varScale="1">
        <p:scale>
          <a:sx n="107" d="100"/>
          <a:sy n="107" d="100"/>
        </p:scale>
        <p:origin x="2104" y="176"/>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901A04-8808-4170-A0E0-1D3626B78E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E7CFB1-48EB-4726-9DC5-FDB86C099A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EFF3-5C29-4A82-A878-75AA1E542E9B}" type="datetimeFigureOut">
              <a:rPr lang="en-GB" smtClean="0"/>
              <a:t>01/11/2021</a:t>
            </a:fld>
            <a:endParaRPr lang="en-GB"/>
          </a:p>
        </p:txBody>
      </p:sp>
      <p:sp>
        <p:nvSpPr>
          <p:cNvPr id="4" name="Footer Placeholder 3">
            <a:extLst>
              <a:ext uri="{FF2B5EF4-FFF2-40B4-BE49-F238E27FC236}">
                <a16:creationId xmlns:a16="http://schemas.microsoft.com/office/drawing/2014/main" id="{1C90484B-8498-4EDA-B95D-5636417B4E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935E9AF-4B63-4E5A-8F0A-51F51AF3CA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1C6189-41C0-49E1-8589-BBC3E136EA6B}" type="slidenum">
              <a:rPr lang="en-GB" smtClean="0"/>
              <a:t>‹#›</a:t>
            </a:fld>
            <a:endParaRPr lang="en-GB"/>
          </a:p>
        </p:txBody>
      </p:sp>
    </p:spTree>
    <p:extLst>
      <p:ext uri="{BB962C8B-B14F-4D97-AF65-F5344CB8AC3E}">
        <p14:creationId xmlns:p14="http://schemas.microsoft.com/office/powerpoint/2010/main" val="126994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EE420-416D-4DA0-B733-299EBD2E6B7E}" type="datetimeFigureOut">
              <a:rPr lang="sv-SE" smtClean="0"/>
              <a:t>2021-11-01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64C07-4369-4357-9C9C-AB0ABFFD4F18}" type="slidenum">
              <a:rPr lang="sv-SE" smtClean="0"/>
              <a:t>‹#›</a:t>
            </a:fld>
            <a:endParaRPr lang="sv-SE"/>
          </a:p>
        </p:txBody>
      </p:sp>
    </p:spTree>
    <p:extLst>
      <p:ext uri="{BB962C8B-B14F-4D97-AF65-F5344CB8AC3E}">
        <p14:creationId xmlns:p14="http://schemas.microsoft.com/office/powerpoint/2010/main" val="358724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err="1"/>
              <a:t>Module</a:t>
            </a:r>
            <a:r>
              <a:rPr lang="sv-SE" b="1" dirty="0"/>
              <a:t> </a:t>
            </a:r>
            <a:r>
              <a:rPr lang="sv-SE" b="1" dirty="0" err="1"/>
              <a:t>rationale</a:t>
            </a:r>
            <a:r>
              <a:rPr lang="sv-SE" b="1" dirty="0"/>
              <a:t>: </a:t>
            </a:r>
            <a:r>
              <a:rPr lang="sv-SE" b="1" dirty="0" err="1"/>
              <a:t>Moving</a:t>
            </a:r>
            <a:r>
              <a:rPr lang="sv-SE" b="1" dirty="0"/>
              <a:t> on </a:t>
            </a:r>
            <a:r>
              <a:rPr lang="sv-SE" b="1" dirty="0" err="1"/>
              <a:t>with</a:t>
            </a:r>
            <a:r>
              <a:rPr lang="sv-SE" b="1" dirty="0"/>
              <a:t> </a:t>
            </a:r>
            <a:r>
              <a:rPr lang="sv-SE" b="1" dirty="0" err="1"/>
              <a:t>movement</a:t>
            </a:r>
            <a:endParaRPr lang="sv-SE" b="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module is the second step on our journey to provide you with a basic understanding of the contexts and dynamics of human movement and mass displacement. At the end of this module, you will be introduced to the main subject of the course: mass displacement. But first, we must continue to pave the ground for understanding mass displacement by taking a look at another key concept in movement and migration-related discussions, namely </a:t>
            </a:r>
            <a:r>
              <a:rPr lang="en-US" sz="1200" b="0" i="1" kern="1200" dirty="0">
                <a:solidFill>
                  <a:schemeClr val="tx1"/>
                </a:solidFill>
                <a:effectLst/>
                <a:latin typeface="+mn-lt"/>
                <a:ea typeface="+mn-ea"/>
                <a:cs typeface="+mn-cs"/>
              </a:rPr>
              <a:t>forced movement</a:t>
            </a:r>
            <a:r>
              <a:rPr lang="en-US" sz="1200" b="0" i="0" kern="1200" dirty="0">
                <a:solidFill>
                  <a:schemeClr val="tx1"/>
                </a:solidFill>
                <a:effectLst/>
                <a:latin typeface="+mn-lt"/>
                <a:ea typeface="+mn-ea"/>
                <a:cs typeface="+mn-cs"/>
              </a:rPr>
              <a:t>.</a:t>
            </a:r>
            <a:r>
              <a:rPr lang="en-US" sz="1800" b="0" i="0" kern="1200" dirty="0">
                <a:solidFill>
                  <a:schemeClr val="tx1"/>
                </a:solidFill>
                <a:effectLst/>
                <a:latin typeface="Segoe UI" panose="020B0502040204020203" pitchFamily="34" charset="0"/>
                <a:ea typeface="+mn-ea"/>
                <a:cs typeface="+mn-cs"/>
              </a:rPr>
              <a:t> This module will firstly introduce you to this concept, before moving on to problematize it in various ways. Lastly, we will, as mentioned, take a sneak peek at the </a:t>
            </a:r>
            <a:r>
              <a:rPr lang="en-US" sz="1800" b="0" i="1" kern="1200" dirty="0">
                <a:solidFill>
                  <a:schemeClr val="tx1"/>
                </a:solidFill>
                <a:effectLst/>
                <a:latin typeface="Segoe UI" panose="020B0502040204020203" pitchFamily="34" charset="0"/>
                <a:ea typeface="+mn-ea"/>
                <a:cs typeface="+mn-cs"/>
              </a:rPr>
              <a:t>mass displacement </a:t>
            </a:r>
            <a:r>
              <a:rPr lang="en-US" sz="1800" b="0" i="0" kern="1200" dirty="0">
                <a:solidFill>
                  <a:schemeClr val="tx1"/>
                </a:solidFill>
                <a:effectLst/>
                <a:latin typeface="Segoe UI" panose="020B0502040204020203" pitchFamily="34" charset="0"/>
                <a:ea typeface="+mn-ea"/>
                <a:cs typeface="+mn-cs"/>
              </a:rPr>
              <a:t>concept, which will make its big entrance in Module 3. </a:t>
            </a:r>
            <a:endParaRPr lang="en-US" sz="1800" dirty="0">
              <a:effectLst/>
              <a:latin typeface="Segoe UI" panose="020B0502040204020203" pitchFamily="34" charset="0"/>
            </a:endParaRPr>
          </a:p>
        </p:txBody>
      </p:sp>
      <p:sp>
        <p:nvSpPr>
          <p:cNvPr id="4" name="Platshållare för bildnummer 3"/>
          <p:cNvSpPr>
            <a:spLocks noGrp="1"/>
          </p:cNvSpPr>
          <p:nvPr>
            <p:ph type="sldNum" sz="quarter" idx="5"/>
          </p:nvPr>
        </p:nvSpPr>
        <p:spPr/>
        <p:txBody>
          <a:bodyPr/>
          <a:lstStyle/>
          <a:p>
            <a:fld id="{74A64C07-4369-4357-9C9C-AB0ABFFD4F18}" type="slidenum">
              <a:rPr lang="sv-SE" smtClean="0"/>
              <a:t>2</a:t>
            </a:fld>
            <a:endParaRPr lang="sv-SE"/>
          </a:p>
        </p:txBody>
      </p:sp>
    </p:spTree>
    <p:extLst>
      <p:ext uri="{BB962C8B-B14F-4D97-AF65-F5344CB8AC3E}">
        <p14:creationId xmlns:p14="http://schemas.microsoft.com/office/powerpoint/2010/main" val="91160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4A64C07-4369-4357-9C9C-AB0ABFFD4F18}" type="slidenum">
              <a:rPr lang="sv-SE" smtClean="0"/>
              <a:t>11</a:t>
            </a:fld>
            <a:endParaRPr lang="sv-SE"/>
          </a:p>
        </p:txBody>
      </p:sp>
    </p:spTree>
    <p:extLst>
      <p:ext uri="{BB962C8B-B14F-4D97-AF65-F5344CB8AC3E}">
        <p14:creationId xmlns:p14="http://schemas.microsoft.com/office/powerpoint/2010/main" val="254345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74A64C07-4369-4357-9C9C-AB0ABFFD4F18}" type="slidenum">
              <a:rPr lang="sv-SE" smtClean="0"/>
              <a:t>14</a:t>
            </a:fld>
            <a:endParaRPr lang="sv-SE"/>
          </a:p>
        </p:txBody>
      </p:sp>
    </p:spTree>
    <p:extLst>
      <p:ext uri="{BB962C8B-B14F-4D97-AF65-F5344CB8AC3E}">
        <p14:creationId xmlns:p14="http://schemas.microsoft.com/office/powerpoint/2010/main" val="116793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74A64C07-4369-4357-9C9C-AB0ABFFD4F18}" type="slidenum">
              <a:rPr lang="sv-SE" smtClean="0"/>
              <a:t>15</a:t>
            </a:fld>
            <a:endParaRPr lang="sv-SE"/>
          </a:p>
        </p:txBody>
      </p:sp>
    </p:spTree>
    <p:extLst>
      <p:ext uri="{BB962C8B-B14F-4D97-AF65-F5344CB8AC3E}">
        <p14:creationId xmlns:p14="http://schemas.microsoft.com/office/powerpoint/2010/main" val="12578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74A64C07-4369-4357-9C9C-AB0ABFFD4F18}" type="slidenum">
              <a:rPr lang="sv-SE" smtClean="0"/>
              <a:t>17</a:t>
            </a:fld>
            <a:endParaRPr lang="sv-SE"/>
          </a:p>
        </p:txBody>
      </p:sp>
    </p:spTree>
    <p:extLst>
      <p:ext uri="{BB962C8B-B14F-4D97-AF65-F5344CB8AC3E}">
        <p14:creationId xmlns:p14="http://schemas.microsoft.com/office/powerpoint/2010/main" val="3491729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009FB-07CC-450D-9A25-E526D145804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22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Key</a:t>
            </a:r>
            <a:r>
              <a:rPr lang="sv-SE" b="1" dirty="0"/>
              <a:t> </a:t>
            </a:r>
            <a:r>
              <a:rPr lang="sv-SE" b="1" dirty="0" err="1"/>
              <a:t>concepts</a:t>
            </a:r>
            <a:r>
              <a:rPr lang="sv-SE" b="1" dirty="0"/>
              <a:t> </a:t>
            </a:r>
            <a:r>
              <a:rPr lang="sv-SE" b="1" dirty="0" err="1"/>
              <a:t>revisited</a:t>
            </a:r>
            <a:endParaRPr lang="sv-SE" b="1" dirty="0"/>
          </a:p>
          <a:p>
            <a:pPr algn="just"/>
            <a:r>
              <a:rPr lang="sv-SE" b="0" dirty="0"/>
              <a:t>As </a:t>
            </a:r>
            <a:r>
              <a:rPr lang="sv-SE" b="0" dirty="0" err="1"/>
              <a:t>mentioned</a:t>
            </a:r>
            <a:r>
              <a:rPr lang="sv-SE" b="0" dirty="0"/>
              <a:t> in the </a:t>
            </a:r>
            <a:r>
              <a:rPr lang="sv-SE" b="0" dirty="0" err="1"/>
              <a:t>previous</a:t>
            </a:r>
            <a:r>
              <a:rPr lang="sv-SE" b="0" dirty="0"/>
              <a:t> </a:t>
            </a:r>
            <a:r>
              <a:rPr lang="sv-SE" b="0" dirty="0" err="1"/>
              <a:t>module</a:t>
            </a:r>
            <a:r>
              <a:rPr lang="sv-SE" b="0" dirty="0"/>
              <a:t>, repetition is </a:t>
            </a:r>
            <a:r>
              <a:rPr lang="sv-SE" b="0" dirty="0" err="1"/>
              <a:t>key</a:t>
            </a:r>
            <a:r>
              <a:rPr lang="sv-SE" b="0" dirty="0"/>
              <a:t>, and </a:t>
            </a:r>
            <a:r>
              <a:rPr lang="sv-SE" b="0" dirty="0" err="1"/>
              <a:t>you</a:t>
            </a:r>
            <a:r>
              <a:rPr lang="sv-SE" b="0" dirty="0"/>
              <a:t> </a:t>
            </a:r>
            <a:r>
              <a:rPr lang="sv-SE" b="0" dirty="0" err="1"/>
              <a:t>are</a:t>
            </a:r>
            <a:r>
              <a:rPr lang="sv-SE" b="0" dirty="0"/>
              <a:t> </a:t>
            </a:r>
            <a:r>
              <a:rPr lang="sv-SE" b="0" dirty="0" err="1"/>
              <a:t>therefore</a:t>
            </a:r>
            <a:r>
              <a:rPr lang="sv-SE" b="0" dirty="0"/>
              <a:t> as an initial step step </a:t>
            </a:r>
            <a:r>
              <a:rPr lang="sv-SE" b="0" dirty="0" err="1"/>
              <a:t>asked</a:t>
            </a:r>
            <a:r>
              <a:rPr lang="sv-SE" b="0" dirty="0"/>
              <a:t> to </a:t>
            </a:r>
            <a:r>
              <a:rPr lang="sv-SE" b="0" dirty="0" err="1"/>
              <a:t>revise</a:t>
            </a:r>
            <a:r>
              <a:rPr lang="sv-SE" b="0" dirty="0"/>
              <a:t> </a:t>
            </a:r>
            <a:r>
              <a:rPr lang="sv-SE" b="0" dirty="0" err="1"/>
              <a:t>some</a:t>
            </a:r>
            <a:r>
              <a:rPr lang="sv-SE" b="0" dirty="0"/>
              <a:t> </a:t>
            </a:r>
            <a:r>
              <a:rPr lang="sv-SE" b="0" dirty="0" err="1"/>
              <a:t>of</a:t>
            </a:r>
            <a:r>
              <a:rPr lang="sv-SE" b="0" dirty="0"/>
              <a:t> the </a:t>
            </a:r>
            <a:r>
              <a:rPr lang="sv-SE" b="0" dirty="0" err="1"/>
              <a:t>knowledge</a:t>
            </a:r>
            <a:r>
              <a:rPr lang="sv-SE" b="0" dirty="0"/>
              <a:t> </a:t>
            </a:r>
            <a:r>
              <a:rPr lang="sv-SE" b="0" dirty="0" err="1"/>
              <a:t>you</a:t>
            </a:r>
            <a:r>
              <a:rPr lang="sv-SE" b="0" dirty="0"/>
              <a:t> </a:t>
            </a:r>
            <a:r>
              <a:rPr lang="sv-SE" b="0" dirty="0" err="1"/>
              <a:t>were</a:t>
            </a:r>
            <a:r>
              <a:rPr lang="sv-SE" b="0" dirty="0"/>
              <a:t> </a:t>
            </a:r>
            <a:r>
              <a:rPr lang="sv-SE" b="0" dirty="0" err="1"/>
              <a:t>presented</a:t>
            </a:r>
            <a:r>
              <a:rPr lang="sv-SE" b="0" dirty="0"/>
              <a:t> </a:t>
            </a:r>
            <a:r>
              <a:rPr lang="sv-SE" b="0" dirty="0" err="1"/>
              <a:t>with</a:t>
            </a:r>
            <a:r>
              <a:rPr lang="sv-SE" b="0" dirty="0"/>
              <a:t> in </a:t>
            </a:r>
            <a:r>
              <a:rPr lang="sv-SE" b="0" dirty="0" err="1"/>
              <a:t>Module</a:t>
            </a:r>
            <a:r>
              <a:rPr lang="sv-SE" b="0" dirty="0"/>
              <a:t> 1. Not </a:t>
            </a:r>
            <a:r>
              <a:rPr lang="sv-SE" b="0" dirty="0" err="1"/>
              <a:t>only</a:t>
            </a:r>
            <a:r>
              <a:rPr lang="sv-SE" b="0" dirty="0"/>
              <a:t> </a:t>
            </a:r>
            <a:r>
              <a:rPr lang="sv-SE" b="0" dirty="0" err="1"/>
              <a:t>will</a:t>
            </a:r>
            <a:r>
              <a:rPr lang="sv-SE" b="0" dirty="0"/>
              <a:t> </a:t>
            </a:r>
            <a:r>
              <a:rPr lang="sv-SE" b="0" dirty="0" err="1"/>
              <a:t>this</a:t>
            </a:r>
            <a:r>
              <a:rPr lang="sv-SE" b="0" dirty="0"/>
              <a:t> </a:t>
            </a:r>
            <a:r>
              <a:rPr lang="sv-SE" b="0" dirty="0" err="1"/>
              <a:t>provide</a:t>
            </a:r>
            <a:r>
              <a:rPr lang="sv-SE" b="0" dirty="0"/>
              <a:t> </a:t>
            </a:r>
            <a:r>
              <a:rPr lang="sv-SE" b="0" dirty="0" err="1"/>
              <a:t>you</a:t>
            </a:r>
            <a:r>
              <a:rPr lang="sv-SE" b="0" dirty="0"/>
              <a:t> </a:t>
            </a:r>
            <a:r>
              <a:rPr lang="sv-SE" b="0" dirty="0" err="1"/>
              <a:t>with</a:t>
            </a:r>
            <a:r>
              <a:rPr lang="sv-SE" b="0" dirty="0"/>
              <a:t> a </a:t>
            </a:r>
            <a:r>
              <a:rPr lang="sv-SE" b="0" dirty="0" err="1"/>
              <a:t>good</a:t>
            </a:r>
            <a:r>
              <a:rPr lang="sv-SE" b="0" dirty="0"/>
              <a:t> </a:t>
            </a:r>
            <a:r>
              <a:rPr lang="sv-SE" b="0" dirty="0" err="1"/>
              <a:t>foundation</a:t>
            </a:r>
            <a:r>
              <a:rPr lang="sv-SE" b="0" dirty="0"/>
              <a:t> for </a:t>
            </a:r>
            <a:r>
              <a:rPr lang="sv-SE" b="0" dirty="0" err="1"/>
              <a:t>learning</a:t>
            </a:r>
            <a:r>
              <a:rPr lang="sv-SE" b="0" dirty="0"/>
              <a:t> </a:t>
            </a:r>
            <a:r>
              <a:rPr lang="sv-SE" b="0" dirty="0" err="1"/>
              <a:t>about</a:t>
            </a:r>
            <a:r>
              <a:rPr lang="sv-SE" b="0" dirty="0"/>
              <a:t> </a:t>
            </a:r>
            <a:r>
              <a:rPr lang="sv-SE" b="0" dirty="0" err="1"/>
              <a:t>forced</a:t>
            </a:r>
            <a:r>
              <a:rPr lang="sv-SE" b="0" dirty="0"/>
              <a:t> </a:t>
            </a:r>
            <a:r>
              <a:rPr lang="sv-SE" b="0" dirty="0" err="1"/>
              <a:t>movement</a:t>
            </a:r>
            <a:r>
              <a:rPr lang="sv-SE" b="0" dirty="0"/>
              <a:t>, </a:t>
            </a:r>
            <a:r>
              <a:rPr lang="sv-SE" b="0" dirty="0" err="1"/>
              <a:t>but</a:t>
            </a:r>
            <a:r>
              <a:rPr lang="sv-SE" b="0" dirty="0"/>
              <a:t> as </a:t>
            </a:r>
            <a:r>
              <a:rPr lang="sv-SE" b="0" dirty="0" err="1"/>
              <a:t>this</a:t>
            </a:r>
            <a:r>
              <a:rPr lang="sv-SE" b="0" dirty="0"/>
              <a:t> </a:t>
            </a:r>
            <a:r>
              <a:rPr lang="sv-SE" b="0" dirty="0" err="1"/>
              <a:t>module</a:t>
            </a:r>
            <a:r>
              <a:rPr lang="sv-SE" b="0" dirty="0"/>
              <a:t> </a:t>
            </a:r>
            <a:r>
              <a:rPr lang="sv-SE" b="0" dirty="0" err="1"/>
              <a:t>will</a:t>
            </a:r>
            <a:r>
              <a:rPr lang="sv-SE" b="0" dirty="0"/>
              <a:t> </a:t>
            </a:r>
            <a:r>
              <a:rPr lang="sv-SE" b="0" dirty="0" err="1"/>
              <a:t>also</a:t>
            </a:r>
            <a:r>
              <a:rPr lang="sv-SE" b="0" dirty="0"/>
              <a:t> </a:t>
            </a:r>
            <a:r>
              <a:rPr lang="sv-SE" b="0" dirty="0" err="1"/>
              <a:t>highlight</a:t>
            </a:r>
            <a:r>
              <a:rPr lang="sv-SE" b="0" dirty="0"/>
              <a:t> </a:t>
            </a:r>
            <a:r>
              <a:rPr lang="sv-SE" b="0" dirty="0" err="1"/>
              <a:t>some</a:t>
            </a:r>
            <a:r>
              <a:rPr lang="sv-SE" b="0" dirty="0"/>
              <a:t> </a:t>
            </a:r>
            <a:r>
              <a:rPr lang="sv-SE" b="0" dirty="0" err="1"/>
              <a:t>key</a:t>
            </a:r>
            <a:r>
              <a:rPr lang="sv-SE" b="0" dirty="0"/>
              <a:t> </a:t>
            </a:r>
            <a:r>
              <a:rPr lang="sv-SE" b="0" dirty="0" err="1"/>
              <a:t>caveats</a:t>
            </a:r>
            <a:r>
              <a:rPr lang="sv-SE" b="0" dirty="0"/>
              <a:t> </a:t>
            </a:r>
            <a:r>
              <a:rPr lang="sv-SE" b="0" dirty="0" err="1"/>
              <a:t>related</a:t>
            </a:r>
            <a:r>
              <a:rPr lang="sv-SE" b="0" dirty="0"/>
              <a:t> to the </a:t>
            </a:r>
            <a:r>
              <a:rPr lang="sv-SE" b="0" dirty="0" err="1"/>
              <a:t>use</a:t>
            </a:r>
            <a:r>
              <a:rPr lang="sv-SE" b="0" dirty="0"/>
              <a:t> </a:t>
            </a:r>
            <a:r>
              <a:rPr lang="sv-SE" b="0" dirty="0" err="1"/>
              <a:t>of</a:t>
            </a:r>
            <a:r>
              <a:rPr lang="sv-SE" b="0" dirty="0"/>
              <a:t> </a:t>
            </a:r>
            <a:r>
              <a:rPr lang="sv-SE" b="0" dirty="0" err="1"/>
              <a:t>categories</a:t>
            </a:r>
            <a:r>
              <a:rPr lang="sv-SE" b="0" dirty="0"/>
              <a:t> and </a:t>
            </a:r>
            <a:r>
              <a:rPr lang="sv-SE" b="0" dirty="0" err="1"/>
              <a:t>terminology</a:t>
            </a:r>
            <a:r>
              <a:rPr lang="sv-SE" b="0" dirty="0"/>
              <a:t>, </a:t>
            </a:r>
            <a:r>
              <a:rPr lang="sv-SE" b="0" dirty="0" err="1"/>
              <a:t>this</a:t>
            </a:r>
            <a:r>
              <a:rPr lang="sv-SE" b="0" dirty="0"/>
              <a:t> </a:t>
            </a:r>
            <a:r>
              <a:rPr lang="sv-SE" b="0" dirty="0" err="1"/>
              <a:t>knowledge</a:t>
            </a:r>
            <a:r>
              <a:rPr lang="sv-SE" b="0" dirty="0"/>
              <a:t> is </a:t>
            </a:r>
            <a:r>
              <a:rPr lang="sv-SE" b="0" dirty="0" err="1"/>
              <a:t>useful</a:t>
            </a:r>
            <a:r>
              <a:rPr lang="sv-SE" b="0" dirty="0"/>
              <a:t> to </a:t>
            </a:r>
            <a:r>
              <a:rPr lang="sv-SE" b="0" dirty="0" err="1"/>
              <a:t>keep</a:t>
            </a:r>
            <a:r>
              <a:rPr lang="sv-SE" b="0" dirty="0"/>
              <a:t> at the back </a:t>
            </a:r>
            <a:r>
              <a:rPr lang="sv-SE" b="0" dirty="0" err="1"/>
              <a:t>of</a:t>
            </a:r>
            <a:r>
              <a:rPr lang="sv-SE" b="0" dirty="0"/>
              <a:t> </a:t>
            </a:r>
            <a:r>
              <a:rPr lang="sv-SE" b="0" dirty="0" err="1"/>
              <a:t>your</a:t>
            </a:r>
            <a:r>
              <a:rPr lang="sv-SE" b="0" dirty="0"/>
              <a:t> mind. </a:t>
            </a:r>
          </a:p>
          <a:p>
            <a:pPr algn="just"/>
            <a:endParaRPr lang="sv-SE" b="0" dirty="0"/>
          </a:p>
          <a:p>
            <a:pPr algn="just"/>
            <a:r>
              <a:rPr lang="sv-SE" b="0" dirty="0"/>
              <a:t>If </a:t>
            </a:r>
            <a:r>
              <a:rPr lang="sv-SE" b="0" i="1" dirty="0" err="1"/>
              <a:t>movement</a:t>
            </a:r>
            <a:r>
              <a:rPr lang="sv-SE" b="0" i="1" dirty="0"/>
              <a:t> </a:t>
            </a:r>
            <a:r>
              <a:rPr lang="sv-SE" b="0" i="0" dirty="0" err="1"/>
              <a:t>refers</a:t>
            </a:r>
            <a:r>
              <a:rPr lang="sv-SE" b="0" i="0" dirty="0"/>
              <a:t> to an </a:t>
            </a:r>
            <a:r>
              <a:rPr lang="sv-SE" b="0" i="0" dirty="0" err="1"/>
              <a:t>object’s</a:t>
            </a:r>
            <a:r>
              <a:rPr lang="sv-SE" b="0" i="0" dirty="0"/>
              <a:t> or </a:t>
            </a:r>
            <a:r>
              <a:rPr lang="sv-SE" b="0" i="0" dirty="0" err="1"/>
              <a:t>person’s</a:t>
            </a:r>
            <a:r>
              <a:rPr lang="sv-SE" b="0" i="0" dirty="0"/>
              <a:t> </a:t>
            </a:r>
            <a:r>
              <a:rPr lang="sv-SE" b="0" i="0" dirty="0" err="1"/>
              <a:t>change</a:t>
            </a:r>
            <a:r>
              <a:rPr lang="sv-SE" b="0" i="0" dirty="0"/>
              <a:t> in position from </a:t>
            </a:r>
            <a:r>
              <a:rPr lang="sv-SE" b="0" i="0" dirty="0" err="1"/>
              <a:t>point</a:t>
            </a:r>
            <a:r>
              <a:rPr lang="sv-SE" b="0" i="0" dirty="0"/>
              <a:t> A to </a:t>
            </a:r>
            <a:r>
              <a:rPr lang="sv-SE" b="0" i="0" dirty="0" err="1"/>
              <a:t>point</a:t>
            </a:r>
            <a:r>
              <a:rPr lang="sv-SE" b="0" i="0" dirty="0"/>
              <a:t> B, </a:t>
            </a:r>
            <a:r>
              <a:rPr lang="sv-SE" b="0" i="0" dirty="0" err="1"/>
              <a:t>you</a:t>
            </a:r>
            <a:r>
              <a:rPr lang="sv-SE" b="0" i="0" dirty="0"/>
              <a:t> </a:t>
            </a:r>
            <a:r>
              <a:rPr lang="sv-SE" b="0" i="0" dirty="0" err="1"/>
              <a:t>may</a:t>
            </a:r>
            <a:r>
              <a:rPr lang="sv-SE" b="0" i="0" dirty="0"/>
              <a:t> </a:t>
            </a:r>
            <a:r>
              <a:rPr lang="sv-SE" b="0" i="0" dirty="0" err="1"/>
              <a:t>remember</a:t>
            </a:r>
            <a:r>
              <a:rPr lang="sv-SE" b="0" i="0" dirty="0"/>
              <a:t> </a:t>
            </a:r>
            <a:r>
              <a:rPr lang="sv-SE" b="0" i="0" dirty="0" err="1"/>
              <a:t>that</a:t>
            </a:r>
            <a:r>
              <a:rPr lang="sv-SE" b="0" i="0" dirty="0"/>
              <a:t> </a:t>
            </a:r>
            <a:r>
              <a:rPr lang="sv-SE" b="0" i="1" dirty="0" err="1"/>
              <a:t>mobility</a:t>
            </a:r>
            <a:r>
              <a:rPr lang="sv-SE" b="0" i="1" dirty="0"/>
              <a:t> </a:t>
            </a:r>
            <a:r>
              <a:rPr lang="sv-SE" b="0" i="0" dirty="0" err="1"/>
              <a:t>also</a:t>
            </a:r>
            <a:r>
              <a:rPr lang="sv-SE" b="0" i="0" dirty="0"/>
              <a:t> </a:t>
            </a:r>
            <a:r>
              <a:rPr lang="sv-SE" b="0" i="0" dirty="0" err="1"/>
              <a:t>highlights</a:t>
            </a:r>
            <a:r>
              <a:rPr lang="sv-SE" b="0" i="0" dirty="0"/>
              <a:t> an </a:t>
            </a:r>
            <a:r>
              <a:rPr lang="sv-SE" b="0" i="0" dirty="0" err="1"/>
              <a:t>object’s</a:t>
            </a:r>
            <a:r>
              <a:rPr lang="sv-SE" b="0" i="0" dirty="0"/>
              <a:t> or </a:t>
            </a:r>
            <a:r>
              <a:rPr lang="sv-SE" b="0" i="0" dirty="0" err="1"/>
              <a:t>person’s</a:t>
            </a:r>
            <a:r>
              <a:rPr lang="sv-SE" b="0" i="0" dirty="0"/>
              <a:t> </a:t>
            </a:r>
            <a:r>
              <a:rPr lang="sv-SE" b="0" i="0" dirty="0" err="1"/>
              <a:t>being</a:t>
            </a:r>
            <a:r>
              <a:rPr lang="sv-SE" b="0" i="0" dirty="0"/>
              <a:t> </a:t>
            </a:r>
            <a:r>
              <a:rPr lang="sv-SE" b="0" i="0" dirty="0" err="1"/>
              <a:t>movable</a:t>
            </a:r>
            <a:r>
              <a:rPr lang="sv-SE" b="0" i="0" dirty="0"/>
              <a:t> or </a:t>
            </a:r>
            <a:r>
              <a:rPr lang="sv-SE" b="0" i="0" dirty="0" err="1"/>
              <a:t>having</a:t>
            </a:r>
            <a:r>
              <a:rPr lang="sv-SE" b="0" i="0" dirty="0"/>
              <a:t> the </a:t>
            </a:r>
            <a:r>
              <a:rPr lang="sv-SE" b="0" i="0" dirty="0" err="1"/>
              <a:t>capacity</a:t>
            </a:r>
            <a:r>
              <a:rPr lang="sv-SE" b="0" i="0" dirty="0"/>
              <a:t> to </a:t>
            </a:r>
            <a:r>
              <a:rPr lang="sv-SE" b="0" i="0" dirty="0" err="1"/>
              <a:t>move</a:t>
            </a:r>
            <a:r>
              <a:rPr lang="sv-SE" b="0" i="0" dirty="0"/>
              <a:t>. </a:t>
            </a:r>
            <a:r>
              <a:rPr lang="sv-SE" b="0" i="0" dirty="0" err="1"/>
              <a:t>Various</a:t>
            </a:r>
            <a:r>
              <a:rPr lang="sv-SE" b="0" i="0" dirty="0"/>
              <a:t> </a:t>
            </a:r>
            <a:r>
              <a:rPr lang="sv-SE" b="0" i="0" dirty="0" err="1"/>
              <a:t>political</a:t>
            </a:r>
            <a:r>
              <a:rPr lang="sv-SE" b="0" i="0" dirty="0"/>
              <a:t>, </a:t>
            </a:r>
            <a:r>
              <a:rPr lang="sv-SE" b="0" i="0" dirty="0" err="1"/>
              <a:t>economic</a:t>
            </a:r>
            <a:r>
              <a:rPr lang="sv-SE" b="0" i="0" dirty="0"/>
              <a:t>, social and </a:t>
            </a:r>
            <a:r>
              <a:rPr lang="sv-SE" b="0" i="0" dirty="0" err="1"/>
              <a:t>environmental</a:t>
            </a:r>
            <a:r>
              <a:rPr lang="sv-SE" b="0" i="0" dirty="0"/>
              <a:t> </a:t>
            </a:r>
            <a:r>
              <a:rPr lang="sv-SE" b="0" i="0" dirty="0" err="1"/>
              <a:t>factors</a:t>
            </a:r>
            <a:r>
              <a:rPr lang="sv-SE" b="0" i="0" dirty="0"/>
              <a:t> play in to the </a:t>
            </a:r>
            <a:r>
              <a:rPr lang="sv-SE" b="0" i="0" dirty="0" err="1"/>
              <a:t>movements</a:t>
            </a:r>
            <a:r>
              <a:rPr lang="sv-SE" b="0" i="0" dirty="0"/>
              <a:t> </a:t>
            </a:r>
            <a:r>
              <a:rPr lang="sv-SE" b="0" i="0" dirty="0" err="1"/>
              <a:t>of</a:t>
            </a:r>
            <a:r>
              <a:rPr lang="sv-SE" b="0" i="0" dirty="0"/>
              <a:t> </a:t>
            </a:r>
            <a:r>
              <a:rPr lang="sv-SE" b="0" i="0" dirty="0" err="1"/>
              <a:t>people</a:t>
            </a:r>
            <a:r>
              <a:rPr lang="sv-SE" b="0" i="0" dirty="0"/>
              <a:t> as </a:t>
            </a:r>
            <a:r>
              <a:rPr lang="sv-SE" b="0" i="0" dirty="0" err="1"/>
              <a:t>well</a:t>
            </a:r>
            <a:r>
              <a:rPr lang="sv-SE" b="0" i="0" dirty="0"/>
              <a:t> as </a:t>
            </a:r>
            <a:r>
              <a:rPr lang="sv-SE" b="0" i="0" dirty="0" err="1"/>
              <a:t>their</a:t>
            </a:r>
            <a:r>
              <a:rPr lang="sv-SE" b="0" i="0" dirty="0"/>
              <a:t> </a:t>
            </a:r>
            <a:r>
              <a:rPr lang="sv-SE" b="0" i="0" dirty="0" err="1"/>
              <a:t>capacity</a:t>
            </a:r>
            <a:r>
              <a:rPr lang="sv-SE" b="0" i="0" dirty="0"/>
              <a:t> to </a:t>
            </a:r>
            <a:r>
              <a:rPr lang="sv-SE" b="0" i="0" dirty="0" err="1"/>
              <a:t>move</a:t>
            </a:r>
            <a:r>
              <a:rPr lang="sv-SE" b="0" i="0" dirty="0"/>
              <a:t>. </a:t>
            </a:r>
            <a:r>
              <a:rPr lang="sv-SE" b="0" i="0" dirty="0" err="1"/>
              <a:t>We</a:t>
            </a:r>
            <a:r>
              <a:rPr lang="sv-SE" b="0" i="0" dirty="0"/>
              <a:t> </a:t>
            </a:r>
            <a:r>
              <a:rPr lang="sv-SE" b="0" i="0" dirty="0" err="1"/>
              <a:t>can</a:t>
            </a:r>
            <a:r>
              <a:rPr lang="sv-SE" b="0" i="0" dirty="0"/>
              <a:t> </a:t>
            </a:r>
            <a:r>
              <a:rPr lang="sv-SE" b="0" i="0" dirty="0" err="1"/>
              <a:t>recall</a:t>
            </a:r>
            <a:r>
              <a:rPr lang="sv-SE" b="0" i="0" dirty="0"/>
              <a:t> </a:t>
            </a:r>
            <a:r>
              <a:rPr lang="sv-SE" b="0" i="0" dirty="0" err="1"/>
              <a:t>conflicts</a:t>
            </a:r>
            <a:r>
              <a:rPr lang="sv-SE" b="0" i="0" dirty="0"/>
              <a:t>, </a:t>
            </a:r>
            <a:r>
              <a:rPr lang="sv-SE" b="0" i="0" dirty="0" err="1"/>
              <a:t>political</a:t>
            </a:r>
            <a:r>
              <a:rPr lang="sv-SE" b="0" i="0" dirty="0"/>
              <a:t> </a:t>
            </a:r>
            <a:r>
              <a:rPr lang="sv-SE" b="0" i="0" dirty="0" err="1"/>
              <a:t>stability</a:t>
            </a:r>
            <a:r>
              <a:rPr lang="sv-SE" b="0" i="0" dirty="0"/>
              <a:t>, </a:t>
            </a:r>
            <a:r>
              <a:rPr lang="sv-SE" b="0" i="0" dirty="0" err="1"/>
              <a:t>poverty</a:t>
            </a:r>
            <a:r>
              <a:rPr lang="sv-SE" b="0" i="0" dirty="0"/>
              <a:t> and access to </a:t>
            </a:r>
            <a:r>
              <a:rPr lang="sv-SE" b="0" i="0" dirty="0" err="1"/>
              <a:t>income</a:t>
            </a:r>
            <a:r>
              <a:rPr lang="sv-SE" b="0" i="0" dirty="0"/>
              <a:t> </a:t>
            </a:r>
            <a:r>
              <a:rPr lang="sv-SE" b="0" i="0" dirty="0" err="1"/>
              <a:t>sources</a:t>
            </a:r>
            <a:r>
              <a:rPr lang="sv-SE" b="0" i="0" dirty="0"/>
              <a:t>, </a:t>
            </a:r>
            <a:r>
              <a:rPr lang="sv-SE" b="0" i="0" dirty="0" err="1"/>
              <a:t>proximity</a:t>
            </a:r>
            <a:r>
              <a:rPr lang="sv-SE" b="0" i="0" dirty="0"/>
              <a:t> to </a:t>
            </a:r>
            <a:r>
              <a:rPr lang="sv-SE" b="0" i="0" dirty="0" err="1"/>
              <a:t>family</a:t>
            </a:r>
            <a:r>
              <a:rPr lang="sv-SE" b="0" i="0" dirty="0"/>
              <a:t> and </a:t>
            </a:r>
            <a:r>
              <a:rPr lang="sv-SE" b="0" i="0" dirty="0" err="1"/>
              <a:t>networks</a:t>
            </a:r>
            <a:r>
              <a:rPr lang="sv-SE" b="0" i="0" dirty="0"/>
              <a:t> as </a:t>
            </a:r>
            <a:r>
              <a:rPr lang="sv-SE" b="0" i="0" dirty="0" err="1"/>
              <a:t>well</a:t>
            </a:r>
            <a:r>
              <a:rPr lang="sv-SE" b="0" i="0" dirty="0"/>
              <a:t> as </a:t>
            </a:r>
            <a:r>
              <a:rPr lang="sv-SE" b="0" i="0" dirty="0" err="1"/>
              <a:t>various</a:t>
            </a:r>
            <a:r>
              <a:rPr lang="sv-SE" b="0" i="0" dirty="0"/>
              <a:t> </a:t>
            </a:r>
            <a:r>
              <a:rPr lang="sv-SE" b="0" i="0" dirty="0" err="1"/>
              <a:t>environmental</a:t>
            </a:r>
            <a:r>
              <a:rPr lang="sv-SE" b="0" i="0" dirty="0"/>
              <a:t> </a:t>
            </a:r>
            <a:r>
              <a:rPr lang="sv-SE" b="0" i="0" dirty="0" err="1"/>
              <a:t>disasters</a:t>
            </a:r>
            <a:r>
              <a:rPr lang="sv-SE" b="0" i="0" dirty="0"/>
              <a:t> as </a:t>
            </a:r>
            <a:r>
              <a:rPr lang="sv-SE" b="0" i="0" dirty="0" err="1"/>
              <a:t>some</a:t>
            </a:r>
            <a:r>
              <a:rPr lang="sv-SE" b="0" i="0" dirty="0"/>
              <a:t> </a:t>
            </a:r>
            <a:r>
              <a:rPr lang="sv-SE" b="0" i="0" dirty="0" err="1"/>
              <a:t>of</a:t>
            </a:r>
            <a:r>
              <a:rPr lang="sv-SE" b="0" i="0" dirty="0"/>
              <a:t> the </a:t>
            </a:r>
            <a:r>
              <a:rPr lang="sv-SE" b="0" i="0" dirty="0" err="1"/>
              <a:t>structural</a:t>
            </a:r>
            <a:r>
              <a:rPr lang="sv-SE" b="0" i="0" dirty="0"/>
              <a:t> or social </a:t>
            </a:r>
            <a:r>
              <a:rPr lang="sv-SE" b="0" i="0" dirty="0" err="1"/>
              <a:t>factors</a:t>
            </a:r>
            <a:r>
              <a:rPr lang="sv-SE" b="0" i="0" dirty="0"/>
              <a:t> </a:t>
            </a:r>
            <a:r>
              <a:rPr lang="sv-SE" b="0" i="0" dirty="0" err="1"/>
              <a:t>that</a:t>
            </a:r>
            <a:r>
              <a:rPr lang="sv-SE" b="0" i="0" dirty="0"/>
              <a:t> </a:t>
            </a:r>
            <a:r>
              <a:rPr lang="sv-SE" b="0" i="0" dirty="0" err="1"/>
              <a:t>affect</a:t>
            </a:r>
            <a:r>
              <a:rPr lang="sv-SE" b="0" i="0" dirty="0"/>
              <a:t> </a:t>
            </a:r>
            <a:r>
              <a:rPr lang="sv-SE" b="0" i="0" dirty="0" err="1"/>
              <a:t>why</a:t>
            </a:r>
            <a:r>
              <a:rPr lang="sv-SE" b="0" i="0" dirty="0"/>
              <a:t> </a:t>
            </a:r>
            <a:r>
              <a:rPr lang="sv-SE" b="0" i="0" dirty="0" err="1"/>
              <a:t>people</a:t>
            </a:r>
            <a:r>
              <a:rPr lang="sv-SE" b="0" i="0" dirty="0"/>
              <a:t> </a:t>
            </a:r>
            <a:r>
              <a:rPr lang="sv-SE" b="0" i="0" dirty="0" err="1"/>
              <a:t>move</a:t>
            </a:r>
            <a:r>
              <a:rPr lang="sv-SE" b="0" i="0" dirty="0"/>
              <a:t>, </a:t>
            </a:r>
            <a:r>
              <a:rPr lang="sv-SE" b="0" i="0" dirty="0" err="1"/>
              <a:t>how</a:t>
            </a:r>
            <a:r>
              <a:rPr lang="sv-SE" b="0" i="0" dirty="0"/>
              <a:t> </a:t>
            </a:r>
            <a:r>
              <a:rPr lang="sv-SE" b="0" i="0" dirty="0" err="1"/>
              <a:t>they</a:t>
            </a:r>
            <a:r>
              <a:rPr lang="sv-SE" b="0" i="0" dirty="0"/>
              <a:t> </a:t>
            </a:r>
            <a:r>
              <a:rPr lang="sv-SE" b="0" i="0" dirty="0" err="1"/>
              <a:t>move</a:t>
            </a:r>
            <a:r>
              <a:rPr lang="sv-SE" b="0" i="0" dirty="0"/>
              <a:t>, and </a:t>
            </a:r>
            <a:r>
              <a:rPr lang="sv-SE" b="0" i="0" dirty="0" err="1"/>
              <a:t>where</a:t>
            </a:r>
            <a:r>
              <a:rPr lang="sv-SE" b="0" i="0" dirty="0"/>
              <a:t> to or from </a:t>
            </a:r>
            <a:r>
              <a:rPr lang="sv-SE" b="0" i="0" dirty="0" err="1"/>
              <a:t>they</a:t>
            </a:r>
            <a:r>
              <a:rPr lang="sv-SE" b="0" i="0" dirty="0"/>
              <a:t> </a:t>
            </a:r>
            <a:r>
              <a:rPr lang="sv-SE" b="0" i="0" dirty="0" err="1"/>
              <a:t>move</a:t>
            </a:r>
            <a:r>
              <a:rPr lang="sv-SE" b="0" i="0" dirty="0"/>
              <a:t>. </a:t>
            </a:r>
            <a:r>
              <a:rPr lang="sv-SE" b="0" i="0" dirty="0" err="1"/>
              <a:t>Important</a:t>
            </a:r>
            <a:r>
              <a:rPr lang="sv-SE" b="0" i="0" dirty="0"/>
              <a:t> to </a:t>
            </a:r>
            <a:r>
              <a:rPr lang="sv-SE" b="0" i="0" dirty="0" err="1"/>
              <a:t>remember</a:t>
            </a:r>
            <a:r>
              <a:rPr lang="sv-SE" b="0" i="0" dirty="0"/>
              <a:t> is </a:t>
            </a:r>
            <a:r>
              <a:rPr lang="sv-SE" b="0" i="0" dirty="0" err="1"/>
              <a:t>that</a:t>
            </a:r>
            <a:r>
              <a:rPr lang="sv-SE" b="0" i="0" dirty="0"/>
              <a:t> </a:t>
            </a:r>
            <a:r>
              <a:rPr lang="sv-SE" b="0" i="0" dirty="0" err="1"/>
              <a:t>individual</a:t>
            </a:r>
            <a:r>
              <a:rPr lang="sv-SE" b="0" i="0" dirty="0"/>
              <a:t> </a:t>
            </a:r>
            <a:r>
              <a:rPr lang="sv-SE" b="0" i="0" dirty="0" err="1"/>
              <a:t>factors</a:t>
            </a:r>
            <a:r>
              <a:rPr lang="sv-SE" b="0" i="0" dirty="0"/>
              <a:t> </a:t>
            </a:r>
            <a:r>
              <a:rPr lang="sv-SE" b="0" i="0" dirty="0" err="1"/>
              <a:t>such</a:t>
            </a:r>
            <a:r>
              <a:rPr lang="sv-SE" b="0" i="0" dirty="0"/>
              <a:t> as gender, </a:t>
            </a:r>
            <a:r>
              <a:rPr lang="sv-SE" b="0" i="0" dirty="0" err="1"/>
              <a:t>ethnicity</a:t>
            </a:r>
            <a:r>
              <a:rPr lang="sv-SE" b="0" i="0" dirty="0"/>
              <a:t> and </a:t>
            </a:r>
            <a:r>
              <a:rPr lang="sv-SE" b="0" i="0" dirty="0" err="1"/>
              <a:t>personality</a:t>
            </a:r>
            <a:r>
              <a:rPr lang="sv-SE" b="0" i="0" dirty="0"/>
              <a:t> </a:t>
            </a:r>
            <a:r>
              <a:rPr lang="sv-SE" b="0" i="0" dirty="0" err="1"/>
              <a:t>traits</a:t>
            </a:r>
            <a:r>
              <a:rPr lang="sv-SE" b="0" i="0" dirty="0"/>
              <a:t> </a:t>
            </a:r>
            <a:r>
              <a:rPr lang="sv-SE" b="0" i="0" dirty="0" err="1"/>
              <a:t>also</a:t>
            </a:r>
            <a:r>
              <a:rPr lang="sv-SE" b="0" i="0" dirty="0"/>
              <a:t> </a:t>
            </a:r>
            <a:r>
              <a:rPr lang="sv-SE" b="0" i="0" dirty="0" err="1"/>
              <a:t>greatly</a:t>
            </a:r>
            <a:r>
              <a:rPr lang="sv-SE" b="0" i="0" dirty="0"/>
              <a:t> </a:t>
            </a:r>
            <a:r>
              <a:rPr lang="sv-SE" b="0" i="0" dirty="0" err="1"/>
              <a:t>affect</a:t>
            </a:r>
            <a:r>
              <a:rPr lang="sv-SE" b="0" i="0" dirty="0"/>
              <a:t> </a:t>
            </a:r>
            <a:r>
              <a:rPr lang="sv-SE" b="0" i="0" dirty="0" err="1"/>
              <a:t>movement</a:t>
            </a:r>
            <a:r>
              <a:rPr lang="sv-SE" b="0" i="0" dirty="0"/>
              <a:t> and </a:t>
            </a:r>
            <a:r>
              <a:rPr lang="sv-SE" b="0" i="0" dirty="0" err="1"/>
              <a:t>mobility</a:t>
            </a:r>
            <a:r>
              <a:rPr lang="sv-SE" b="0" i="0" dirty="0"/>
              <a:t>. </a:t>
            </a:r>
          </a:p>
          <a:p>
            <a:pPr algn="just"/>
            <a:endParaRPr lang="sv-SE" b="0" i="0" dirty="0"/>
          </a:p>
          <a:p>
            <a:pPr algn="just"/>
            <a:r>
              <a:rPr lang="sv-SE" b="0" i="0" dirty="0"/>
              <a:t>The </a:t>
            </a:r>
            <a:r>
              <a:rPr lang="sv-SE" b="0" i="0" dirty="0" err="1"/>
              <a:t>reasons</a:t>
            </a:r>
            <a:r>
              <a:rPr lang="sv-SE" b="0" i="0" dirty="0"/>
              <a:t> </a:t>
            </a:r>
            <a:r>
              <a:rPr lang="sv-SE" b="0" i="0" dirty="0" err="1"/>
              <a:t>why</a:t>
            </a:r>
            <a:r>
              <a:rPr lang="sv-SE" b="0" i="0" dirty="0"/>
              <a:t> </a:t>
            </a:r>
            <a:r>
              <a:rPr lang="sv-SE" b="0" i="0" dirty="0" err="1"/>
              <a:t>people</a:t>
            </a:r>
            <a:r>
              <a:rPr lang="sv-SE" b="0" i="0" dirty="0"/>
              <a:t> </a:t>
            </a:r>
            <a:r>
              <a:rPr lang="sv-SE" b="0" i="0" dirty="0" err="1"/>
              <a:t>move</a:t>
            </a:r>
            <a:r>
              <a:rPr lang="sv-SE" b="0" i="0" dirty="0"/>
              <a:t>, the </a:t>
            </a:r>
            <a:r>
              <a:rPr lang="sv-SE" b="0" i="0" dirty="0" err="1"/>
              <a:t>manner</a:t>
            </a:r>
            <a:r>
              <a:rPr lang="sv-SE" b="0" i="0" dirty="0"/>
              <a:t> in </a:t>
            </a:r>
            <a:r>
              <a:rPr lang="sv-SE" b="0" i="0" dirty="0" err="1"/>
              <a:t>which</a:t>
            </a:r>
            <a:r>
              <a:rPr lang="sv-SE" b="0" i="0" dirty="0"/>
              <a:t> </a:t>
            </a:r>
            <a:r>
              <a:rPr lang="sv-SE" b="0" i="0" dirty="0" err="1"/>
              <a:t>they</a:t>
            </a:r>
            <a:r>
              <a:rPr lang="sv-SE" b="0" i="0" dirty="0"/>
              <a:t> </a:t>
            </a:r>
            <a:r>
              <a:rPr lang="sv-SE" b="0" i="0" dirty="0" err="1"/>
              <a:t>move</a:t>
            </a:r>
            <a:r>
              <a:rPr lang="sv-SE" b="0" i="0" dirty="0"/>
              <a:t>, and </a:t>
            </a:r>
            <a:r>
              <a:rPr lang="sv-SE" b="0" i="0" dirty="0" err="1"/>
              <a:t>where</a:t>
            </a:r>
            <a:r>
              <a:rPr lang="sv-SE" b="0" i="0" dirty="0"/>
              <a:t> to or from </a:t>
            </a:r>
            <a:r>
              <a:rPr lang="sv-SE" b="0" i="0" dirty="0" err="1"/>
              <a:t>they</a:t>
            </a:r>
            <a:r>
              <a:rPr lang="sv-SE" b="0" i="0" dirty="0"/>
              <a:t> </a:t>
            </a:r>
            <a:r>
              <a:rPr lang="sv-SE" b="0" i="0" dirty="0" err="1"/>
              <a:t>move</a:t>
            </a:r>
            <a:r>
              <a:rPr lang="sv-SE" b="0" i="0" dirty="0"/>
              <a:t> has a </a:t>
            </a:r>
            <a:r>
              <a:rPr lang="sv-SE" b="0" i="0" dirty="0" err="1"/>
              <a:t>bearing</a:t>
            </a:r>
            <a:r>
              <a:rPr lang="sv-SE" b="0" i="0" dirty="0"/>
              <a:t> on the </a:t>
            </a:r>
            <a:r>
              <a:rPr lang="sv-SE" b="0" i="0" dirty="0" err="1"/>
              <a:t>terminology</a:t>
            </a:r>
            <a:r>
              <a:rPr lang="sv-SE" b="0" i="0" dirty="0"/>
              <a:t> and </a:t>
            </a:r>
            <a:r>
              <a:rPr lang="sv-SE" b="0" i="0" dirty="0" err="1"/>
              <a:t>categories</a:t>
            </a:r>
            <a:r>
              <a:rPr lang="sv-SE" b="0" i="0" dirty="0"/>
              <a:t> </a:t>
            </a:r>
            <a:r>
              <a:rPr lang="sv-SE" b="0" i="0" dirty="0" err="1"/>
              <a:t>we</a:t>
            </a:r>
            <a:r>
              <a:rPr lang="sv-SE" b="0" i="0" dirty="0"/>
              <a:t> </a:t>
            </a:r>
            <a:r>
              <a:rPr lang="sv-SE" b="0" i="0" dirty="0" err="1"/>
              <a:t>use</a:t>
            </a:r>
            <a:r>
              <a:rPr lang="sv-SE" b="0" i="0" dirty="0"/>
              <a:t> to </a:t>
            </a:r>
            <a:r>
              <a:rPr lang="sv-SE" b="0" i="0" dirty="0" err="1"/>
              <a:t>refere</a:t>
            </a:r>
            <a:r>
              <a:rPr lang="sv-SE" b="0" i="0" dirty="0"/>
              <a:t> to </a:t>
            </a:r>
            <a:r>
              <a:rPr lang="sv-SE" b="0" i="0" dirty="0" err="1"/>
              <a:t>these</a:t>
            </a:r>
            <a:r>
              <a:rPr lang="sv-SE" b="0" i="0" dirty="0"/>
              <a:t> </a:t>
            </a:r>
            <a:r>
              <a:rPr lang="sv-SE" b="0" i="0" dirty="0" err="1"/>
              <a:t>people</a:t>
            </a:r>
            <a:r>
              <a:rPr lang="sv-SE" b="0" i="0" dirty="0"/>
              <a:t>, </a:t>
            </a:r>
            <a:r>
              <a:rPr lang="sv-SE" b="0" i="0" dirty="0" err="1"/>
              <a:t>whether</a:t>
            </a:r>
            <a:r>
              <a:rPr lang="sv-SE" b="0" i="0" dirty="0"/>
              <a:t> it be in research, </a:t>
            </a:r>
            <a:r>
              <a:rPr lang="sv-SE" b="0" i="0" dirty="0" err="1"/>
              <a:t>politics</a:t>
            </a:r>
            <a:r>
              <a:rPr lang="sv-SE" b="0" i="0" dirty="0"/>
              <a:t>, the media or </a:t>
            </a:r>
            <a:r>
              <a:rPr lang="sv-SE" b="0" i="0" dirty="0" err="1"/>
              <a:t>other</a:t>
            </a:r>
            <a:r>
              <a:rPr lang="sv-SE" b="0" i="0" dirty="0"/>
              <a:t> </a:t>
            </a:r>
            <a:r>
              <a:rPr lang="sv-SE" b="0" i="0" dirty="0" err="1"/>
              <a:t>environments</a:t>
            </a:r>
            <a:r>
              <a:rPr lang="sv-SE" b="0" i="0" dirty="0"/>
              <a:t>. </a:t>
            </a:r>
            <a:r>
              <a:rPr lang="sv-SE" b="0" i="0" dirty="0" err="1"/>
              <a:t>People</a:t>
            </a:r>
            <a:r>
              <a:rPr lang="sv-SE" b="0" i="0" dirty="0"/>
              <a:t> </a:t>
            </a:r>
            <a:r>
              <a:rPr lang="sv-SE" b="0" i="0" dirty="0" err="1"/>
              <a:t>who</a:t>
            </a:r>
            <a:r>
              <a:rPr lang="sv-SE" b="0" i="0" dirty="0"/>
              <a:t> cross a </a:t>
            </a:r>
            <a:r>
              <a:rPr lang="sv-SE" b="0" i="0" dirty="0" err="1"/>
              <a:t>border</a:t>
            </a:r>
            <a:r>
              <a:rPr lang="sv-SE" b="0" i="0" dirty="0"/>
              <a:t> </a:t>
            </a:r>
            <a:r>
              <a:rPr lang="sv-SE" b="0" i="0" dirty="0" err="1"/>
              <a:t>are</a:t>
            </a:r>
            <a:r>
              <a:rPr lang="sv-SE" b="0" i="0" dirty="0"/>
              <a:t> </a:t>
            </a:r>
            <a:r>
              <a:rPr lang="sv-SE" b="0" i="0" dirty="0" err="1"/>
              <a:t>distinguished</a:t>
            </a:r>
            <a:r>
              <a:rPr lang="sv-SE" b="0" i="0" dirty="0"/>
              <a:t> from </a:t>
            </a:r>
            <a:r>
              <a:rPr lang="sv-SE" b="0" i="0" dirty="0" err="1"/>
              <a:t>those</a:t>
            </a:r>
            <a:r>
              <a:rPr lang="sv-SE" b="0" i="0" dirty="0"/>
              <a:t> </a:t>
            </a:r>
            <a:r>
              <a:rPr lang="sv-SE" b="0" i="0" dirty="0" err="1"/>
              <a:t>who</a:t>
            </a:r>
            <a:r>
              <a:rPr lang="sv-SE" b="0" i="0" dirty="0"/>
              <a:t> </a:t>
            </a:r>
            <a:r>
              <a:rPr lang="sv-SE" b="0" i="0" dirty="0" err="1"/>
              <a:t>move</a:t>
            </a:r>
            <a:r>
              <a:rPr lang="sv-SE" b="0" i="0" dirty="0"/>
              <a:t> </a:t>
            </a:r>
            <a:r>
              <a:rPr lang="sv-SE" b="0" i="0" dirty="0" err="1"/>
              <a:t>within</a:t>
            </a:r>
            <a:r>
              <a:rPr lang="sv-SE" b="0" i="0" dirty="0"/>
              <a:t> </a:t>
            </a:r>
            <a:r>
              <a:rPr lang="sv-SE" b="0" i="0" dirty="0" err="1"/>
              <a:t>their</a:t>
            </a:r>
            <a:r>
              <a:rPr lang="sv-SE" b="0" i="0" dirty="0"/>
              <a:t> </a:t>
            </a:r>
            <a:r>
              <a:rPr lang="sv-SE" b="0" i="0" dirty="0" err="1"/>
              <a:t>state</a:t>
            </a:r>
            <a:r>
              <a:rPr lang="sv-SE" b="0" i="0" dirty="0"/>
              <a:t>. </a:t>
            </a:r>
            <a:r>
              <a:rPr lang="sv-SE" b="0" i="0" dirty="0" err="1"/>
              <a:t>Some</a:t>
            </a:r>
            <a:r>
              <a:rPr lang="sv-SE" b="0" i="0" dirty="0"/>
              <a:t> terms, </a:t>
            </a:r>
            <a:r>
              <a:rPr lang="sv-SE" b="0" i="0" dirty="0" err="1"/>
              <a:t>such</a:t>
            </a:r>
            <a:r>
              <a:rPr lang="sv-SE" b="0" i="0" dirty="0"/>
              <a:t> as emigrant and immigrant, </a:t>
            </a:r>
            <a:r>
              <a:rPr lang="sv-SE" b="0" i="0" dirty="0" err="1"/>
              <a:t>refer</a:t>
            </a:r>
            <a:r>
              <a:rPr lang="sv-SE" b="0" i="0" dirty="0"/>
              <a:t> </a:t>
            </a:r>
            <a:r>
              <a:rPr lang="sv-SE" b="0" i="0" dirty="0" err="1"/>
              <a:t>only</a:t>
            </a:r>
            <a:r>
              <a:rPr lang="sv-SE" b="0" i="0" dirty="0"/>
              <a:t> to the </a:t>
            </a:r>
            <a:r>
              <a:rPr lang="sv-SE" b="0" i="0" dirty="0" err="1"/>
              <a:t>direction</a:t>
            </a:r>
            <a:r>
              <a:rPr lang="sv-SE" b="0" i="0" dirty="0"/>
              <a:t> in </a:t>
            </a:r>
            <a:r>
              <a:rPr lang="sv-SE" b="0" i="0" dirty="0" err="1"/>
              <a:t>which</a:t>
            </a:r>
            <a:r>
              <a:rPr lang="sv-SE" b="0" i="0" dirty="0"/>
              <a:t> person has </a:t>
            </a:r>
            <a:r>
              <a:rPr lang="sv-SE" b="0" i="0" dirty="0" err="1"/>
              <a:t>moved</a:t>
            </a:r>
            <a:r>
              <a:rPr lang="sv-SE" b="0" i="0" dirty="0"/>
              <a:t> and </a:t>
            </a:r>
            <a:r>
              <a:rPr lang="sv-SE" b="0" i="0" dirty="0" err="1"/>
              <a:t>does</a:t>
            </a:r>
            <a:r>
              <a:rPr lang="sv-SE" b="0" i="0" dirty="0"/>
              <a:t> not </a:t>
            </a:r>
            <a:r>
              <a:rPr lang="sv-SE" b="0" i="0" dirty="0" err="1"/>
              <a:t>give</a:t>
            </a:r>
            <a:r>
              <a:rPr lang="sv-SE" b="0" i="0" dirty="0"/>
              <a:t> </a:t>
            </a:r>
            <a:r>
              <a:rPr lang="sv-SE" b="0" i="0" dirty="0" err="1"/>
              <a:t>away</a:t>
            </a:r>
            <a:r>
              <a:rPr lang="sv-SE" b="0" i="0" dirty="0"/>
              <a:t> information </a:t>
            </a:r>
            <a:r>
              <a:rPr lang="sv-SE" b="0" i="0" dirty="0" err="1"/>
              <a:t>about</a:t>
            </a:r>
            <a:r>
              <a:rPr lang="sv-SE" b="0" i="0" dirty="0"/>
              <a:t> the </a:t>
            </a:r>
            <a:r>
              <a:rPr lang="sv-SE" b="0" i="0" dirty="0" err="1"/>
              <a:t>reasons</a:t>
            </a:r>
            <a:r>
              <a:rPr lang="sv-SE" b="0" i="0" dirty="0"/>
              <a:t> the person is on the </a:t>
            </a:r>
            <a:r>
              <a:rPr lang="sv-SE" b="0" i="0" dirty="0" err="1"/>
              <a:t>move</a:t>
            </a:r>
            <a:r>
              <a:rPr lang="sv-SE" b="0" i="0" dirty="0"/>
              <a:t>. </a:t>
            </a:r>
            <a:r>
              <a:rPr lang="sv-SE" b="0" i="0" dirty="0" err="1"/>
              <a:t>Other</a:t>
            </a:r>
            <a:r>
              <a:rPr lang="sv-SE" b="0" i="0" dirty="0"/>
              <a:t> terms, </a:t>
            </a:r>
            <a:r>
              <a:rPr lang="sv-SE" b="0" i="0" dirty="0" err="1"/>
              <a:t>such</a:t>
            </a:r>
            <a:r>
              <a:rPr lang="sv-SE" b="0" i="0" dirty="0"/>
              <a:t> as </a:t>
            </a:r>
            <a:r>
              <a:rPr lang="sv-SE" b="0" i="0" dirty="0" err="1"/>
              <a:t>asylum</a:t>
            </a:r>
            <a:r>
              <a:rPr lang="sv-SE" b="0" i="0" dirty="0"/>
              <a:t> </a:t>
            </a:r>
            <a:r>
              <a:rPr lang="sv-SE" b="0" i="0" dirty="0" err="1"/>
              <a:t>seeker</a:t>
            </a:r>
            <a:r>
              <a:rPr lang="sv-SE" b="0" i="0" dirty="0"/>
              <a:t>, </a:t>
            </a:r>
            <a:r>
              <a:rPr lang="sv-SE" b="0" i="0" dirty="0" err="1"/>
              <a:t>refugee</a:t>
            </a:r>
            <a:r>
              <a:rPr lang="sv-SE" b="0" i="0" dirty="0"/>
              <a:t> or </a:t>
            </a:r>
            <a:r>
              <a:rPr lang="sv-SE" b="0" i="0" dirty="0" err="1"/>
              <a:t>victim</a:t>
            </a:r>
            <a:r>
              <a:rPr lang="sv-SE" b="0" i="0" dirty="0"/>
              <a:t> </a:t>
            </a:r>
            <a:r>
              <a:rPr lang="sv-SE" b="0" i="0" dirty="0" err="1"/>
              <a:t>of</a:t>
            </a:r>
            <a:r>
              <a:rPr lang="sv-SE" b="0" i="0" dirty="0"/>
              <a:t> trafficking gives </a:t>
            </a:r>
            <a:r>
              <a:rPr lang="sv-SE" b="0" i="0" dirty="0" err="1"/>
              <a:t>away</a:t>
            </a:r>
            <a:r>
              <a:rPr lang="sv-SE" b="0" i="0" dirty="0"/>
              <a:t> </a:t>
            </a:r>
            <a:r>
              <a:rPr lang="sv-SE" b="0" i="0" dirty="0" err="1"/>
              <a:t>more</a:t>
            </a:r>
            <a:r>
              <a:rPr lang="sv-SE" b="0" i="0" dirty="0"/>
              <a:t> information </a:t>
            </a:r>
            <a:r>
              <a:rPr lang="sv-SE" b="0" i="0" dirty="0" err="1"/>
              <a:t>about</a:t>
            </a:r>
            <a:r>
              <a:rPr lang="sv-SE" b="0" i="0" dirty="0"/>
              <a:t> the person, </a:t>
            </a:r>
            <a:r>
              <a:rPr lang="sv-SE" b="0" i="0" dirty="0" err="1"/>
              <a:t>why</a:t>
            </a:r>
            <a:r>
              <a:rPr lang="sv-SE" b="0" i="0" dirty="0"/>
              <a:t> </a:t>
            </a:r>
            <a:r>
              <a:rPr lang="sv-SE" b="0" i="0" dirty="0" err="1"/>
              <a:t>he</a:t>
            </a:r>
            <a:r>
              <a:rPr lang="sv-SE" b="0" i="0" dirty="0"/>
              <a:t> or </a:t>
            </a:r>
            <a:r>
              <a:rPr lang="sv-SE" b="0" i="0" dirty="0" err="1"/>
              <a:t>she</a:t>
            </a:r>
            <a:r>
              <a:rPr lang="sv-SE" b="0" i="0" dirty="0"/>
              <a:t> is on the </a:t>
            </a:r>
            <a:r>
              <a:rPr lang="sv-SE" b="0" i="0" dirty="0" err="1"/>
              <a:t>move</a:t>
            </a:r>
            <a:r>
              <a:rPr lang="sv-SE" b="0" i="0" dirty="0"/>
              <a:t>, or </a:t>
            </a:r>
            <a:r>
              <a:rPr lang="sv-SE" b="0" i="0" dirty="0" err="1"/>
              <a:t>what</a:t>
            </a:r>
            <a:r>
              <a:rPr lang="sv-SE" b="0" i="0" dirty="0"/>
              <a:t> </a:t>
            </a:r>
            <a:r>
              <a:rPr lang="sv-SE" b="0" i="0" dirty="0" err="1"/>
              <a:t>may</a:t>
            </a:r>
            <a:r>
              <a:rPr lang="sv-SE" b="0" i="0" dirty="0"/>
              <a:t> </a:t>
            </a:r>
            <a:r>
              <a:rPr lang="sv-SE" b="0" i="0" dirty="0" err="1"/>
              <a:t>have</a:t>
            </a:r>
            <a:r>
              <a:rPr lang="sv-SE" b="0" i="0" dirty="0"/>
              <a:t> </a:t>
            </a:r>
            <a:r>
              <a:rPr lang="sv-SE" b="0" i="0" dirty="0" err="1"/>
              <a:t>happened</a:t>
            </a:r>
            <a:r>
              <a:rPr lang="sv-SE" b="0" i="0" dirty="0"/>
              <a:t> to </a:t>
            </a:r>
            <a:r>
              <a:rPr lang="sv-SE" b="0" i="0" dirty="0" err="1"/>
              <a:t>him</a:t>
            </a:r>
            <a:r>
              <a:rPr lang="sv-SE" b="0" i="0" dirty="0"/>
              <a:t> or </a:t>
            </a:r>
            <a:r>
              <a:rPr lang="sv-SE" b="0" i="0" dirty="0" err="1"/>
              <a:t>her</a:t>
            </a:r>
            <a:r>
              <a:rPr lang="sv-SE" b="0" i="0" dirty="0"/>
              <a:t> </a:t>
            </a:r>
            <a:r>
              <a:rPr lang="sv-SE" b="0" i="0" dirty="0" err="1"/>
              <a:t>along</a:t>
            </a:r>
            <a:r>
              <a:rPr lang="sv-SE" b="0" i="0" dirty="0"/>
              <a:t> the </a:t>
            </a:r>
            <a:r>
              <a:rPr lang="sv-SE" b="0" i="0" dirty="0" err="1"/>
              <a:t>way</a:t>
            </a:r>
            <a:r>
              <a:rPr lang="sv-SE" b="0" i="0" dirty="0"/>
              <a:t>. Still, </a:t>
            </a:r>
            <a:r>
              <a:rPr lang="sv-SE" b="0" i="0" dirty="0" err="1"/>
              <a:t>these</a:t>
            </a:r>
            <a:r>
              <a:rPr lang="sv-SE" b="0" i="0" dirty="0"/>
              <a:t> </a:t>
            </a:r>
            <a:r>
              <a:rPr lang="sv-SE" b="0" i="0" dirty="0" err="1"/>
              <a:t>are</a:t>
            </a:r>
            <a:r>
              <a:rPr lang="sv-SE" b="0" i="0" dirty="0"/>
              <a:t> broad </a:t>
            </a:r>
            <a:r>
              <a:rPr lang="sv-SE" b="0" i="0" dirty="0" err="1"/>
              <a:t>categories</a:t>
            </a:r>
            <a:r>
              <a:rPr lang="sv-SE" b="0" i="0" dirty="0"/>
              <a:t> </a:t>
            </a:r>
            <a:r>
              <a:rPr lang="sv-SE" b="0" i="0" dirty="0" err="1"/>
              <a:t>which</a:t>
            </a:r>
            <a:r>
              <a:rPr lang="sv-SE" b="0" i="0" dirty="0"/>
              <a:t> </a:t>
            </a:r>
            <a:r>
              <a:rPr lang="sv-SE" b="0" i="0" dirty="0" err="1"/>
              <a:t>refere</a:t>
            </a:r>
            <a:r>
              <a:rPr lang="sv-SE" b="0" i="0" dirty="0"/>
              <a:t> to </a:t>
            </a:r>
            <a:r>
              <a:rPr lang="sv-SE" b="0" i="0" dirty="0" err="1"/>
              <a:t>individuals</a:t>
            </a:r>
            <a:r>
              <a:rPr lang="sv-SE" b="0" i="0" dirty="0"/>
              <a:t> </a:t>
            </a:r>
            <a:r>
              <a:rPr lang="sv-SE" b="0" i="0" dirty="0" err="1"/>
              <a:t>with</a:t>
            </a:r>
            <a:r>
              <a:rPr lang="sv-SE" b="0" i="0" dirty="0"/>
              <a:t> </a:t>
            </a:r>
            <a:r>
              <a:rPr lang="sv-SE" b="0" i="0" dirty="0" err="1"/>
              <a:t>various</a:t>
            </a:r>
            <a:r>
              <a:rPr lang="sv-SE" b="0" i="0" dirty="0"/>
              <a:t> </a:t>
            </a:r>
            <a:r>
              <a:rPr lang="sv-SE" b="0" i="0" dirty="0" err="1"/>
              <a:t>experiences</a:t>
            </a:r>
            <a:r>
              <a:rPr lang="sv-SE" b="0" i="0" dirty="0"/>
              <a:t>, </a:t>
            </a:r>
            <a:r>
              <a:rPr lang="sv-SE" b="0" i="0" dirty="0" err="1"/>
              <a:t>backgrounds</a:t>
            </a:r>
            <a:r>
              <a:rPr lang="sv-SE" b="0" i="0" dirty="0"/>
              <a:t> and ambitions. </a:t>
            </a:r>
            <a:endParaRPr lang="sv-SE" b="0" dirty="0"/>
          </a:p>
        </p:txBody>
      </p:sp>
      <p:sp>
        <p:nvSpPr>
          <p:cNvPr id="4" name="Platshållare för bildnummer 3"/>
          <p:cNvSpPr>
            <a:spLocks noGrp="1"/>
          </p:cNvSpPr>
          <p:nvPr>
            <p:ph type="sldNum" sz="quarter" idx="5"/>
          </p:nvPr>
        </p:nvSpPr>
        <p:spPr/>
        <p:txBody>
          <a:bodyPr/>
          <a:lstStyle/>
          <a:p>
            <a:fld id="{74A64C07-4369-4357-9C9C-AB0ABFFD4F18}" type="slidenum">
              <a:rPr lang="sv-SE" smtClean="0"/>
              <a:t>3</a:t>
            </a:fld>
            <a:endParaRPr lang="sv-SE"/>
          </a:p>
        </p:txBody>
      </p:sp>
    </p:spTree>
    <p:extLst>
      <p:ext uri="{BB962C8B-B14F-4D97-AF65-F5344CB8AC3E}">
        <p14:creationId xmlns:p14="http://schemas.microsoft.com/office/powerpoint/2010/main" val="387803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Introducing</a:t>
            </a:r>
            <a:r>
              <a:rPr lang="sv-SE" b="1" dirty="0"/>
              <a:t> </a:t>
            </a:r>
            <a:r>
              <a:rPr lang="sv-SE" b="1" dirty="0" err="1"/>
              <a:t>forced</a:t>
            </a:r>
            <a:r>
              <a:rPr lang="sv-SE" b="1" dirty="0"/>
              <a:t> </a:t>
            </a:r>
            <a:r>
              <a:rPr lang="sv-SE" b="1" dirty="0" err="1"/>
              <a:t>movement</a:t>
            </a:r>
            <a:endParaRPr lang="sv-SE" b="1" dirty="0"/>
          </a:p>
          <a:p>
            <a:pPr algn="just"/>
            <a:r>
              <a:rPr lang="en-GB" sz="1800" dirty="0">
                <a:effectLst/>
                <a:latin typeface="Times New Roman" panose="02020603050405020304" pitchFamily="18" charset="0"/>
                <a:ea typeface="Calibri" panose="020F0502020204030204" pitchFamily="34" charset="0"/>
              </a:rPr>
              <a:t>The main purpose of this module is to introduce you to the concept of “forced” movement. This is a concept widely used in research, politics and the media, but its meaning, definition and implications are simultaneously heavily debated. The same goes for the concept’s being at all – while some argue that the concept enforces a dichotomous way of looking at movement which badly mirrors reality, others argue that it is a necessity to capture the intricacies of movement and also to be able to offer the protection some movers dearly are in need of. </a:t>
            </a:r>
          </a:p>
          <a:p>
            <a:pPr algn="just"/>
            <a:endParaRPr lang="en-GB" sz="1800" dirty="0">
              <a:effectLst/>
              <a:latin typeface="Times New Roman" panose="02020603050405020304" pitchFamily="18" charset="0"/>
              <a:ea typeface="Calibri" panose="020F0502020204030204" pitchFamily="34" charset="0"/>
            </a:endParaRPr>
          </a:p>
          <a:p>
            <a:pPr algn="just"/>
            <a:r>
              <a:rPr lang="en-GB" sz="1800" dirty="0">
                <a:effectLst/>
                <a:latin typeface="Times New Roman" panose="02020603050405020304" pitchFamily="18" charset="0"/>
                <a:ea typeface="Calibri" panose="020F0502020204030204" pitchFamily="34" charset="0"/>
              </a:rPr>
              <a:t>As a first step to introduce this concept, you are asked to reflect on the term </a:t>
            </a:r>
            <a:r>
              <a:rPr lang="en-GB" sz="1800" i="1" dirty="0">
                <a:effectLst/>
                <a:latin typeface="Times New Roman" panose="02020603050405020304" pitchFamily="18" charset="0"/>
                <a:ea typeface="Calibri" panose="020F0502020204030204" pitchFamily="34" charset="0"/>
              </a:rPr>
              <a:t>forced movement</a:t>
            </a:r>
            <a:r>
              <a:rPr lang="en-GB" sz="1800" dirty="0">
                <a:effectLst/>
                <a:latin typeface="Times New Roman" panose="02020603050405020304" pitchFamily="18" charset="0"/>
                <a:ea typeface="Calibri" panose="020F0502020204030204" pitchFamily="34" charset="0"/>
              </a:rPr>
              <a:t>. What are your first thoughts when this term is introduced to you in the context of migration and mass displacement? Have you heard about forced movement before, and in that case, in what contexts? And how do you think that this term relates to the other terminology and concepts you were introduced to in Module 1? </a:t>
            </a:r>
          </a:p>
        </p:txBody>
      </p:sp>
      <p:sp>
        <p:nvSpPr>
          <p:cNvPr id="4" name="Platshållare för bildnummer 3"/>
          <p:cNvSpPr>
            <a:spLocks noGrp="1"/>
          </p:cNvSpPr>
          <p:nvPr>
            <p:ph type="sldNum" sz="quarter" idx="5"/>
          </p:nvPr>
        </p:nvSpPr>
        <p:spPr/>
        <p:txBody>
          <a:bodyPr/>
          <a:lstStyle/>
          <a:p>
            <a:fld id="{74A64C07-4369-4357-9C9C-AB0ABFFD4F18}" type="slidenum">
              <a:rPr lang="sv-SE" smtClean="0"/>
              <a:t>4</a:t>
            </a:fld>
            <a:endParaRPr lang="sv-SE"/>
          </a:p>
        </p:txBody>
      </p:sp>
    </p:spTree>
    <p:extLst>
      <p:ext uri="{BB962C8B-B14F-4D97-AF65-F5344CB8AC3E}">
        <p14:creationId xmlns:p14="http://schemas.microsoft.com/office/powerpoint/2010/main" val="343652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1" dirty="0"/>
              <a:t>Movement as voluntary and movement as forced</a:t>
            </a:r>
          </a:p>
          <a:p>
            <a:pPr algn="just"/>
            <a:r>
              <a:rPr lang="en-US" b="0" dirty="0"/>
              <a:t>In contexts related to movement and migration, there is sometimes a tendency to speak about movement in a dichotomous manner, namely to view certain kinds of movement as forced (i.e. that the mover was forced to move as a result of factors outside his or her control) and to conversely consider other types of movement as voluntary (i.e. no coercion played into the decision to move). Various definitions and understandings of what goes into the concept </a:t>
            </a:r>
            <a:r>
              <a:rPr lang="en-US" b="0" i="0" dirty="0"/>
              <a:t>forced movement (or, in many contexts, </a:t>
            </a:r>
            <a:r>
              <a:rPr lang="en-US" b="0" i="1" dirty="0"/>
              <a:t>forced migration</a:t>
            </a:r>
            <a:r>
              <a:rPr lang="en-US" b="0" i="0" dirty="0"/>
              <a:t>) exist. For instance</a:t>
            </a:r>
            <a:r>
              <a:rPr lang="en-US" dirty="0"/>
              <a:t>, the international Organization for Migration (IOM) defines forced migration as ”a migratory movement which, although the drivers can be diverse, involves force, compulsion or coercion”. Well-known migration scholar Stephen Castles defines forced migration as including  “a number of legal or political categories, all of which involve people who have been forced to flee their homes and seek refuge elsewhere”</a:t>
            </a:r>
            <a:r>
              <a:rPr lang="en-US" baseline="30000" dirty="0"/>
              <a:t>4 </a:t>
            </a:r>
            <a:r>
              <a:rPr lang="en-US" dirty="0"/>
              <a:t>and furthermore explains that “the majority of forced migrants flee for reasons not explicitly recognized by international refugee law, and many of them are displaced within their own country of origin”.</a:t>
            </a:r>
            <a:r>
              <a:rPr lang="en-US" baseline="30000" dirty="0"/>
              <a:t>5 </a:t>
            </a:r>
            <a:r>
              <a:rPr lang="en-US" dirty="0"/>
              <a:t>The key presumption here is that people do not always move out of free will, but that there are instances when they simply have no choice but to move and that there are certain factors that force such movement, for instance conflicts or environmental disasters. </a:t>
            </a:r>
          </a:p>
          <a:p>
            <a:pPr algn="just"/>
            <a:endParaRPr lang="en-US" dirty="0"/>
          </a:p>
          <a:p>
            <a:pPr algn="just"/>
            <a:r>
              <a:rPr lang="en-US" dirty="0"/>
              <a:t>Forced movement is, as mentioned, often contrasted with voluntary movement. Although none of these terms are defined in any legal documents, voluntary movement is often described as movement being based on the voluntary and informed decision of the mover, without compulsive or coercive forces playing into the decision to move. To illustrate, voluntary return is above described as the “assisted and independent return to the country of origin, transit or another country based on the voluntary decision of the returnee”. In other words, it is the mover him- or herself that has taken the decision to return to the country he or she came from. Simple examples of voluntary movement could be people moving to another country to pursue a certain career, education, or just to experience a new way of living, or tourists travelling for recreational purposes.  </a:t>
            </a:r>
          </a:p>
          <a:p>
            <a:endParaRPr lang="sv-SE" dirty="0"/>
          </a:p>
        </p:txBody>
      </p:sp>
      <p:sp>
        <p:nvSpPr>
          <p:cNvPr id="4" name="Platshållare för bildnummer 3"/>
          <p:cNvSpPr>
            <a:spLocks noGrp="1"/>
          </p:cNvSpPr>
          <p:nvPr>
            <p:ph type="sldNum" sz="quarter" idx="5"/>
          </p:nvPr>
        </p:nvSpPr>
        <p:spPr/>
        <p:txBody>
          <a:bodyPr/>
          <a:lstStyle/>
          <a:p>
            <a:fld id="{74A64C07-4369-4357-9C9C-AB0ABFFD4F18}" type="slidenum">
              <a:rPr lang="sv-SE" smtClean="0"/>
              <a:t>5</a:t>
            </a:fld>
            <a:endParaRPr lang="sv-SE"/>
          </a:p>
        </p:txBody>
      </p:sp>
    </p:spTree>
    <p:extLst>
      <p:ext uri="{BB962C8B-B14F-4D97-AF65-F5344CB8AC3E}">
        <p14:creationId xmlns:p14="http://schemas.microsoft.com/office/powerpoint/2010/main" val="170272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just">
              <a:buFont typeface="+mj-lt"/>
              <a:buNone/>
            </a:pPr>
            <a:r>
              <a:rPr lang="en-US" b="1" dirty="0"/>
              <a:t>Problematizing the dichotomy</a:t>
            </a:r>
          </a:p>
          <a:p>
            <a:pPr marL="0" indent="0" algn="just">
              <a:buFont typeface="+mj-lt"/>
              <a:buNone/>
            </a:pPr>
            <a:r>
              <a:rPr lang="en-US" b="0" dirty="0"/>
              <a:t>The tendency to talk about movement in a dichotomous manner has been problematized within the migration field. Firstly, a</a:t>
            </a:r>
            <a:r>
              <a:rPr lang="en-US" dirty="0"/>
              <a:t>t the international level, the use of these terms is debated because of the widespread recognition that a continuum of agency exists rather than a voluntary-forced dichotomy, and furthermore because of that viewing movement and movers in such a dichotomous way might undermine existing legal international protection regimes.</a:t>
            </a:r>
            <a:r>
              <a:rPr lang="en-US" baseline="30000" dirty="0"/>
              <a:t>6 </a:t>
            </a:r>
            <a:r>
              <a:rPr lang="en-US" baseline="0" dirty="0"/>
              <a:t>Moreover, the </a:t>
            </a:r>
            <a:r>
              <a:rPr lang="en-US" dirty="0"/>
              <a:t>decision to move and where to move to is dependent on a plethora of conditions and factors, some of which may be coercive and some of which may not be. </a:t>
            </a:r>
            <a:r>
              <a:rPr lang="sv-SE" dirty="0" err="1"/>
              <a:t>This</a:t>
            </a:r>
            <a:r>
              <a:rPr lang="sv-SE" dirty="0"/>
              <a:t> makes a </a:t>
            </a:r>
            <a:r>
              <a:rPr lang="sv-SE" dirty="0" err="1"/>
              <a:t>distinction</a:t>
            </a:r>
            <a:r>
              <a:rPr lang="sv-SE" dirty="0"/>
              <a:t> </a:t>
            </a:r>
            <a:r>
              <a:rPr lang="sv-SE" dirty="0" err="1"/>
              <a:t>between</a:t>
            </a:r>
            <a:r>
              <a:rPr lang="sv-SE" dirty="0"/>
              <a:t> </a:t>
            </a:r>
            <a:r>
              <a:rPr lang="sv-SE" dirty="0" err="1"/>
              <a:t>voluntary</a:t>
            </a:r>
            <a:r>
              <a:rPr lang="sv-SE" dirty="0"/>
              <a:t> and </a:t>
            </a:r>
            <a:r>
              <a:rPr lang="sv-SE" dirty="0" err="1"/>
              <a:t>forced</a:t>
            </a:r>
            <a:r>
              <a:rPr lang="sv-SE" dirty="0"/>
              <a:t> </a:t>
            </a:r>
            <a:r>
              <a:rPr lang="sv-SE" dirty="0" err="1"/>
              <a:t>movement</a:t>
            </a:r>
            <a:r>
              <a:rPr lang="sv-SE" dirty="0"/>
              <a:t> </a:t>
            </a:r>
            <a:r>
              <a:rPr lang="sv-SE" dirty="0" err="1"/>
              <a:t>difficult</a:t>
            </a:r>
            <a:r>
              <a:rPr lang="sv-SE" dirty="0"/>
              <a:t>. For </a:t>
            </a:r>
            <a:r>
              <a:rPr lang="sv-SE" dirty="0" err="1"/>
              <a:t>example</a:t>
            </a:r>
            <a:r>
              <a:rPr lang="sv-SE" dirty="0"/>
              <a:t>, </a:t>
            </a:r>
            <a:r>
              <a:rPr lang="sv-SE" dirty="0" err="1"/>
              <a:t>while</a:t>
            </a:r>
            <a:r>
              <a:rPr lang="sv-SE" dirty="0"/>
              <a:t> a </a:t>
            </a:r>
            <a:r>
              <a:rPr lang="sv-SE" dirty="0" err="1"/>
              <a:t>conflict</a:t>
            </a:r>
            <a:r>
              <a:rPr lang="sv-SE" dirty="0"/>
              <a:t> or </a:t>
            </a:r>
            <a:r>
              <a:rPr lang="sv-SE" dirty="0" err="1"/>
              <a:t>natural</a:t>
            </a:r>
            <a:r>
              <a:rPr lang="sv-SE" dirty="0"/>
              <a:t> </a:t>
            </a:r>
            <a:r>
              <a:rPr lang="sv-SE" dirty="0" err="1"/>
              <a:t>disasters</a:t>
            </a:r>
            <a:r>
              <a:rPr lang="sv-SE" dirty="0"/>
              <a:t> </a:t>
            </a:r>
            <a:r>
              <a:rPr lang="sv-SE" dirty="0" err="1"/>
              <a:t>may</a:t>
            </a:r>
            <a:r>
              <a:rPr lang="sv-SE" dirty="0"/>
              <a:t> </a:t>
            </a:r>
            <a:r>
              <a:rPr lang="sv-SE" dirty="0" err="1"/>
              <a:t>act</a:t>
            </a:r>
            <a:r>
              <a:rPr lang="sv-SE" dirty="0"/>
              <a:t> as a </a:t>
            </a:r>
            <a:r>
              <a:rPr lang="sv-SE" dirty="0" err="1"/>
              <a:t>coercive</a:t>
            </a:r>
            <a:r>
              <a:rPr lang="sv-SE" dirty="0"/>
              <a:t> </a:t>
            </a:r>
            <a:r>
              <a:rPr lang="sv-SE" dirty="0" err="1"/>
              <a:t>factor</a:t>
            </a:r>
            <a:r>
              <a:rPr lang="sv-SE" dirty="0"/>
              <a:t> </a:t>
            </a:r>
            <a:r>
              <a:rPr lang="sv-SE" dirty="0" err="1"/>
              <a:t>forcing</a:t>
            </a:r>
            <a:r>
              <a:rPr lang="sv-SE" dirty="0"/>
              <a:t> </a:t>
            </a:r>
            <a:r>
              <a:rPr lang="sv-SE" dirty="0" err="1"/>
              <a:t>someone</a:t>
            </a:r>
            <a:r>
              <a:rPr lang="sv-SE" dirty="0"/>
              <a:t> to make the decision </a:t>
            </a:r>
            <a:r>
              <a:rPr lang="sv-SE" i="1" dirty="0"/>
              <a:t>to </a:t>
            </a:r>
            <a:r>
              <a:rPr lang="sv-SE" i="1" dirty="0" err="1"/>
              <a:t>move</a:t>
            </a:r>
            <a:r>
              <a:rPr lang="sv-SE" i="1" dirty="0"/>
              <a:t>, </a:t>
            </a:r>
            <a:r>
              <a:rPr lang="sv-SE" dirty="0" err="1"/>
              <a:t>deciding</a:t>
            </a:r>
            <a:r>
              <a:rPr lang="sv-SE" dirty="0"/>
              <a:t> </a:t>
            </a:r>
            <a:r>
              <a:rPr lang="sv-SE" i="1" dirty="0" err="1"/>
              <a:t>where</a:t>
            </a:r>
            <a:r>
              <a:rPr lang="sv-SE" i="1" dirty="0"/>
              <a:t> </a:t>
            </a:r>
            <a:r>
              <a:rPr lang="sv-SE" dirty="0"/>
              <a:t>to </a:t>
            </a:r>
            <a:r>
              <a:rPr lang="sv-SE" dirty="0" err="1"/>
              <a:t>move</a:t>
            </a:r>
            <a:r>
              <a:rPr lang="sv-SE" dirty="0"/>
              <a:t> to or </a:t>
            </a:r>
            <a:r>
              <a:rPr lang="sv-SE" i="1" dirty="0" err="1"/>
              <a:t>when</a:t>
            </a:r>
            <a:r>
              <a:rPr lang="sv-SE" i="1" dirty="0"/>
              <a:t> </a:t>
            </a:r>
            <a:r>
              <a:rPr lang="sv-SE" dirty="0"/>
              <a:t>to </a:t>
            </a:r>
            <a:r>
              <a:rPr lang="sv-SE" dirty="0" err="1"/>
              <a:t>move</a:t>
            </a:r>
            <a:r>
              <a:rPr lang="sv-SE" dirty="0"/>
              <a:t> </a:t>
            </a:r>
            <a:r>
              <a:rPr lang="sv-SE" dirty="0" err="1"/>
              <a:t>may</a:t>
            </a:r>
            <a:r>
              <a:rPr lang="sv-SE" dirty="0"/>
              <a:t> be a </a:t>
            </a:r>
            <a:r>
              <a:rPr lang="sv-SE" dirty="0" err="1"/>
              <a:t>voluntary</a:t>
            </a:r>
            <a:r>
              <a:rPr lang="sv-SE" dirty="0"/>
              <a:t> decision taken on the basis </a:t>
            </a:r>
            <a:r>
              <a:rPr lang="sv-SE" dirty="0" err="1"/>
              <a:t>of</a:t>
            </a:r>
            <a:r>
              <a:rPr lang="sv-SE" dirty="0"/>
              <a:t> </a:t>
            </a:r>
            <a:r>
              <a:rPr lang="sv-SE" dirty="0" err="1"/>
              <a:t>factors</a:t>
            </a:r>
            <a:r>
              <a:rPr lang="sv-SE" dirty="0"/>
              <a:t> </a:t>
            </a:r>
            <a:r>
              <a:rPr lang="sv-SE" dirty="0" err="1"/>
              <a:t>such</a:t>
            </a:r>
            <a:r>
              <a:rPr lang="sv-SE" dirty="0"/>
              <a:t> as access to </a:t>
            </a:r>
            <a:r>
              <a:rPr lang="sv-SE" dirty="0" err="1"/>
              <a:t>networks</a:t>
            </a:r>
            <a:r>
              <a:rPr lang="sv-SE" dirty="0"/>
              <a:t>, </a:t>
            </a:r>
            <a:r>
              <a:rPr lang="sv-SE" dirty="0" err="1"/>
              <a:t>economic</a:t>
            </a:r>
            <a:r>
              <a:rPr lang="sv-SE" dirty="0"/>
              <a:t> </a:t>
            </a:r>
            <a:r>
              <a:rPr lang="sv-SE" dirty="0" err="1"/>
              <a:t>means</a:t>
            </a:r>
            <a:r>
              <a:rPr lang="sv-SE" dirty="0"/>
              <a:t> or </a:t>
            </a:r>
            <a:r>
              <a:rPr lang="sv-SE" dirty="0" err="1"/>
              <a:t>asylum</a:t>
            </a:r>
            <a:r>
              <a:rPr lang="sv-SE" dirty="0"/>
              <a:t> </a:t>
            </a:r>
            <a:r>
              <a:rPr lang="sv-SE" dirty="0" err="1"/>
              <a:t>laws</a:t>
            </a:r>
            <a:r>
              <a:rPr lang="sv-SE" dirty="0"/>
              <a:t> in </a:t>
            </a:r>
            <a:r>
              <a:rPr lang="sv-SE" dirty="0" err="1"/>
              <a:t>receiving</a:t>
            </a:r>
            <a:r>
              <a:rPr lang="sv-SE" dirty="0"/>
              <a:t> </a:t>
            </a:r>
            <a:r>
              <a:rPr lang="sv-SE" dirty="0" err="1"/>
              <a:t>countries</a:t>
            </a:r>
            <a:r>
              <a:rPr lang="sv-SE" dirty="0"/>
              <a:t>. It is </a:t>
            </a:r>
            <a:r>
              <a:rPr lang="sv-SE" dirty="0" err="1"/>
              <a:t>also</a:t>
            </a:r>
            <a:r>
              <a:rPr lang="sv-SE" dirty="0"/>
              <a:t> the </a:t>
            </a:r>
            <a:r>
              <a:rPr lang="sv-SE" dirty="0" err="1"/>
              <a:t>case</a:t>
            </a:r>
            <a:r>
              <a:rPr lang="sv-SE" dirty="0"/>
              <a:t> </a:t>
            </a:r>
            <a:r>
              <a:rPr lang="sv-SE" dirty="0" err="1"/>
              <a:t>that</a:t>
            </a:r>
            <a:r>
              <a:rPr lang="sv-SE" dirty="0"/>
              <a:t> </a:t>
            </a:r>
            <a:r>
              <a:rPr lang="sv-SE" dirty="0" err="1"/>
              <a:t>someone</a:t>
            </a:r>
            <a:r>
              <a:rPr lang="sv-SE" dirty="0"/>
              <a:t> </a:t>
            </a:r>
            <a:r>
              <a:rPr lang="sv-SE" dirty="0" err="1"/>
              <a:t>who</a:t>
            </a:r>
            <a:r>
              <a:rPr lang="sv-SE" dirty="0"/>
              <a:t> </a:t>
            </a:r>
            <a:r>
              <a:rPr lang="sv-SE" dirty="0" err="1"/>
              <a:t>might</a:t>
            </a:r>
            <a:r>
              <a:rPr lang="sv-SE" dirty="0"/>
              <a:t> </a:t>
            </a:r>
            <a:r>
              <a:rPr lang="sv-SE" dirty="0" err="1"/>
              <a:t>have</a:t>
            </a:r>
            <a:r>
              <a:rPr lang="sv-SE" dirty="0"/>
              <a:t> </a:t>
            </a:r>
            <a:r>
              <a:rPr lang="sv-SE" dirty="0" err="1"/>
              <a:t>embarked</a:t>
            </a:r>
            <a:r>
              <a:rPr lang="sv-SE" dirty="0"/>
              <a:t> on a </a:t>
            </a:r>
            <a:r>
              <a:rPr lang="sv-SE" dirty="0" err="1"/>
              <a:t>journey</a:t>
            </a:r>
            <a:r>
              <a:rPr lang="sv-SE" dirty="0"/>
              <a:t> </a:t>
            </a:r>
            <a:r>
              <a:rPr lang="sv-SE" dirty="0" err="1"/>
              <a:t>voluntarily</a:t>
            </a:r>
            <a:r>
              <a:rPr lang="sv-SE" dirty="0"/>
              <a:t> </a:t>
            </a:r>
            <a:r>
              <a:rPr lang="sv-SE" dirty="0" err="1"/>
              <a:t>may</a:t>
            </a:r>
            <a:r>
              <a:rPr lang="sv-SE" dirty="0"/>
              <a:t> </a:t>
            </a:r>
            <a:r>
              <a:rPr lang="sv-SE" dirty="0" err="1"/>
              <a:t>have</a:t>
            </a:r>
            <a:r>
              <a:rPr lang="sv-SE" dirty="0"/>
              <a:t> </a:t>
            </a:r>
            <a:r>
              <a:rPr lang="sv-SE" dirty="0" err="1"/>
              <a:t>been</a:t>
            </a:r>
            <a:r>
              <a:rPr lang="sv-SE" dirty="0"/>
              <a:t> </a:t>
            </a:r>
            <a:r>
              <a:rPr lang="sv-SE" dirty="0" err="1"/>
              <a:t>subjected</a:t>
            </a:r>
            <a:r>
              <a:rPr lang="sv-SE" dirty="0"/>
              <a:t> to </a:t>
            </a:r>
            <a:r>
              <a:rPr lang="sv-SE" dirty="0" err="1"/>
              <a:t>coercive</a:t>
            </a:r>
            <a:r>
              <a:rPr lang="sv-SE" dirty="0"/>
              <a:t> </a:t>
            </a:r>
            <a:r>
              <a:rPr lang="sv-SE" dirty="0" err="1"/>
              <a:t>forces</a:t>
            </a:r>
            <a:r>
              <a:rPr lang="sv-SE" dirty="0"/>
              <a:t> </a:t>
            </a:r>
            <a:r>
              <a:rPr lang="sv-SE" dirty="0" err="1"/>
              <a:t>along</a:t>
            </a:r>
            <a:r>
              <a:rPr lang="sv-SE" dirty="0"/>
              <a:t> the </a:t>
            </a:r>
            <a:r>
              <a:rPr lang="sv-SE" dirty="0" err="1"/>
              <a:t>way</a:t>
            </a:r>
            <a:r>
              <a:rPr lang="sv-SE" dirty="0"/>
              <a:t>, </a:t>
            </a:r>
            <a:r>
              <a:rPr lang="sv-SE" dirty="0" err="1"/>
              <a:t>such</a:t>
            </a:r>
            <a:r>
              <a:rPr lang="sv-SE" dirty="0"/>
              <a:t> as </a:t>
            </a:r>
            <a:r>
              <a:rPr lang="sv-SE" dirty="0" err="1"/>
              <a:t>traffickers</a:t>
            </a:r>
            <a:r>
              <a:rPr lang="sv-SE" dirty="0"/>
              <a:t> or </a:t>
            </a:r>
            <a:r>
              <a:rPr lang="sv-SE" dirty="0" err="1"/>
              <a:t>smugglers</a:t>
            </a:r>
            <a:r>
              <a:rPr lang="sv-SE" dirty="0"/>
              <a:t>. The </a:t>
            </a:r>
            <a:r>
              <a:rPr lang="sv-SE" dirty="0" err="1"/>
              <a:t>distinction</a:t>
            </a:r>
            <a:r>
              <a:rPr lang="sv-SE" dirty="0"/>
              <a:t> </a:t>
            </a:r>
            <a:r>
              <a:rPr lang="sv-SE" dirty="0" err="1"/>
              <a:t>between</a:t>
            </a:r>
            <a:r>
              <a:rPr lang="sv-SE" dirty="0"/>
              <a:t> </a:t>
            </a:r>
            <a:r>
              <a:rPr lang="sv-SE" dirty="0" err="1"/>
              <a:t>what</a:t>
            </a:r>
            <a:r>
              <a:rPr lang="sv-SE" dirty="0"/>
              <a:t> </a:t>
            </a:r>
            <a:r>
              <a:rPr lang="sv-SE" dirty="0" err="1"/>
              <a:t>counts</a:t>
            </a:r>
            <a:r>
              <a:rPr lang="sv-SE" dirty="0"/>
              <a:t> as </a:t>
            </a:r>
            <a:r>
              <a:rPr lang="sv-SE" dirty="0" err="1"/>
              <a:t>forced</a:t>
            </a:r>
            <a:r>
              <a:rPr lang="sv-SE" dirty="0"/>
              <a:t> and </a:t>
            </a:r>
            <a:r>
              <a:rPr lang="sv-SE" dirty="0" err="1"/>
              <a:t>what</a:t>
            </a:r>
            <a:r>
              <a:rPr lang="sv-SE" dirty="0"/>
              <a:t> </a:t>
            </a:r>
            <a:r>
              <a:rPr lang="sv-SE" dirty="0" err="1"/>
              <a:t>counts</a:t>
            </a:r>
            <a:r>
              <a:rPr lang="sv-SE" dirty="0"/>
              <a:t> as </a:t>
            </a:r>
            <a:r>
              <a:rPr lang="sv-SE" dirty="0" err="1"/>
              <a:t>voluntary</a:t>
            </a:r>
            <a:r>
              <a:rPr lang="sv-SE" dirty="0"/>
              <a:t> </a:t>
            </a:r>
            <a:r>
              <a:rPr lang="sv-SE" dirty="0" err="1"/>
              <a:t>movement</a:t>
            </a:r>
            <a:r>
              <a:rPr lang="sv-SE" dirty="0"/>
              <a:t> is </a:t>
            </a:r>
            <a:r>
              <a:rPr lang="sv-SE" dirty="0" err="1"/>
              <a:t>thus</a:t>
            </a:r>
            <a:r>
              <a:rPr lang="sv-SE" dirty="0"/>
              <a:t> not </a:t>
            </a:r>
            <a:r>
              <a:rPr lang="sv-SE" dirty="0" err="1"/>
              <a:t>clear-cut</a:t>
            </a:r>
            <a:r>
              <a:rPr lang="sv-SE" dirty="0"/>
              <a:t>. The </a:t>
            </a:r>
            <a:r>
              <a:rPr lang="sv-SE" dirty="0" err="1"/>
              <a:t>examples</a:t>
            </a:r>
            <a:r>
              <a:rPr lang="sv-SE" dirty="0"/>
              <a:t> </a:t>
            </a:r>
            <a:r>
              <a:rPr lang="sv-SE" dirty="0" err="1"/>
              <a:t>provided</a:t>
            </a:r>
            <a:r>
              <a:rPr lang="sv-SE" dirty="0"/>
              <a:t> </a:t>
            </a:r>
            <a:r>
              <a:rPr lang="sv-SE" dirty="0" err="1"/>
              <a:t>above</a:t>
            </a:r>
            <a:r>
              <a:rPr lang="sv-SE" dirty="0"/>
              <a:t> </a:t>
            </a:r>
            <a:r>
              <a:rPr lang="sv-SE" dirty="0" err="1"/>
              <a:t>are</a:t>
            </a:r>
            <a:r>
              <a:rPr lang="sv-SE" dirty="0"/>
              <a:t> </a:t>
            </a:r>
            <a:r>
              <a:rPr lang="sv-SE" dirty="0" err="1"/>
              <a:t>made</a:t>
            </a:r>
            <a:r>
              <a:rPr lang="sv-SE" dirty="0"/>
              <a:t> to </a:t>
            </a:r>
            <a:r>
              <a:rPr lang="sv-SE" dirty="0" err="1"/>
              <a:t>illustrate</a:t>
            </a:r>
            <a:r>
              <a:rPr lang="sv-SE" dirty="0"/>
              <a:t> </a:t>
            </a:r>
            <a:r>
              <a:rPr lang="sv-SE" dirty="0" err="1"/>
              <a:t>how</a:t>
            </a:r>
            <a:r>
              <a:rPr lang="sv-SE" dirty="0"/>
              <a:t> </a:t>
            </a:r>
            <a:r>
              <a:rPr lang="sv-SE" dirty="0" err="1"/>
              <a:t>voluntary</a:t>
            </a:r>
            <a:r>
              <a:rPr lang="sv-SE" dirty="0"/>
              <a:t> and </a:t>
            </a:r>
            <a:r>
              <a:rPr lang="sv-SE" dirty="0" err="1"/>
              <a:t>coercive</a:t>
            </a:r>
            <a:r>
              <a:rPr lang="sv-SE" dirty="0"/>
              <a:t> </a:t>
            </a:r>
            <a:r>
              <a:rPr lang="sv-SE" dirty="0" err="1"/>
              <a:t>factors</a:t>
            </a:r>
            <a:r>
              <a:rPr lang="sv-SE" dirty="0"/>
              <a:t> </a:t>
            </a:r>
            <a:r>
              <a:rPr lang="sv-SE" dirty="0" err="1"/>
              <a:t>often</a:t>
            </a:r>
            <a:r>
              <a:rPr lang="sv-SE" dirty="0"/>
              <a:t> </a:t>
            </a:r>
            <a:r>
              <a:rPr lang="sv-SE" dirty="0" err="1"/>
              <a:t>interplay</a:t>
            </a:r>
            <a:r>
              <a:rPr lang="sv-SE" dirty="0"/>
              <a:t> </a:t>
            </a:r>
            <a:r>
              <a:rPr lang="sv-SE" dirty="0" err="1"/>
              <a:t>with</a:t>
            </a:r>
            <a:r>
              <a:rPr lang="sv-SE" dirty="0"/>
              <a:t> </a:t>
            </a:r>
            <a:r>
              <a:rPr lang="sv-SE" dirty="0" err="1"/>
              <a:t>each</a:t>
            </a:r>
            <a:r>
              <a:rPr lang="sv-SE" dirty="0"/>
              <a:t> </a:t>
            </a:r>
            <a:r>
              <a:rPr lang="sv-SE" dirty="0" err="1"/>
              <a:t>other</a:t>
            </a:r>
            <a:r>
              <a:rPr lang="sv-SE" dirty="0"/>
              <a:t>, and to show </a:t>
            </a:r>
            <a:r>
              <a:rPr lang="sv-SE" dirty="0" err="1"/>
              <a:t>why</a:t>
            </a:r>
            <a:r>
              <a:rPr lang="sv-SE" dirty="0"/>
              <a:t> it is so </a:t>
            </a:r>
            <a:r>
              <a:rPr lang="sv-SE" dirty="0" err="1"/>
              <a:t>difficult</a:t>
            </a:r>
            <a:r>
              <a:rPr lang="sv-SE" dirty="0"/>
              <a:t> to </a:t>
            </a:r>
            <a:r>
              <a:rPr lang="sv-SE" dirty="0" err="1"/>
              <a:t>draw</a:t>
            </a:r>
            <a:r>
              <a:rPr lang="sv-SE" dirty="0"/>
              <a:t> a </a:t>
            </a:r>
            <a:r>
              <a:rPr lang="sv-SE" dirty="0" err="1"/>
              <a:t>distinction</a:t>
            </a:r>
            <a:r>
              <a:rPr lang="sv-SE" dirty="0"/>
              <a:t> </a:t>
            </a:r>
            <a:r>
              <a:rPr lang="sv-SE" dirty="0" err="1"/>
              <a:t>between</a:t>
            </a:r>
            <a:r>
              <a:rPr lang="sv-SE" dirty="0"/>
              <a:t> </a:t>
            </a:r>
            <a:r>
              <a:rPr lang="sv-SE" dirty="0" err="1"/>
              <a:t>forced</a:t>
            </a:r>
            <a:r>
              <a:rPr lang="sv-SE" dirty="0"/>
              <a:t> and </a:t>
            </a:r>
            <a:r>
              <a:rPr lang="sv-SE" dirty="0" err="1"/>
              <a:t>voluntary</a:t>
            </a:r>
            <a:r>
              <a:rPr lang="sv-SE" dirty="0"/>
              <a:t> </a:t>
            </a:r>
            <a:r>
              <a:rPr lang="sv-SE" dirty="0" err="1"/>
              <a:t>movement</a:t>
            </a:r>
            <a:r>
              <a:rPr lang="sv-SE" dirty="0"/>
              <a:t>. </a:t>
            </a:r>
          </a:p>
          <a:p>
            <a:pPr marL="0" indent="0" algn="just">
              <a:buFont typeface="+mj-lt"/>
              <a:buNone/>
            </a:pPr>
            <a:endParaRPr lang="sv-SE" dirty="0"/>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b="0" dirty="0"/>
              <a:t>I</a:t>
            </a:r>
            <a:r>
              <a:rPr lang="en-US" dirty="0"/>
              <a:t>n reality, the term </a:t>
            </a:r>
            <a:r>
              <a:rPr lang="en-US" b="0" i="1" dirty="0"/>
              <a:t>forced movement </a:t>
            </a:r>
            <a:r>
              <a:rPr lang="en-US" dirty="0"/>
              <a:t>encompasses a plethora of movers and ways of moving. To illustrate, while not an international legal concept, </a:t>
            </a:r>
            <a:r>
              <a:rPr lang="en-US" i="1" dirty="0"/>
              <a:t>forced migration</a:t>
            </a:r>
            <a:r>
              <a:rPr lang="en-US" dirty="0"/>
              <a:t> has been used to describe the movements of refugees, internally displaced persons (including those displaced by disasters or development projects), and victims of trafficking or smugglers. In short, it encompasses a wide variety of movers who are moving for different reasons and with their individual rationales for how and where to move.  </a:t>
            </a:r>
          </a:p>
          <a:p>
            <a:pPr marL="457200" indent="-457200" algn="just">
              <a:buFont typeface="+mj-lt"/>
              <a:buAutoNum type="arabicPeriod"/>
            </a:pPr>
            <a:endParaRPr lang="en-US" dirty="0"/>
          </a:p>
          <a:p>
            <a:pPr marL="0" indent="0" algn="just">
              <a:buFont typeface="+mj-lt"/>
              <a:buNone/>
            </a:pPr>
            <a:r>
              <a:rPr lang="en-US" b="1" dirty="0"/>
              <a:t>Mixed migration flows</a:t>
            </a:r>
          </a:p>
          <a:p>
            <a:pPr marL="0" indent="0" algn="just">
              <a:buFont typeface="+mj-lt"/>
              <a:buNone/>
            </a:pPr>
            <a:r>
              <a:rPr lang="en-US" b="0" dirty="0"/>
              <a:t>Because of that people are moving for such a variety of reasons, </a:t>
            </a:r>
            <a:r>
              <a:rPr lang="sv-SE" b="0" dirty="0" err="1"/>
              <a:t>s</a:t>
            </a:r>
            <a:r>
              <a:rPr lang="sv-SE" dirty="0" err="1"/>
              <a:t>ome</a:t>
            </a:r>
            <a:r>
              <a:rPr lang="sv-SE" dirty="0"/>
              <a:t> </a:t>
            </a:r>
            <a:r>
              <a:rPr lang="sv-SE" dirty="0" err="1"/>
              <a:t>prefer</a:t>
            </a:r>
            <a:r>
              <a:rPr lang="sv-SE" dirty="0"/>
              <a:t> to </a:t>
            </a:r>
            <a:r>
              <a:rPr lang="sv-SE" dirty="0" err="1"/>
              <a:t>speak</a:t>
            </a:r>
            <a:r>
              <a:rPr lang="sv-SE" dirty="0"/>
              <a:t> </a:t>
            </a:r>
            <a:r>
              <a:rPr lang="sv-SE" dirty="0" err="1"/>
              <a:t>about</a:t>
            </a:r>
            <a:r>
              <a:rPr lang="sv-SE" dirty="0"/>
              <a:t> </a:t>
            </a:r>
            <a:r>
              <a:rPr lang="sv-SE" i="0" dirty="0"/>
              <a:t>migration </a:t>
            </a:r>
            <a:r>
              <a:rPr lang="sv-SE" i="0" dirty="0" err="1"/>
              <a:t>flows</a:t>
            </a:r>
            <a:r>
              <a:rPr lang="sv-SE" i="0" dirty="0"/>
              <a:t> as </a:t>
            </a:r>
            <a:r>
              <a:rPr lang="sv-SE" i="1" dirty="0"/>
              <a:t>mixed </a:t>
            </a:r>
            <a:r>
              <a:rPr lang="sv-SE" i="1" dirty="0" err="1"/>
              <a:t>flows</a:t>
            </a:r>
            <a:r>
              <a:rPr lang="sv-SE" i="1" dirty="0"/>
              <a:t> </a:t>
            </a:r>
            <a:r>
              <a:rPr lang="sv-SE" dirty="0"/>
              <a:t>– ”a </a:t>
            </a:r>
            <a:r>
              <a:rPr lang="sv-SE" dirty="0" err="1"/>
              <a:t>movement</a:t>
            </a:r>
            <a:r>
              <a:rPr lang="sv-SE" dirty="0"/>
              <a:t> in </a:t>
            </a:r>
            <a:r>
              <a:rPr lang="sv-SE" dirty="0" err="1"/>
              <a:t>which</a:t>
            </a:r>
            <a:r>
              <a:rPr lang="sv-SE" dirty="0"/>
              <a:t> a </a:t>
            </a:r>
            <a:r>
              <a:rPr lang="sv-SE" dirty="0" err="1"/>
              <a:t>number</a:t>
            </a:r>
            <a:r>
              <a:rPr lang="sv-SE" dirty="0"/>
              <a:t> </a:t>
            </a:r>
            <a:r>
              <a:rPr lang="sv-SE" dirty="0" err="1"/>
              <a:t>of</a:t>
            </a:r>
            <a:r>
              <a:rPr lang="sv-SE" dirty="0"/>
              <a:t> </a:t>
            </a:r>
            <a:r>
              <a:rPr lang="sv-SE" dirty="0" err="1"/>
              <a:t>people</a:t>
            </a:r>
            <a:r>
              <a:rPr lang="sv-SE" dirty="0"/>
              <a:t> </a:t>
            </a:r>
            <a:r>
              <a:rPr lang="sv-SE" dirty="0" err="1"/>
              <a:t>are</a:t>
            </a:r>
            <a:r>
              <a:rPr lang="sv-SE" dirty="0"/>
              <a:t> </a:t>
            </a:r>
            <a:r>
              <a:rPr lang="sv-SE" dirty="0" err="1"/>
              <a:t>travelling</a:t>
            </a:r>
            <a:r>
              <a:rPr lang="sv-SE" dirty="0"/>
              <a:t> </a:t>
            </a:r>
            <a:r>
              <a:rPr lang="sv-SE" dirty="0" err="1"/>
              <a:t>together</a:t>
            </a:r>
            <a:r>
              <a:rPr lang="sv-SE" dirty="0"/>
              <a:t>, </a:t>
            </a:r>
            <a:r>
              <a:rPr lang="sv-SE" dirty="0" err="1"/>
              <a:t>generally</a:t>
            </a:r>
            <a:r>
              <a:rPr lang="sv-SE" dirty="0"/>
              <a:t> in an </a:t>
            </a:r>
            <a:r>
              <a:rPr lang="sv-SE" dirty="0" err="1"/>
              <a:t>irregular</a:t>
            </a:r>
            <a:r>
              <a:rPr lang="sv-SE" dirty="0"/>
              <a:t> </a:t>
            </a:r>
            <a:r>
              <a:rPr lang="sv-SE" dirty="0" err="1"/>
              <a:t>manner</a:t>
            </a:r>
            <a:r>
              <a:rPr lang="sv-SE" dirty="0"/>
              <a:t>, </a:t>
            </a:r>
            <a:r>
              <a:rPr lang="sv-SE" dirty="0" err="1"/>
              <a:t>using</a:t>
            </a:r>
            <a:r>
              <a:rPr lang="sv-SE" dirty="0"/>
              <a:t> the same routes and </a:t>
            </a:r>
            <a:r>
              <a:rPr lang="sv-SE" dirty="0" err="1"/>
              <a:t>means</a:t>
            </a:r>
            <a:r>
              <a:rPr lang="sv-SE" dirty="0"/>
              <a:t> </a:t>
            </a:r>
            <a:r>
              <a:rPr lang="sv-SE" dirty="0" err="1"/>
              <a:t>of</a:t>
            </a:r>
            <a:r>
              <a:rPr lang="sv-SE" dirty="0"/>
              <a:t> </a:t>
            </a:r>
            <a:r>
              <a:rPr lang="en-US" dirty="0"/>
              <a:t>transport, but for different reasons. People travelling as part of mixed flows have varying needs and profiles and may include asylum seekers, refugees, trafficked persons, unaccompanied/separated children, and migrants in an irregular situation.”</a:t>
            </a:r>
            <a:r>
              <a:rPr lang="en-US" baseline="30000" dirty="0"/>
              <a:t>7 </a:t>
            </a:r>
            <a:r>
              <a:rPr lang="en-US" baseline="0" dirty="0"/>
              <a:t> The concept stems from the realization that “</a:t>
            </a:r>
            <a:r>
              <a:rPr lang="en-US" dirty="0"/>
              <a:t>it is becoming increasingly difficult to distinguish factors conducive to voluntary migration from factors leading to forced displacement”</a:t>
            </a:r>
            <a:r>
              <a:rPr lang="en-US" sz="1200" baseline="30000" dirty="0"/>
              <a:t>8</a:t>
            </a:r>
            <a:r>
              <a:rPr lang="en-US" dirty="0"/>
              <a:t> and “as a consequence, it is becoming harder to differentiate refugees from labor migrants, and migratory flows are becoming increasingly mixed and highly complex”.</a:t>
            </a:r>
            <a:r>
              <a:rPr lang="en-US" baseline="30000" dirty="0"/>
              <a:t>9</a:t>
            </a:r>
            <a:r>
              <a:rPr lang="en-US" dirty="0"/>
              <a:t> While mixed flows may originate in different places, they are “somehow linked and have certain common characteristics that allow us to identify them as mixed migration flows: generalized violence, persecution, insecurity, exacerbation of geopolitical rivalries and growing poverty”.</a:t>
            </a:r>
            <a:r>
              <a:rPr lang="en-US" baseline="30000" dirty="0"/>
              <a:t>10</a:t>
            </a:r>
            <a:endParaRPr lang="sv-SE" baseline="30000" dirty="0"/>
          </a:p>
        </p:txBody>
      </p:sp>
      <p:sp>
        <p:nvSpPr>
          <p:cNvPr id="4" name="Platshållare för bildnummer 3"/>
          <p:cNvSpPr>
            <a:spLocks noGrp="1"/>
          </p:cNvSpPr>
          <p:nvPr>
            <p:ph type="sldNum" sz="quarter" idx="5"/>
          </p:nvPr>
        </p:nvSpPr>
        <p:spPr/>
        <p:txBody>
          <a:bodyPr/>
          <a:lstStyle/>
          <a:p>
            <a:fld id="{74A64C07-4369-4357-9C9C-AB0ABFFD4F18}" type="slidenum">
              <a:rPr lang="sv-SE" smtClean="0"/>
              <a:t>6</a:t>
            </a:fld>
            <a:endParaRPr lang="sv-SE"/>
          </a:p>
        </p:txBody>
      </p:sp>
    </p:spTree>
    <p:extLst>
      <p:ext uri="{BB962C8B-B14F-4D97-AF65-F5344CB8AC3E}">
        <p14:creationId xmlns:p14="http://schemas.microsoft.com/office/powerpoint/2010/main" val="187846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mj-lt"/>
              <a:buNone/>
              <a:tabLst/>
              <a:defRPr/>
            </a:pPr>
            <a:r>
              <a:rPr kumimoji="0" lang="sv-SE" sz="1700" b="1" i="0" u="none" strike="noStrike" kern="1200" cap="none" spc="0" normalizeH="0" baseline="0" noProof="0" dirty="0" err="1">
                <a:ln>
                  <a:noFill/>
                </a:ln>
                <a:solidFill>
                  <a:srgbClr val="000000">
                    <a:lumMod val="75000"/>
                    <a:lumOff val="25000"/>
                  </a:srgbClr>
                </a:solidFill>
                <a:effectLst/>
                <a:uLnTx/>
                <a:uFillTx/>
                <a:latin typeface="+mn-lt"/>
                <a:ea typeface="+mn-ea"/>
                <a:cs typeface="+mn-cs"/>
              </a:rPr>
              <a:t>Forced</a:t>
            </a:r>
            <a:r>
              <a:rPr kumimoji="0" lang="sv-SE" sz="1700" b="1"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1"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a:t>
            </a:r>
            <a:r>
              <a:rPr kumimoji="0" lang="sv-SE" sz="1700" b="1" i="0" u="none" strike="noStrike" kern="1200" cap="none" spc="0" normalizeH="0" baseline="0" noProof="0" dirty="0">
                <a:ln>
                  <a:noFill/>
                </a:ln>
                <a:solidFill>
                  <a:srgbClr val="000000">
                    <a:lumMod val="75000"/>
                    <a:lumOff val="25000"/>
                  </a:srgbClr>
                </a:solidFill>
                <a:effectLst/>
                <a:uLnTx/>
                <a:uFillTx/>
                <a:latin typeface="+mn-lt"/>
                <a:ea typeface="+mn-ea"/>
                <a:cs typeface="+mn-cs"/>
              </a:rPr>
              <a:t>, or </a:t>
            </a:r>
            <a:r>
              <a:rPr kumimoji="0" lang="sv-SE" sz="1700" b="1" i="0" u="none" strike="noStrike" kern="1200" cap="none" spc="0" normalizeH="0" baseline="0" noProof="0" dirty="0" err="1">
                <a:ln>
                  <a:noFill/>
                </a:ln>
                <a:solidFill>
                  <a:srgbClr val="000000">
                    <a:lumMod val="75000"/>
                    <a:lumOff val="25000"/>
                  </a:srgbClr>
                </a:solidFill>
                <a:effectLst/>
                <a:uLnTx/>
                <a:uFillTx/>
                <a:latin typeface="+mn-lt"/>
                <a:ea typeface="+mn-ea"/>
                <a:cs typeface="+mn-cs"/>
              </a:rPr>
              <a:t>forced</a:t>
            </a:r>
            <a:r>
              <a:rPr kumimoji="0" lang="sv-SE" sz="1700" b="1"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1" i="0" u="none" strike="noStrike" kern="1200" cap="none" spc="0" normalizeH="0" baseline="0" noProof="0" dirty="0" err="1">
                <a:ln>
                  <a:noFill/>
                </a:ln>
                <a:solidFill>
                  <a:srgbClr val="000000">
                    <a:lumMod val="75000"/>
                    <a:lumOff val="25000"/>
                  </a:srgbClr>
                </a:solidFill>
                <a:effectLst/>
                <a:uLnTx/>
                <a:uFillTx/>
                <a:latin typeface="+mn-lt"/>
                <a:ea typeface="+mn-ea"/>
                <a:cs typeface="+mn-cs"/>
              </a:rPr>
              <a:t>stay</a:t>
            </a:r>
            <a:r>
              <a:rPr kumimoji="0" lang="sv-SE" sz="1700" b="1" i="0" u="none" strike="noStrike" kern="1200" cap="none" spc="0" normalizeH="0" baseline="0" noProof="0" dirty="0">
                <a:ln>
                  <a:noFill/>
                </a:ln>
                <a:solidFill>
                  <a:srgbClr val="000000">
                    <a:lumMod val="75000"/>
                    <a:lumOff val="25000"/>
                  </a:srgbClr>
                </a:solidFill>
                <a:effectLst/>
                <a:uLnTx/>
                <a:uFillTx/>
                <a:latin typeface="+mn-lt"/>
                <a:ea typeface="+mn-ea"/>
                <a:cs typeface="+mn-cs"/>
              </a:rPr>
              <a:t>?</a:t>
            </a: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At the end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Module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1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you</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were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introduced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some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common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misconceptions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about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movement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migration.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One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these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were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look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upon</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movement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as an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exceptional</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way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living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life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upon</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being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sedentary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as the norm.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This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can</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contrasted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with</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fact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migrants for a long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time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have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composed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only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roughly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two</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four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percent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world’s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population - i.e.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most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world’s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population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seems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rPr>
              <a:t>not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be on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Some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therefore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suggest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exists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bias” in migration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contexts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by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focusing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on the ’drivers’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migration… migration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theories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neglect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countervailing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structural</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personal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forces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restrict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or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resist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these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drivers and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lead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different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immobility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outcomes</a:t>
            </a:r>
            <a:r>
              <a:rPr kumimoji="0" lang="sv-SE" sz="1700" b="0" i="0" u="none" strike="noStrike" kern="1200" cap="none" spc="0" normalizeH="0" baseline="0" noProof="0" dirty="0">
                <a:ln>
                  <a:noFill/>
                </a:ln>
                <a:solidFill>
                  <a:srgbClr val="000000">
                    <a:lumMod val="75000"/>
                    <a:lumOff val="25000"/>
                  </a:srgbClr>
                </a:solidFill>
                <a:effectLst/>
                <a:highlight>
                  <a:srgbClr val="FFFF00"/>
                </a:highlight>
                <a:uLnTx/>
                <a:uFillTx/>
                <a:latin typeface="+mn-lt"/>
                <a:ea typeface="+mn-ea"/>
                <a:cs typeface="+mn-cs"/>
              </a:rPr>
              <a:t>”.</a:t>
            </a:r>
            <a:r>
              <a:rPr kumimoji="0" lang="sv-SE" sz="1700" b="0" i="0" u="none" strike="noStrike" kern="1200" cap="none" spc="0" normalizeH="0" baseline="30000" noProof="0" dirty="0">
                <a:ln>
                  <a:noFill/>
                </a:ln>
                <a:solidFill>
                  <a:srgbClr val="000000">
                    <a:lumMod val="75000"/>
                    <a:lumOff val="25000"/>
                  </a:srgbClr>
                </a:solidFill>
                <a:effectLst/>
                <a:highlight>
                  <a:srgbClr val="FFFF00"/>
                </a:highlight>
                <a:uLnTx/>
                <a:uFillTx/>
                <a:latin typeface="+mn-lt"/>
                <a:ea typeface="+mn-ea"/>
                <a:cs typeface="+mn-cs"/>
              </a:rPr>
              <a:t>11</a:t>
            </a: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endParaRPr kumimoji="0" lang="sv-SE" sz="1700" b="0" i="0" u="none" strike="noStrike" kern="1200" cap="none" spc="0" normalizeH="0" baseline="0" noProof="0" dirty="0">
              <a:ln>
                <a:noFill/>
              </a:ln>
              <a:solidFill>
                <a:srgbClr val="000000">
                  <a:lumMod val="75000"/>
                  <a:lumOff val="25000"/>
                </a:srgbClr>
              </a:solidFill>
              <a:effectLst/>
              <a:highlight>
                <a:srgbClr val="FFFF00"/>
              </a:highlight>
              <a:uLnTx/>
              <a:uFillTx/>
              <a:latin typeface="+mn-lt"/>
              <a:ea typeface="+mn-ea"/>
              <a:cs typeface="+mn-cs"/>
            </a:endParaRP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If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previous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slides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discussed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how</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people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incited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make a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suggested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existence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bias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also</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indicates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reverse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namely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may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exist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situations,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factors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or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conditions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make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people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stay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place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as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field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forced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migration suggests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situations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when</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people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not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out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free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will</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it is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likewise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reasonable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assume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situations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where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people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1" u="none" strike="noStrike" kern="1200" cap="none" spc="0" normalizeH="0" baseline="0" noProof="0" dirty="0" err="1">
                <a:ln>
                  <a:noFill/>
                </a:ln>
                <a:solidFill>
                  <a:srgbClr val="000000">
                    <a:lumMod val="75000"/>
                    <a:lumOff val="25000"/>
                  </a:srgbClr>
                </a:solidFill>
                <a:effectLst/>
                <a:uLnTx/>
                <a:uFillTx/>
                <a:latin typeface="+mn-lt"/>
                <a:ea typeface="+mn-ea"/>
                <a:cs typeface="+mn-cs"/>
              </a:rPr>
              <a:t>forced</a:t>
            </a:r>
            <a:r>
              <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1" u="none" strike="noStrike" kern="1200" cap="none" spc="0" normalizeH="0" baseline="0" noProof="0" dirty="0" err="1">
                <a:ln>
                  <a:noFill/>
                </a:ln>
                <a:solidFill>
                  <a:srgbClr val="000000">
                    <a:lumMod val="75000"/>
                    <a:lumOff val="25000"/>
                  </a:srgbClr>
                </a:solidFill>
                <a:effectLst/>
                <a:uLnTx/>
                <a:uFillTx/>
                <a:latin typeface="+mn-lt"/>
                <a:ea typeface="+mn-ea"/>
                <a:cs typeface="+mn-cs"/>
              </a:rPr>
              <a:t>stay</a:t>
            </a:r>
            <a:r>
              <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rPr>
              <a:t> in </a:t>
            </a:r>
            <a:r>
              <a:rPr kumimoji="0" lang="sv-SE" sz="1700" b="0" i="1" u="none" strike="noStrike" kern="1200" cap="none" spc="0" normalizeH="0" baseline="0" noProof="0" dirty="0" err="1">
                <a:ln>
                  <a:noFill/>
                </a:ln>
                <a:solidFill>
                  <a:srgbClr val="000000">
                    <a:lumMod val="75000"/>
                    <a:lumOff val="25000"/>
                  </a:srgbClr>
                </a:solidFill>
                <a:effectLst/>
                <a:uLnTx/>
                <a:uFillTx/>
                <a:latin typeface="+mn-lt"/>
                <a:ea typeface="+mn-ea"/>
                <a:cs typeface="+mn-cs"/>
              </a:rPr>
              <a:t>place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This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realization</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has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lead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researchers to talk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about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concepts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such</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as </a:t>
            </a:r>
            <a:r>
              <a:rPr kumimoji="0" lang="sv-SE" sz="1700" b="0" i="1" u="none" strike="noStrike" kern="1200" cap="none" spc="0" normalizeH="0" baseline="0" noProof="0" dirty="0" err="1">
                <a:ln>
                  <a:noFill/>
                </a:ln>
                <a:solidFill>
                  <a:srgbClr val="000000">
                    <a:lumMod val="75000"/>
                    <a:lumOff val="25000"/>
                  </a:srgbClr>
                </a:solidFill>
                <a:effectLst/>
                <a:uLnTx/>
                <a:uFillTx/>
                <a:latin typeface="+mn-lt"/>
                <a:ea typeface="+mn-ea"/>
                <a:cs typeface="+mn-cs"/>
              </a:rPr>
              <a:t>forced</a:t>
            </a:r>
            <a:r>
              <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1" u="none" strike="noStrike" kern="1200" cap="none" spc="0" normalizeH="0" baseline="0" noProof="0" dirty="0" err="1">
                <a:ln>
                  <a:noFill/>
                </a:ln>
                <a:solidFill>
                  <a:srgbClr val="000000">
                    <a:lumMod val="75000"/>
                    <a:lumOff val="25000"/>
                  </a:srgbClr>
                </a:solidFill>
                <a:effectLst/>
                <a:uLnTx/>
                <a:uFillTx/>
                <a:latin typeface="+mn-lt"/>
                <a:ea typeface="+mn-ea"/>
                <a:cs typeface="+mn-cs"/>
              </a:rPr>
              <a:t>emplacement</a:t>
            </a:r>
            <a:r>
              <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or </a:t>
            </a:r>
            <a:r>
              <a:rPr kumimoji="0" lang="sv-SE" sz="1700" b="0" i="1" u="none" strike="noStrike" kern="1200" cap="none" spc="0" normalizeH="0" baseline="0" noProof="0" dirty="0" err="1">
                <a:ln>
                  <a:noFill/>
                </a:ln>
                <a:solidFill>
                  <a:srgbClr val="000000">
                    <a:lumMod val="75000"/>
                    <a:lumOff val="25000"/>
                  </a:srgbClr>
                </a:solidFill>
                <a:effectLst/>
                <a:uLnTx/>
                <a:uFillTx/>
                <a:latin typeface="+mn-lt"/>
                <a:ea typeface="+mn-ea"/>
                <a:cs typeface="+mn-cs"/>
              </a:rPr>
              <a:t>involuntary</a:t>
            </a:r>
            <a:r>
              <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1" u="none" strike="noStrike" kern="1200" cap="none" spc="0" normalizeH="0" baseline="0" noProof="0" dirty="0" err="1">
                <a:ln>
                  <a:noFill/>
                </a:ln>
                <a:solidFill>
                  <a:srgbClr val="000000">
                    <a:lumMod val="75000"/>
                    <a:lumOff val="25000"/>
                  </a:srgbClr>
                </a:solidFill>
                <a:effectLst/>
                <a:uLnTx/>
                <a:uFillTx/>
                <a:latin typeface="+mn-lt"/>
                <a:ea typeface="+mn-ea"/>
                <a:cs typeface="+mn-cs"/>
              </a:rPr>
              <a:t>immobility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concepts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which</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attempt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capture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causes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contexts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dynamics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around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people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being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hindered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from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a:t>
            </a:r>
            <a:r>
              <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rPr>
              <a:t> </a:t>
            </a: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endPar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endParaRP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The suggestion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people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may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forced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stay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place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leads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back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one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key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distinctions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were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introduced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Module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1,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namely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between</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1" u="none" strike="noStrike" kern="1200" cap="none" spc="0" normalizeH="0" baseline="0" noProof="0" dirty="0" err="1">
                <a:ln>
                  <a:noFill/>
                </a:ln>
                <a:solidFill>
                  <a:srgbClr val="000000">
                    <a:lumMod val="75000"/>
                    <a:lumOff val="25000"/>
                  </a:srgbClr>
                </a:solidFill>
                <a:effectLst/>
                <a:uLnTx/>
                <a:uFillTx/>
                <a:latin typeface="+mn-lt"/>
                <a:ea typeface="+mn-ea"/>
                <a:cs typeface="+mn-cs"/>
              </a:rPr>
              <a:t>movement</a:t>
            </a:r>
            <a:r>
              <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and </a:t>
            </a:r>
            <a:r>
              <a:rPr kumimoji="0" lang="sv-SE" sz="1700" b="0" i="1" u="none" strike="noStrike" kern="1200" cap="none" spc="0" normalizeH="0" baseline="0" noProof="0" dirty="0" err="1">
                <a:ln>
                  <a:noFill/>
                </a:ln>
                <a:solidFill>
                  <a:srgbClr val="000000">
                    <a:lumMod val="75000"/>
                    <a:lumOff val="25000"/>
                  </a:srgbClr>
                </a:solidFill>
                <a:effectLst/>
                <a:uLnTx/>
                <a:uFillTx/>
                <a:latin typeface="+mn-lt"/>
                <a:ea typeface="+mn-ea"/>
                <a:cs typeface="+mn-cs"/>
              </a:rPr>
              <a:t>mobility</a:t>
            </a:r>
            <a:r>
              <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As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can</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remember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movement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is an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object’s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change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in position,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whereas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also</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highlights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object’s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or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capability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 focus on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capability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Kerilyn</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Schewel</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suggests, is a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fruitful</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way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analyse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movement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sedentarity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She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others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argue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immobility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outcomes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best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analyzed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by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looking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movers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aspirations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rPr>
              <a:t>in </a:t>
            </a:r>
            <a:r>
              <a:rPr kumimoji="0" lang="sv-SE" sz="1700" b="0" i="1" u="none" strike="noStrike" kern="1200" cap="none" spc="0" normalizeH="0" baseline="0" noProof="0" dirty="0" err="1">
                <a:ln>
                  <a:noFill/>
                </a:ln>
                <a:solidFill>
                  <a:srgbClr val="000000">
                    <a:lumMod val="75000"/>
                    <a:lumOff val="25000"/>
                  </a:srgbClr>
                </a:solidFill>
                <a:effectLst/>
                <a:uLnTx/>
                <a:uFillTx/>
                <a:latin typeface="+mn-lt"/>
                <a:ea typeface="+mn-ea"/>
                <a:cs typeface="+mn-cs"/>
              </a:rPr>
              <a:t>contrast</a:t>
            </a:r>
            <a:r>
              <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1" u="none" strike="noStrike" kern="1200" cap="none" spc="0" normalizeH="0" baseline="0" noProof="0" dirty="0" err="1">
                <a:ln>
                  <a:noFill/>
                </a:ln>
                <a:solidFill>
                  <a:srgbClr val="000000">
                    <a:lumMod val="75000"/>
                    <a:lumOff val="25000"/>
                  </a:srgbClr>
                </a:solidFill>
                <a:effectLst/>
                <a:uLnTx/>
                <a:uFillTx/>
                <a:latin typeface="+mn-lt"/>
                <a:ea typeface="+mn-ea"/>
                <a:cs typeface="+mn-cs"/>
              </a:rPr>
              <a:t>with</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their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or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capacity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which</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leads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the aspiration-</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capability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framework</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above.</a:t>
            </a:r>
            <a:r>
              <a:rPr kumimoji="0" lang="sv-SE" sz="1700" b="0" i="0" u="none" strike="noStrike" kern="1200" cap="none" spc="0" normalizeH="0" baseline="30000" noProof="0" dirty="0">
                <a:ln>
                  <a:noFill/>
                </a:ln>
                <a:solidFill>
                  <a:srgbClr val="000000">
                    <a:lumMod val="75000"/>
                    <a:lumOff val="25000"/>
                  </a:srgbClr>
                </a:solidFill>
                <a:effectLst/>
                <a:uLnTx/>
                <a:uFillTx/>
                <a:latin typeface="+mn-lt"/>
                <a:ea typeface="+mn-ea"/>
                <a:cs typeface="+mn-cs"/>
              </a:rPr>
              <a:t>12 </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further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illustrate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this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using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one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examples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from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previous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slide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some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individuals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may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1" u="none" strike="noStrike" kern="1200" cap="none" spc="0" normalizeH="0" baseline="0" noProof="0" dirty="0" err="1">
                <a:ln>
                  <a:noFill/>
                </a:ln>
                <a:solidFill>
                  <a:srgbClr val="000000">
                    <a:lumMod val="75000"/>
                    <a:lumOff val="25000"/>
                  </a:srgbClr>
                </a:solidFill>
                <a:effectLst/>
                <a:uLnTx/>
                <a:uFillTx/>
                <a:latin typeface="+mn-lt"/>
                <a:ea typeface="+mn-ea"/>
                <a:cs typeface="+mn-cs"/>
              </a:rPr>
              <a:t>aspire</a:t>
            </a:r>
            <a:r>
              <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another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country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educate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themselves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or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follow</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particular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career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path</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but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visas,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admission</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criteria</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availability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educational</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programmes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factors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which</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influence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their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1" u="none" strike="noStrike" kern="1200" cap="none" spc="0" normalizeH="0" baseline="0" noProof="0" dirty="0" err="1">
                <a:ln>
                  <a:noFill/>
                </a:ln>
                <a:solidFill>
                  <a:srgbClr val="000000">
                    <a:lumMod val="75000"/>
                    <a:lumOff val="25000"/>
                  </a:srgbClr>
                </a:solidFill>
                <a:effectLst/>
                <a:uLnTx/>
                <a:uFillTx/>
                <a:latin typeface="+mn-lt"/>
                <a:ea typeface="+mn-ea"/>
                <a:cs typeface="+mn-cs"/>
              </a:rPr>
              <a:t>capability</a:t>
            </a:r>
            <a:r>
              <a:rPr kumimoji="0" lang="sv-SE" sz="1700" b="0" i="1"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to do so.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interesting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about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capability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might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affected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by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external</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factors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in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way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just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described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but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it is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also</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affected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by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factors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inherent in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him</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or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herself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such</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physical</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or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having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courage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finally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take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step. </a:t>
            </a: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endPar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endParaRP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furthermore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interesting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that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some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have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highlighted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difficulties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of</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distinguishing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forced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from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voluntary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movements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others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also</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point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problematics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inherent in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differing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immobility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from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one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another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For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instance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en-US"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“b</a:t>
            </a:r>
            <a:r>
              <a:rPr lang="en-US" sz="1800" dirty="0" err="1"/>
              <a:t>eing</a:t>
            </a:r>
            <a:r>
              <a:rPr lang="en-US" sz="1800" dirty="0"/>
              <a:t> on the move in irregular (mixed) flows or in transit entails mobility as well as immobility, pauses and periods of waiting in transit countries to make or revise decisions about the routes and destinations as a response to shifting policies, establish connections with human smugglers or save some money to continue travelling. Therefore, mobility as well as waiting are part of these flows.”</a:t>
            </a:r>
            <a:r>
              <a:rPr lang="en-US" sz="1800" baseline="30000" dirty="0"/>
              <a:t>13 </a:t>
            </a:r>
            <a:r>
              <a:rPr lang="en-US" sz="1800" baseline="0" dirty="0"/>
              <a:t>Just as voluntary and coercive factors intertwine and coexist with each other, so do mobility and immobility. </a:t>
            </a: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endPar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endParaRP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r>
              <a:rPr kumimoji="0" lang="sv-SE" sz="1700" b="1" i="0" u="none" strike="noStrike" kern="1200" cap="none" spc="0" normalizeH="0" baseline="0" noProof="0" dirty="0" err="1">
                <a:ln>
                  <a:noFill/>
                </a:ln>
                <a:solidFill>
                  <a:srgbClr val="000000">
                    <a:lumMod val="75000"/>
                    <a:lumOff val="25000"/>
                  </a:srgbClr>
                </a:solidFill>
                <a:effectLst/>
                <a:uLnTx/>
                <a:uFillTx/>
                <a:latin typeface="+mn-lt"/>
                <a:ea typeface="+mn-ea"/>
                <a:cs typeface="+mn-cs"/>
              </a:rPr>
              <a:t>Reasons</a:t>
            </a:r>
            <a:r>
              <a:rPr kumimoji="0" lang="sv-SE" sz="1700" b="1"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1" i="0" u="none" strike="noStrike" kern="1200" cap="none" spc="0" normalizeH="0" baseline="0" noProof="0" dirty="0" err="1">
                <a:ln>
                  <a:noFill/>
                </a:ln>
                <a:solidFill>
                  <a:srgbClr val="000000">
                    <a:lumMod val="75000"/>
                    <a:lumOff val="25000"/>
                  </a:srgbClr>
                </a:solidFill>
                <a:effectLst/>
                <a:uLnTx/>
                <a:uFillTx/>
                <a:latin typeface="+mn-lt"/>
                <a:ea typeface="+mn-ea"/>
                <a:cs typeface="+mn-cs"/>
              </a:rPr>
              <a:t>stay</a:t>
            </a:r>
            <a:endParaRPr kumimoji="0" lang="sv-SE" sz="1700" b="1" i="0" u="none" strike="noStrike" kern="1200" cap="none" spc="0" normalizeH="0" baseline="0" noProof="0" dirty="0">
              <a:ln>
                <a:noFill/>
              </a:ln>
              <a:solidFill>
                <a:srgbClr val="000000">
                  <a:lumMod val="75000"/>
                  <a:lumOff val="25000"/>
                </a:srgbClr>
              </a:solidFill>
              <a:effectLst/>
              <a:uLnTx/>
              <a:uFillTx/>
              <a:latin typeface="+mn-lt"/>
              <a:ea typeface="+mn-ea"/>
              <a:cs typeface="+mn-cs"/>
            </a:endParaRP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The aspiration-</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capability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framework</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arrives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two</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explanations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for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why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people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stay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place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either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have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aspiration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but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lack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capability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involuntary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immobility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or,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staying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is a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voluntary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choice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voluntary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or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acquiescent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immobility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Ongoing</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conflicts</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access to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economic</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means</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nationality-dependent</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visa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rights</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are</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all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factors</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affecting</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people’s</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possibilities</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from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where</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they</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are</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currently</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8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situated</a:t>
            </a:r>
            <a:r>
              <a:rPr kumimoji="0" lang="sv-SE"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Some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possible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reasons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for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why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people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forced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stay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showcased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above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but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this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list is by no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means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exhaustive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endPar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endParaRPr>
          </a:p>
          <a:p>
            <a:pPr marL="0" marR="0" lvl="0" indent="0" algn="just" defTabSz="914400" rtl="0" eaLnBrk="1" fontAlgn="auto" latinLnBrk="0" hangingPunct="1">
              <a:lnSpc>
                <a:spcPct val="90000"/>
              </a:lnSpc>
              <a:spcBef>
                <a:spcPts val="1200"/>
              </a:spcBef>
              <a:spcAft>
                <a:spcPts val="200"/>
              </a:spcAft>
              <a:buClr>
                <a:srgbClr val="E48312"/>
              </a:buClr>
              <a:buSzPct val="100000"/>
              <a:buFont typeface="+mj-lt"/>
              <a:buNone/>
              <a:tabLst/>
              <a:defRPr/>
            </a:pP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A relevant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example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which</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illustrates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how</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people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may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forced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stay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place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against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their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will</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is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ongoing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Covid-19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pandemic</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Closed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borders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enforced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border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controls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curfews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currently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forcing</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people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to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stay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in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place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in a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manner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not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previously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experienced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for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most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Many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have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probably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realized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just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how</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much</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actually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on a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daily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basis, and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have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hade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their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conceptions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about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movement</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challenged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This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enforced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immobility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has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also</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increased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divides</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between</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poor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the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rich</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and has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shown</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how</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mobility</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is a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privilege</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not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enjoyed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by all. As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argued</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by </a:t>
            </a:r>
            <a:r>
              <a:rPr kumimoji="0" lang="sv-SE" sz="17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scholar</a:t>
            </a:r>
            <a:r>
              <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rPr>
              <a:t> </a:t>
            </a:r>
            <a:r>
              <a:rPr lang="en-US" sz="1600" dirty="0"/>
              <a:t>Zygmunt Bauman “mobility has become the most powerful and most coveted stratifying factor”</a:t>
            </a:r>
            <a:r>
              <a:rPr lang="en-US" sz="1600" baseline="30000" dirty="0"/>
              <a:t>14</a:t>
            </a:r>
            <a:r>
              <a:rPr lang="en-US" sz="1600" dirty="0"/>
              <a:t> – while global economic and political elites have still been able to cross borders somewhat at will, poor people have been forced to stay where they are, often at the expense of their livelihoods, health and overall quality of life. </a:t>
            </a:r>
            <a:endParaRPr kumimoji="0" lang="sv-SE" sz="1700" b="0" i="0" u="none" strike="noStrike" kern="1200" cap="none" spc="0" normalizeH="0" baseline="0" noProof="0" dirty="0">
              <a:ln>
                <a:noFill/>
              </a:ln>
              <a:solidFill>
                <a:srgbClr val="000000">
                  <a:lumMod val="75000"/>
                  <a:lumOff val="25000"/>
                </a:srgbClr>
              </a:solidFill>
              <a:effectLst/>
              <a:uLnTx/>
              <a:uFillTx/>
              <a:latin typeface="+mn-lt"/>
              <a:ea typeface="+mn-ea"/>
              <a:cs typeface="+mn-cs"/>
            </a:endParaRPr>
          </a:p>
        </p:txBody>
      </p:sp>
      <p:sp>
        <p:nvSpPr>
          <p:cNvPr id="4" name="Platshållare för bildnummer 3"/>
          <p:cNvSpPr>
            <a:spLocks noGrp="1"/>
          </p:cNvSpPr>
          <p:nvPr>
            <p:ph type="sldNum" sz="quarter" idx="5"/>
          </p:nvPr>
        </p:nvSpPr>
        <p:spPr/>
        <p:txBody>
          <a:bodyPr/>
          <a:lstStyle/>
          <a:p>
            <a:fld id="{74A64C07-4369-4357-9C9C-AB0ABFFD4F18}" type="slidenum">
              <a:rPr lang="sv-SE" smtClean="0"/>
              <a:t>7</a:t>
            </a:fld>
            <a:endParaRPr lang="sv-SE"/>
          </a:p>
        </p:txBody>
      </p:sp>
    </p:spTree>
    <p:extLst>
      <p:ext uri="{BB962C8B-B14F-4D97-AF65-F5344CB8AC3E}">
        <p14:creationId xmlns:p14="http://schemas.microsoft.com/office/powerpoint/2010/main" val="297768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sz="1800" dirty="0">
              <a:effectLst/>
              <a:latin typeface="Times New Roman" panose="02020603050405020304" pitchFamily="18"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A64C07-4369-4357-9C9C-AB0ABFFD4F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82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en-US" b="1" dirty="0"/>
              <a:t>Implications of the terminology</a:t>
            </a:r>
          </a:p>
          <a:p>
            <a:pPr marL="0" indent="0" algn="just">
              <a:buFont typeface="+mj-lt"/>
              <a:buNone/>
            </a:pPr>
            <a:r>
              <a:rPr lang="en-US" b="0" dirty="0"/>
              <a:t>In Module 1, you were introduced to one caveat with regards to the many terms and categories that exist to describe movement and movers, namely that the choice of terminology is seldom neutral, but instead often communicates ideas of power, relationships, obligations and rights. This module has problematized the categorization of movement into </a:t>
            </a:r>
            <a:r>
              <a:rPr lang="en-US" b="0" i="1" dirty="0"/>
              <a:t>forced </a:t>
            </a:r>
            <a:r>
              <a:rPr lang="en-US" b="0" i="0" dirty="0"/>
              <a:t>and </a:t>
            </a:r>
            <a:r>
              <a:rPr lang="en-US" b="0" i="1" dirty="0"/>
              <a:t>voluntary, </a:t>
            </a:r>
            <a:r>
              <a:rPr lang="en-US" b="0" i="0" dirty="0"/>
              <a:t>and has also looked at the difficulties of differing </a:t>
            </a:r>
            <a:r>
              <a:rPr lang="en-US" b="0" i="1" dirty="0"/>
              <a:t>mobility </a:t>
            </a:r>
            <a:r>
              <a:rPr lang="en-US" b="0" i="0" dirty="0"/>
              <a:t>from </a:t>
            </a:r>
            <a:r>
              <a:rPr lang="en-US" b="0" i="1" dirty="0"/>
              <a:t>immobility</a:t>
            </a:r>
            <a:r>
              <a:rPr lang="en-US" b="0" i="0" dirty="0"/>
              <a:t>. This problematization leads to some additional insights about the use of categories and terminology when talking about movement, mobility and movers: </a:t>
            </a:r>
            <a:endParaRPr lang="en-US" b="0" dirty="0"/>
          </a:p>
          <a:p>
            <a:pPr marL="457200" indent="-457200" algn="just">
              <a:buFont typeface="+mj-lt"/>
              <a:buAutoNum type="arabicPeriod"/>
            </a:pPr>
            <a:endParaRPr lang="en-US" dirty="0"/>
          </a:p>
          <a:p>
            <a:pPr marL="749808" lvl="1" indent="-457200" algn="just">
              <a:buFont typeface="Arial" panose="020B0604020202020204" pitchFamily="34" charset="0"/>
              <a:buChar char="•"/>
            </a:pPr>
            <a:r>
              <a:rPr lang="en-US" dirty="0"/>
              <a:t>It is difficult to draw a line between for instance forced and voluntary movement as categories are </a:t>
            </a:r>
            <a:r>
              <a:rPr lang="en-US" i="1" dirty="0"/>
              <a:t>rigid </a:t>
            </a:r>
            <a:r>
              <a:rPr lang="en-US" i="0" dirty="0"/>
              <a:t>and </a:t>
            </a:r>
            <a:r>
              <a:rPr lang="en-US" i="1" dirty="0"/>
              <a:t>defined</a:t>
            </a:r>
            <a:r>
              <a:rPr lang="en-US" i="0" dirty="0"/>
              <a:t>, while people’s lives are </a:t>
            </a:r>
            <a:r>
              <a:rPr lang="en-US" i="1" dirty="0"/>
              <a:t>dynamic</a:t>
            </a:r>
            <a:r>
              <a:rPr lang="en-US" dirty="0"/>
              <a:t>. To use the forced-voluntary distinction as an example, movers often move in and out of these categories as certain elements of their journey change or they make certain decisions that may be voluntary or coerced. People on the move (and people in general) cannot be reduced to neat categories only, as this does not take the whole complexities of their lives into account. </a:t>
            </a:r>
          </a:p>
          <a:p>
            <a:pPr marL="292608" lvl="1" indent="0" algn="just">
              <a:buFont typeface="Arial" panose="020B0604020202020204" pitchFamily="34" charset="0"/>
              <a:buNone/>
            </a:pPr>
            <a:endParaRPr lang="en-US" dirty="0"/>
          </a:p>
          <a:p>
            <a:pPr marL="749808" lvl="1" indent="-457200" algn="just">
              <a:buFont typeface="Arial" panose="020B0604020202020204" pitchFamily="34" charset="0"/>
              <a:buChar char="•"/>
            </a:pPr>
            <a:r>
              <a:rPr lang="en-US" dirty="0"/>
              <a:t>Nevertheless, categories and categorizations of people are frequently used in research, policy, the media and elsewhere. It is therefore fruitful to be aware of the connotations and presumptions that lie behind the use of particular terminology, and to, as we have already mentioned, be aware of why a particular person is using particular terminology when talking about a particular issue. We need to be aware of what lies behind a particular word other than it describing a certain event or person.</a:t>
            </a:r>
          </a:p>
          <a:p>
            <a:pPr marL="292608" lvl="1" indent="0" algn="just">
              <a:buFont typeface="Arial" panose="020B0604020202020204" pitchFamily="34" charset="0"/>
              <a:buNone/>
            </a:pPr>
            <a:endParaRPr lang="en-US" dirty="0"/>
          </a:p>
          <a:p>
            <a:pPr marL="749808" lvl="1" indent="-457200" algn="just">
              <a:buFont typeface="Arial" panose="020B0604020202020204" pitchFamily="34" charset="0"/>
              <a:buChar char="•"/>
            </a:pPr>
            <a:r>
              <a:rPr lang="en-US" dirty="0"/>
              <a:t>Moreover, as will be further problematized in Module 3, some categories are actually </a:t>
            </a:r>
            <a:r>
              <a:rPr lang="en-US" i="1" dirty="0"/>
              <a:t>needed </a:t>
            </a:r>
            <a:r>
              <a:rPr lang="en-US" i="0" dirty="0"/>
              <a:t>to be able to handle certain issues in a purposeful way, and these categories actually </a:t>
            </a:r>
            <a:r>
              <a:rPr lang="en-US" i="1" dirty="0"/>
              <a:t>need </a:t>
            </a:r>
            <a:r>
              <a:rPr lang="en-US" i="0" dirty="0"/>
              <a:t>to be rigid and defined. This is </a:t>
            </a:r>
            <a:r>
              <a:rPr lang="en-US" dirty="0"/>
              <a:t>as they are inscribed in national or international law and therefore have a bearing on the obligations of the state and the international community towards people on the move. Without the existence of these categories, states, international organizations and others would not be able to act at all when dealing with particular problems. </a:t>
            </a:r>
            <a:endParaRPr lang="sv-SE" dirty="0"/>
          </a:p>
          <a:p>
            <a:endParaRPr lang="sv-SE" dirty="0"/>
          </a:p>
        </p:txBody>
      </p:sp>
      <p:sp>
        <p:nvSpPr>
          <p:cNvPr id="4" name="Platshållare för bildnummer 3"/>
          <p:cNvSpPr>
            <a:spLocks noGrp="1"/>
          </p:cNvSpPr>
          <p:nvPr>
            <p:ph type="sldNum" sz="quarter" idx="5"/>
          </p:nvPr>
        </p:nvSpPr>
        <p:spPr/>
        <p:txBody>
          <a:bodyPr/>
          <a:lstStyle/>
          <a:p>
            <a:fld id="{74A64C07-4369-4357-9C9C-AB0ABFFD4F18}" type="slidenum">
              <a:rPr lang="sv-SE" smtClean="0"/>
              <a:t>9</a:t>
            </a:fld>
            <a:endParaRPr lang="sv-SE"/>
          </a:p>
        </p:txBody>
      </p:sp>
    </p:spTree>
    <p:extLst>
      <p:ext uri="{BB962C8B-B14F-4D97-AF65-F5344CB8AC3E}">
        <p14:creationId xmlns:p14="http://schemas.microsoft.com/office/powerpoint/2010/main" val="161870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164592">
              <a:buFont typeface="+mj-lt"/>
              <a:buNone/>
            </a:pPr>
            <a:r>
              <a:rPr lang="sv-SE" b="1" dirty="0" err="1"/>
              <a:t>Introducing</a:t>
            </a:r>
            <a:r>
              <a:rPr lang="sv-SE" b="1" dirty="0"/>
              <a:t> </a:t>
            </a:r>
            <a:r>
              <a:rPr lang="sv-SE" b="1" dirty="0" err="1"/>
              <a:t>displacement</a:t>
            </a:r>
            <a:endParaRPr lang="sv-SE" b="1" dirty="0"/>
          </a:p>
          <a:p>
            <a:pPr marL="0" lvl="0" indent="-164592" algn="just">
              <a:buFont typeface="+mj-lt"/>
              <a:buNone/>
            </a:pPr>
            <a:r>
              <a:rPr lang="sv-SE" b="0" dirty="0"/>
              <a:t>It is </a:t>
            </a:r>
            <a:r>
              <a:rPr lang="sv-SE" b="0" dirty="0" err="1"/>
              <a:t>time</a:t>
            </a:r>
            <a:r>
              <a:rPr lang="sv-SE" b="0" dirty="0"/>
              <a:t> to </a:t>
            </a:r>
            <a:r>
              <a:rPr lang="sv-SE" b="0" dirty="0" err="1"/>
              <a:t>introduce</a:t>
            </a:r>
            <a:r>
              <a:rPr lang="sv-SE" b="0" dirty="0"/>
              <a:t> </a:t>
            </a:r>
            <a:r>
              <a:rPr lang="sv-SE" b="0" dirty="0" err="1"/>
              <a:t>you</a:t>
            </a:r>
            <a:r>
              <a:rPr lang="sv-SE" b="0" dirty="0"/>
              <a:t> to the </a:t>
            </a:r>
            <a:r>
              <a:rPr lang="sv-SE" b="0" dirty="0" err="1"/>
              <a:t>main</a:t>
            </a:r>
            <a:r>
              <a:rPr lang="sv-SE" b="0" dirty="0"/>
              <a:t> </a:t>
            </a:r>
            <a:r>
              <a:rPr lang="sv-SE" b="0" dirty="0" err="1"/>
              <a:t>topic</a:t>
            </a:r>
            <a:r>
              <a:rPr lang="sv-SE" b="0" dirty="0"/>
              <a:t> </a:t>
            </a:r>
            <a:r>
              <a:rPr lang="sv-SE" b="0" dirty="0" err="1"/>
              <a:t>of</a:t>
            </a:r>
            <a:r>
              <a:rPr lang="sv-SE" b="0" dirty="0"/>
              <a:t> </a:t>
            </a:r>
            <a:r>
              <a:rPr lang="sv-SE" b="0" dirty="0" err="1"/>
              <a:t>this</a:t>
            </a:r>
            <a:r>
              <a:rPr lang="sv-SE" b="0" dirty="0"/>
              <a:t> </a:t>
            </a:r>
            <a:r>
              <a:rPr lang="sv-SE" b="0" dirty="0" err="1"/>
              <a:t>course</a:t>
            </a:r>
            <a:r>
              <a:rPr lang="sv-SE" b="0" dirty="0"/>
              <a:t> as a </a:t>
            </a:r>
            <a:r>
              <a:rPr lang="sv-SE" b="0" dirty="0" err="1"/>
              <a:t>whole</a:t>
            </a:r>
            <a:r>
              <a:rPr lang="sv-SE" b="0" dirty="0"/>
              <a:t>: </a:t>
            </a:r>
            <a:r>
              <a:rPr lang="sv-SE" b="0" dirty="0" err="1"/>
              <a:t>mass</a:t>
            </a:r>
            <a:r>
              <a:rPr lang="sv-SE" b="0" dirty="0"/>
              <a:t> </a:t>
            </a:r>
            <a:r>
              <a:rPr lang="sv-SE" b="0" dirty="0" err="1"/>
              <a:t>displacement</a:t>
            </a:r>
            <a:r>
              <a:rPr lang="sv-SE" b="0" dirty="0"/>
              <a:t>. </a:t>
            </a:r>
            <a:r>
              <a:rPr lang="sv-SE" b="0" dirty="0" err="1"/>
              <a:t>This</a:t>
            </a:r>
            <a:r>
              <a:rPr lang="sv-SE" b="0" dirty="0"/>
              <a:t> </a:t>
            </a:r>
            <a:r>
              <a:rPr lang="sv-SE" b="0" dirty="0" err="1"/>
              <a:t>concept</a:t>
            </a:r>
            <a:r>
              <a:rPr lang="sv-SE" b="0" dirty="0"/>
              <a:t> </a:t>
            </a:r>
            <a:r>
              <a:rPr lang="sv-SE" b="0" dirty="0" err="1"/>
              <a:t>will</a:t>
            </a:r>
            <a:r>
              <a:rPr lang="sv-SE" b="0" dirty="0"/>
              <a:t> be </a:t>
            </a:r>
            <a:r>
              <a:rPr lang="sv-SE" b="0" dirty="0" err="1"/>
              <a:t>discussed</a:t>
            </a:r>
            <a:r>
              <a:rPr lang="sv-SE" b="0" dirty="0"/>
              <a:t> in </a:t>
            </a:r>
            <a:r>
              <a:rPr lang="sv-SE" b="0" dirty="0" err="1"/>
              <a:t>greater</a:t>
            </a:r>
            <a:r>
              <a:rPr lang="sv-SE" b="0" dirty="0"/>
              <a:t> </a:t>
            </a:r>
            <a:r>
              <a:rPr lang="sv-SE" b="0" dirty="0" err="1"/>
              <a:t>detail</a:t>
            </a:r>
            <a:r>
              <a:rPr lang="sv-SE" b="0" dirty="0"/>
              <a:t> in </a:t>
            </a:r>
            <a:r>
              <a:rPr lang="sv-SE" b="0" dirty="0" err="1"/>
              <a:t>Module</a:t>
            </a:r>
            <a:r>
              <a:rPr lang="sv-SE" b="0" dirty="0"/>
              <a:t> 3 </a:t>
            </a:r>
            <a:r>
              <a:rPr lang="sv-SE" b="0" dirty="0" err="1"/>
              <a:t>but</a:t>
            </a:r>
            <a:r>
              <a:rPr lang="sv-SE" b="0" dirty="0"/>
              <a:t> is </a:t>
            </a:r>
            <a:r>
              <a:rPr lang="sv-SE" b="0" dirty="0" err="1"/>
              <a:t>introduced</a:t>
            </a:r>
            <a:r>
              <a:rPr lang="sv-SE" b="0" dirty="0"/>
              <a:t> </a:t>
            </a:r>
            <a:r>
              <a:rPr lang="sv-SE" b="0" dirty="0" err="1"/>
              <a:t>here</a:t>
            </a:r>
            <a:r>
              <a:rPr lang="sv-SE" b="0" dirty="0"/>
              <a:t> as it is </a:t>
            </a:r>
            <a:r>
              <a:rPr lang="sv-SE" b="0" dirty="0" err="1"/>
              <a:t>highly</a:t>
            </a:r>
            <a:r>
              <a:rPr lang="sv-SE" b="0" dirty="0"/>
              <a:t> </a:t>
            </a:r>
            <a:r>
              <a:rPr lang="sv-SE" b="0" dirty="0" err="1"/>
              <a:t>linked</a:t>
            </a:r>
            <a:r>
              <a:rPr lang="sv-SE" b="0" dirty="0"/>
              <a:t> to the </a:t>
            </a:r>
            <a:r>
              <a:rPr lang="sv-SE" b="0" dirty="0" err="1"/>
              <a:t>idea</a:t>
            </a:r>
            <a:r>
              <a:rPr lang="sv-SE" b="0" dirty="0"/>
              <a:t> </a:t>
            </a:r>
            <a:r>
              <a:rPr lang="sv-SE" b="0" dirty="0" err="1"/>
              <a:t>that</a:t>
            </a:r>
            <a:r>
              <a:rPr lang="sv-SE" b="0" dirty="0"/>
              <a:t> </a:t>
            </a:r>
            <a:r>
              <a:rPr lang="sv-SE" b="0" dirty="0" err="1"/>
              <a:t>certain</a:t>
            </a:r>
            <a:r>
              <a:rPr lang="sv-SE" b="0" dirty="0"/>
              <a:t> </a:t>
            </a:r>
            <a:r>
              <a:rPr lang="sv-SE" b="0" dirty="0" err="1"/>
              <a:t>types</a:t>
            </a:r>
            <a:r>
              <a:rPr lang="sv-SE" b="0" dirty="0"/>
              <a:t> </a:t>
            </a:r>
            <a:r>
              <a:rPr lang="sv-SE" b="0" dirty="0" err="1"/>
              <a:t>of</a:t>
            </a:r>
            <a:r>
              <a:rPr lang="sv-SE" b="0" dirty="0"/>
              <a:t> </a:t>
            </a:r>
            <a:r>
              <a:rPr lang="sv-SE" b="0" dirty="0" err="1"/>
              <a:t>movement</a:t>
            </a:r>
            <a:r>
              <a:rPr lang="sv-SE" b="0" dirty="0"/>
              <a:t> </a:t>
            </a:r>
            <a:r>
              <a:rPr lang="sv-SE" b="0" dirty="0" err="1"/>
              <a:t>are</a:t>
            </a:r>
            <a:r>
              <a:rPr lang="sv-SE" b="0" dirty="0"/>
              <a:t> </a:t>
            </a:r>
            <a:r>
              <a:rPr lang="sv-SE" b="0" dirty="0" err="1"/>
              <a:t>forced</a:t>
            </a:r>
            <a:r>
              <a:rPr lang="sv-SE" b="0" dirty="0"/>
              <a:t>. As </a:t>
            </a:r>
            <a:r>
              <a:rPr lang="sv-SE" b="0" dirty="0" err="1"/>
              <a:t>can</a:t>
            </a:r>
            <a:r>
              <a:rPr lang="sv-SE" b="0" dirty="0"/>
              <a:t> be </a:t>
            </a:r>
            <a:r>
              <a:rPr lang="sv-SE" b="0" dirty="0" err="1"/>
              <a:t>seen</a:t>
            </a:r>
            <a:r>
              <a:rPr lang="sv-SE" b="0" dirty="0"/>
              <a:t> </a:t>
            </a:r>
            <a:r>
              <a:rPr lang="sv-SE" b="0" dirty="0" err="1"/>
              <a:t>above</a:t>
            </a:r>
            <a:r>
              <a:rPr lang="sv-SE" b="0" dirty="0"/>
              <a:t>, </a:t>
            </a:r>
            <a:r>
              <a:rPr lang="sv-SE" b="0" dirty="0" err="1"/>
              <a:t>displacement</a:t>
            </a:r>
            <a:r>
              <a:rPr lang="sv-SE" b="0" dirty="0"/>
              <a:t> </a:t>
            </a:r>
            <a:r>
              <a:rPr lang="sv-SE" b="0" dirty="0" err="1"/>
              <a:t>refers</a:t>
            </a:r>
            <a:r>
              <a:rPr lang="sv-SE" b="0" dirty="0"/>
              <a:t> to ”the </a:t>
            </a:r>
            <a:r>
              <a:rPr lang="sv-SE" b="0" dirty="0" err="1"/>
              <a:t>movement</a:t>
            </a:r>
            <a:r>
              <a:rPr lang="sv-SE" b="0" dirty="0"/>
              <a:t> </a:t>
            </a:r>
            <a:r>
              <a:rPr lang="sv-SE" b="0" dirty="0" err="1"/>
              <a:t>of</a:t>
            </a:r>
            <a:r>
              <a:rPr lang="sv-SE" b="0" dirty="0"/>
              <a:t> persons </a:t>
            </a:r>
            <a:r>
              <a:rPr lang="sv-SE" b="0" dirty="0" err="1"/>
              <a:t>who</a:t>
            </a:r>
            <a:r>
              <a:rPr lang="sv-SE" b="0" dirty="0"/>
              <a:t> </a:t>
            </a:r>
            <a:r>
              <a:rPr lang="sv-SE" b="0" dirty="0" err="1"/>
              <a:t>have</a:t>
            </a:r>
            <a:r>
              <a:rPr lang="sv-SE" b="0" dirty="0"/>
              <a:t> </a:t>
            </a:r>
            <a:r>
              <a:rPr lang="sv-SE" b="0" dirty="0" err="1"/>
              <a:t>been</a:t>
            </a:r>
            <a:r>
              <a:rPr lang="sv-SE" b="0" dirty="0"/>
              <a:t> </a:t>
            </a:r>
            <a:r>
              <a:rPr lang="sv-SE" b="0" dirty="0" err="1"/>
              <a:t>forced</a:t>
            </a:r>
            <a:r>
              <a:rPr lang="sv-SE" b="0" dirty="0"/>
              <a:t> or </a:t>
            </a:r>
            <a:r>
              <a:rPr lang="sv-SE" b="0" dirty="0" err="1"/>
              <a:t>obliged</a:t>
            </a:r>
            <a:r>
              <a:rPr lang="sv-SE" b="0" dirty="0"/>
              <a:t>” to do so, and </a:t>
            </a:r>
            <a:r>
              <a:rPr lang="sv-SE" b="0" dirty="0" err="1"/>
              <a:t>displaced</a:t>
            </a:r>
            <a:r>
              <a:rPr lang="sv-SE" b="0" dirty="0"/>
              <a:t> persons </a:t>
            </a:r>
            <a:r>
              <a:rPr lang="sv-SE" b="0" dirty="0" err="1"/>
              <a:t>are</a:t>
            </a:r>
            <a:r>
              <a:rPr lang="sv-SE" b="0" dirty="0"/>
              <a:t> </a:t>
            </a:r>
            <a:r>
              <a:rPr lang="sv-SE" b="0" dirty="0" err="1"/>
              <a:t>those</a:t>
            </a:r>
            <a:r>
              <a:rPr lang="sv-SE" b="0" dirty="0"/>
              <a:t> ”</a:t>
            </a:r>
            <a:r>
              <a:rPr lang="sv-SE" b="0" dirty="0" err="1"/>
              <a:t>who</a:t>
            </a:r>
            <a:r>
              <a:rPr lang="sv-SE" b="0" dirty="0"/>
              <a:t> </a:t>
            </a:r>
            <a:r>
              <a:rPr lang="sv-SE" b="0" dirty="0" err="1"/>
              <a:t>have</a:t>
            </a:r>
            <a:r>
              <a:rPr lang="sv-SE" b="0" dirty="0"/>
              <a:t> </a:t>
            </a:r>
            <a:r>
              <a:rPr lang="sv-SE" b="0" dirty="0" err="1"/>
              <a:t>been</a:t>
            </a:r>
            <a:r>
              <a:rPr lang="sv-SE" b="0" dirty="0"/>
              <a:t> </a:t>
            </a:r>
            <a:r>
              <a:rPr lang="sv-SE" b="0" dirty="0" err="1"/>
              <a:t>forced</a:t>
            </a:r>
            <a:r>
              <a:rPr lang="sv-SE" b="0" dirty="0"/>
              <a:t> or </a:t>
            </a:r>
            <a:r>
              <a:rPr lang="sv-SE" b="0" dirty="0" err="1"/>
              <a:t>obliged</a:t>
            </a:r>
            <a:r>
              <a:rPr lang="sv-SE" b="0" dirty="0"/>
              <a:t> to </a:t>
            </a:r>
            <a:r>
              <a:rPr lang="sv-SE" b="0" dirty="0" err="1"/>
              <a:t>flee</a:t>
            </a:r>
            <a:r>
              <a:rPr lang="sv-SE" b="0" dirty="0"/>
              <a:t> or to </a:t>
            </a:r>
            <a:r>
              <a:rPr lang="sv-SE" b="0" dirty="0" err="1"/>
              <a:t>leave</a:t>
            </a:r>
            <a:r>
              <a:rPr lang="sv-SE" b="0" dirty="0"/>
              <a:t> </a:t>
            </a:r>
            <a:r>
              <a:rPr lang="sv-SE" b="0" dirty="0" err="1"/>
              <a:t>their</a:t>
            </a:r>
            <a:r>
              <a:rPr lang="sv-SE" b="0" dirty="0"/>
              <a:t> </a:t>
            </a:r>
            <a:r>
              <a:rPr lang="sv-SE" b="0" dirty="0" err="1"/>
              <a:t>homes</a:t>
            </a:r>
            <a:r>
              <a:rPr lang="sv-SE" b="0" dirty="0"/>
              <a:t>”. The </a:t>
            </a:r>
            <a:r>
              <a:rPr lang="sv-SE" b="0" dirty="0" err="1"/>
              <a:t>idea</a:t>
            </a:r>
            <a:r>
              <a:rPr lang="sv-SE" b="0" dirty="0"/>
              <a:t> </a:t>
            </a:r>
            <a:r>
              <a:rPr lang="sv-SE" b="0" dirty="0" err="1"/>
              <a:t>of</a:t>
            </a:r>
            <a:r>
              <a:rPr lang="sv-SE" b="0" dirty="0"/>
              <a:t> </a:t>
            </a:r>
            <a:r>
              <a:rPr lang="sv-SE" b="0" dirty="0" err="1"/>
              <a:t>being</a:t>
            </a:r>
            <a:r>
              <a:rPr lang="sv-SE" b="0" dirty="0"/>
              <a:t> </a:t>
            </a:r>
            <a:r>
              <a:rPr lang="sv-SE" b="0" dirty="0" err="1"/>
              <a:t>forced</a:t>
            </a:r>
            <a:r>
              <a:rPr lang="sv-SE" b="0" dirty="0"/>
              <a:t> or </a:t>
            </a:r>
            <a:r>
              <a:rPr lang="sv-SE" b="0" dirty="0" err="1"/>
              <a:t>coerced</a:t>
            </a:r>
            <a:r>
              <a:rPr lang="sv-SE" b="0" dirty="0"/>
              <a:t> is </a:t>
            </a:r>
            <a:r>
              <a:rPr lang="sv-SE" b="0" dirty="0" err="1"/>
              <a:t>thus</a:t>
            </a:r>
            <a:r>
              <a:rPr lang="sv-SE" b="0" dirty="0"/>
              <a:t> </a:t>
            </a:r>
            <a:r>
              <a:rPr lang="sv-SE" b="0" dirty="0" err="1"/>
              <a:t>intrinsic</a:t>
            </a:r>
            <a:r>
              <a:rPr lang="sv-SE" b="0" dirty="0"/>
              <a:t> to the </a:t>
            </a:r>
            <a:r>
              <a:rPr lang="sv-SE" b="0" dirty="0" err="1"/>
              <a:t>concept</a:t>
            </a:r>
            <a:r>
              <a:rPr lang="sv-SE" b="0" dirty="0"/>
              <a:t> </a:t>
            </a:r>
            <a:r>
              <a:rPr lang="sv-SE" b="0" dirty="0" err="1"/>
              <a:t>of</a:t>
            </a:r>
            <a:r>
              <a:rPr lang="sv-SE" b="0" dirty="0"/>
              <a:t> </a:t>
            </a:r>
            <a:r>
              <a:rPr lang="sv-SE" b="0" dirty="0" err="1"/>
              <a:t>displacement</a:t>
            </a:r>
            <a:r>
              <a:rPr lang="sv-SE" b="0" dirty="0"/>
              <a:t>. The </a:t>
            </a:r>
            <a:r>
              <a:rPr lang="sv-SE" b="0" dirty="0" err="1"/>
              <a:t>reasons</a:t>
            </a:r>
            <a:r>
              <a:rPr lang="sv-SE" b="0" dirty="0"/>
              <a:t> </a:t>
            </a:r>
            <a:r>
              <a:rPr lang="sv-SE" b="0" dirty="0" err="1"/>
              <a:t>behind</a:t>
            </a:r>
            <a:r>
              <a:rPr lang="sv-SE" b="0" dirty="0"/>
              <a:t> the </a:t>
            </a:r>
            <a:r>
              <a:rPr lang="sv-SE" b="0" dirty="0" err="1"/>
              <a:t>displacement</a:t>
            </a:r>
            <a:r>
              <a:rPr lang="sv-SE" b="0" dirty="0"/>
              <a:t> </a:t>
            </a:r>
            <a:r>
              <a:rPr lang="sv-SE" b="0" dirty="0" err="1"/>
              <a:t>may</a:t>
            </a:r>
            <a:r>
              <a:rPr lang="sv-SE" b="0" dirty="0"/>
              <a:t> be </a:t>
            </a:r>
            <a:r>
              <a:rPr lang="sv-SE" b="0" dirty="0" err="1"/>
              <a:t>many</a:t>
            </a:r>
            <a:r>
              <a:rPr lang="sv-SE" b="0" dirty="0"/>
              <a:t>, </a:t>
            </a:r>
            <a:r>
              <a:rPr lang="sv-SE" b="0" dirty="0" err="1"/>
              <a:t>but</a:t>
            </a:r>
            <a:r>
              <a:rPr lang="sv-SE" b="0" dirty="0"/>
              <a:t> </a:t>
            </a:r>
            <a:r>
              <a:rPr lang="sv-SE" b="0" dirty="0" err="1"/>
              <a:t>generally</a:t>
            </a:r>
            <a:r>
              <a:rPr lang="sv-SE" b="0" dirty="0"/>
              <a:t> </a:t>
            </a:r>
            <a:r>
              <a:rPr lang="sv-SE" b="0" dirty="0" err="1"/>
              <a:t>refer</a:t>
            </a:r>
            <a:r>
              <a:rPr lang="sv-SE" b="0" dirty="0"/>
              <a:t> to events </a:t>
            </a:r>
            <a:r>
              <a:rPr lang="sv-SE" b="0" dirty="0" err="1"/>
              <a:t>such</a:t>
            </a:r>
            <a:r>
              <a:rPr lang="sv-SE" b="0" dirty="0"/>
              <a:t> as </a:t>
            </a:r>
            <a:r>
              <a:rPr lang="sv-SE" b="0" dirty="0" err="1"/>
              <a:t>armed</a:t>
            </a:r>
            <a:r>
              <a:rPr lang="sv-SE" b="0" dirty="0"/>
              <a:t> </a:t>
            </a:r>
            <a:r>
              <a:rPr lang="sv-SE" b="0" dirty="0" err="1"/>
              <a:t>conflicts</a:t>
            </a:r>
            <a:r>
              <a:rPr lang="sv-SE" b="0" dirty="0"/>
              <a:t>, situations </a:t>
            </a:r>
            <a:r>
              <a:rPr lang="sv-SE" b="0" dirty="0" err="1"/>
              <a:t>of</a:t>
            </a:r>
            <a:r>
              <a:rPr lang="sv-SE" b="0" dirty="0"/>
              <a:t> </a:t>
            </a:r>
            <a:r>
              <a:rPr lang="sv-SE" b="0" dirty="0" err="1"/>
              <a:t>generalized</a:t>
            </a:r>
            <a:r>
              <a:rPr lang="sv-SE" b="0" dirty="0"/>
              <a:t> </a:t>
            </a:r>
            <a:r>
              <a:rPr lang="sv-SE" b="0" dirty="0" err="1"/>
              <a:t>violence</a:t>
            </a:r>
            <a:r>
              <a:rPr lang="sv-SE" b="0" dirty="0"/>
              <a:t> or </a:t>
            </a:r>
            <a:r>
              <a:rPr lang="sv-SE" b="0" dirty="0" err="1"/>
              <a:t>violations</a:t>
            </a:r>
            <a:r>
              <a:rPr lang="sv-SE" b="0" dirty="0"/>
              <a:t> </a:t>
            </a:r>
            <a:r>
              <a:rPr lang="sv-SE" b="0" dirty="0" err="1"/>
              <a:t>of</a:t>
            </a:r>
            <a:r>
              <a:rPr lang="sv-SE" b="0" dirty="0"/>
              <a:t> human </a:t>
            </a:r>
            <a:r>
              <a:rPr lang="sv-SE" b="0" dirty="0" err="1"/>
              <a:t>rights</a:t>
            </a:r>
            <a:r>
              <a:rPr lang="sv-SE" b="0" dirty="0"/>
              <a:t>, and </a:t>
            </a:r>
            <a:r>
              <a:rPr lang="sv-SE" b="0" dirty="0" err="1"/>
              <a:t>disasters</a:t>
            </a:r>
            <a:r>
              <a:rPr lang="sv-SE" b="0" dirty="0"/>
              <a:t>, </a:t>
            </a:r>
            <a:r>
              <a:rPr lang="sv-SE" b="0" dirty="0" err="1"/>
              <a:t>whereof</a:t>
            </a:r>
            <a:r>
              <a:rPr lang="sv-SE" b="0" dirty="0"/>
              <a:t> the </a:t>
            </a:r>
            <a:r>
              <a:rPr lang="sv-SE" b="0" dirty="0" err="1"/>
              <a:t>latter</a:t>
            </a:r>
            <a:r>
              <a:rPr lang="sv-SE" b="0" dirty="0"/>
              <a:t> </a:t>
            </a:r>
            <a:r>
              <a:rPr lang="sv-SE" b="0" dirty="0" err="1"/>
              <a:t>may</a:t>
            </a:r>
            <a:r>
              <a:rPr lang="sv-SE" b="0" dirty="0"/>
              <a:t> be </a:t>
            </a:r>
            <a:r>
              <a:rPr lang="sv-SE" b="0" dirty="0" err="1"/>
              <a:t>natural</a:t>
            </a:r>
            <a:r>
              <a:rPr lang="sv-SE" b="0" dirty="0"/>
              <a:t> or human-</a:t>
            </a:r>
            <a:r>
              <a:rPr lang="sv-SE" b="0" dirty="0" err="1"/>
              <a:t>made</a:t>
            </a:r>
            <a:r>
              <a:rPr lang="sv-SE" b="0" dirty="0"/>
              <a:t>. </a:t>
            </a:r>
            <a:endParaRPr lang="sv-SE" dirty="0"/>
          </a:p>
        </p:txBody>
      </p:sp>
      <p:sp>
        <p:nvSpPr>
          <p:cNvPr id="4" name="Platshållare för bildnummer 3"/>
          <p:cNvSpPr>
            <a:spLocks noGrp="1"/>
          </p:cNvSpPr>
          <p:nvPr>
            <p:ph type="sldNum" sz="quarter" idx="5"/>
          </p:nvPr>
        </p:nvSpPr>
        <p:spPr/>
        <p:txBody>
          <a:bodyPr/>
          <a:lstStyle/>
          <a:p>
            <a:fld id="{74A64C07-4369-4357-9C9C-AB0ABFFD4F18}" type="slidenum">
              <a:rPr lang="sv-SE" smtClean="0"/>
              <a:t>10</a:t>
            </a:fld>
            <a:endParaRPr lang="sv-SE"/>
          </a:p>
        </p:txBody>
      </p:sp>
    </p:spTree>
    <p:extLst>
      <p:ext uri="{BB962C8B-B14F-4D97-AF65-F5344CB8AC3E}">
        <p14:creationId xmlns:p14="http://schemas.microsoft.com/office/powerpoint/2010/main" val="37401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7B9864-D43D-49BC-AE32-A86C60776D76}" type="datetime1">
              <a:rPr lang="en-GB" smtClean="0"/>
              <a:t>01/11/2021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F11BA1F-EFB8-40F1-80EA-BE41C366620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19951" y="133883"/>
            <a:ext cx="1670685" cy="568960"/>
          </a:xfrm>
          <a:prstGeom prst="rect">
            <a:avLst/>
          </a:prstGeom>
          <a:noFill/>
          <a:ln>
            <a:noFill/>
          </a:ln>
        </p:spPr>
      </p:pic>
      <p:pic>
        <p:nvPicPr>
          <p:cNvPr id="11" name="Picture 10">
            <a:extLst>
              <a:ext uri="{FF2B5EF4-FFF2-40B4-BE49-F238E27FC236}">
                <a16:creationId xmlns:a16="http://schemas.microsoft.com/office/drawing/2014/main" id="{F24101D6-A3D8-4004-8C5A-D9F3D7441A8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21115" y="127508"/>
            <a:ext cx="2181860" cy="622300"/>
          </a:xfrm>
          <a:prstGeom prst="rect">
            <a:avLst/>
          </a:prstGeom>
          <a:noFill/>
          <a:ln>
            <a:noFill/>
          </a:ln>
        </p:spPr>
      </p:pic>
    </p:spTree>
    <p:extLst>
      <p:ext uri="{BB962C8B-B14F-4D97-AF65-F5344CB8AC3E}">
        <p14:creationId xmlns:p14="http://schemas.microsoft.com/office/powerpoint/2010/main" val="136014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DF457B-8B24-4C2A-902A-C74088F8462F}"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729875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8BC4F6-281C-4187-A168-1E3F7B507F90}"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11781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A566-D995-428F-A7AA-A46175019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6A305-7BD5-4208-ADE2-5D9248273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DC5C24-7CF1-4F0E-9EBF-7AB8402B27C8}"/>
              </a:ext>
            </a:extLst>
          </p:cNvPr>
          <p:cNvSpPr>
            <a:spLocks noGrp="1"/>
          </p:cNvSpPr>
          <p:nvPr>
            <p:ph type="dt" sz="half" idx="10"/>
          </p:nvPr>
        </p:nvSpPr>
        <p:spPr/>
        <p:txBody>
          <a:bodyPr/>
          <a:lstStyle/>
          <a:p>
            <a:fld id="{6D097436-819E-4515-93BD-B7005A59E556}" type="datetime1">
              <a:rPr lang="en-GB" smtClean="0"/>
              <a:t>01/11/2021</a:t>
            </a:fld>
            <a:endParaRPr lang="en-GB"/>
          </a:p>
        </p:txBody>
      </p:sp>
      <p:sp>
        <p:nvSpPr>
          <p:cNvPr id="5" name="Footer Placeholder 4">
            <a:extLst>
              <a:ext uri="{FF2B5EF4-FFF2-40B4-BE49-F238E27FC236}">
                <a16:creationId xmlns:a16="http://schemas.microsoft.com/office/drawing/2014/main" id="{452DD3A2-BF0C-44B5-8352-15C6B8531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1609D4-75D8-48B6-8BF9-7A472F8E8B6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79292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E18F-64FE-4F93-850B-390674C28D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A947CF-CC19-485F-B111-ED3F1C24E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0B6582-361D-467F-A362-38A1C188D40A}"/>
              </a:ext>
            </a:extLst>
          </p:cNvPr>
          <p:cNvSpPr>
            <a:spLocks noGrp="1"/>
          </p:cNvSpPr>
          <p:nvPr>
            <p:ph type="dt" sz="half" idx="10"/>
          </p:nvPr>
        </p:nvSpPr>
        <p:spPr/>
        <p:txBody>
          <a:bodyPr/>
          <a:lstStyle/>
          <a:p>
            <a:fld id="{023C3511-130C-494F-86DF-70A2FDF0AA12}" type="datetime1">
              <a:rPr lang="en-GB" smtClean="0"/>
              <a:t>01/11/2021</a:t>
            </a:fld>
            <a:endParaRPr lang="en-GB"/>
          </a:p>
        </p:txBody>
      </p:sp>
      <p:sp>
        <p:nvSpPr>
          <p:cNvPr id="5" name="Footer Placeholder 4">
            <a:extLst>
              <a:ext uri="{FF2B5EF4-FFF2-40B4-BE49-F238E27FC236}">
                <a16:creationId xmlns:a16="http://schemas.microsoft.com/office/drawing/2014/main" id="{D8EDE49D-D2BF-4B3D-8E7B-CF45BCB4FB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B25BD-751D-4F05-8E6D-30F0B22F50E9}"/>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2464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A786-5151-41CC-9F44-0ED747188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DDDD9A-9A9F-4E5B-B395-0DA4C28C0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3C29A-DC11-44B3-86F6-5C8161531125}"/>
              </a:ext>
            </a:extLst>
          </p:cNvPr>
          <p:cNvSpPr>
            <a:spLocks noGrp="1"/>
          </p:cNvSpPr>
          <p:nvPr>
            <p:ph type="dt" sz="half" idx="10"/>
          </p:nvPr>
        </p:nvSpPr>
        <p:spPr/>
        <p:txBody>
          <a:bodyPr/>
          <a:lstStyle/>
          <a:p>
            <a:fld id="{67F657C7-6D2E-4F32-86D5-7607C654001A}" type="datetime1">
              <a:rPr lang="en-GB" smtClean="0"/>
              <a:t>01/11/2021</a:t>
            </a:fld>
            <a:endParaRPr lang="en-GB"/>
          </a:p>
        </p:txBody>
      </p:sp>
      <p:sp>
        <p:nvSpPr>
          <p:cNvPr id="5" name="Footer Placeholder 4">
            <a:extLst>
              <a:ext uri="{FF2B5EF4-FFF2-40B4-BE49-F238E27FC236}">
                <a16:creationId xmlns:a16="http://schemas.microsoft.com/office/drawing/2014/main" id="{0003E3F6-B998-41F6-9E56-118EEB565B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5CB67-716C-456B-8F48-CE0AC07E492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192044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FC4F-D854-420A-961C-F13B2F4E6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8AE22-3410-45A6-AA29-A80535B10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91D104-4BE4-4DB6-8FBF-DCAE2F95B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8B2B19-7577-4615-8564-6C33952CB486}"/>
              </a:ext>
            </a:extLst>
          </p:cNvPr>
          <p:cNvSpPr>
            <a:spLocks noGrp="1"/>
          </p:cNvSpPr>
          <p:nvPr>
            <p:ph type="dt" sz="half" idx="10"/>
          </p:nvPr>
        </p:nvSpPr>
        <p:spPr/>
        <p:txBody>
          <a:bodyPr/>
          <a:lstStyle/>
          <a:p>
            <a:fld id="{8EAF9B90-C723-4734-A24B-B80FCA31971C}" type="datetime1">
              <a:rPr lang="en-GB" smtClean="0"/>
              <a:t>01/11/2021</a:t>
            </a:fld>
            <a:endParaRPr lang="en-GB"/>
          </a:p>
        </p:txBody>
      </p:sp>
      <p:sp>
        <p:nvSpPr>
          <p:cNvPr id="6" name="Footer Placeholder 5">
            <a:extLst>
              <a:ext uri="{FF2B5EF4-FFF2-40B4-BE49-F238E27FC236}">
                <a16:creationId xmlns:a16="http://schemas.microsoft.com/office/drawing/2014/main" id="{10310238-9795-4F59-AEF9-A3DA5E1A6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01B98-3CD9-4701-86A2-1DEA9FC1C9A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900670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7CA6-9466-4795-BFA9-FFB8964C39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6E30E-88E8-4BF1-BF47-464D03FE8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3F7D1-C2D3-4C38-B35C-7F0C322C3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15212C-0D00-4C3F-B71D-E40A355E6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16E87-AC07-43E5-AA04-7FE92F1235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64C582-845E-4154-B47C-B9843DB93D35}"/>
              </a:ext>
            </a:extLst>
          </p:cNvPr>
          <p:cNvSpPr>
            <a:spLocks noGrp="1"/>
          </p:cNvSpPr>
          <p:nvPr>
            <p:ph type="dt" sz="half" idx="10"/>
          </p:nvPr>
        </p:nvSpPr>
        <p:spPr/>
        <p:txBody>
          <a:bodyPr/>
          <a:lstStyle/>
          <a:p>
            <a:fld id="{3A2745D4-1EFD-41F9-BBA0-3C9550B17F2A}" type="datetime1">
              <a:rPr lang="en-GB" smtClean="0"/>
              <a:t>01/11/2021</a:t>
            </a:fld>
            <a:endParaRPr lang="en-GB"/>
          </a:p>
        </p:txBody>
      </p:sp>
      <p:sp>
        <p:nvSpPr>
          <p:cNvPr id="8" name="Footer Placeholder 7">
            <a:extLst>
              <a:ext uri="{FF2B5EF4-FFF2-40B4-BE49-F238E27FC236}">
                <a16:creationId xmlns:a16="http://schemas.microsoft.com/office/drawing/2014/main" id="{5D30D677-38E8-420F-9216-ACDE018017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158473-0E1E-4E7F-961A-ADB3DFAA51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91085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7091-213A-4F1D-A57C-ED4F24892E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A2198-61F8-4985-A950-F1D10700A444}"/>
              </a:ext>
            </a:extLst>
          </p:cNvPr>
          <p:cNvSpPr>
            <a:spLocks noGrp="1"/>
          </p:cNvSpPr>
          <p:nvPr>
            <p:ph type="dt" sz="half" idx="10"/>
          </p:nvPr>
        </p:nvSpPr>
        <p:spPr/>
        <p:txBody>
          <a:bodyPr/>
          <a:lstStyle/>
          <a:p>
            <a:fld id="{8F48579A-D10E-4D16-AA44-A85A63BEEDC3}" type="datetime1">
              <a:rPr lang="en-GB" smtClean="0"/>
              <a:t>01/11/2021</a:t>
            </a:fld>
            <a:endParaRPr lang="en-GB"/>
          </a:p>
        </p:txBody>
      </p:sp>
      <p:sp>
        <p:nvSpPr>
          <p:cNvPr id="4" name="Footer Placeholder 3">
            <a:extLst>
              <a:ext uri="{FF2B5EF4-FFF2-40B4-BE49-F238E27FC236}">
                <a16:creationId xmlns:a16="http://schemas.microsoft.com/office/drawing/2014/main" id="{C583E451-F1DF-4870-80A9-00171F1986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8D33AE-47CA-468E-BB47-B9352462306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861829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EC796-D31F-459E-A138-2AFBD4A293AF}"/>
              </a:ext>
            </a:extLst>
          </p:cNvPr>
          <p:cNvSpPr>
            <a:spLocks noGrp="1"/>
          </p:cNvSpPr>
          <p:nvPr>
            <p:ph type="dt" sz="half" idx="10"/>
          </p:nvPr>
        </p:nvSpPr>
        <p:spPr/>
        <p:txBody>
          <a:bodyPr/>
          <a:lstStyle/>
          <a:p>
            <a:fld id="{8B7E7490-EE41-4459-87D0-0492BA1E2CC7}" type="datetime1">
              <a:rPr lang="en-GB" smtClean="0"/>
              <a:t>01/11/2021</a:t>
            </a:fld>
            <a:endParaRPr lang="en-GB"/>
          </a:p>
        </p:txBody>
      </p:sp>
      <p:sp>
        <p:nvSpPr>
          <p:cNvPr id="3" name="Footer Placeholder 2">
            <a:extLst>
              <a:ext uri="{FF2B5EF4-FFF2-40B4-BE49-F238E27FC236}">
                <a16:creationId xmlns:a16="http://schemas.microsoft.com/office/drawing/2014/main" id="{92604254-A912-41E1-A188-79E0C1B5B9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C24E09-AA99-4507-98CC-2210673D1950}"/>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357462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856B-8BEC-488E-8E0C-C32E222FD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3DA2A6-92E4-4FCB-9105-38DD53798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C668AB-1A4D-4FE3-A28A-EEFA86B92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73E7C-B989-47FB-A4B6-A8334E0367B0}"/>
              </a:ext>
            </a:extLst>
          </p:cNvPr>
          <p:cNvSpPr>
            <a:spLocks noGrp="1"/>
          </p:cNvSpPr>
          <p:nvPr>
            <p:ph type="dt" sz="half" idx="10"/>
          </p:nvPr>
        </p:nvSpPr>
        <p:spPr/>
        <p:txBody>
          <a:bodyPr/>
          <a:lstStyle/>
          <a:p>
            <a:fld id="{9053814B-35F1-4B49-8275-0DA2B8363A6F}" type="datetime1">
              <a:rPr lang="en-GB" smtClean="0"/>
              <a:t>01/11/2021</a:t>
            </a:fld>
            <a:endParaRPr lang="en-GB"/>
          </a:p>
        </p:txBody>
      </p:sp>
      <p:sp>
        <p:nvSpPr>
          <p:cNvPr id="6" name="Footer Placeholder 5">
            <a:extLst>
              <a:ext uri="{FF2B5EF4-FFF2-40B4-BE49-F238E27FC236}">
                <a16:creationId xmlns:a16="http://schemas.microsoft.com/office/drawing/2014/main" id="{D484A091-E2B1-477E-BFFB-CBDDE0596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8434F-EE21-4096-BF97-5DEC8D98FD3B}"/>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73203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0CFB3-7568-44AB-B404-021C6C73DD8C}"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pic>
        <p:nvPicPr>
          <p:cNvPr id="7" name="Picture 6">
            <a:extLst>
              <a:ext uri="{FF2B5EF4-FFF2-40B4-BE49-F238E27FC236}">
                <a16:creationId xmlns:a16="http://schemas.microsoft.com/office/drawing/2014/main" id="{1B26D898-02A4-4D43-A4EE-64ADC7DC2AB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8477" y="95236"/>
            <a:ext cx="1670685" cy="568960"/>
          </a:xfrm>
          <a:prstGeom prst="rect">
            <a:avLst/>
          </a:prstGeom>
          <a:noFill/>
          <a:ln>
            <a:noFill/>
          </a:ln>
        </p:spPr>
      </p:pic>
      <p:pic>
        <p:nvPicPr>
          <p:cNvPr id="8" name="Picture 7">
            <a:extLst>
              <a:ext uri="{FF2B5EF4-FFF2-40B4-BE49-F238E27FC236}">
                <a16:creationId xmlns:a16="http://schemas.microsoft.com/office/drawing/2014/main" id="{299DF6A7-6DA5-4242-B61E-1BCF4ACD2ABA}"/>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00458" y="86358"/>
            <a:ext cx="2181860" cy="622300"/>
          </a:xfrm>
          <a:prstGeom prst="rect">
            <a:avLst/>
          </a:prstGeom>
          <a:noFill/>
          <a:ln>
            <a:noFill/>
          </a:ln>
        </p:spPr>
      </p:pic>
    </p:spTree>
    <p:extLst>
      <p:ext uri="{BB962C8B-B14F-4D97-AF65-F5344CB8AC3E}">
        <p14:creationId xmlns:p14="http://schemas.microsoft.com/office/powerpoint/2010/main" val="1781648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4064-0535-484B-8ACB-7B6F29618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7EFDAA-BE87-4B48-AE18-56C43C847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931357-112E-4CAA-9E08-99A334AEB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C1552-B907-444D-A397-7DD212DC31BA}"/>
              </a:ext>
            </a:extLst>
          </p:cNvPr>
          <p:cNvSpPr>
            <a:spLocks noGrp="1"/>
          </p:cNvSpPr>
          <p:nvPr>
            <p:ph type="dt" sz="half" idx="10"/>
          </p:nvPr>
        </p:nvSpPr>
        <p:spPr/>
        <p:txBody>
          <a:bodyPr/>
          <a:lstStyle/>
          <a:p>
            <a:fld id="{8BCCB7F4-A9AB-48C1-8844-48AE360E3FD7}" type="datetime1">
              <a:rPr lang="en-GB" smtClean="0"/>
              <a:t>01/11/2021</a:t>
            </a:fld>
            <a:endParaRPr lang="en-GB"/>
          </a:p>
        </p:txBody>
      </p:sp>
      <p:sp>
        <p:nvSpPr>
          <p:cNvPr id="6" name="Footer Placeholder 5">
            <a:extLst>
              <a:ext uri="{FF2B5EF4-FFF2-40B4-BE49-F238E27FC236}">
                <a16:creationId xmlns:a16="http://schemas.microsoft.com/office/drawing/2014/main" id="{29FC4B93-B74D-4F82-AADA-7DD779132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7B2162-6DD5-4182-9253-D1D27831569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230772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D08D-31F6-4A31-A2D3-617C89BC12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961EA0-6249-480A-9B6C-46A763134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7A9417-FCD1-491A-974E-2C77DA1BF19C}"/>
              </a:ext>
            </a:extLst>
          </p:cNvPr>
          <p:cNvSpPr>
            <a:spLocks noGrp="1"/>
          </p:cNvSpPr>
          <p:nvPr>
            <p:ph type="dt" sz="half" idx="10"/>
          </p:nvPr>
        </p:nvSpPr>
        <p:spPr/>
        <p:txBody>
          <a:bodyPr/>
          <a:lstStyle/>
          <a:p>
            <a:fld id="{30007CE8-3F5E-4B2C-9D62-730ED40A6C3C}" type="datetime1">
              <a:rPr lang="en-GB" smtClean="0"/>
              <a:t>01/11/2021</a:t>
            </a:fld>
            <a:endParaRPr lang="en-GB"/>
          </a:p>
        </p:txBody>
      </p:sp>
      <p:sp>
        <p:nvSpPr>
          <p:cNvPr id="5" name="Footer Placeholder 4">
            <a:extLst>
              <a:ext uri="{FF2B5EF4-FFF2-40B4-BE49-F238E27FC236}">
                <a16:creationId xmlns:a16="http://schemas.microsoft.com/office/drawing/2014/main" id="{269591EC-B158-4A32-9943-AC155C075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7CE8A-83F1-4CAB-8C5D-F790933E99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19979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9E760-8596-45E5-BA76-D0B21A4143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F61093-56B2-44CB-8627-38379295B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AFF10-1DF2-4822-8A2C-7076EA30EC0F}"/>
              </a:ext>
            </a:extLst>
          </p:cNvPr>
          <p:cNvSpPr>
            <a:spLocks noGrp="1"/>
          </p:cNvSpPr>
          <p:nvPr>
            <p:ph type="dt" sz="half" idx="10"/>
          </p:nvPr>
        </p:nvSpPr>
        <p:spPr/>
        <p:txBody>
          <a:bodyPr/>
          <a:lstStyle/>
          <a:p>
            <a:fld id="{73F0D290-753A-4CA5-8E3D-A89A24617691}" type="datetime1">
              <a:rPr lang="en-GB" smtClean="0"/>
              <a:t>01/11/2021</a:t>
            </a:fld>
            <a:endParaRPr lang="en-GB"/>
          </a:p>
        </p:txBody>
      </p:sp>
      <p:sp>
        <p:nvSpPr>
          <p:cNvPr id="5" name="Footer Placeholder 4">
            <a:extLst>
              <a:ext uri="{FF2B5EF4-FFF2-40B4-BE49-F238E27FC236}">
                <a16:creationId xmlns:a16="http://schemas.microsoft.com/office/drawing/2014/main" id="{BA59A69D-5736-4F78-9075-D8F1A2283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89B87-E353-41CB-A88E-613B326E73E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250526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DC065B-FA8F-450A-A5C4-C1BD35F39C6A}"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F11BA1F-EFB8-40F1-80EA-BE41C366620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19951" y="133883"/>
            <a:ext cx="1670685" cy="568960"/>
          </a:xfrm>
          <a:prstGeom prst="rect">
            <a:avLst/>
          </a:prstGeom>
          <a:noFill/>
          <a:ln>
            <a:noFill/>
          </a:ln>
        </p:spPr>
      </p:pic>
      <p:pic>
        <p:nvPicPr>
          <p:cNvPr id="11" name="Picture 10">
            <a:extLst>
              <a:ext uri="{FF2B5EF4-FFF2-40B4-BE49-F238E27FC236}">
                <a16:creationId xmlns:a16="http://schemas.microsoft.com/office/drawing/2014/main" id="{F24101D6-A3D8-4004-8C5A-D9F3D7441A8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21115" y="127508"/>
            <a:ext cx="2181860" cy="622300"/>
          </a:xfrm>
          <a:prstGeom prst="rect">
            <a:avLst/>
          </a:prstGeom>
          <a:noFill/>
          <a:ln>
            <a:noFill/>
          </a:ln>
        </p:spPr>
      </p:pic>
    </p:spTree>
    <p:extLst>
      <p:ext uri="{BB962C8B-B14F-4D97-AF65-F5344CB8AC3E}">
        <p14:creationId xmlns:p14="http://schemas.microsoft.com/office/powerpoint/2010/main" val="377125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598CD-1AE6-47F6-9DDE-B994FFB42C95}"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pic>
        <p:nvPicPr>
          <p:cNvPr id="7" name="Picture 6">
            <a:extLst>
              <a:ext uri="{FF2B5EF4-FFF2-40B4-BE49-F238E27FC236}">
                <a16:creationId xmlns:a16="http://schemas.microsoft.com/office/drawing/2014/main" id="{1B26D898-02A4-4D43-A4EE-64ADC7DC2AB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8477" y="95236"/>
            <a:ext cx="1670685" cy="568960"/>
          </a:xfrm>
          <a:prstGeom prst="rect">
            <a:avLst/>
          </a:prstGeom>
          <a:noFill/>
          <a:ln>
            <a:noFill/>
          </a:ln>
        </p:spPr>
      </p:pic>
      <p:pic>
        <p:nvPicPr>
          <p:cNvPr id="8" name="Picture 7">
            <a:extLst>
              <a:ext uri="{FF2B5EF4-FFF2-40B4-BE49-F238E27FC236}">
                <a16:creationId xmlns:a16="http://schemas.microsoft.com/office/drawing/2014/main" id="{299DF6A7-6DA5-4242-B61E-1BCF4ACD2ABA}"/>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00458" y="86358"/>
            <a:ext cx="2181860" cy="622300"/>
          </a:xfrm>
          <a:prstGeom prst="rect">
            <a:avLst/>
          </a:prstGeom>
          <a:noFill/>
          <a:ln>
            <a:noFill/>
          </a:ln>
        </p:spPr>
      </p:pic>
    </p:spTree>
    <p:extLst>
      <p:ext uri="{BB962C8B-B14F-4D97-AF65-F5344CB8AC3E}">
        <p14:creationId xmlns:p14="http://schemas.microsoft.com/office/powerpoint/2010/main" val="797753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4D4EB6-9F42-426F-9CAF-21B413CD4DA2}"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530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A1717-C172-4073-9ED0-A5393CFB4874}" type="datetime1">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367501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7F18F4-FB81-40BA-A304-E6CFC63AD31E}" type="datetime1">
              <a:rPr lang="en-GB" smtClean="0"/>
              <a:t>01/11/2021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603636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21E915-DBDB-46DE-9A1D-222163B2E56E}" type="datetime1">
              <a:rPr lang="en-GB" smtClean="0"/>
              <a:t>01/11/2021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482667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AEF064-9E88-42EC-A662-F85328B0A03F}" type="datetime1">
              <a:rPr lang="en-GB" smtClean="0"/>
              <a:t>01/11/2021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275220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DE95F8-864C-4905-8142-2B26F8697665}"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168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74CFEFE-51D3-4C44-8990-F1826BC56991}" type="datetime1">
              <a:rPr lang="en-GB" smtClean="0"/>
              <a:t>01/11/2021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30ACF3-4854-4857-A683-D5429A81F3F2}" type="slidenum">
              <a:rPr lang="en-GB" smtClean="0"/>
              <a:t>‹#›</a:t>
            </a:fld>
            <a:endParaRPr lang="en-GB"/>
          </a:p>
        </p:txBody>
      </p:sp>
    </p:spTree>
    <p:extLst>
      <p:ext uri="{BB962C8B-B14F-4D97-AF65-F5344CB8AC3E}">
        <p14:creationId xmlns:p14="http://schemas.microsoft.com/office/powerpoint/2010/main" val="2073702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B7E7A3-3808-4FAC-90D7-43CD89B579D1}" type="datetime1">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296125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61F23-FB27-4B4F-8255-B45C91DAF97A}"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2431375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67BEC0-8BE3-4DFE-9513-340A89F881AD}"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130483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FFE54B-1179-411C-8262-37616E77E676}" type="datetime1">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2042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8C97A1-14CF-45A6-9FE5-A0CE22ED1845}" type="datetime1">
              <a:rPr lang="en-GB" smtClean="0"/>
              <a:t>01/11/2021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260550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E6AE37-BC82-4DD0-A1B6-9EEC227FFE57}" type="datetime1">
              <a:rPr lang="en-GB" smtClean="0"/>
              <a:t>01/11/2021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236965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8DF5ABD-A9BF-4C9B-8839-1F3EB89FCC22}" type="datetime1">
              <a:rPr lang="en-GB" smtClean="0"/>
              <a:t>01/11/2021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110497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B45F429-9C89-4DCA-9A64-3A41958607A2}" type="datetime1">
              <a:rPr lang="en-GB" smtClean="0"/>
              <a:t>01/11/2021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30ACF3-4854-4857-A683-D5429A81F3F2}" type="slidenum">
              <a:rPr lang="en-GB" smtClean="0"/>
              <a:t>‹#›</a:t>
            </a:fld>
            <a:endParaRPr lang="en-GB"/>
          </a:p>
        </p:txBody>
      </p:sp>
    </p:spTree>
    <p:extLst>
      <p:ext uri="{BB962C8B-B14F-4D97-AF65-F5344CB8AC3E}">
        <p14:creationId xmlns:p14="http://schemas.microsoft.com/office/powerpoint/2010/main" val="247510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3DB684-B869-4D76-9817-2BF6F24FAD5C}" type="datetime1">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31364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C15254-559D-4D61-90BD-B88325EDBE64}" type="datetime1">
              <a:rPr lang="en-GB" smtClean="0"/>
              <a:t>01/11/2021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30ACF3-4854-4857-A683-D5429A81F3F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141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B564A-6ADC-413B-983F-6DC1E3604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FD7E32-6FE8-4AF8-AC3E-10B0C1A8E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E666FB-2C42-4465-B9BC-8B9DE9B19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F49F8-702A-4816-930B-16D64F039996}" type="datetime1">
              <a:rPr lang="en-GB" smtClean="0"/>
              <a:t>01/11/2021</a:t>
            </a:fld>
            <a:endParaRPr lang="en-GB"/>
          </a:p>
        </p:txBody>
      </p:sp>
      <p:sp>
        <p:nvSpPr>
          <p:cNvPr id="5" name="Footer Placeholder 4">
            <a:extLst>
              <a:ext uri="{FF2B5EF4-FFF2-40B4-BE49-F238E27FC236}">
                <a16:creationId xmlns:a16="http://schemas.microsoft.com/office/drawing/2014/main" id="{9C2F0BC3-FD0C-4140-95C1-4399332AC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1CD2CF-62EC-4A5E-B3BA-F446C33A7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38CA0-3056-4810-AED1-6D1C948538A1}" type="slidenum">
              <a:rPr lang="en-GB" smtClean="0"/>
              <a:t>‹#›</a:t>
            </a:fld>
            <a:endParaRPr lang="en-GB"/>
          </a:p>
        </p:txBody>
      </p:sp>
    </p:spTree>
    <p:extLst>
      <p:ext uri="{BB962C8B-B14F-4D97-AF65-F5344CB8AC3E}">
        <p14:creationId xmlns:p14="http://schemas.microsoft.com/office/powerpoint/2010/main" val="3512166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DDD5239-E149-4D87-A3B4-4E728429E072}" type="datetime1">
              <a:rPr lang="en-GB" smtClean="0"/>
              <a:t>01/11/2021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30ACF3-4854-4857-A683-D5429A81F3F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398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ublications.iom.int/system/files/pdf/iml_34_glossary.pdf"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648491-2B56-4AEB-853B-C42192F3F063}"/>
              </a:ext>
            </a:extLst>
          </p:cNvPr>
          <p:cNvSpPr>
            <a:spLocks noGrp="1"/>
          </p:cNvSpPr>
          <p:nvPr>
            <p:ph type="ctrTitle"/>
          </p:nvPr>
        </p:nvSpPr>
        <p:spPr/>
        <p:txBody>
          <a:bodyPr>
            <a:normAutofit/>
          </a:bodyPr>
          <a:lstStyle/>
          <a:p>
            <a:r>
              <a:rPr lang="en-GB" sz="4800" b="1" dirty="0">
                <a:latin typeface="+mn-lt"/>
                <a:cs typeface="Aharoni" panose="02010803020104030203" pitchFamily="2" charset="-79"/>
              </a:rPr>
              <a:t>Introduction to Mass Displacement</a:t>
            </a:r>
          </a:p>
        </p:txBody>
      </p:sp>
      <p:sp>
        <p:nvSpPr>
          <p:cNvPr id="5" name="Subtitle 4">
            <a:extLst>
              <a:ext uri="{FF2B5EF4-FFF2-40B4-BE49-F238E27FC236}">
                <a16:creationId xmlns:a16="http://schemas.microsoft.com/office/drawing/2014/main" id="{6189E3F3-1C53-4B9A-AF63-5258D7CD2C29}"/>
              </a:ext>
            </a:extLst>
          </p:cNvPr>
          <p:cNvSpPr>
            <a:spLocks noGrp="1"/>
          </p:cNvSpPr>
          <p:nvPr>
            <p:ph type="subTitle" idx="1"/>
          </p:nvPr>
        </p:nvSpPr>
        <p:spPr/>
        <p:txBody>
          <a:bodyPr/>
          <a:lstStyle/>
          <a:p>
            <a:r>
              <a:rPr lang="en-GB" b="1" cap="none" dirty="0">
                <a:latin typeface="+mn-lt"/>
                <a:cs typeface="Aharoni" panose="02010803020104030203" pitchFamily="2" charset="-79"/>
              </a:rPr>
              <a:t>Module 2: Moving on with Movement </a:t>
            </a:r>
          </a:p>
        </p:txBody>
      </p:sp>
    </p:spTree>
    <p:extLst>
      <p:ext uri="{BB962C8B-B14F-4D97-AF65-F5344CB8AC3E}">
        <p14:creationId xmlns:p14="http://schemas.microsoft.com/office/powerpoint/2010/main" val="336225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421C2B-B27F-47A4-AAC7-A56A785C4E1B}"/>
              </a:ext>
            </a:extLst>
          </p:cNvPr>
          <p:cNvSpPr>
            <a:spLocks noGrp="1"/>
          </p:cNvSpPr>
          <p:nvPr>
            <p:ph type="title"/>
          </p:nvPr>
        </p:nvSpPr>
        <p:spPr/>
        <p:txBody>
          <a:bodyPr>
            <a:normAutofit/>
          </a:bodyPr>
          <a:lstStyle/>
          <a:p>
            <a:pPr marL="533400" indent="-533400"/>
            <a:r>
              <a:rPr lang="sv-SE" sz="3200" b="1" dirty="0"/>
              <a:t>5.	</a:t>
            </a:r>
            <a:r>
              <a:rPr lang="sv-SE" sz="3200" b="1" dirty="0" err="1"/>
              <a:t>Introducing</a:t>
            </a:r>
            <a:r>
              <a:rPr lang="sv-SE" sz="3200" b="1" dirty="0"/>
              <a:t> </a:t>
            </a:r>
            <a:r>
              <a:rPr lang="sv-SE" sz="3200" b="1" dirty="0" err="1"/>
              <a:t>displacement</a:t>
            </a:r>
            <a:br>
              <a:rPr lang="sv-SE" sz="3200" b="1" dirty="0"/>
            </a:br>
            <a:r>
              <a:rPr lang="sv-SE" sz="2000" dirty="0" err="1"/>
              <a:t>Key</a:t>
            </a:r>
            <a:r>
              <a:rPr lang="sv-SE" sz="2000" dirty="0"/>
              <a:t> </a:t>
            </a:r>
            <a:r>
              <a:rPr lang="sv-SE" sz="2000" dirty="0" err="1"/>
              <a:t>terminology</a:t>
            </a:r>
            <a:r>
              <a:rPr lang="sv-SE" sz="2000" dirty="0"/>
              <a:t> </a:t>
            </a:r>
            <a:endParaRPr lang="sv-SE" sz="3200" dirty="0"/>
          </a:p>
        </p:txBody>
      </p:sp>
      <p:sp>
        <p:nvSpPr>
          <p:cNvPr id="4" name="Platshållare för bildnummer 3">
            <a:extLst>
              <a:ext uri="{FF2B5EF4-FFF2-40B4-BE49-F238E27FC236}">
                <a16:creationId xmlns:a16="http://schemas.microsoft.com/office/drawing/2014/main" id="{D3455EE1-6467-43A0-BE23-159FC8791B21}"/>
              </a:ext>
            </a:extLst>
          </p:cNvPr>
          <p:cNvSpPr>
            <a:spLocks noGrp="1"/>
          </p:cNvSpPr>
          <p:nvPr>
            <p:ph type="sldNum" sz="quarter" idx="12"/>
          </p:nvPr>
        </p:nvSpPr>
        <p:spPr>
          <a:xfrm>
            <a:off x="10675158" y="6459785"/>
            <a:ext cx="1312025" cy="365125"/>
          </a:xfrm>
        </p:spPr>
        <p:txBody>
          <a:bodyPr/>
          <a:lstStyle/>
          <a:p>
            <a:r>
              <a:rPr lang="en-GB" dirty="0"/>
              <a:t>8</a:t>
            </a:r>
          </a:p>
        </p:txBody>
      </p:sp>
      <p:sp>
        <p:nvSpPr>
          <p:cNvPr id="5" name="Rektangel 4">
            <a:extLst>
              <a:ext uri="{FF2B5EF4-FFF2-40B4-BE49-F238E27FC236}">
                <a16:creationId xmlns:a16="http://schemas.microsoft.com/office/drawing/2014/main" id="{7C4F15E7-099D-4726-AFDD-D28BA28644E1}"/>
              </a:ext>
            </a:extLst>
          </p:cNvPr>
          <p:cNvSpPr/>
          <p:nvPr/>
        </p:nvSpPr>
        <p:spPr>
          <a:xfrm>
            <a:off x="-1" y="0"/>
            <a:ext cx="324853" cy="6858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5. </a:t>
            </a:r>
            <a:r>
              <a:rPr lang="sv-SE" sz="1400" dirty="0" err="1"/>
              <a:t>Introducing</a:t>
            </a:r>
            <a:r>
              <a:rPr lang="sv-SE" sz="1400" dirty="0"/>
              <a:t> </a:t>
            </a:r>
            <a:r>
              <a:rPr lang="sv-SE" sz="1400" dirty="0" err="1"/>
              <a:t>displacement</a:t>
            </a:r>
            <a:endParaRPr lang="sv-SE" sz="1400" dirty="0"/>
          </a:p>
        </p:txBody>
      </p:sp>
      <p:graphicFrame>
        <p:nvGraphicFramePr>
          <p:cNvPr id="6" name="Tabell 5">
            <a:extLst>
              <a:ext uri="{FF2B5EF4-FFF2-40B4-BE49-F238E27FC236}">
                <a16:creationId xmlns:a16="http://schemas.microsoft.com/office/drawing/2014/main" id="{BD404D7C-C335-4678-88F6-B99B8C9317F1}"/>
              </a:ext>
            </a:extLst>
          </p:cNvPr>
          <p:cNvGraphicFramePr>
            <a:graphicFrameLocks noGrp="1"/>
          </p:cNvGraphicFramePr>
          <p:nvPr>
            <p:extLst>
              <p:ext uri="{D42A27DB-BD31-4B8C-83A1-F6EECF244321}">
                <p14:modId xmlns:p14="http://schemas.microsoft.com/office/powerpoint/2010/main" val="4063080214"/>
              </p:ext>
            </p:extLst>
          </p:nvPr>
        </p:nvGraphicFramePr>
        <p:xfrm>
          <a:off x="1097280" y="2422172"/>
          <a:ext cx="10058400" cy="3562992"/>
        </p:xfrm>
        <a:graphic>
          <a:graphicData uri="http://schemas.openxmlformats.org/drawingml/2006/table">
            <a:tbl>
              <a:tblPr firstRow="1" bandRow="1">
                <a:tableStyleId>{5940675A-B579-460E-94D1-54222C63F5DA}</a:tableStyleId>
              </a:tblPr>
              <a:tblGrid>
                <a:gridCol w="1925320">
                  <a:extLst>
                    <a:ext uri="{9D8B030D-6E8A-4147-A177-3AD203B41FA5}">
                      <a16:colId xmlns:a16="http://schemas.microsoft.com/office/drawing/2014/main" val="1997647384"/>
                    </a:ext>
                  </a:extLst>
                </a:gridCol>
                <a:gridCol w="8133080">
                  <a:extLst>
                    <a:ext uri="{9D8B030D-6E8A-4147-A177-3AD203B41FA5}">
                      <a16:colId xmlns:a16="http://schemas.microsoft.com/office/drawing/2014/main" val="2781014596"/>
                    </a:ext>
                  </a:extLst>
                </a:gridCol>
              </a:tblGrid>
              <a:tr h="1554760">
                <a:tc>
                  <a:txBody>
                    <a:bodyPr/>
                    <a:lstStyle/>
                    <a:p>
                      <a:r>
                        <a:rPr lang="sv-SE" sz="2000" dirty="0" err="1">
                          <a:solidFill>
                            <a:schemeClr val="accent2">
                              <a:lumMod val="75000"/>
                            </a:schemeClr>
                          </a:solidFill>
                        </a:rPr>
                        <a:t>Displacement</a:t>
                      </a:r>
                      <a:endParaRPr lang="sv-SE" sz="2000" dirty="0">
                        <a:solidFill>
                          <a:schemeClr val="accent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US" sz="1600" dirty="0">
                          <a:solidFill>
                            <a:schemeClr val="tx1">
                              <a:lumMod val="75000"/>
                              <a:lumOff val="25000"/>
                            </a:schemeClr>
                          </a:solidFill>
                        </a:rPr>
                        <a:t>The movement of persons who have been forced or obliged to flee or to leave their homes or places of habitual residence, in particular as a result of or in order to avoid the effects of armed conflict, situations of generalized violence, violations of human rights or natural or human-made disasters.</a:t>
                      </a:r>
                      <a:r>
                        <a:rPr lang="en-US" sz="1600" baseline="30000" dirty="0">
                          <a:solidFill>
                            <a:schemeClr val="tx1">
                              <a:lumMod val="75000"/>
                              <a:lumOff val="25000"/>
                            </a:schemeClr>
                          </a:solidFill>
                        </a:rPr>
                        <a:t>15</a:t>
                      </a:r>
                      <a:endParaRPr lang="sv-SE" sz="16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9620165"/>
                  </a:ext>
                </a:extLst>
              </a:tr>
              <a:tr h="2008232">
                <a:tc>
                  <a:txBody>
                    <a:bodyPr/>
                    <a:lstStyle/>
                    <a:p>
                      <a:r>
                        <a:rPr lang="sv-SE" sz="2000" dirty="0" err="1">
                          <a:solidFill>
                            <a:schemeClr val="accent2">
                              <a:lumMod val="75000"/>
                            </a:schemeClr>
                          </a:solidFill>
                        </a:rPr>
                        <a:t>Displaced</a:t>
                      </a:r>
                      <a:r>
                        <a:rPr lang="sv-SE" sz="2000" dirty="0">
                          <a:solidFill>
                            <a:schemeClr val="accent2">
                              <a:lumMod val="75000"/>
                            </a:schemeClr>
                          </a:solidFill>
                        </a:rPr>
                        <a:t> persons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lumMod val="75000"/>
                              <a:lumOff val="25000"/>
                            </a:schemeClr>
                          </a:solidFill>
                        </a:rPr>
                        <a:t>Persons or groups of persons who have been forced or obliged to flee or to leave their homes or places of habitual residence, either across an international border or within a state, in particular as a result of or in order to avoid the effects of armed conflict, situations of generalized violence, violations of human rights or natural or human-made disasters.</a:t>
                      </a:r>
                      <a:r>
                        <a:rPr lang="en-US" sz="1600" baseline="30000" dirty="0">
                          <a:solidFill>
                            <a:schemeClr val="tx1">
                              <a:lumMod val="75000"/>
                              <a:lumOff val="25000"/>
                            </a:schemeClr>
                          </a:solidFill>
                        </a:rPr>
                        <a:t>16</a:t>
                      </a:r>
                      <a:endParaRPr lang="sv-SE" sz="16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895291"/>
                  </a:ext>
                </a:extLst>
              </a:tr>
            </a:tbl>
          </a:graphicData>
        </a:graphic>
      </p:graphicFrame>
    </p:spTree>
    <p:extLst>
      <p:ext uri="{BB962C8B-B14F-4D97-AF65-F5344CB8AC3E}">
        <p14:creationId xmlns:p14="http://schemas.microsoft.com/office/powerpoint/2010/main" val="133051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3187A6-01BE-4A85-B1A1-5FA75F606ADF}"/>
              </a:ext>
            </a:extLst>
          </p:cNvPr>
          <p:cNvSpPr>
            <a:spLocks noGrp="1"/>
          </p:cNvSpPr>
          <p:nvPr>
            <p:ph type="title"/>
          </p:nvPr>
        </p:nvSpPr>
        <p:spPr/>
        <p:txBody>
          <a:bodyPr>
            <a:normAutofit/>
          </a:bodyPr>
          <a:lstStyle/>
          <a:p>
            <a:pPr marL="533400" indent="-533400"/>
            <a:r>
              <a:rPr lang="sv-SE" sz="3200" b="1" dirty="0"/>
              <a:t>6.	</a:t>
            </a:r>
            <a:r>
              <a:rPr lang="sv-SE" sz="3200" b="1" dirty="0" err="1"/>
              <a:t>Summary</a:t>
            </a:r>
            <a:r>
              <a:rPr lang="sv-SE" sz="3200" b="1" dirty="0"/>
              <a:t> </a:t>
            </a:r>
            <a:br>
              <a:rPr lang="sv-SE" sz="2800" b="1" dirty="0"/>
            </a:br>
            <a:r>
              <a:rPr lang="sv-SE" sz="2000" dirty="0" err="1"/>
              <a:t>Key</a:t>
            </a:r>
            <a:r>
              <a:rPr lang="sv-SE" sz="2000" dirty="0"/>
              <a:t> </a:t>
            </a:r>
            <a:r>
              <a:rPr lang="sv-SE" sz="2000" dirty="0" err="1"/>
              <a:t>points</a:t>
            </a:r>
            <a:r>
              <a:rPr lang="sv-SE" sz="2000" dirty="0"/>
              <a:t> to </a:t>
            </a:r>
            <a:r>
              <a:rPr lang="sv-SE" sz="2000" dirty="0" err="1"/>
              <a:t>remember</a:t>
            </a:r>
            <a:endParaRPr lang="sv-SE" sz="2800" dirty="0"/>
          </a:p>
        </p:txBody>
      </p:sp>
      <p:sp>
        <p:nvSpPr>
          <p:cNvPr id="6" name="Rektangel 5">
            <a:extLst>
              <a:ext uri="{FF2B5EF4-FFF2-40B4-BE49-F238E27FC236}">
                <a16:creationId xmlns:a16="http://schemas.microsoft.com/office/drawing/2014/main" id="{9840A193-764A-41B2-B26D-5072EA5CEF7A}"/>
              </a:ext>
            </a:extLst>
          </p:cNvPr>
          <p:cNvSpPr/>
          <p:nvPr/>
        </p:nvSpPr>
        <p:spPr>
          <a:xfrm>
            <a:off x="-1" y="0"/>
            <a:ext cx="324853"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err="1"/>
              <a:t>Section</a:t>
            </a:r>
            <a:r>
              <a:rPr lang="sv-SE" sz="1400"/>
              <a:t> 6. Summary</a:t>
            </a:r>
            <a:endParaRPr lang="sv-SE" sz="1400" dirty="0"/>
          </a:p>
        </p:txBody>
      </p:sp>
      <p:pic>
        <p:nvPicPr>
          <p:cNvPr id="7" name="Bild 6" descr="Utropstecken">
            <a:extLst>
              <a:ext uri="{FF2B5EF4-FFF2-40B4-BE49-F238E27FC236}">
                <a16:creationId xmlns:a16="http://schemas.microsoft.com/office/drawing/2014/main" id="{3BFA91BC-2389-4AE4-9411-A95B6E4095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5399" y="5373078"/>
            <a:ext cx="616975" cy="616975"/>
          </a:xfrm>
          <a:prstGeom prst="rect">
            <a:avLst/>
          </a:prstGeom>
        </p:spPr>
      </p:pic>
      <p:pic>
        <p:nvPicPr>
          <p:cNvPr id="8" name="Bild 7" descr="Utropstecken">
            <a:extLst>
              <a:ext uri="{FF2B5EF4-FFF2-40B4-BE49-F238E27FC236}">
                <a16:creationId xmlns:a16="http://schemas.microsoft.com/office/drawing/2014/main" id="{C7E8456E-C155-48A0-85B1-C35156399B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5399" y="4298150"/>
            <a:ext cx="616975" cy="616975"/>
          </a:xfrm>
          <a:prstGeom prst="rect">
            <a:avLst/>
          </a:prstGeom>
        </p:spPr>
      </p:pic>
      <p:pic>
        <p:nvPicPr>
          <p:cNvPr id="9" name="Bild 8" descr="Utropstecken">
            <a:extLst>
              <a:ext uri="{FF2B5EF4-FFF2-40B4-BE49-F238E27FC236}">
                <a16:creationId xmlns:a16="http://schemas.microsoft.com/office/drawing/2014/main" id="{18A03D5C-47EA-4F94-ACAD-9698817005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770" y="3208137"/>
            <a:ext cx="616975" cy="616975"/>
          </a:xfrm>
          <a:prstGeom prst="rect">
            <a:avLst/>
          </a:prstGeom>
        </p:spPr>
      </p:pic>
      <p:pic>
        <p:nvPicPr>
          <p:cNvPr id="10" name="Bild 9" descr="Utropstecken">
            <a:extLst>
              <a:ext uri="{FF2B5EF4-FFF2-40B4-BE49-F238E27FC236}">
                <a16:creationId xmlns:a16="http://schemas.microsoft.com/office/drawing/2014/main" id="{282A2D96-B59E-4C06-8D50-029B63D216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771" y="2118211"/>
            <a:ext cx="616975" cy="616975"/>
          </a:xfrm>
          <a:prstGeom prst="rect">
            <a:avLst/>
          </a:prstGeom>
        </p:spPr>
      </p:pic>
      <p:sp>
        <p:nvSpPr>
          <p:cNvPr id="3" name="Platshållare för bildnummer 2">
            <a:extLst>
              <a:ext uri="{FF2B5EF4-FFF2-40B4-BE49-F238E27FC236}">
                <a16:creationId xmlns:a16="http://schemas.microsoft.com/office/drawing/2014/main" id="{7D0EC44B-E1DA-42EA-A78F-2E0B54106B49}"/>
              </a:ext>
            </a:extLst>
          </p:cNvPr>
          <p:cNvSpPr>
            <a:spLocks noGrp="1"/>
          </p:cNvSpPr>
          <p:nvPr>
            <p:ph type="sldNum" sz="quarter" idx="12"/>
          </p:nvPr>
        </p:nvSpPr>
        <p:spPr>
          <a:xfrm>
            <a:off x="10687858" y="6459785"/>
            <a:ext cx="1312025" cy="365125"/>
          </a:xfrm>
        </p:spPr>
        <p:txBody>
          <a:bodyPr/>
          <a:lstStyle/>
          <a:p>
            <a:r>
              <a:rPr lang="en-GB" dirty="0"/>
              <a:t>9</a:t>
            </a:r>
          </a:p>
        </p:txBody>
      </p:sp>
      <p:sp>
        <p:nvSpPr>
          <p:cNvPr id="11" name="textruta 10">
            <a:extLst>
              <a:ext uri="{FF2B5EF4-FFF2-40B4-BE49-F238E27FC236}">
                <a16:creationId xmlns:a16="http://schemas.microsoft.com/office/drawing/2014/main" id="{0F922B6D-7571-47D6-90E9-6AB3FC9638A4}"/>
              </a:ext>
            </a:extLst>
          </p:cNvPr>
          <p:cNvSpPr txBox="1"/>
          <p:nvPr/>
        </p:nvSpPr>
        <p:spPr>
          <a:xfrm>
            <a:off x="2255785" y="2095313"/>
            <a:ext cx="8852262" cy="4247317"/>
          </a:xfrm>
          <a:prstGeom prst="rect">
            <a:avLst/>
          </a:prstGeom>
          <a:noFill/>
        </p:spPr>
        <p:txBody>
          <a:bodyPr wrap="square" rtlCol="0">
            <a:spAutoFit/>
          </a:bodyPr>
          <a:lstStyle/>
          <a:p>
            <a:r>
              <a:rPr lang="sv-SE" dirty="0" err="1">
                <a:solidFill>
                  <a:schemeClr val="tx1">
                    <a:lumMod val="75000"/>
                    <a:lumOff val="25000"/>
                  </a:schemeClr>
                </a:solidFill>
              </a:rPr>
              <a:t>There</a:t>
            </a:r>
            <a:r>
              <a:rPr lang="sv-SE" dirty="0">
                <a:solidFill>
                  <a:schemeClr val="tx1">
                    <a:lumMod val="75000"/>
                    <a:lumOff val="25000"/>
                  </a:schemeClr>
                </a:solidFill>
              </a:rPr>
              <a:t> is a </a:t>
            </a:r>
            <a:r>
              <a:rPr lang="sv-SE" dirty="0" err="1">
                <a:solidFill>
                  <a:schemeClr val="tx1">
                    <a:lumMod val="75000"/>
                    <a:lumOff val="25000"/>
                  </a:schemeClr>
                </a:solidFill>
              </a:rPr>
              <a:t>tendency</a:t>
            </a:r>
            <a:r>
              <a:rPr lang="sv-SE" dirty="0">
                <a:solidFill>
                  <a:schemeClr val="tx1">
                    <a:lumMod val="75000"/>
                    <a:lumOff val="25000"/>
                  </a:schemeClr>
                </a:solidFill>
              </a:rPr>
              <a:t> to </a:t>
            </a:r>
            <a:r>
              <a:rPr lang="sv-SE" dirty="0" err="1">
                <a:solidFill>
                  <a:schemeClr val="tx1">
                    <a:lumMod val="75000"/>
                    <a:lumOff val="25000"/>
                  </a:schemeClr>
                </a:solidFill>
              </a:rPr>
              <a:t>speak</a:t>
            </a:r>
            <a:r>
              <a:rPr lang="sv-SE" dirty="0">
                <a:solidFill>
                  <a:schemeClr val="tx1">
                    <a:lumMod val="75000"/>
                    <a:lumOff val="25000"/>
                  </a:schemeClr>
                </a:solidFill>
              </a:rPr>
              <a:t> </a:t>
            </a:r>
            <a:r>
              <a:rPr lang="sv-SE" dirty="0" err="1">
                <a:solidFill>
                  <a:schemeClr val="tx1">
                    <a:lumMod val="75000"/>
                    <a:lumOff val="25000"/>
                  </a:schemeClr>
                </a:solidFill>
              </a:rPr>
              <a:t>about</a:t>
            </a:r>
            <a:r>
              <a:rPr lang="sv-SE" dirty="0">
                <a:solidFill>
                  <a:schemeClr val="tx1">
                    <a:lumMod val="75000"/>
                    <a:lumOff val="25000"/>
                  </a:schemeClr>
                </a:solidFill>
              </a:rPr>
              <a:t> </a:t>
            </a:r>
            <a:r>
              <a:rPr lang="sv-SE" dirty="0" err="1">
                <a:solidFill>
                  <a:schemeClr val="tx1">
                    <a:lumMod val="75000"/>
                    <a:lumOff val="25000"/>
                  </a:schemeClr>
                </a:solidFill>
              </a:rPr>
              <a:t>movement</a:t>
            </a:r>
            <a:r>
              <a:rPr lang="sv-SE" dirty="0">
                <a:solidFill>
                  <a:schemeClr val="tx1">
                    <a:lumMod val="75000"/>
                    <a:lumOff val="25000"/>
                  </a:schemeClr>
                </a:solidFill>
              </a:rPr>
              <a:t> in terms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forced</a:t>
            </a:r>
            <a:r>
              <a:rPr lang="sv-SE" dirty="0">
                <a:solidFill>
                  <a:schemeClr val="tx1">
                    <a:lumMod val="75000"/>
                    <a:lumOff val="25000"/>
                  </a:schemeClr>
                </a:solidFill>
              </a:rPr>
              <a:t> and </a:t>
            </a:r>
            <a:r>
              <a:rPr lang="sv-SE" dirty="0" err="1">
                <a:solidFill>
                  <a:schemeClr val="tx1">
                    <a:lumMod val="75000"/>
                    <a:lumOff val="25000"/>
                  </a:schemeClr>
                </a:solidFill>
              </a:rPr>
              <a:t>voluntary</a:t>
            </a:r>
            <a:r>
              <a:rPr lang="sv-SE" dirty="0">
                <a:solidFill>
                  <a:schemeClr val="tx1">
                    <a:lumMod val="75000"/>
                    <a:lumOff val="25000"/>
                  </a:schemeClr>
                </a:solidFill>
              </a:rPr>
              <a:t>, </a:t>
            </a:r>
            <a:r>
              <a:rPr lang="sv-SE" dirty="0" err="1">
                <a:solidFill>
                  <a:schemeClr val="tx1">
                    <a:lumMod val="75000"/>
                    <a:lumOff val="25000"/>
                  </a:schemeClr>
                </a:solidFill>
              </a:rPr>
              <a:t>but</a:t>
            </a:r>
            <a:r>
              <a:rPr lang="sv-SE" dirty="0">
                <a:solidFill>
                  <a:schemeClr val="tx1">
                    <a:lumMod val="75000"/>
                    <a:lumOff val="25000"/>
                  </a:schemeClr>
                </a:solidFill>
              </a:rPr>
              <a:t> </a:t>
            </a:r>
            <a:r>
              <a:rPr lang="sv-SE" dirty="0" err="1">
                <a:solidFill>
                  <a:schemeClr val="tx1">
                    <a:lumMod val="75000"/>
                    <a:lumOff val="25000"/>
                  </a:schemeClr>
                </a:solidFill>
              </a:rPr>
              <a:t>this</a:t>
            </a:r>
            <a:r>
              <a:rPr lang="sv-SE" dirty="0">
                <a:solidFill>
                  <a:schemeClr val="tx1">
                    <a:lumMod val="75000"/>
                    <a:lumOff val="25000"/>
                  </a:schemeClr>
                </a:solidFill>
              </a:rPr>
              <a:t> </a:t>
            </a:r>
            <a:r>
              <a:rPr lang="sv-SE" dirty="0" err="1">
                <a:solidFill>
                  <a:schemeClr val="tx1">
                    <a:lumMod val="75000"/>
                    <a:lumOff val="25000"/>
                  </a:schemeClr>
                </a:solidFill>
              </a:rPr>
              <a:t>distinction</a:t>
            </a:r>
            <a:r>
              <a:rPr lang="sv-SE" dirty="0">
                <a:solidFill>
                  <a:schemeClr val="tx1">
                    <a:lumMod val="75000"/>
                    <a:lumOff val="25000"/>
                  </a:schemeClr>
                </a:solidFill>
              </a:rPr>
              <a:t> </a:t>
            </a:r>
            <a:r>
              <a:rPr lang="sv-SE" dirty="0" err="1">
                <a:solidFill>
                  <a:schemeClr val="tx1">
                    <a:lumMod val="75000"/>
                    <a:lumOff val="25000"/>
                  </a:schemeClr>
                </a:solidFill>
              </a:rPr>
              <a:t>rarely</a:t>
            </a:r>
            <a:r>
              <a:rPr lang="sv-SE" dirty="0">
                <a:solidFill>
                  <a:schemeClr val="tx1">
                    <a:lumMod val="75000"/>
                    <a:lumOff val="25000"/>
                  </a:schemeClr>
                </a:solidFill>
              </a:rPr>
              <a:t> </a:t>
            </a:r>
            <a:r>
              <a:rPr lang="sv-SE" dirty="0" err="1">
                <a:solidFill>
                  <a:schemeClr val="tx1">
                    <a:lumMod val="75000"/>
                    <a:lumOff val="25000"/>
                  </a:schemeClr>
                </a:solidFill>
              </a:rPr>
              <a:t>captures</a:t>
            </a:r>
            <a:r>
              <a:rPr lang="sv-SE" dirty="0">
                <a:solidFill>
                  <a:schemeClr val="tx1">
                    <a:lumMod val="75000"/>
                    <a:lumOff val="25000"/>
                  </a:schemeClr>
                </a:solidFill>
              </a:rPr>
              <a:t> the </a:t>
            </a:r>
            <a:r>
              <a:rPr lang="sv-SE" dirty="0" err="1">
                <a:solidFill>
                  <a:schemeClr val="tx1">
                    <a:lumMod val="75000"/>
                    <a:lumOff val="25000"/>
                  </a:schemeClr>
                </a:solidFill>
              </a:rPr>
              <a:t>complexities</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people’s</a:t>
            </a:r>
            <a:r>
              <a:rPr lang="sv-SE" dirty="0">
                <a:solidFill>
                  <a:schemeClr val="tx1">
                    <a:lumMod val="75000"/>
                    <a:lumOff val="25000"/>
                  </a:schemeClr>
                </a:solidFill>
              </a:rPr>
              <a:t> </a:t>
            </a:r>
            <a:r>
              <a:rPr lang="sv-SE" dirty="0" err="1">
                <a:solidFill>
                  <a:schemeClr val="tx1">
                    <a:lumMod val="75000"/>
                    <a:lumOff val="25000"/>
                  </a:schemeClr>
                </a:solidFill>
              </a:rPr>
              <a:t>lives</a:t>
            </a:r>
            <a:r>
              <a:rPr lang="sv-SE" dirty="0">
                <a:solidFill>
                  <a:schemeClr val="tx1">
                    <a:lumMod val="75000"/>
                    <a:lumOff val="25000"/>
                  </a:schemeClr>
                </a:solidFill>
              </a:rPr>
              <a:t> and </a:t>
            </a:r>
            <a:r>
              <a:rPr lang="sv-SE" dirty="0" err="1">
                <a:solidFill>
                  <a:schemeClr val="tx1">
                    <a:lumMod val="75000"/>
                    <a:lumOff val="25000"/>
                  </a:schemeClr>
                </a:solidFill>
              </a:rPr>
              <a:t>movement</a:t>
            </a:r>
            <a:r>
              <a:rPr lang="sv-SE" dirty="0">
                <a:solidFill>
                  <a:schemeClr val="tx1">
                    <a:lumMod val="75000"/>
                    <a:lumOff val="25000"/>
                  </a:schemeClr>
                </a:solidFill>
              </a:rPr>
              <a:t> </a:t>
            </a:r>
            <a:r>
              <a:rPr lang="sv-SE" dirty="0" err="1">
                <a:solidFill>
                  <a:schemeClr val="tx1">
                    <a:lumMod val="75000"/>
                    <a:lumOff val="25000"/>
                  </a:schemeClr>
                </a:solidFill>
              </a:rPr>
              <a:t>patterns</a:t>
            </a:r>
            <a:r>
              <a:rPr lang="sv-SE" dirty="0">
                <a:solidFill>
                  <a:schemeClr val="tx1">
                    <a:lumMod val="75000"/>
                    <a:lumOff val="25000"/>
                  </a:schemeClr>
                </a:solidFill>
              </a:rPr>
              <a:t> </a:t>
            </a:r>
          </a:p>
          <a:p>
            <a:endParaRPr lang="sv-SE" dirty="0">
              <a:solidFill>
                <a:schemeClr val="tx1">
                  <a:lumMod val="75000"/>
                  <a:lumOff val="25000"/>
                </a:schemeClr>
              </a:solidFill>
            </a:endParaRPr>
          </a:p>
          <a:p>
            <a:endParaRPr lang="sv-SE" dirty="0">
              <a:solidFill>
                <a:schemeClr val="tx1">
                  <a:lumMod val="75000"/>
                  <a:lumOff val="25000"/>
                </a:schemeClr>
              </a:solidFill>
            </a:endParaRPr>
          </a:p>
          <a:p>
            <a:r>
              <a:rPr lang="sv-SE" dirty="0">
                <a:solidFill>
                  <a:schemeClr val="tx1">
                    <a:lumMod val="75000"/>
                    <a:lumOff val="25000"/>
                  </a:schemeClr>
                </a:solidFill>
              </a:rPr>
              <a:t>Just as </a:t>
            </a:r>
            <a:r>
              <a:rPr lang="sv-SE" dirty="0" err="1">
                <a:solidFill>
                  <a:schemeClr val="tx1">
                    <a:lumMod val="75000"/>
                    <a:lumOff val="25000"/>
                  </a:schemeClr>
                </a:solidFill>
              </a:rPr>
              <a:t>people</a:t>
            </a:r>
            <a:r>
              <a:rPr lang="sv-SE" dirty="0">
                <a:solidFill>
                  <a:schemeClr val="tx1">
                    <a:lumMod val="75000"/>
                    <a:lumOff val="25000"/>
                  </a:schemeClr>
                </a:solidFill>
              </a:rPr>
              <a:t> </a:t>
            </a:r>
            <a:r>
              <a:rPr lang="sv-SE" dirty="0" err="1">
                <a:solidFill>
                  <a:schemeClr val="tx1">
                    <a:lumMod val="75000"/>
                    <a:lumOff val="25000"/>
                  </a:schemeClr>
                </a:solidFill>
              </a:rPr>
              <a:t>may</a:t>
            </a:r>
            <a:r>
              <a:rPr lang="sv-SE" dirty="0">
                <a:solidFill>
                  <a:schemeClr val="tx1">
                    <a:lumMod val="75000"/>
                    <a:lumOff val="25000"/>
                  </a:schemeClr>
                </a:solidFill>
              </a:rPr>
              <a:t> be </a:t>
            </a:r>
            <a:r>
              <a:rPr lang="sv-SE" dirty="0" err="1">
                <a:solidFill>
                  <a:schemeClr val="tx1">
                    <a:lumMod val="75000"/>
                    <a:lumOff val="25000"/>
                  </a:schemeClr>
                </a:solidFill>
              </a:rPr>
              <a:t>forced</a:t>
            </a:r>
            <a:r>
              <a:rPr lang="sv-SE" dirty="0">
                <a:solidFill>
                  <a:schemeClr val="tx1">
                    <a:lumMod val="75000"/>
                    <a:lumOff val="25000"/>
                  </a:schemeClr>
                </a:solidFill>
              </a:rPr>
              <a:t> to </a:t>
            </a:r>
            <a:r>
              <a:rPr lang="sv-SE" dirty="0" err="1">
                <a:solidFill>
                  <a:schemeClr val="tx1">
                    <a:lumMod val="75000"/>
                    <a:lumOff val="25000"/>
                  </a:schemeClr>
                </a:solidFill>
              </a:rPr>
              <a:t>move</a:t>
            </a:r>
            <a:r>
              <a:rPr lang="sv-SE" dirty="0">
                <a:solidFill>
                  <a:schemeClr val="tx1">
                    <a:lumMod val="75000"/>
                    <a:lumOff val="25000"/>
                  </a:schemeClr>
                </a:solidFill>
              </a:rPr>
              <a:t> from </a:t>
            </a:r>
            <a:r>
              <a:rPr lang="sv-SE" dirty="0" err="1">
                <a:solidFill>
                  <a:schemeClr val="tx1">
                    <a:lumMod val="75000"/>
                    <a:lumOff val="25000"/>
                  </a:schemeClr>
                </a:solidFill>
              </a:rPr>
              <a:t>where</a:t>
            </a:r>
            <a:r>
              <a:rPr lang="sv-SE" dirty="0">
                <a:solidFill>
                  <a:schemeClr val="tx1">
                    <a:lumMod val="75000"/>
                    <a:lumOff val="25000"/>
                  </a:schemeClr>
                </a:solidFill>
              </a:rPr>
              <a:t> </a:t>
            </a:r>
            <a:r>
              <a:rPr lang="sv-SE" dirty="0" err="1">
                <a:solidFill>
                  <a:schemeClr val="tx1">
                    <a:lumMod val="75000"/>
                    <a:lumOff val="25000"/>
                  </a:schemeClr>
                </a:solidFill>
              </a:rPr>
              <a:t>they</a:t>
            </a:r>
            <a:r>
              <a:rPr lang="sv-SE" dirty="0">
                <a:solidFill>
                  <a:schemeClr val="tx1">
                    <a:lumMod val="75000"/>
                    <a:lumOff val="25000"/>
                  </a:schemeClr>
                </a:solidFill>
              </a:rPr>
              <a:t> </a:t>
            </a:r>
            <a:r>
              <a:rPr lang="sv-SE" dirty="0" err="1">
                <a:solidFill>
                  <a:schemeClr val="tx1">
                    <a:lumMod val="75000"/>
                    <a:lumOff val="25000"/>
                  </a:schemeClr>
                </a:solidFill>
              </a:rPr>
              <a:t>reside</a:t>
            </a:r>
            <a:r>
              <a:rPr lang="sv-SE" dirty="0">
                <a:solidFill>
                  <a:schemeClr val="tx1">
                    <a:lumMod val="75000"/>
                    <a:lumOff val="25000"/>
                  </a:schemeClr>
                </a:solidFill>
              </a:rPr>
              <a:t>, </a:t>
            </a:r>
            <a:r>
              <a:rPr lang="sv-SE" dirty="0" err="1">
                <a:solidFill>
                  <a:schemeClr val="tx1">
                    <a:lumMod val="75000"/>
                    <a:lumOff val="25000"/>
                  </a:schemeClr>
                </a:solidFill>
              </a:rPr>
              <a:t>they</a:t>
            </a:r>
            <a:r>
              <a:rPr lang="sv-SE" dirty="0">
                <a:solidFill>
                  <a:schemeClr val="tx1">
                    <a:lumMod val="75000"/>
                    <a:lumOff val="25000"/>
                  </a:schemeClr>
                </a:solidFill>
              </a:rPr>
              <a:t> </a:t>
            </a:r>
            <a:r>
              <a:rPr lang="sv-SE" dirty="0" err="1">
                <a:solidFill>
                  <a:schemeClr val="tx1">
                    <a:lumMod val="75000"/>
                    <a:lumOff val="25000"/>
                  </a:schemeClr>
                </a:solidFill>
              </a:rPr>
              <a:t>may</a:t>
            </a:r>
            <a:r>
              <a:rPr lang="sv-SE" dirty="0">
                <a:solidFill>
                  <a:schemeClr val="tx1">
                    <a:lumMod val="75000"/>
                    <a:lumOff val="25000"/>
                  </a:schemeClr>
                </a:solidFill>
              </a:rPr>
              <a:t> </a:t>
            </a:r>
            <a:r>
              <a:rPr lang="sv-SE" dirty="0" err="1">
                <a:solidFill>
                  <a:schemeClr val="tx1">
                    <a:lumMod val="75000"/>
                    <a:lumOff val="25000"/>
                  </a:schemeClr>
                </a:solidFill>
              </a:rPr>
              <a:t>also</a:t>
            </a:r>
            <a:r>
              <a:rPr lang="sv-SE" dirty="0">
                <a:solidFill>
                  <a:schemeClr val="tx1">
                    <a:lumMod val="75000"/>
                    <a:lumOff val="25000"/>
                  </a:schemeClr>
                </a:solidFill>
              </a:rPr>
              <a:t> be </a:t>
            </a:r>
            <a:r>
              <a:rPr lang="sv-SE" dirty="0" err="1">
                <a:solidFill>
                  <a:schemeClr val="tx1">
                    <a:lumMod val="75000"/>
                    <a:lumOff val="25000"/>
                  </a:schemeClr>
                </a:solidFill>
              </a:rPr>
              <a:t>forced</a:t>
            </a:r>
            <a:r>
              <a:rPr lang="sv-SE" dirty="0">
                <a:solidFill>
                  <a:schemeClr val="tx1">
                    <a:lumMod val="75000"/>
                    <a:lumOff val="25000"/>
                  </a:schemeClr>
                </a:solidFill>
              </a:rPr>
              <a:t> to </a:t>
            </a:r>
            <a:r>
              <a:rPr lang="sv-SE" dirty="0" err="1">
                <a:solidFill>
                  <a:schemeClr val="tx1">
                    <a:lumMod val="75000"/>
                    <a:lumOff val="25000"/>
                  </a:schemeClr>
                </a:solidFill>
              </a:rPr>
              <a:t>stay</a:t>
            </a:r>
            <a:r>
              <a:rPr lang="sv-SE" dirty="0">
                <a:solidFill>
                  <a:schemeClr val="tx1">
                    <a:lumMod val="75000"/>
                    <a:lumOff val="25000"/>
                  </a:schemeClr>
                </a:solidFill>
              </a:rPr>
              <a:t> in </a:t>
            </a:r>
            <a:r>
              <a:rPr lang="sv-SE" dirty="0" err="1">
                <a:solidFill>
                  <a:schemeClr val="tx1">
                    <a:lumMod val="75000"/>
                    <a:lumOff val="25000"/>
                  </a:schemeClr>
                </a:solidFill>
              </a:rPr>
              <a:t>place</a:t>
            </a:r>
            <a:r>
              <a:rPr lang="sv-SE" dirty="0">
                <a:solidFill>
                  <a:schemeClr val="tx1">
                    <a:lumMod val="75000"/>
                    <a:lumOff val="25000"/>
                  </a:schemeClr>
                </a:solidFill>
              </a:rPr>
              <a:t> </a:t>
            </a:r>
            <a:r>
              <a:rPr lang="sv-SE" dirty="0" err="1">
                <a:solidFill>
                  <a:schemeClr val="tx1">
                    <a:lumMod val="75000"/>
                    <a:lumOff val="25000"/>
                  </a:schemeClr>
                </a:solidFill>
              </a:rPr>
              <a:t>because</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factors</a:t>
            </a:r>
            <a:r>
              <a:rPr lang="sv-SE" dirty="0">
                <a:solidFill>
                  <a:schemeClr val="tx1">
                    <a:lumMod val="75000"/>
                    <a:lumOff val="25000"/>
                  </a:schemeClr>
                </a:solidFill>
              </a:rPr>
              <a:t> </a:t>
            </a:r>
            <a:r>
              <a:rPr lang="sv-SE" dirty="0" err="1">
                <a:solidFill>
                  <a:schemeClr val="tx1">
                    <a:lumMod val="75000"/>
                    <a:lumOff val="25000"/>
                  </a:schemeClr>
                </a:solidFill>
              </a:rPr>
              <a:t>out</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their</a:t>
            </a:r>
            <a:r>
              <a:rPr lang="sv-SE" dirty="0">
                <a:solidFill>
                  <a:schemeClr val="tx1">
                    <a:lumMod val="75000"/>
                    <a:lumOff val="25000"/>
                  </a:schemeClr>
                </a:solidFill>
              </a:rPr>
              <a:t> </a:t>
            </a:r>
            <a:r>
              <a:rPr lang="sv-SE" dirty="0" err="1">
                <a:solidFill>
                  <a:schemeClr val="tx1">
                    <a:lumMod val="75000"/>
                    <a:lumOff val="25000"/>
                  </a:schemeClr>
                </a:solidFill>
              </a:rPr>
              <a:t>control</a:t>
            </a:r>
            <a:endParaRPr lang="sv-SE" dirty="0">
              <a:solidFill>
                <a:schemeClr val="tx1">
                  <a:lumMod val="75000"/>
                  <a:lumOff val="25000"/>
                </a:schemeClr>
              </a:solidFill>
            </a:endParaRPr>
          </a:p>
          <a:p>
            <a:endParaRPr lang="sv-SE" dirty="0">
              <a:solidFill>
                <a:schemeClr val="tx1">
                  <a:lumMod val="75000"/>
                  <a:lumOff val="25000"/>
                </a:schemeClr>
              </a:solidFill>
            </a:endParaRPr>
          </a:p>
          <a:p>
            <a:endParaRPr lang="sv-SE" dirty="0">
              <a:solidFill>
                <a:schemeClr val="tx1">
                  <a:lumMod val="75000"/>
                  <a:lumOff val="25000"/>
                </a:schemeClr>
              </a:solidFill>
            </a:endParaRPr>
          </a:p>
          <a:p>
            <a:r>
              <a:rPr lang="sv-SE" dirty="0" err="1">
                <a:solidFill>
                  <a:schemeClr val="tx1">
                    <a:lumMod val="75000"/>
                    <a:lumOff val="25000"/>
                  </a:schemeClr>
                </a:solidFill>
              </a:rPr>
              <a:t>Mobility</a:t>
            </a:r>
            <a:r>
              <a:rPr lang="sv-SE" dirty="0">
                <a:solidFill>
                  <a:schemeClr val="tx1">
                    <a:lumMod val="75000"/>
                    <a:lumOff val="25000"/>
                  </a:schemeClr>
                </a:solidFill>
              </a:rPr>
              <a:t> and </a:t>
            </a:r>
            <a:r>
              <a:rPr lang="sv-SE" dirty="0" err="1">
                <a:solidFill>
                  <a:schemeClr val="tx1">
                    <a:lumMod val="75000"/>
                    <a:lumOff val="25000"/>
                  </a:schemeClr>
                </a:solidFill>
              </a:rPr>
              <a:t>immobility</a:t>
            </a:r>
            <a:r>
              <a:rPr lang="sv-SE" dirty="0">
                <a:solidFill>
                  <a:schemeClr val="tx1">
                    <a:lumMod val="75000"/>
                    <a:lumOff val="25000"/>
                  </a:schemeClr>
                </a:solidFill>
              </a:rPr>
              <a:t> </a:t>
            </a:r>
            <a:r>
              <a:rPr lang="sv-SE" dirty="0" err="1">
                <a:solidFill>
                  <a:schemeClr val="tx1">
                    <a:lumMod val="75000"/>
                    <a:lumOff val="25000"/>
                  </a:schemeClr>
                </a:solidFill>
              </a:rPr>
              <a:t>may</a:t>
            </a:r>
            <a:r>
              <a:rPr lang="sv-SE" dirty="0">
                <a:solidFill>
                  <a:schemeClr val="tx1">
                    <a:lumMod val="75000"/>
                    <a:lumOff val="25000"/>
                  </a:schemeClr>
                </a:solidFill>
              </a:rPr>
              <a:t> be </a:t>
            </a:r>
            <a:r>
              <a:rPr lang="sv-SE" dirty="0" err="1">
                <a:solidFill>
                  <a:schemeClr val="tx1">
                    <a:lumMod val="75000"/>
                    <a:lumOff val="25000"/>
                  </a:schemeClr>
                </a:solidFill>
              </a:rPr>
              <a:t>looked</a:t>
            </a:r>
            <a:r>
              <a:rPr lang="sv-SE" dirty="0">
                <a:solidFill>
                  <a:schemeClr val="tx1">
                    <a:lumMod val="75000"/>
                    <a:lumOff val="25000"/>
                  </a:schemeClr>
                </a:solidFill>
              </a:rPr>
              <a:t> </a:t>
            </a:r>
            <a:r>
              <a:rPr lang="sv-SE" dirty="0" err="1">
                <a:solidFill>
                  <a:schemeClr val="tx1">
                    <a:lumMod val="75000"/>
                    <a:lumOff val="25000"/>
                  </a:schemeClr>
                </a:solidFill>
              </a:rPr>
              <a:t>upon</a:t>
            </a:r>
            <a:r>
              <a:rPr lang="sv-SE" dirty="0">
                <a:solidFill>
                  <a:schemeClr val="tx1">
                    <a:lumMod val="75000"/>
                    <a:lumOff val="25000"/>
                  </a:schemeClr>
                </a:solidFill>
              </a:rPr>
              <a:t> in a </a:t>
            </a:r>
            <a:r>
              <a:rPr lang="sv-SE" dirty="0" err="1">
                <a:solidFill>
                  <a:schemeClr val="tx1">
                    <a:lumMod val="75000"/>
                    <a:lumOff val="25000"/>
                  </a:schemeClr>
                </a:solidFill>
              </a:rPr>
              <a:t>fruitful</a:t>
            </a:r>
            <a:r>
              <a:rPr lang="sv-SE" dirty="0">
                <a:solidFill>
                  <a:schemeClr val="tx1">
                    <a:lumMod val="75000"/>
                    <a:lumOff val="25000"/>
                  </a:schemeClr>
                </a:solidFill>
              </a:rPr>
              <a:t> </a:t>
            </a:r>
            <a:r>
              <a:rPr lang="sv-SE" dirty="0" err="1">
                <a:solidFill>
                  <a:schemeClr val="tx1">
                    <a:lumMod val="75000"/>
                    <a:lumOff val="25000"/>
                  </a:schemeClr>
                </a:solidFill>
              </a:rPr>
              <a:t>manner</a:t>
            </a:r>
            <a:r>
              <a:rPr lang="sv-SE" dirty="0">
                <a:solidFill>
                  <a:schemeClr val="tx1">
                    <a:lumMod val="75000"/>
                    <a:lumOff val="25000"/>
                  </a:schemeClr>
                </a:solidFill>
              </a:rPr>
              <a:t> by </a:t>
            </a:r>
            <a:r>
              <a:rPr lang="sv-SE" dirty="0" err="1">
                <a:solidFill>
                  <a:schemeClr val="tx1">
                    <a:lumMod val="75000"/>
                    <a:lumOff val="25000"/>
                  </a:schemeClr>
                </a:solidFill>
              </a:rPr>
              <a:t>contrasting</a:t>
            </a:r>
            <a:r>
              <a:rPr lang="sv-SE" dirty="0">
                <a:solidFill>
                  <a:schemeClr val="tx1">
                    <a:lumMod val="75000"/>
                    <a:lumOff val="25000"/>
                  </a:schemeClr>
                </a:solidFill>
              </a:rPr>
              <a:t> </a:t>
            </a:r>
            <a:r>
              <a:rPr lang="sv-SE" dirty="0" err="1">
                <a:solidFill>
                  <a:schemeClr val="tx1">
                    <a:lumMod val="75000"/>
                    <a:lumOff val="25000"/>
                  </a:schemeClr>
                </a:solidFill>
              </a:rPr>
              <a:t>people’s</a:t>
            </a:r>
            <a:r>
              <a:rPr lang="sv-SE" dirty="0">
                <a:solidFill>
                  <a:schemeClr val="tx1">
                    <a:lumMod val="75000"/>
                    <a:lumOff val="25000"/>
                  </a:schemeClr>
                </a:solidFill>
              </a:rPr>
              <a:t> aspirations to </a:t>
            </a:r>
            <a:r>
              <a:rPr lang="sv-SE" dirty="0" err="1">
                <a:solidFill>
                  <a:schemeClr val="tx1">
                    <a:lumMod val="75000"/>
                    <a:lumOff val="25000"/>
                  </a:schemeClr>
                </a:solidFill>
              </a:rPr>
              <a:t>move</a:t>
            </a:r>
            <a:r>
              <a:rPr lang="sv-SE" dirty="0">
                <a:solidFill>
                  <a:schemeClr val="tx1">
                    <a:lumMod val="75000"/>
                    <a:lumOff val="25000"/>
                  </a:schemeClr>
                </a:solidFill>
              </a:rPr>
              <a:t> </a:t>
            </a:r>
            <a:r>
              <a:rPr lang="sv-SE" dirty="0" err="1">
                <a:solidFill>
                  <a:schemeClr val="tx1">
                    <a:lumMod val="75000"/>
                    <a:lumOff val="25000"/>
                  </a:schemeClr>
                </a:solidFill>
              </a:rPr>
              <a:t>with</a:t>
            </a:r>
            <a:r>
              <a:rPr lang="sv-SE" dirty="0">
                <a:solidFill>
                  <a:schemeClr val="tx1">
                    <a:lumMod val="75000"/>
                    <a:lumOff val="25000"/>
                  </a:schemeClr>
                </a:solidFill>
              </a:rPr>
              <a:t> </a:t>
            </a:r>
            <a:r>
              <a:rPr lang="sv-SE" dirty="0" err="1">
                <a:solidFill>
                  <a:schemeClr val="tx1">
                    <a:lumMod val="75000"/>
                    <a:lumOff val="25000"/>
                  </a:schemeClr>
                </a:solidFill>
              </a:rPr>
              <a:t>their</a:t>
            </a:r>
            <a:r>
              <a:rPr lang="sv-SE" dirty="0">
                <a:solidFill>
                  <a:schemeClr val="tx1">
                    <a:lumMod val="75000"/>
                    <a:lumOff val="25000"/>
                  </a:schemeClr>
                </a:solidFill>
              </a:rPr>
              <a:t> </a:t>
            </a:r>
            <a:r>
              <a:rPr lang="sv-SE" dirty="0" err="1">
                <a:solidFill>
                  <a:schemeClr val="tx1">
                    <a:lumMod val="75000"/>
                    <a:lumOff val="25000"/>
                  </a:schemeClr>
                </a:solidFill>
              </a:rPr>
              <a:t>capability</a:t>
            </a:r>
            <a:r>
              <a:rPr lang="sv-SE" dirty="0">
                <a:solidFill>
                  <a:schemeClr val="tx1">
                    <a:lumMod val="75000"/>
                    <a:lumOff val="25000"/>
                  </a:schemeClr>
                </a:solidFill>
              </a:rPr>
              <a:t> to </a:t>
            </a:r>
            <a:r>
              <a:rPr lang="sv-SE" dirty="0" err="1">
                <a:solidFill>
                  <a:schemeClr val="tx1">
                    <a:lumMod val="75000"/>
                    <a:lumOff val="25000"/>
                  </a:schemeClr>
                </a:solidFill>
              </a:rPr>
              <a:t>move</a:t>
            </a:r>
            <a:endParaRPr lang="sv-SE" dirty="0">
              <a:solidFill>
                <a:schemeClr val="tx1">
                  <a:lumMod val="75000"/>
                  <a:lumOff val="25000"/>
                </a:schemeClr>
              </a:solidFill>
            </a:endParaRPr>
          </a:p>
          <a:p>
            <a:endParaRPr lang="sv-SE" dirty="0">
              <a:solidFill>
                <a:schemeClr val="tx1">
                  <a:lumMod val="75000"/>
                  <a:lumOff val="25000"/>
                </a:schemeClr>
              </a:solidFill>
            </a:endParaRPr>
          </a:p>
          <a:p>
            <a:endParaRPr lang="sv-SE" dirty="0">
              <a:solidFill>
                <a:schemeClr val="tx1">
                  <a:lumMod val="75000"/>
                  <a:lumOff val="25000"/>
                </a:schemeClr>
              </a:solidFill>
            </a:endParaRPr>
          </a:p>
          <a:p>
            <a:r>
              <a:rPr lang="sv-SE" dirty="0">
                <a:solidFill>
                  <a:schemeClr val="tx1">
                    <a:lumMod val="75000"/>
                    <a:lumOff val="25000"/>
                  </a:schemeClr>
                </a:solidFill>
              </a:rPr>
              <a:t>A </a:t>
            </a:r>
            <a:r>
              <a:rPr lang="sv-SE" dirty="0" err="1">
                <a:solidFill>
                  <a:schemeClr val="tx1">
                    <a:lumMod val="75000"/>
                    <a:lumOff val="25000"/>
                  </a:schemeClr>
                </a:solidFill>
              </a:rPr>
              <a:t>key</a:t>
            </a:r>
            <a:r>
              <a:rPr lang="sv-SE" dirty="0">
                <a:solidFill>
                  <a:schemeClr val="tx1">
                    <a:lumMod val="75000"/>
                    <a:lumOff val="25000"/>
                  </a:schemeClr>
                </a:solidFill>
              </a:rPr>
              <a:t> to </a:t>
            </a:r>
            <a:r>
              <a:rPr lang="sv-SE" dirty="0" err="1">
                <a:solidFill>
                  <a:schemeClr val="tx1">
                    <a:lumMod val="75000"/>
                    <a:lumOff val="25000"/>
                  </a:schemeClr>
                </a:solidFill>
              </a:rPr>
              <a:t>understanding</a:t>
            </a:r>
            <a:r>
              <a:rPr lang="sv-SE" dirty="0">
                <a:solidFill>
                  <a:schemeClr val="tx1">
                    <a:lumMod val="75000"/>
                    <a:lumOff val="25000"/>
                  </a:schemeClr>
                </a:solidFill>
              </a:rPr>
              <a:t> the </a:t>
            </a:r>
            <a:r>
              <a:rPr lang="sv-SE" dirty="0" err="1">
                <a:solidFill>
                  <a:schemeClr val="tx1">
                    <a:lumMod val="75000"/>
                    <a:lumOff val="25000"/>
                  </a:schemeClr>
                </a:solidFill>
              </a:rPr>
              <a:t>concept</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displacement</a:t>
            </a:r>
            <a:r>
              <a:rPr lang="sv-SE" dirty="0">
                <a:solidFill>
                  <a:schemeClr val="tx1">
                    <a:lumMod val="75000"/>
                    <a:lumOff val="25000"/>
                  </a:schemeClr>
                </a:solidFill>
              </a:rPr>
              <a:t> is to understand the </a:t>
            </a:r>
            <a:r>
              <a:rPr lang="sv-SE" dirty="0" err="1">
                <a:solidFill>
                  <a:schemeClr val="tx1">
                    <a:lumMod val="75000"/>
                    <a:lumOff val="25000"/>
                  </a:schemeClr>
                </a:solidFill>
              </a:rPr>
              <a:t>concept</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forced</a:t>
            </a:r>
            <a:r>
              <a:rPr lang="sv-SE" dirty="0">
                <a:solidFill>
                  <a:schemeClr val="tx1">
                    <a:lumMod val="75000"/>
                    <a:lumOff val="25000"/>
                  </a:schemeClr>
                </a:solidFill>
              </a:rPr>
              <a:t> </a:t>
            </a:r>
            <a:r>
              <a:rPr lang="sv-SE" dirty="0" err="1">
                <a:solidFill>
                  <a:schemeClr val="tx1">
                    <a:lumMod val="75000"/>
                    <a:lumOff val="25000"/>
                  </a:schemeClr>
                </a:solidFill>
              </a:rPr>
              <a:t>movement</a:t>
            </a:r>
            <a:r>
              <a:rPr lang="sv-SE" dirty="0">
                <a:solidFill>
                  <a:schemeClr val="tx1">
                    <a:lumMod val="75000"/>
                    <a:lumOff val="25000"/>
                  </a:schemeClr>
                </a:solidFill>
              </a:rPr>
              <a:t> </a:t>
            </a:r>
          </a:p>
          <a:p>
            <a:endParaRPr lang="sv-SE" dirty="0">
              <a:solidFill>
                <a:schemeClr val="tx1">
                  <a:lumMod val="75000"/>
                  <a:lumOff val="25000"/>
                </a:schemeClr>
              </a:solidFill>
            </a:endParaRPr>
          </a:p>
        </p:txBody>
      </p:sp>
    </p:spTree>
    <p:extLst>
      <p:ext uri="{BB962C8B-B14F-4D97-AF65-F5344CB8AC3E}">
        <p14:creationId xmlns:p14="http://schemas.microsoft.com/office/powerpoint/2010/main" val="258956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5F971C-307E-7A49-9E96-68A7EC3DB439}"/>
              </a:ext>
            </a:extLst>
          </p:cNvPr>
          <p:cNvSpPr>
            <a:spLocks noGrp="1"/>
          </p:cNvSpPr>
          <p:nvPr>
            <p:ph type="sldNum" sz="quarter" idx="12"/>
          </p:nvPr>
        </p:nvSpPr>
        <p:spPr/>
        <p:txBody>
          <a:bodyPr/>
          <a:lstStyle/>
          <a:p>
            <a:fld id="{7430ACF3-4854-4857-A683-D5429A81F3F2}" type="slidenum">
              <a:rPr lang="en-GB" smtClean="0"/>
              <a:t>12</a:t>
            </a:fld>
            <a:endParaRPr lang="en-GB"/>
          </a:p>
        </p:txBody>
      </p:sp>
      <p:pic>
        <p:nvPicPr>
          <p:cNvPr id="6" name="Picture 2" descr="A Pop Quiz for Computer Architecture Reviewers | SIGARCH">
            <a:extLst>
              <a:ext uri="{FF2B5EF4-FFF2-40B4-BE49-F238E27FC236}">
                <a16:creationId xmlns:a16="http://schemas.microsoft.com/office/drawing/2014/main" id="{EDA91D1E-250D-FC40-8D98-11BB911F8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272" y="1731221"/>
            <a:ext cx="6425456" cy="428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20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A749-DA65-1243-8AE7-D9591D4C64A0}"/>
              </a:ext>
            </a:extLst>
          </p:cNvPr>
          <p:cNvSpPr>
            <a:spLocks noGrp="1"/>
          </p:cNvSpPr>
          <p:nvPr>
            <p:ph type="title"/>
          </p:nvPr>
        </p:nvSpPr>
        <p:spPr/>
        <p:txBody>
          <a:bodyPr>
            <a:normAutofit/>
          </a:bodyPr>
          <a:lstStyle/>
          <a:p>
            <a:r>
              <a:rPr lang="en-SE" sz="2400" dirty="0"/>
              <a:t>1. </a:t>
            </a:r>
            <a:r>
              <a:rPr lang="en-US" sz="2400" b="1" dirty="0"/>
              <a:t>Which one of the following statements is correct about the term </a:t>
            </a:r>
            <a:r>
              <a:rPr lang="en-US" sz="2400" b="1" u="sng" dirty="0"/>
              <a:t>‘</a:t>
            </a:r>
            <a:r>
              <a:rPr lang="en-US" sz="2400" b="1" i="1" u="sng" dirty="0"/>
              <a:t>forced migration’</a:t>
            </a:r>
            <a:r>
              <a:rPr lang="en-US" sz="2400" b="1" dirty="0"/>
              <a:t>?</a:t>
            </a:r>
            <a:endParaRPr lang="en-SE" sz="2400" dirty="0"/>
          </a:p>
        </p:txBody>
      </p:sp>
      <p:sp>
        <p:nvSpPr>
          <p:cNvPr id="3" name="Content Placeholder 2">
            <a:extLst>
              <a:ext uri="{FF2B5EF4-FFF2-40B4-BE49-F238E27FC236}">
                <a16:creationId xmlns:a16="http://schemas.microsoft.com/office/drawing/2014/main" id="{6508CF1B-C1CF-FC4A-83C3-EDAA68656EF9}"/>
              </a:ext>
            </a:extLst>
          </p:cNvPr>
          <p:cNvSpPr>
            <a:spLocks noGrp="1"/>
          </p:cNvSpPr>
          <p:nvPr>
            <p:ph idx="1"/>
          </p:nvPr>
        </p:nvSpPr>
        <p:spPr/>
        <p:txBody>
          <a:bodyPr/>
          <a:lstStyle/>
          <a:p>
            <a:pPr marL="544068" lvl="1" indent="-342900">
              <a:buFont typeface="+mj-lt"/>
              <a:buAutoNum type="alphaLcPeriod"/>
            </a:pPr>
            <a:endParaRPr lang="en-US" dirty="0"/>
          </a:p>
          <a:p>
            <a:pPr marL="544068" lvl="1" indent="-342900">
              <a:buFont typeface="+mj-lt"/>
              <a:buAutoNum type="alphaLcPeriod"/>
            </a:pPr>
            <a:r>
              <a:rPr lang="en-US" dirty="0"/>
              <a:t>It is a concept which accurately captures the complexities of many forms of movement, such as smuggling and trafficking </a:t>
            </a:r>
          </a:p>
          <a:p>
            <a:pPr marL="544068" lvl="1" indent="-342900">
              <a:buFont typeface="+mj-lt"/>
              <a:buAutoNum type="alphaLcPeriod"/>
            </a:pPr>
            <a:endParaRPr lang="en-SE" dirty="0"/>
          </a:p>
          <a:p>
            <a:pPr marL="544068" lvl="1" indent="-342900">
              <a:buFont typeface="+mj-lt"/>
              <a:buAutoNum type="alphaLcPeriod"/>
            </a:pPr>
            <a:r>
              <a:rPr lang="en-US" dirty="0"/>
              <a:t>It is a concept which enforces a dichotomous way of looking at movement which badly mirrors reality</a:t>
            </a:r>
          </a:p>
          <a:p>
            <a:pPr marL="544068" lvl="1" indent="-342900">
              <a:buFont typeface="+mj-lt"/>
              <a:buAutoNum type="alphaLcPeriod"/>
            </a:pPr>
            <a:endParaRPr lang="en-SE" dirty="0"/>
          </a:p>
          <a:p>
            <a:pPr marL="544068" lvl="1" indent="-342900">
              <a:buFont typeface="+mj-lt"/>
              <a:buAutoNum type="alphaLcPeriod"/>
            </a:pPr>
            <a:r>
              <a:rPr lang="en-US" dirty="0"/>
              <a:t>It is a concept which is a necessity to capture the intricacies of movement and to be able to offer the protection some movers are in need of</a:t>
            </a:r>
          </a:p>
          <a:p>
            <a:pPr marL="544068" lvl="1" indent="-342900">
              <a:buFont typeface="+mj-lt"/>
              <a:buAutoNum type="alphaLcPeriod"/>
            </a:pPr>
            <a:endParaRPr lang="en-SE" dirty="0"/>
          </a:p>
          <a:p>
            <a:pPr marL="544068" lvl="1" indent="-342900">
              <a:buFont typeface="+mj-lt"/>
              <a:buAutoNum type="alphaLcPeriod"/>
            </a:pPr>
            <a:r>
              <a:rPr lang="en-US" dirty="0"/>
              <a:t>It is a concept which is widely debated, and therefore none of the above options are necessarily correct but are up for debate</a:t>
            </a:r>
            <a:endParaRPr lang="en-SE" dirty="0"/>
          </a:p>
        </p:txBody>
      </p:sp>
      <p:sp>
        <p:nvSpPr>
          <p:cNvPr id="4" name="Slide Number Placeholder 3">
            <a:extLst>
              <a:ext uri="{FF2B5EF4-FFF2-40B4-BE49-F238E27FC236}">
                <a16:creationId xmlns:a16="http://schemas.microsoft.com/office/drawing/2014/main" id="{2FCB2404-CC14-AD49-B4CC-2B87126D4E24}"/>
              </a:ext>
            </a:extLst>
          </p:cNvPr>
          <p:cNvSpPr>
            <a:spLocks noGrp="1"/>
          </p:cNvSpPr>
          <p:nvPr>
            <p:ph type="sldNum" sz="quarter" idx="12"/>
          </p:nvPr>
        </p:nvSpPr>
        <p:spPr/>
        <p:txBody>
          <a:bodyPr/>
          <a:lstStyle/>
          <a:p>
            <a:fld id="{7430ACF3-4854-4857-A683-D5429A81F3F2}" type="slidenum">
              <a:rPr lang="en-GB" smtClean="0"/>
              <a:t>13</a:t>
            </a:fld>
            <a:endParaRPr lang="en-GB"/>
          </a:p>
        </p:txBody>
      </p:sp>
    </p:spTree>
    <p:extLst>
      <p:ext uri="{BB962C8B-B14F-4D97-AF65-F5344CB8AC3E}">
        <p14:creationId xmlns:p14="http://schemas.microsoft.com/office/powerpoint/2010/main" val="154564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ABD1-B455-714C-BBF0-AD7865005B90}"/>
              </a:ext>
            </a:extLst>
          </p:cNvPr>
          <p:cNvSpPr>
            <a:spLocks noGrp="1"/>
          </p:cNvSpPr>
          <p:nvPr>
            <p:ph type="title"/>
          </p:nvPr>
        </p:nvSpPr>
        <p:spPr/>
        <p:txBody>
          <a:bodyPr>
            <a:noAutofit/>
          </a:bodyPr>
          <a:lstStyle/>
          <a:p>
            <a:pPr marL="355600" indent="-355600"/>
            <a:r>
              <a:rPr lang="en-SE" sz="2400" dirty="0"/>
              <a:t>2. 	</a:t>
            </a:r>
            <a:r>
              <a:rPr lang="en-US" sz="2400" b="1" dirty="0"/>
              <a:t>Which one of the following statements is correct about the terms ‘</a:t>
            </a:r>
            <a:r>
              <a:rPr lang="en-US" sz="2400" b="1" i="1" u="sng" dirty="0"/>
              <a:t>voluntary </a:t>
            </a:r>
            <a:r>
              <a:rPr lang="en-US" sz="2400" b="1" u="sng" dirty="0"/>
              <a:t>and </a:t>
            </a:r>
            <a:r>
              <a:rPr lang="en-US" sz="2400" b="1" i="1" u="sng" dirty="0"/>
              <a:t>forced migration</a:t>
            </a:r>
            <a:r>
              <a:rPr lang="en-US" sz="2400" b="1" i="1" dirty="0"/>
              <a:t>’</a:t>
            </a:r>
            <a:r>
              <a:rPr lang="en-US" sz="2400" b="1" dirty="0"/>
              <a:t>?</a:t>
            </a:r>
            <a:endParaRPr lang="en-SE" sz="2400" dirty="0"/>
          </a:p>
        </p:txBody>
      </p:sp>
      <p:sp>
        <p:nvSpPr>
          <p:cNvPr id="3" name="Content Placeholder 2">
            <a:extLst>
              <a:ext uri="{FF2B5EF4-FFF2-40B4-BE49-F238E27FC236}">
                <a16:creationId xmlns:a16="http://schemas.microsoft.com/office/drawing/2014/main" id="{B5C4A71A-7897-574F-B648-D7AB73CC4CBA}"/>
              </a:ext>
            </a:extLst>
          </p:cNvPr>
          <p:cNvSpPr>
            <a:spLocks noGrp="1"/>
          </p:cNvSpPr>
          <p:nvPr>
            <p:ph idx="1"/>
          </p:nvPr>
        </p:nvSpPr>
        <p:spPr/>
        <p:txBody>
          <a:bodyPr/>
          <a:lstStyle/>
          <a:p>
            <a:pPr marL="544068" lvl="1" indent="-342900">
              <a:buFont typeface="+mj-lt"/>
              <a:buAutoNum type="alphaLcPeriod"/>
            </a:pPr>
            <a:endParaRPr lang="en-US" dirty="0"/>
          </a:p>
          <a:p>
            <a:pPr marL="544068" lvl="1" indent="-342900">
              <a:buFont typeface="+mj-lt"/>
              <a:buAutoNum type="alphaLcPeriod"/>
            </a:pPr>
            <a:r>
              <a:rPr lang="en-US" dirty="0"/>
              <a:t>Voluntary migration is a term defined in legal documents, but forced migration is not</a:t>
            </a:r>
          </a:p>
          <a:p>
            <a:pPr marL="544068" lvl="1" indent="-342900">
              <a:buFont typeface="+mj-lt"/>
              <a:buAutoNum type="alphaLcPeriod"/>
            </a:pPr>
            <a:endParaRPr lang="en-SE" dirty="0"/>
          </a:p>
          <a:p>
            <a:pPr marL="544068" lvl="1" indent="-342900">
              <a:buFont typeface="+mj-lt"/>
              <a:buAutoNum type="alphaLcPeriod"/>
            </a:pPr>
            <a:r>
              <a:rPr lang="en-US" dirty="0"/>
              <a:t>Forced migration is a term defined in legal documents, but voluntary migration is not</a:t>
            </a:r>
          </a:p>
          <a:p>
            <a:pPr marL="544068" lvl="1" indent="-342900">
              <a:buFont typeface="+mj-lt"/>
              <a:buAutoNum type="alphaLcPeriod"/>
            </a:pPr>
            <a:endParaRPr lang="en-SE" dirty="0"/>
          </a:p>
          <a:p>
            <a:pPr marL="544068" lvl="1" indent="-342900">
              <a:buFont typeface="+mj-lt"/>
              <a:buAutoNum type="alphaLcPeriod"/>
            </a:pPr>
            <a:r>
              <a:rPr lang="en-US" dirty="0"/>
              <a:t>Both of these terms are legally defined and applied in international law</a:t>
            </a:r>
          </a:p>
          <a:p>
            <a:pPr marL="544068" lvl="1" indent="-342900">
              <a:buFont typeface="+mj-lt"/>
              <a:buAutoNum type="alphaLcPeriod"/>
            </a:pPr>
            <a:endParaRPr lang="en-SE" dirty="0"/>
          </a:p>
          <a:p>
            <a:pPr marL="544068" lvl="1" indent="-342900">
              <a:buFont typeface="+mj-lt"/>
              <a:buAutoNum type="alphaLcPeriod"/>
            </a:pPr>
            <a:r>
              <a:rPr lang="en-US" dirty="0"/>
              <a:t>None of these terms are defined in legal documents</a:t>
            </a:r>
            <a:endParaRPr lang="en-SE" dirty="0"/>
          </a:p>
        </p:txBody>
      </p:sp>
      <p:sp>
        <p:nvSpPr>
          <p:cNvPr id="4" name="Slide Number Placeholder 3">
            <a:extLst>
              <a:ext uri="{FF2B5EF4-FFF2-40B4-BE49-F238E27FC236}">
                <a16:creationId xmlns:a16="http://schemas.microsoft.com/office/drawing/2014/main" id="{3EFDE6C3-0371-C540-9016-EEC0F7A87A9A}"/>
              </a:ext>
            </a:extLst>
          </p:cNvPr>
          <p:cNvSpPr>
            <a:spLocks noGrp="1"/>
          </p:cNvSpPr>
          <p:nvPr>
            <p:ph type="sldNum" sz="quarter" idx="12"/>
          </p:nvPr>
        </p:nvSpPr>
        <p:spPr/>
        <p:txBody>
          <a:bodyPr/>
          <a:lstStyle/>
          <a:p>
            <a:fld id="{7430ACF3-4854-4857-A683-D5429A81F3F2}" type="slidenum">
              <a:rPr lang="en-GB" smtClean="0"/>
              <a:t>14</a:t>
            </a:fld>
            <a:endParaRPr lang="en-GB"/>
          </a:p>
        </p:txBody>
      </p:sp>
    </p:spTree>
    <p:extLst>
      <p:ext uri="{BB962C8B-B14F-4D97-AF65-F5344CB8AC3E}">
        <p14:creationId xmlns:p14="http://schemas.microsoft.com/office/powerpoint/2010/main" val="40044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81F0-4425-E04D-AF63-C80AE5D04CFA}"/>
              </a:ext>
            </a:extLst>
          </p:cNvPr>
          <p:cNvSpPr>
            <a:spLocks noGrp="1"/>
          </p:cNvSpPr>
          <p:nvPr>
            <p:ph type="title"/>
          </p:nvPr>
        </p:nvSpPr>
        <p:spPr/>
        <p:txBody>
          <a:bodyPr>
            <a:normAutofit/>
          </a:bodyPr>
          <a:lstStyle/>
          <a:p>
            <a:r>
              <a:rPr lang="en-SE" sz="2400" dirty="0"/>
              <a:t>3. </a:t>
            </a:r>
            <a:r>
              <a:rPr lang="en-US" sz="2400" b="1" dirty="0"/>
              <a:t>What are </a:t>
            </a:r>
            <a:r>
              <a:rPr lang="en-US" sz="2400" b="1" i="1" u="sng" dirty="0"/>
              <a:t>mixed migration flows</a:t>
            </a:r>
            <a:r>
              <a:rPr lang="en-US" sz="2400" b="1" dirty="0"/>
              <a:t>? </a:t>
            </a:r>
            <a:endParaRPr lang="en-SE" sz="2400" dirty="0"/>
          </a:p>
        </p:txBody>
      </p:sp>
      <p:sp>
        <p:nvSpPr>
          <p:cNvPr id="3" name="Content Placeholder 2">
            <a:extLst>
              <a:ext uri="{FF2B5EF4-FFF2-40B4-BE49-F238E27FC236}">
                <a16:creationId xmlns:a16="http://schemas.microsoft.com/office/drawing/2014/main" id="{1FF803A0-ECD4-A541-A47E-4033F403F3A5}"/>
              </a:ext>
            </a:extLst>
          </p:cNvPr>
          <p:cNvSpPr>
            <a:spLocks noGrp="1"/>
          </p:cNvSpPr>
          <p:nvPr>
            <p:ph idx="1"/>
          </p:nvPr>
        </p:nvSpPr>
        <p:spPr/>
        <p:txBody>
          <a:bodyPr/>
          <a:lstStyle/>
          <a:p>
            <a:pPr marL="544068" lvl="1" indent="-342900">
              <a:buFont typeface="+mj-lt"/>
              <a:buAutoNum type="alphaLcPeriod"/>
            </a:pPr>
            <a:endParaRPr lang="en-US" dirty="0"/>
          </a:p>
          <a:p>
            <a:pPr marL="544068" lvl="1" indent="-342900">
              <a:buFont typeface="+mj-lt"/>
              <a:buAutoNum type="alphaLcPeriod"/>
            </a:pPr>
            <a:r>
              <a:rPr lang="en-US" dirty="0"/>
              <a:t>Movements in which a number of people are travelling together, generally in an irregular manner, using different routes and means of transport, and for different reasons</a:t>
            </a:r>
          </a:p>
          <a:p>
            <a:pPr marL="544068" lvl="1" indent="-342900">
              <a:buFont typeface="+mj-lt"/>
              <a:buAutoNum type="alphaLcPeriod"/>
            </a:pPr>
            <a:endParaRPr lang="en-SE" dirty="0"/>
          </a:p>
          <a:p>
            <a:pPr marL="544068" lvl="1" indent="-342900">
              <a:buFont typeface="+mj-lt"/>
              <a:buAutoNum type="alphaLcPeriod"/>
            </a:pPr>
            <a:r>
              <a:rPr lang="en-US" dirty="0"/>
              <a:t>Movements in which a number of people are travelling together, generally in an irregular manner, using the same routes and means of transport, but for different reasons</a:t>
            </a:r>
          </a:p>
          <a:p>
            <a:pPr marL="544068" lvl="1" indent="-342900">
              <a:buFont typeface="+mj-lt"/>
              <a:buAutoNum type="alphaLcPeriod"/>
            </a:pPr>
            <a:endParaRPr lang="en-SE" dirty="0"/>
          </a:p>
          <a:p>
            <a:pPr marL="544068" lvl="1" indent="-342900">
              <a:buFont typeface="+mj-lt"/>
              <a:buAutoNum type="alphaLcPeriod"/>
            </a:pPr>
            <a:r>
              <a:rPr lang="en-US" dirty="0"/>
              <a:t>Movements in which a number of people are travelling together, generally in an irregular manner, using different routes and means of transport, but for the same reasons</a:t>
            </a:r>
          </a:p>
          <a:p>
            <a:pPr marL="544068" lvl="1" indent="-342900">
              <a:buFont typeface="+mj-lt"/>
              <a:buAutoNum type="alphaLcPeriod"/>
            </a:pPr>
            <a:endParaRPr lang="en-SE" dirty="0"/>
          </a:p>
          <a:p>
            <a:pPr marL="544068" lvl="1" indent="-342900">
              <a:buFont typeface="+mj-lt"/>
              <a:buAutoNum type="alphaLcPeriod"/>
            </a:pPr>
            <a:r>
              <a:rPr lang="en-US" dirty="0"/>
              <a:t>Movements in which a number of people are travelling together, generally in an irregular manner, using the same routes and means of transport, and for the same reasons</a:t>
            </a:r>
            <a:endParaRPr lang="en-SE" dirty="0"/>
          </a:p>
        </p:txBody>
      </p:sp>
      <p:sp>
        <p:nvSpPr>
          <p:cNvPr id="4" name="Slide Number Placeholder 3">
            <a:extLst>
              <a:ext uri="{FF2B5EF4-FFF2-40B4-BE49-F238E27FC236}">
                <a16:creationId xmlns:a16="http://schemas.microsoft.com/office/drawing/2014/main" id="{FCA64FBF-2B5E-F944-8F42-219F01E594BB}"/>
              </a:ext>
            </a:extLst>
          </p:cNvPr>
          <p:cNvSpPr>
            <a:spLocks noGrp="1"/>
          </p:cNvSpPr>
          <p:nvPr>
            <p:ph type="sldNum" sz="quarter" idx="12"/>
          </p:nvPr>
        </p:nvSpPr>
        <p:spPr/>
        <p:txBody>
          <a:bodyPr/>
          <a:lstStyle/>
          <a:p>
            <a:fld id="{7430ACF3-4854-4857-A683-D5429A81F3F2}" type="slidenum">
              <a:rPr lang="en-GB" smtClean="0"/>
              <a:t>15</a:t>
            </a:fld>
            <a:endParaRPr lang="en-GB"/>
          </a:p>
        </p:txBody>
      </p:sp>
    </p:spTree>
    <p:extLst>
      <p:ext uri="{BB962C8B-B14F-4D97-AF65-F5344CB8AC3E}">
        <p14:creationId xmlns:p14="http://schemas.microsoft.com/office/powerpoint/2010/main" val="100990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D260-E78A-E245-896E-783FDAB50DE7}"/>
              </a:ext>
            </a:extLst>
          </p:cNvPr>
          <p:cNvSpPr>
            <a:spLocks noGrp="1"/>
          </p:cNvSpPr>
          <p:nvPr>
            <p:ph type="title"/>
          </p:nvPr>
        </p:nvSpPr>
        <p:spPr/>
        <p:txBody>
          <a:bodyPr>
            <a:noAutofit/>
          </a:bodyPr>
          <a:lstStyle/>
          <a:p>
            <a:pPr marL="355600" indent="-355600"/>
            <a:r>
              <a:rPr lang="en-SE" sz="1600" dirty="0"/>
              <a:t>4.	</a:t>
            </a:r>
            <a:r>
              <a:rPr lang="en-US" sz="1600" b="1" dirty="0"/>
              <a:t>Thomas lives in a country which is currently experiencing an armed conflict, and violence is coming closer to the town where he lives. Many of his relatives and friends are therefore discussing leaving before the situation becomes too serious. Thomas is not sure about leaving – he does not have the economic means for it at the moment, and moreover he does not think that the situation will get worse and would like to stay in his home. </a:t>
            </a:r>
            <a:r>
              <a:rPr lang="en-SE" sz="1600" b="1" dirty="0"/>
              <a:t>Which term best describes Thomas’s situation?</a:t>
            </a:r>
            <a:endParaRPr lang="en-SE" sz="1600" dirty="0"/>
          </a:p>
        </p:txBody>
      </p:sp>
      <p:sp>
        <p:nvSpPr>
          <p:cNvPr id="3" name="Content Placeholder 2">
            <a:extLst>
              <a:ext uri="{FF2B5EF4-FFF2-40B4-BE49-F238E27FC236}">
                <a16:creationId xmlns:a16="http://schemas.microsoft.com/office/drawing/2014/main" id="{9DBE09F8-8E23-AB46-8F5C-CA208C33AB6B}"/>
              </a:ext>
            </a:extLst>
          </p:cNvPr>
          <p:cNvSpPr>
            <a:spLocks noGrp="1"/>
          </p:cNvSpPr>
          <p:nvPr>
            <p:ph idx="1"/>
          </p:nvPr>
        </p:nvSpPr>
        <p:spPr/>
        <p:txBody>
          <a:bodyPr/>
          <a:lstStyle/>
          <a:p>
            <a:pPr marL="544068" lvl="1" indent="-342900">
              <a:buFont typeface="+mj-lt"/>
              <a:buAutoNum type="alphaLcPeriod"/>
            </a:pPr>
            <a:endParaRPr lang="en-SE" dirty="0"/>
          </a:p>
          <a:p>
            <a:pPr marL="544068" lvl="1" indent="-342900">
              <a:buFont typeface="+mj-lt"/>
              <a:buAutoNum type="alphaLcPeriod"/>
            </a:pPr>
            <a:r>
              <a:rPr lang="en-SE" dirty="0"/>
              <a:t>Voluntary immobility</a:t>
            </a:r>
          </a:p>
          <a:p>
            <a:pPr marL="544068" lvl="1" indent="-342900">
              <a:buFont typeface="+mj-lt"/>
              <a:buAutoNum type="alphaLcPeriod"/>
            </a:pPr>
            <a:endParaRPr lang="en-SE" dirty="0"/>
          </a:p>
          <a:p>
            <a:pPr marL="544068" lvl="1" indent="-342900">
              <a:buFont typeface="+mj-lt"/>
              <a:buAutoNum type="alphaLcPeriod"/>
            </a:pPr>
            <a:r>
              <a:rPr lang="en-SE" dirty="0"/>
              <a:t>Mobility</a:t>
            </a:r>
          </a:p>
          <a:p>
            <a:pPr marL="544068" lvl="1" indent="-342900">
              <a:buFont typeface="+mj-lt"/>
              <a:buAutoNum type="alphaLcPeriod"/>
            </a:pPr>
            <a:endParaRPr lang="en-SE" dirty="0"/>
          </a:p>
          <a:p>
            <a:pPr marL="544068" lvl="1" indent="-342900">
              <a:buFont typeface="+mj-lt"/>
              <a:buAutoNum type="alphaLcPeriod"/>
            </a:pPr>
            <a:r>
              <a:rPr lang="en-SE" dirty="0"/>
              <a:t>Acquiescent immobility</a:t>
            </a:r>
          </a:p>
          <a:p>
            <a:pPr marL="544068" lvl="1" indent="-342900">
              <a:buFont typeface="+mj-lt"/>
              <a:buAutoNum type="alphaLcPeriod"/>
            </a:pPr>
            <a:endParaRPr lang="en-SE" dirty="0"/>
          </a:p>
          <a:p>
            <a:pPr marL="544068" lvl="1" indent="-342900">
              <a:buFont typeface="+mj-lt"/>
              <a:buAutoNum type="alphaLcPeriod"/>
            </a:pPr>
            <a:r>
              <a:rPr lang="en-SE" dirty="0"/>
              <a:t>Involuntary immobility</a:t>
            </a:r>
          </a:p>
        </p:txBody>
      </p:sp>
      <p:sp>
        <p:nvSpPr>
          <p:cNvPr id="4" name="Slide Number Placeholder 3">
            <a:extLst>
              <a:ext uri="{FF2B5EF4-FFF2-40B4-BE49-F238E27FC236}">
                <a16:creationId xmlns:a16="http://schemas.microsoft.com/office/drawing/2014/main" id="{1F819B2E-D669-2D47-8385-CA0F73E55438}"/>
              </a:ext>
            </a:extLst>
          </p:cNvPr>
          <p:cNvSpPr>
            <a:spLocks noGrp="1"/>
          </p:cNvSpPr>
          <p:nvPr>
            <p:ph type="sldNum" sz="quarter" idx="12"/>
          </p:nvPr>
        </p:nvSpPr>
        <p:spPr/>
        <p:txBody>
          <a:bodyPr/>
          <a:lstStyle/>
          <a:p>
            <a:fld id="{7430ACF3-4854-4857-A683-D5429A81F3F2}" type="slidenum">
              <a:rPr lang="en-GB" smtClean="0"/>
              <a:t>16</a:t>
            </a:fld>
            <a:endParaRPr lang="en-GB"/>
          </a:p>
        </p:txBody>
      </p:sp>
    </p:spTree>
    <p:extLst>
      <p:ext uri="{BB962C8B-B14F-4D97-AF65-F5344CB8AC3E}">
        <p14:creationId xmlns:p14="http://schemas.microsoft.com/office/powerpoint/2010/main" val="276047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A166-36C2-3044-89F8-C30897818ADA}"/>
              </a:ext>
            </a:extLst>
          </p:cNvPr>
          <p:cNvSpPr>
            <a:spLocks noGrp="1"/>
          </p:cNvSpPr>
          <p:nvPr>
            <p:ph type="title"/>
          </p:nvPr>
        </p:nvSpPr>
        <p:spPr/>
        <p:txBody>
          <a:bodyPr>
            <a:noAutofit/>
          </a:bodyPr>
          <a:lstStyle/>
          <a:p>
            <a:pPr marL="355600" indent="-355600"/>
            <a:r>
              <a:rPr lang="en-SE" sz="2000" dirty="0"/>
              <a:t>5.	</a:t>
            </a:r>
            <a:r>
              <a:rPr lang="en-US" sz="2000" b="1" dirty="0"/>
              <a:t>Why is it problematic to use categories and certain terminology when talking about movement, mobility and movers?</a:t>
            </a:r>
            <a:endParaRPr lang="en-SE" sz="2000" dirty="0"/>
          </a:p>
        </p:txBody>
      </p:sp>
      <p:sp>
        <p:nvSpPr>
          <p:cNvPr id="3" name="Content Placeholder 2">
            <a:extLst>
              <a:ext uri="{FF2B5EF4-FFF2-40B4-BE49-F238E27FC236}">
                <a16:creationId xmlns:a16="http://schemas.microsoft.com/office/drawing/2014/main" id="{F17087A9-0EE0-5D4D-8965-A177CED960E4}"/>
              </a:ext>
            </a:extLst>
          </p:cNvPr>
          <p:cNvSpPr>
            <a:spLocks noGrp="1"/>
          </p:cNvSpPr>
          <p:nvPr>
            <p:ph idx="1"/>
          </p:nvPr>
        </p:nvSpPr>
        <p:spPr/>
        <p:txBody>
          <a:bodyPr/>
          <a:lstStyle/>
          <a:p>
            <a:pPr marL="544068" lvl="1" indent="-342900">
              <a:buFont typeface="+mj-lt"/>
              <a:buAutoNum type="alphaLcPeriod"/>
            </a:pPr>
            <a:endParaRPr lang="en-US" dirty="0"/>
          </a:p>
          <a:p>
            <a:pPr marL="544068" lvl="1" indent="-342900">
              <a:buFont typeface="+mj-lt"/>
              <a:buAutoNum type="alphaLcPeriod"/>
            </a:pPr>
            <a:r>
              <a:rPr lang="en-US" dirty="0"/>
              <a:t>It is only a term coined by politicians to push certain ideas about power, relationships, obligations and rights </a:t>
            </a:r>
          </a:p>
          <a:p>
            <a:pPr marL="544068" lvl="1" indent="-342900">
              <a:buFont typeface="+mj-lt"/>
              <a:buAutoNum type="alphaLcPeriod"/>
            </a:pPr>
            <a:endParaRPr lang="en-SE" dirty="0"/>
          </a:p>
          <a:p>
            <a:pPr marL="544068" lvl="1" indent="-342900">
              <a:buFont typeface="+mj-lt"/>
              <a:buAutoNum type="alphaLcPeriod"/>
            </a:pPr>
            <a:r>
              <a:rPr lang="en-US" dirty="0"/>
              <a:t>Making a move is always a conscious decision, and therefore no one is really forced to move </a:t>
            </a:r>
          </a:p>
          <a:p>
            <a:pPr marL="544068" lvl="1" indent="-342900">
              <a:buFont typeface="+mj-lt"/>
              <a:buAutoNum type="alphaLcPeriod"/>
            </a:pPr>
            <a:endParaRPr lang="en-SE" dirty="0"/>
          </a:p>
          <a:p>
            <a:pPr marL="544068" lvl="1" indent="-342900">
              <a:buFont typeface="+mj-lt"/>
              <a:buAutoNum type="alphaLcPeriod"/>
            </a:pPr>
            <a:r>
              <a:rPr lang="en-US" dirty="0"/>
              <a:t>Categories are not really needed because they do not fit what is stated in international law</a:t>
            </a:r>
          </a:p>
          <a:p>
            <a:pPr marL="544068" lvl="1" indent="-342900">
              <a:buFont typeface="+mj-lt"/>
              <a:buAutoNum type="alphaLcPeriod"/>
            </a:pPr>
            <a:endParaRPr lang="en-SE" dirty="0"/>
          </a:p>
          <a:p>
            <a:pPr marL="544068" lvl="1" indent="-342900">
              <a:buFont typeface="+mj-lt"/>
              <a:buAutoNum type="alphaLcPeriod"/>
            </a:pPr>
            <a:r>
              <a:rPr lang="en-US" dirty="0"/>
              <a:t>Rigid and defined categories often do not fit the complexities and dynamics of people’s lives</a:t>
            </a:r>
            <a:endParaRPr lang="en-SE" dirty="0"/>
          </a:p>
        </p:txBody>
      </p:sp>
      <p:sp>
        <p:nvSpPr>
          <p:cNvPr id="4" name="Slide Number Placeholder 3">
            <a:extLst>
              <a:ext uri="{FF2B5EF4-FFF2-40B4-BE49-F238E27FC236}">
                <a16:creationId xmlns:a16="http://schemas.microsoft.com/office/drawing/2014/main" id="{BEE443B3-1A1D-CA49-BED7-76B8368CCCC2}"/>
              </a:ext>
            </a:extLst>
          </p:cNvPr>
          <p:cNvSpPr>
            <a:spLocks noGrp="1"/>
          </p:cNvSpPr>
          <p:nvPr>
            <p:ph type="sldNum" sz="quarter" idx="12"/>
          </p:nvPr>
        </p:nvSpPr>
        <p:spPr/>
        <p:txBody>
          <a:bodyPr/>
          <a:lstStyle/>
          <a:p>
            <a:fld id="{7430ACF3-4854-4857-A683-D5429A81F3F2}" type="slidenum">
              <a:rPr lang="en-GB" smtClean="0"/>
              <a:t>17</a:t>
            </a:fld>
            <a:endParaRPr lang="en-GB"/>
          </a:p>
        </p:txBody>
      </p:sp>
    </p:spTree>
    <p:extLst>
      <p:ext uri="{BB962C8B-B14F-4D97-AF65-F5344CB8AC3E}">
        <p14:creationId xmlns:p14="http://schemas.microsoft.com/office/powerpoint/2010/main" val="133927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5010D-9EC9-4F7D-8B98-DC20A1B725AA}"/>
              </a:ext>
            </a:extLst>
          </p:cNvPr>
          <p:cNvSpPr>
            <a:spLocks noGrp="1"/>
          </p:cNvSpPr>
          <p:nvPr>
            <p:ph type="title"/>
          </p:nvPr>
        </p:nvSpPr>
        <p:spPr/>
        <p:txBody>
          <a:bodyPr>
            <a:normAutofit/>
          </a:bodyPr>
          <a:lstStyle/>
          <a:p>
            <a:r>
              <a:rPr lang="sv-SE" sz="2800" dirty="0" err="1"/>
              <a:t>References</a:t>
            </a:r>
            <a:r>
              <a:rPr lang="sv-SE" sz="2800" dirty="0"/>
              <a:t> </a:t>
            </a:r>
          </a:p>
        </p:txBody>
      </p:sp>
      <p:sp>
        <p:nvSpPr>
          <p:cNvPr id="3" name="Platshållare för innehåll 2">
            <a:extLst>
              <a:ext uri="{FF2B5EF4-FFF2-40B4-BE49-F238E27FC236}">
                <a16:creationId xmlns:a16="http://schemas.microsoft.com/office/drawing/2014/main" id="{9C3E4489-0232-4264-85D2-C92A6F51871A}"/>
              </a:ext>
            </a:extLst>
          </p:cNvPr>
          <p:cNvSpPr>
            <a:spLocks noGrp="1"/>
          </p:cNvSpPr>
          <p:nvPr>
            <p:ph idx="1"/>
          </p:nvPr>
        </p:nvSpPr>
        <p:spPr/>
        <p:txBody>
          <a:bodyPr numCol="2">
            <a:normAutofit/>
          </a:bodyPr>
          <a:lstStyle/>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77</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77</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229</a:t>
            </a:r>
          </a:p>
          <a:p>
            <a:pPr marL="457200" indent="-457200">
              <a:spcBef>
                <a:spcPts val="0"/>
              </a:spcBef>
              <a:buFont typeface="+mj-lt"/>
              <a:buAutoNum type="arabicPeriod"/>
            </a:pPr>
            <a:r>
              <a:rPr lang="sv-SE" sz="1050" dirty="0"/>
              <a:t>Castles, Stephen (2006). </a:t>
            </a:r>
            <a:r>
              <a:rPr lang="sv-SE" sz="1050" i="1" dirty="0"/>
              <a:t>Global </a:t>
            </a:r>
            <a:r>
              <a:rPr lang="sv-SE" sz="1050" i="1" dirty="0" err="1"/>
              <a:t>Perspectives</a:t>
            </a:r>
            <a:r>
              <a:rPr lang="sv-SE" sz="1050" i="1" dirty="0"/>
              <a:t> on </a:t>
            </a:r>
            <a:r>
              <a:rPr lang="sv-SE" sz="1050" i="1" dirty="0" err="1"/>
              <a:t>Forced</a:t>
            </a:r>
            <a:r>
              <a:rPr lang="sv-SE" sz="1050" i="1" dirty="0"/>
              <a:t> Migration. </a:t>
            </a:r>
            <a:r>
              <a:rPr lang="sv-SE" sz="1050" dirty="0"/>
              <a:t>In </a:t>
            </a:r>
            <a:r>
              <a:rPr lang="sv-SE" sz="1050" i="1" dirty="0" err="1"/>
              <a:t>Asian</a:t>
            </a:r>
            <a:r>
              <a:rPr lang="sv-SE" sz="1050" i="1" dirty="0"/>
              <a:t> and Pacific Migration Journal, </a:t>
            </a:r>
            <a:r>
              <a:rPr lang="sv-SE" sz="1050" dirty="0"/>
              <a:t>Vol. 15 No. 1, p 8 </a:t>
            </a:r>
          </a:p>
          <a:p>
            <a:pPr marL="457200" indent="-457200">
              <a:spcBef>
                <a:spcPts val="0"/>
              </a:spcBef>
              <a:buFont typeface="+mj-lt"/>
              <a:buAutoNum type="arabicPeriod"/>
            </a:pPr>
            <a:r>
              <a:rPr lang="sv-SE" sz="1050" dirty="0"/>
              <a:t>Castles, Stephen (2006). </a:t>
            </a:r>
            <a:r>
              <a:rPr lang="sv-SE" sz="1050" i="1" dirty="0"/>
              <a:t>Global </a:t>
            </a:r>
            <a:r>
              <a:rPr lang="sv-SE" sz="1050" i="1" dirty="0" err="1"/>
              <a:t>Perspectives</a:t>
            </a:r>
            <a:r>
              <a:rPr lang="sv-SE" sz="1050" i="1" dirty="0"/>
              <a:t> on </a:t>
            </a:r>
            <a:r>
              <a:rPr lang="sv-SE" sz="1050" i="1" dirty="0" err="1"/>
              <a:t>Forced</a:t>
            </a:r>
            <a:r>
              <a:rPr lang="sv-SE" sz="1050" i="1" dirty="0"/>
              <a:t> Migration. </a:t>
            </a:r>
            <a:r>
              <a:rPr lang="sv-SE" sz="1050" dirty="0"/>
              <a:t>In </a:t>
            </a:r>
            <a:r>
              <a:rPr lang="sv-SE" sz="1050" i="1" dirty="0" err="1"/>
              <a:t>Asian</a:t>
            </a:r>
            <a:r>
              <a:rPr lang="sv-SE" sz="1050" i="1" dirty="0"/>
              <a:t> and Pacific Migration Journal, </a:t>
            </a:r>
            <a:r>
              <a:rPr lang="sv-SE" sz="1050" dirty="0"/>
              <a:t>Vol. 15 No. 1, p 8 </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77</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77</a:t>
            </a:r>
          </a:p>
          <a:p>
            <a:pPr marL="457200" indent="-457200">
              <a:spcBef>
                <a:spcPts val="0"/>
              </a:spcBef>
              <a:buFont typeface="+mj-lt"/>
              <a:buAutoNum type="arabicPeriod"/>
            </a:pPr>
            <a:r>
              <a:rPr lang="sv-SE" sz="1050" dirty="0" err="1"/>
              <a:t>Ihlamur</a:t>
            </a:r>
            <a:r>
              <a:rPr lang="sv-SE" sz="1050" dirty="0"/>
              <a:t>-Örner, </a:t>
            </a:r>
            <a:r>
              <a:rPr lang="sv-SE" sz="1050" dirty="0" err="1"/>
              <a:t>Suna</a:t>
            </a:r>
            <a:r>
              <a:rPr lang="sv-SE" sz="1050" dirty="0"/>
              <a:t> </a:t>
            </a:r>
            <a:r>
              <a:rPr lang="sv-SE" sz="1050" dirty="0" err="1"/>
              <a:t>Gülfer</a:t>
            </a:r>
            <a:r>
              <a:rPr lang="sv-SE" sz="1050" dirty="0"/>
              <a:t> (2020). </a:t>
            </a:r>
            <a:r>
              <a:rPr lang="sv-SE" sz="1050" i="1" dirty="0"/>
              <a:t>Mixed Migration </a:t>
            </a:r>
            <a:r>
              <a:rPr lang="sv-SE" sz="1050" i="1" dirty="0" err="1"/>
              <a:t>Flows</a:t>
            </a:r>
            <a:r>
              <a:rPr lang="sv-SE" sz="1050" i="1" dirty="0"/>
              <a:t> and the </a:t>
            </a:r>
            <a:r>
              <a:rPr lang="sv-SE" sz="1050" i="1" dirty="0" err="1"/>
              <a:t>Changing</a:t>
            </a:r>
            <a:r>
              <a:rPr lang="sv-SE" sz="1050" i="1" dirty="0"/>
              <a:t> Dynamics </a:t>
            </a:r>
            <a:r>
              <a:rPr lang="sv-SE" sz="1050" i="1" dirty="0" err="1"/>
              <a:t>of</a:t>
            </a:r>
            <a:r>
              <a:rPr lang="sv-SE" sz="1050" i="1" dirty="0"/>
              <a:t> Migration Research. </a:t>
            </a:r>
            <a:r>
              <a:rPr lang="sv-SE" sz="1050" dirty="0"/>
              <a:t>In </a:t>
            </a:r>
            <a:r>
              <a:rPr lang="sv-SE" sz="1050" i="1" dirty="0"/>
              <a:t>PERCEPTIONS</a:t>
            </a:r>
            <a:r>
              <a:rPr lang="sv-SE" sz="1050" dirty="0"/>
              <a:t>, Spring-Summer, </a:t>
            </a:r>
            <a:r>
              <a:rPr lang="sv-SE" sz="1050" dirty="0" err="1"/>
              <a:t>Volume</a:t>
            </a:r>
            <a:r>
              <a:rPr lang="sv-SE" sz="1050" dirty="0"/>
              <a:t> XXV </a:t>
            </a:r>
            <a:r>
              <a:rPr lang="sv-SE" sz="1050" dirty="0" err="1"/>
              <a:t>Number</a:t>
            </a:r>
            <a:r>
              <a:rPr lang="sv-SE" sz="1050" dirty="0"/>
              <a:t> 2, </a:t>
            </a:r>
            <a:r>
              <a:rPr lang="sv-SE" sz="1050" dirty="0" err="1"/>
              <a:t>pp</a:t>
            </a:r>
            <a:r>
              <a:rPr lang="sv-SE" sz="1050" dirty="0"/>
              <a:t>. 1-10, p. 2</a:t>
            </a:r>
          </a:p>
          <a:p>
            <a:pPr marL="457200" indent="-457200">
              <a:spcBef>
                <a:spcPts val="0"/>
              </a:spcBef>
              <a:buFont typeface="+mj-lt"/>
              <a:buAutoNum type="arabicPeriod"/>
            </a:pPr>
            <a:r>
              <a:rPr lang="sv-SE" sz="1050" dirty="0" err="1"/>
              <a:t>Ihlamur</a:t>
            </a:r>
            <a:r>
              <a:rPr lang="sv-SE" sz="1050" dirty="0"/>
              <a:t>-Örner, </a:t>
            </a:r>
            <a:r>
              <a:rPr lang="sv-SE" sz="1050" dirty="0" err="1"/>
              <a:t>Suna</a:t>
            </a:r>
            <a:r>
              <a:rPr lang="sv-SE" sz="1050" dirty="0"/>
              <a:t> </a:t>
            </a:r>
            <a:r>
              <a:rPr lang="sv-SE" sz="1050" dirty="0" err="1"/>
              <a:t>Gülfer</a:t>
            </a:r>
            <a:r>
              <a:rPr lang="sv-SE" sz="1050" dirty="0"/>
              <a:t> (2020). </a:t>
            </a:r>
            <a:r>
              <a:rPr lang="sv-SE" sz="1050" i="1" dirty="0"/>
              <a:t>Mixed Migration </a:t>
            </a:r>
            <a:r>
              <a:rPr lang="sv-SE" sz="1050" i="1" dirty="0" err="1"/>
              <a:t>Flows</a:t>
            </a:r>
            <a:r>
              <a:rPr lang="sv-SE" sz="1050" i="1" dirty="0"/>
              <a:t> and the </a:t>
            </a:r>
            <a:r>
              <a:rPr lang="sv-SE" sz="1050" i="1" dirty="0" err="1"/>
              <a:t>Changing</a:t>
            </a:r>
            <a:r>
              <a:rPr lang="sv-SE" sz="1050" i="1" dirty="0"/>
              <a:t> Dynamics </a:t>
            </a:r>
            <a:r>
              <a:rPr lang="sv-SE" sz="1050" i="1" dirty="0" err="1"/>
              <a:t>of</a:t>
            </a:r>
            <a:r>
              <a:rPr lang="sv-SE" sz="1050" i="1" dirty="0"/>
              <a:t> Migration Research. </a:t>
            </a:r>
            <a:r>
              <a:rPr lang="sv-SE" sz="1050" dirty="0"/>
              <a:t>In </a:t>
            </a:r>
            <a:r>
              <a:rPr lang="sv-SE" sz="1050" i="1" dirty="0"/>
              <a:t>PERCEPTIONS</a:t>
            </a:r>
            <a:r>
              <a:rPr lang="sv-SE" sz="1050" dirty="0"/>
              <a:t>, Spring-Summer, </a:t>
            </a:r>
            <a:r>
              <a:rPr lang="sv-SE" sz="1050" dirty="0" err="1"/>
              <a:t>Volume</a:t>
            </a:r>
            <a:r>
              <a:rPr lang="sv-SE" sz="1050" dirty="0"/>
              <a:t> XXV </a:t>
            </a:r>
            <a:r>
              <a:rPr lang="sv-SE" sz="1050" dirty="0" err="1"/>
              <a:t>Number</a:t>
            </a:r>
            <a:r>
              <a:rPr lang="sv-SE" sz="1050" dirty="0"/>
              <a:t> 2, </a:t>
            </a:r>
            <a:r>
              <a:rPr lang="sv-SE" sz="1050" dirty="0" err="1"/>
              <a:t>pp</a:t>
            </a:r>
            <a:r>
              <a:rPr lang="sv-SE" sz="1050" dirty="0"/>
              <a:t>. 1-10, p. 2</a:t>
            </a:r>
          </a:p>
          <a:p>
            <a:pPr marL="457200" indent="-457200">
              <a:spcBef>
                <a:spcPts val="0"/>
              </a:spcBef>
              <a:buFont typeface="+mj-lt"/>
              <a:buAutoNum type="arabicPeriod"/>
            </a:pPr>
            <a:r>
              <a:rPr lang="sv-SE" sz="1050" dirty="0" err="1"/>
              <a:t>Ihlamur</a:t>
            </a:r>
            <a:r>
              <a:rPr lang="sv-SE" sz="1050" dirty="0"/>
              <a:t>-Örner, </a:t>
            </a:r>
            <a:r>
              <a:rPr lang="sv-SE" sz="1050" dirty="0" err="1"/>
              <a:t>Suna</a:t>
            </a:r>
            <a:r>
              <a:rPr lang="sv-SE" sz="1050" dirty="0"/>
              <a:t> </a:t>
            </a:r>
            <a:r>
              <a:rPr lang="sv-SE" sz="1050" dirty="0" err="1"/>
              <a:t>Gülfer</a:t>
            </a:r>
            <a:r>
              <a:rPr lang="sv-SE" sz="1050" dirty="0"/>
              <a:t> (2020). </a:t>
            </a:r>
            <a:r>
              <a:rPr lang="sv-SE" sz="1050" i="1" dirty="0"/>
              <a:t>Mixed Migration </a:t>
            </a:r>
            <a:r>
              <a:rPr lang="sv-SE" sz="1050" i="1" dirty="0" err="1"/>
              <a:t>Flows</a:t>
            </a:r>
            <a:r>
              <a:rPr lang="sv-SE" sz="1050" i="1" dirty="0"/>
              <a:t> and the </a:t>
            </a:r>
            <a:r>
              <a:rPr lang="sv-SE" sz="1050" i="1" dirty="0" err="1"/>
              <a:t>Changing</a:t>
            </a:r>
            <a:r>
              <a:rPr lang="sv-SE" sz="1050" i="1" dirty="0"/>
              <a:t> Dynamics </a:t>
            </a:r>
            <a:r>
              <a:rPr lang="sv-SE" sz="1050" i="1" dirty="0" err="1"/>
              <a:t>of</a:t>
            </a:r>
            <a:r>
              <a:rPr lang="sv-SE" sz="1050" i="1" dirty="0"/>
              <a:t> Migration Research. </a:t>
            </a:r>
            <a:r>
              <a:rPr lang="sv-SE" sz="1050" dirty="0"/>
              <a:t>In </a:t>
            </a:r>
            <a:r>
              <a:rPr lang="sv-SE" sz="1050" i="1" dirty="0"/>
              <a:t>PERCEPTIONS</a:t>
            </a:r>
            <a:r>
              <a:rPr lang="sv-SE" sz="1050" dirty="0"/>
              <a:t>, Spring-Summer, </a:t>
            </a:r>
            <a:r>
              <a:rPr lang="sv-SE" sz="1050" dirty="0" err="1"/>
              <a:t>Volume</a:t>
            </a:r>
            <a:r>
              <a:rPr lang="sv-SE" sz="1050" dirty="0"/>
              <a:t> XXV </a:t>
            </a:r>
            <a:r>
              <a:rPr lang="sv-SE" sz="1050" dirty="0" err="1"/>
              <a:t>Number</a:t>
            </a:r>
            <a:r>
              <a:rPr lang="sv-SE" sz="1050" dirty="0"/>
              <a:t> 2, </a:t>
            </a:r>
            <a:r>
              <a:rPr lang="sv-SE" sz="1050" dirty="0" err="1"/>
              <a:t>pp</a:t>
            </a:r>
            <a:r>
              <a:rPr lang="sv-SE" sz="1050" dirty="0"/>
              <a:t>. 1-10, p. 3-4</a:t>
            </a:r>
          </a:p>
          <a:p>
            <a:pPr marL="457200" indent="-457200">
              <a:spcBef>
                <a:spcPts val="0"/>
              </a:spcBef>
              <a:buFont typeface="+mj-lt"/>
              <a:buAutoNum type="arabicPeriod"/>
            </a:pPr>
            <a:r>
              <a:rPr lang="sv-SE" sz="1050" dirty="0" err="1"/>
              <a:t>Schewel</a:t>
            </a:r>
            <a:r>
              <a:rPr lang="sv-SE" sz="1050" dirty="0"/>
              <a:t>, </a:t>
            </a:r>
            <a:r>
              <a:rPr lang="sv-SE" sz="1050" dirty="0" err="1"/>
              <a:t>Kerilyn</a:t>
            </a:r>
            <a:r>
              <a:rPr lang="sv-SE" sz="1050" dirty="0"/>
              <a:t> (2019). </a:t>
            </a:r>
            <a:r>
              <a:rPr lang="sv-SE" sz="1050" i="1" dirty="0" err="1"/>
              <a:t>Understanding</a:t>
            </a:r>
            <a:r>
              <a:rPr lang="sv-SE" sz="1050" i="1" dirty="0"/>
              <a:t> </a:t>
            </a:r>
            <a:r>
              <a:rPr lang="sv-SE" sz="1050" i="1" dirty="0" err="1"/>
              <a:t>Immobility</a:t>
            </a:r>
            <a:r>
              <a:rPr lang="sv-SE" sz="1050" i="1" dirty="0"/>
              <a:t>: </a:t>
            </a:r>
            <a:r>
              <a:rPr lang="sv-SE" sz="1050" i="1" dirty="0" err="1"/>
              <a:t>Moving</a:t>
            </a:r>
            <a:r>
              <a:rPr lang="sv-SE" sz="1050" i="1" dirty="0"/>
              <a:t> </a:t>
            </a:r>
            <a:r>
              <a:rPr lang="sv-SE" sz="1050" i="1" dirty="0" err="1"/>
              <a:t>Beyond</a:t>
            </a:r>
            <a:r>
              <a:rPr lang="sv-SE" sz="1050" i="1" dirty="0"/>
              <a:t> the </a:t>
            </a:r>
            <a:r>
              <a:rPr lang="sv-SE" sz="1050" i="1" dirty="0" err="1"/>
              <a:t>Mobility</a:t>
            </a:r>
            <a:r>
              <a:rPr lang="sv-SE" sz="1050" i="1" dirty="0"/>
              <a:t> Bias in Migration Studies</a:t>
            </a:r>
            <a:r>
              <a:rPr lang="sv-SE" sz="1050" dirty="0"/>
              <a:t>. In </a:t>
            </a:r>
            <a:r>
              <a:rPr lang="sv-SE" sz="1050" i="1" dirty="0"/>
              <a:t>International Migration Review</a:t>
            </a:r>
            <a:r>
              <a:rPr lang="sv-SE" sz="1050" dirty="0"/>
              <a:t>, Vol. 54, No. 2, </a:t>
            </a:r>
            <a:r>
              <a:rPr lang="sv-SE" sz="1050" dirty="0" err="1"/>
              <a:t>pp</a:t>
            </a:r>
            <a:r>
              <a:rPr lang="sv-SE" sz="1050" dirty="0"/>
              <a:t>. 328-355, p. 328 </a:t>
            </a:r>
          </a:p>
          <a:p>
            <a:pPr marL="457200" indent="-457200">
              <a:spcBef>
                <a:spcPts val="0"/>
              </a:spcBef>
              <a:buFont typeface="+mj-lt"/>
              <a:buAutoNum type="arabicPeriod"/>
            </a:pPr>
            <a:r>
              <a:rPr lang="sv-SE" sz="1050" dirty="0" err="1"/>
              <a:t>Schewel</a:t>
            </a:r>
            <a:r>
              <a:rPr lang="sv-SE" sz="1050" dirty="0"/>
              <a:t>, </a:t>
            </a:r>
            <a:r>
              <a:rPr lang="sv-SE" sz="1050" dirty="0" err="1"/>
              <a:t>Kerilyn</a:t>
            </a:r>
            <a:r>
              <a:rPr lang="sv-SE" sz="1050" dirty="0"/>
              <a:t> (2019). </a:t>
            </a:r>
            <a:r>
              <a:rPr lang="sv-SE" sz="1050" i="1" dirty="0" err="1"/>
              <a:t>Understanding</a:t>
            </a:r>
            <a:r>
              <a:rPr lang="sv-SE" sz="1050" i="1" dirty="0"/>
              <a:t> </a:t>
            </a:r>
            <a:r>
              <a:rPr lang="sv-SE" sz="1050" i="1" dirty="0" err="1"/>
              <a:t>Immobility</a:t>
            </a:r>
            <a:r>
              <a:rPr lang="sv-SE" sz="1050" i="1" dirty="0"/>
              <a:t>: </a:t>
            </a:r>
            <a:r>
              <a:rPr lang="sv-SE" sz="1050" i="1" dirty="0" err="1"/>
              <a:t>Moving</a:t>
            </a:r>
            <a:r>
              <a:rPr lang="sv-SE" sz="1050" i="1" dirty="0"/>
              <a:t> </a:t>
            </a:r>
            <a:r>
              <a:rPr lang="sv-SE" sz="1050" i="1" dirty="0" err="1"/>
              <a:t>Beyond</a:t>
            </a:r>
            <a:r>
              <a:rPr lang="sv-SE" sz="1050" i="1" dirty="0"/>
              <a:t> the </a:t>
            </a:r>
            <a:r>
              <a:rPr lang="sv-SE" sz="1050" i="1" dirty="0" err="1"/>
              <a:t>Mobility</a:t>
            </a:r>
            <a:r>
              <a:rPr lang="sv-SE" sz="1050" i="1" dirty="0"/>
              <a:t> Bias in Migration Studies</a:t>
            </a:r>
            <a:r>
              <a:rPr lang="sv-SE" sz="1050" dirty="0"/>
              <a:t>. In </a:t>
            </a:r>
            <a:r>
              <a:rPr lang="sv-SE" sz="1050" i="1" dirty="0"/>
              <a:t>International Migration Review</a:t>
            </a:r>
            <a:r>
              <a:rPr lang="sv-SE" sz="1050" dirty="0"/>
              <a:t>, Vol. 54, No. 2, </a:t>
            </a:r>
            <a:r>
              <a:rPr lang="sv-SE" sz="1050" dirty="0" err="1"/>
              <a:t>pp</a:t>
            </a:r>
            <a:r>
              <a:rPr lang="sv-SE" sz="1050" dirty="0"/>
              <a:t>. 328-355, </a:t>
            </a:r>
            <a:r>
              <a:rPr lang="sv-SE" sz="1050" dirty="0" err="1"/>
              <a:t>pp</a:t>
            </a:r>
            <a:r>
              <a:rPr lang="sv-SE" sz="1050" dirty="0"/>
              <a:t>. 334 </a:t>
            </a:r>
          </a:p>
          <a:p>
            <a:pPr marL="457200" indent="-457200">
              <a:spcBef>
                <a:spcPts val="0"/>
              </a:spcBef>
              <a:buFont typeface="+mj-lt"/>
              <a:buAutoNum type="arabicPeriod"/>
            </a:pPr>
            <a:r>
              <a:rPr lang="sv-SE" sz="1050" dirty="0" err="1"/>
              <a:t>Ihlamur</a:t>
            </a:r>
            <a:r>
              <a:rPr lang="sv-SE" sz="1050" dirty="0"/>
              <a:t>-Örner, </a:t>
            </a:r>
            <a:r>
              <a:rPr lang="sv-SE" sz="1050" dirty="0" err="1"/>
              <a:t>Suna</a:t>
            </a:r>
            <a:r>
              <a:rPr lang="sv-SE" sz="1050" dirty="0"/>
              <a:t> </a:t>
            </a:r>
            <a:r>
              <a:rPr lang="sv-SE" sz="1050" dirty="0" err="1"/>
              <a:t>Gülfer</a:t>
            </a:r>
            <a:r>
              <a:rPr lang="sv-SE" sz="1050" dirty="0"/>
              <a:t> (2020). </a:t>
            </a:r>
            <a:r>
              <a:rPr lang="sv-SE" sz="1050" i="1" dirty="0"/>
              <a:t>Mixed Migration </a:t>
            </a:r>
            <a:r>
              <a:rPr lang="sv-SE" sz="1050" i="1" dirty="0" err="1"/>
              <a:t>Flows</a:t>
            </a:r>
            <a:r>
              <a:rPr lang="sv-SE" sz="1050" i="1" dirty="0"/>
              <a:t> and the </a:t>
            </a:r>
            <a:r>
              <a:rPr lang="sv-SE" sz="1050" i="1" dirty="0" err="1"/>
              <a:t>Changing</a:t>
            </a:r>
            <a:r>
              <a:rPr lang="sv-SE" sz="1050" i="1" dirty="0"/>
              <a:t> Dynamics </a:t>
            </a:r>
            <a:r>
              <a:rPr lang="sv-SE" sz="1050" i="1" dirty="0" err="1"/>
              <a:t>of</a:t>
            </a:r>
            <a:r>
              <a:rPr lang="sv-SE" sz="1050" i="1" dirty="0"/>
              <a:t> Migration Research. </a:t>
            </a:r>
            <a:r>
              <a:rPr lang="sv-SE" sz="1050" dirty="0"/>
              <a:t>In </a:t>
            </a:r>
            <a:r>
              <a:rPr lang="sv-SE" sz="1050" i="1" dirty="0"/>
              <a:t>PERCEPTIONS</a:t>
            </a:r>
            <a:r>
              <a:rPr lang="sv-SE" sz="1050" dirty="0"/>
              <a:t>, Spring-Summer, </a:t>
            </a:r>
            <a:r>
              <a:rPr lang="sv-SE" sz="1050" dirty="0" err="1"/>
              <a:t>Volume</a:t>
            </a:r>
            <a:r>
              <a:rPr lang="sv-SE" sz="1050" dirty="0"/>
              <a:t> XXV </a:t>
            </a:r>
            <a:r>
              <a:rPr lang="sv-SE" sz="1050" dirty="0" err="1"/>
              <a:t>Number</a:t>
            </a:r>
            <a:r>
              <a:rPr lang="sv-SE" sz="1050" dirty="0"/>
              <a:t> 2, </a:t>
            </a:r>
            <a:r>
              <a:rPr lang="sv-SE" sz="1050" dirty="0" err="1"/>
              <a:t>pp</a:t>
            </a:r>
            <a:r>
              <a:rPr lang="sv-SE" sz="1050" dirty="0"/>
              <a:t>. 1-10, p. 2</a:t>
            </a:r>
          </a:p>
          <a:p>
            <a:pPr marL="457200" indent="-457200">
              <a:spcBef>
                <a:spcPts val="0"/>
              </a:spcBef>
              <a:buFont typeface="+mj-lt"/>
              <a:buAutoNum type="arabicPeriod"/>
            </a:pPr>
            <a:r>
              <a:rPr lang="sv-SE" sz="1050" dirty="0"/>
              <a:t>Castles, Stephen (2003). </a:t>
            </a:r>
            <a:r>
              <a:rPr lang="sv-SE" sz="1050" i="1" dirty="0" err="1"/>
              <a:t>Towards</a:t>
            </a:r>
            <a:r>
              <a:rPr lang="sv-SE" sz="1050" i="1" dirty="0"/>
              <a:t> a </a:t>
            </a:r>
            <a:r>
              <a:rPr lang="sv-SE" sz="1050" i="1" dirty="0" err="1"/>
              <a:t>Sociology</a:t>
            </a:r>
            <a:r>
              <a:rPr lang="sv-SE" sz="1050" i="1" dirty="0"/>
              <a:t> </a:t>
            </a:r>
            <a:r>
              <a:rPr lang="sv-SE" sz="1050" i="1" dirty="0" err="1"/>
              <a:t>of</a:t>
            </a:r>
            <a:r>
              <a:rPr lang="sv-SE" sz="1050" i="1" dirty="0"/>
              <a:t> </a:t>
            </a:r>
            <a:r>
              <a:rPr lang="sv-SE" sz="1050" i="1" dirty="0" err="1"/>
              <a:t>Forced</a:t>
            </a:r>
            <a:r>
              <a:rPr lang="sv-SE" sz="1050" i="1" dirty="0"/>
              <a:t> Migration and Social Transformation</a:t>
            </a:r>
            <a:r>
              <a:rPr lang="sv-SE" sz="1050" dirty="0"/>
              <a:t>. In </a:t>
            </a:r>
            <a:r>
              <a:rPr lang="sv-SE" sz="1050" i="1" dirty="0" err="1"/>
              <a:t>Sociology</a:t>
            </a:r>
            <a:r>
              <a:rPr lang="sv-SE" sz="1050" i="1" dirty="0"/>
              <a:t>, </a:t>
            </a:r>
            <a:r>
              <a:rPr lang="sv-SE" sz="1050" dirty="0"/>
              <a:t>Vol. 37, No. 1, </a:t>
            </a:r>
            <a:r>
              <a:rPr lang="sv-SE" sz="1050" dirty="0" err="1"/>
              <a:t>pp</a:t>
            </a:r>
            <a:r>
              <a:rPr lang="sv-SE" sz="1050" dirty="0"/>
              <a:t>. 13-37, p. 16</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55</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55</a:t>
            </a:r>
          </a:p>
          <a:p>
            <a:pPr marL="457200" indent="-457200">
              <a:spcBef>
                <a:spcPts val="0"/>
              </a:spcBef>
              <a:buFont typeface="+mj-lt"/>
              <a:buAutoNum type="arabicPeriod"/>
            </a:pPr>
            <a:endParaRPr lang="sv-SE" sz="800" dirty="0"/>
          </a:p>
          <a:p>
            <a:pPr marL="457200" indent="-457200">
              <a:spcBef>
                <a:spcPts val="0"/>
              </a:spcBef>
              <a:buFont typeface="+mj-lt"/>
              <a:buAutoNum type="arabicPeriod"/>
            </a:pPr>
            <a:endParaRPr lang="sv-SE" sz="800" dirty="0"/>
          </a:p>
          <a:p>
            <a:pPr marL="0" indent="0">
              <a:spcBef>
                <a:spcPts val="0"/>
              </a:spcBef>
              <a:buNone/>
            </a:pPr>
            <a:endParaRPr lang="sv-SE" sz="800" dirty="0"/>
          </a:p>
          <a:p>
            <a:pPr marL="0" indent="0">
              <a:spcBef>
                <a:spcPts val="0"/>
              </a:spcBef>
              <a:buNone/>
            </a:pPr>
            <a:endParaRPr lang="sv-SE" sz="800" dirty="0"/>
          </a:p>
        </p:txBody>
      </p:sp>
    </p:spTree>
    <p:extLst>
      <p:ext uri="{BB962C8B-B14F-4D97-AF65-F5344CB8AC3E}">
        <p14:creationId xmlns:p14="http://schemas.microsoft.com/office/powerpoint/2010/main" val="428173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B566-0584-4ECA-B35E-C8B8B5F30381}"/>
              </a:ext>
            </a:extLst>
          </p:cNvPr>
          <p:cNvSpPr>
            <a:spLocks noGrp="1"/>
          </p:cNvSpPr>
          <p:nvPr>
            <p:ph type="title"/>
          </p:nvPr>
        </p:nvSpPr>
        <p:spPr/>
        <p:txBody>
          <a:bodyPr>
            <a:normAutofit/>
          </a:bodyPr>
          <a:lstStyle/>
          <a:p>
            <a:r>
              <a:rPr lang="en-GB" sz="4400" dirty="0">
                <a:latin typeface="+mn-lt"/>
                <a:cs typeface="Aharoni" panose="02010803020104030203" pitchFamily="2" charset="-79"/>
              </a:rPr>
              <a:t>Content</a:t>
            </a:r>
          </a:p>
        </p:txBody>
      </p:sp>
      <p:sp>
        <p:nvSpPr>
          <p:cNvPr id="3" name="Content Placeholder 2">
            <a:extLst>
              <a:ext uri="{FF2B5EF4-FFF2-40B4-BE49-F238E27FC236}">
                <a16:creationId xmlns:a16="http://schemas.microsoft.com/office/drawing/2014/main" id="{59BE653E-CEBD-402C-AF92-703860710119}"/>
              </a:ext>
            </a:extLst>
          </p:cNvPr>
          <p:cNvSpPr>
            <a:spLocks noGrp="1"/>
          </p:cNvSpPr>
          <p:nvPr>
            <p:ph idx="1"/>
          </p:nvPr>
        </p:nvSpPr>
        <p:spPr>
          <a:xfrm>
            <a:off x="1436493" y="2066960"/>
            <a:ext cx="10058400" cy="4023360"/>
          </a:xfrm>
        </p:spPr>
        <p:txBody>
          <a:bodyPr>
            <a:normAutofit/>
          </a:bodyPr>
          <a:lstStyle/>
          <a:p>
            <a:pPr marL="457200" indent="-457200">
              <a:buFont typeface="+mj-lt"/>
              <a:buAutoNum type="arabicPeriod"/>
            </a:pPr>
            <a:r>
              <a:rPr lang="en-GB" dirty="0"/>
              <a:t>Key concepts revisited: Movement, movers and reasons to move </a:t>
            </a:r>
          </a:p>
          <a:p>
            <a:pPr marL="457200" indent="-457200">
              <a:buFont typeface="+mj-lt"/>
              <a:buAutoNum type="arabicPeriod"/>
            </a:pPr>
            <a:r>
              <a:rPr lang="en-GB" dirty="0"/>
              <a:t>Introducing forced movement </a:t>
            </a:r>
          </a:p>
          <a:p>
            <a:pPr marL="457200" indent="-457200">
              <a:buFont typeface="+mj-lt"/>
              <a:buAutoNum type="arabicPeriod"/>
            </a:pPr>
            <a:r>
              <a:rPr lang="en-GB" dirty="0"/>
              <a:t>Problematising the forced-voluntary dichotomy</a:t>
            </a:r>
          </a:p>
          <a:p>
            <a:pPr marL="457200" indent="-457200">
              <a:buFont typeface="+mj-lt"/>
              <a:buAutoNum type="arabicPeriod"/>
            </a:pPr>
            <a:r>
              <a:rPr lang="en-GB" dirty="0"/>
              <a:t>Implications of the terminology</a:t>
            </a:r>
          </a:p>
          <a:p>
            <a:pPr marL="457200" indent="-457200">
              <a:buFont typeface="+mj-lt"/>
              <a:buAutoNum type="arabicPeriod"/>
            </a:pPr>
            <a:r>
              <a:rPr lang="en-GB" dirty="0"/>
              <a:t>Introducing displacement </a:t>
            </a:r>
          </a:p>
          <a:p>
            <a:pPr marL="457200" indent="-457200">
              <a:buFont typeface="+mj-lt"/>
              <a:buAutoNum type="arabicPeriod"/>
            </a:pPr>
            <a:r>
              <a:rPr lang="en-GB" dirty="0"/>
              <a:t>Summary</a:t>
            </a:r>
          </a:p>
        </p:txBody>
      </p:sp>
    </p:spTree>
    <p:extLst>
      <p:ext uri="{BB962C8B-B14F-4D97-AF65-F5344CB8AC3E}">
        <p14:creationId xmlns:p14="http://schemas.microsoft.com/office/powerpoint/2010/main" val="304672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77022DFF-C299-4CCC-B4C8-BAC6CB71B0BF}"/>
              </a:ext>
            </a:extLst>
          </p:cNvPr>
          <p:cNvSpPr/>
          <p:nvPr/>
        </p:nvSpPr>
        <p:spPr>
          <a:xfrm>
            <a:off x="6111241" y="1976284"/>
            <a:ext cx="4968240" cy="3903656"/>
          </a:xfrm>
          <a:prstGeom prst="rect">
            <a:avLst/>
          </a:prstGeom>
          <a:solidFill>
            <a:srgbClr val="EEF4F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D6CBE775-5F03-4677-97A8-42F3CF33B4BB}"/>
              </a:ext>
            </a:extLst>
          </p:cNvPr>
          <p:cNvSpPr/>
          <p:nvPr/>
        </p:nvSpPr>
        <p:spPr>
          <a:xfrm>
            <a:off x="1112520" y="3930113"/>
            <a:ext cx="4968240" cy="1949826"/>
          </a:xfrm>
          <a:prstGeom prst="rect">
            <a:avLst/>
          </a:prstGeom>
          <a:solidFill>
            <a:schemeClr val="accent5">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A0F54F21-22F3-453D-B477-5769CDAC87E1}"/>
              </a:ext>
            </a:extLst>
          </p:cNvPr>
          <p:cNvSpPr/>
          <p:nvPr/>
        </p:nvSpPr>
        <p:spPr>
          <a:xfrm>
            <a:off x="1097279" y="1968153"/>
            <a:ext cx="4968240" cy="196196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4B3EAD4-44AC-4092-9340-31D5041141EE}"/>
              </a:ext>
            </a:extLst>
          </p:cNvPr>
          <p:cNvSpPr>
            <a:spLocks noGrp="1"/>
          </p:cNvSpPr>
          <p:nvPr>
            <p:ph type="title"/>
          </p:nvPr>
        </p:nvSpPr>
        <p:spPr/>
        <p:txBody>
          <a:bodyPr>
            <a:normAutofit/>
          </a:bodyPr>
          <a:lstStyle/>
          <a:p>
            <a:pPr marL="495300" indent="-495300"/>
            <a:r>
              <a:rPr lang="sv-SE" sz="3200" b="1" dirty="0"/>
              <a:t>1.	</a:t>
            </a:r>
            <a:r>
              <a:rPr lang="sv-SE" sz="3200" b="1" dirty="0" err="1"/>
              <a:t>Key</a:t>
            </a:r>
            <a:r>
              <a:rPr lang="sv-SE" sz="3200" b="1" dirty="0"/>
              <a:t> </a:t>
            </a:r>
            <a:r>
              <a:rPr lang="sv-SE" sz="3200" b="1" dirty="0" err="1"/>
              <a:t>concepts</a:t>
            </a:r>
            <a:r>
              <a:rPr lang="sv-SE" sz="3200" b="1" dirty="0"/>
              <a:t> </a:t>
            </a:r>
            <a:r>
              <a:rPr lang="sv-SE" sz="3200" b="1" dirty="0" err="1"/>
              <a:t>revisited</a:t>
            </a:r>
            <a:br>
              <a:rPr lang="sv-SE" sz="3600" dirty="0"/>
            </a:br>
            <a:r>
              <a:rPr lang="sv-SE" sz="1800" dirty="0" err="1"/>
              <a:t>Movement</a:t>
            </a:r>
            <a:r>
              <a:rPr lang="sv-SE" sz="1800" dirty="0"/>
              <a:t>, </a:t>
            </a:r>
            <a:r>
              <a:rPr lang="sv-SE" sz="1800" dirty="0" err="1"/>
              <a:t>movers</a:t>
            </a:r>
            <a:r>
              <a:rPr lang="sv-SE" sz="1800" dirty="0"/>
              <a:t> and </a:t>
            </a:r>
            <a:r>
              <a:rPr lang="sv-SE" sz="1800" dirty="0" err="1"/>
              <a:t>reasons</a:t>
            </a:r>
            <a:r>
              <a:rPr lang="sv-SE" sz="1800" dirty="0"/>
              <a:t> to </a:t>
            </a:r>
            <a:r>
              <a:rPr lang="sv-SE" sz="1800" dirty="0" err="1"/>
              <a:t>move</a:t>
            </a:r>
            <a:r>
              <a:rPr lang="sv-SE" sz="1800" dirty="0"/>
              <a:t> </a:t>
            </a:r>
            <a:endParaRPr lang="sv-SE" sz="3600" dirty="0"/>
          </a:p>
        </p:txBody>
      </p:sp>
      <p:cxnSp>
        <p:nvCxnSpPr>
          <p:cNvPr id="7" name="Rak koppling 6">
            <a:extLst>
              <a:ext uri="{FF2B5EF4-FFF2-40B4-BE49-F238E27FC236}">
                <a16:creationId xmlns:a16="http://schemas.microsoft.com/office/drawing/2014/main" id="{1E4182B1-FB2B-4CDF-B3B1-5BD2334EAB60}"/>
              </a:ext>
            </a:extLst>
          </p:cNvPr>
          <p:cNvCxnSpPr>
            <a:cxnSpLocks/>
          </p:cNvCxnSpPr>
          <p:nvPr/>
        </p:nvCxnSpPr>
        <p:spPr>
          <a:xfrm>
            <a:off x="6096000" y="1976284"/>
            <a:ext cx="0" cy="390365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90B17312-C68A-4853-9B28-38B5FB901E1F}"/>
              </a:ext>
            </a:extLst>
          </p:cNvPr>
          <p:cNvSpPr txBox="1"/>
          <p:nvPr/>
        </p:nvSpPr>
        <p:spPr>
          <a:xfrm>
            <a:off x="1132196" y="1968152"/>
            <a:ext cx="4898406" cy="400110"/>
          </a:xfrm>
          <a:prstGeom prst="rect">
            <a:avLst/>
          </a:prstGeom>
          <a:noFill/>
        </p:spPr>
        <p:txBody>
          <a:bodyPr wrap="square" rtlCol="0">
            <a:spAutoFit/>
          </a:bodyPr>
          <a:lstStyle/>
          <a:p>
            <a:r>
              <a:rPr lang="sv-SE" sz="2000" dirty="0" err="1">
                <a:solidFill>
                  <a:schemeClr val="accent2">
                    <a:lumMod val="75000"/>
                  </a:schemeClr>
                </a:solidFill>
              </a:rPr>
              <a:t>Movement</a:t>
            </a:r>
            <a:endParaRPr lang="sv-SE" sz="2000" dirty="0">
              <a:solidFill>
                <a:schemeClr val="accent2">
                  <a:lumMod val="75000"/>
                </a:schemeClr>
              </a:solidFill>
            </a:endParaRPr>
          </a:p>
        </p:txBody>
      </p:sp>
      <p:sp>
        <p:nvSpPr>
          <p:cNvPr id="9" name="textruta 8">
            <a:extLst>
              <a:ext uri="{FF2B5EF4-FFF2-40B4-BE49-F238E27FC236}">
                <a16:creationId xmlns:a16="http://schemas.microsoft.com/office/drawing/2014/main" id="{C841F5D6-4C43-4C29-80F2-28930E97315E}"/>
              </a:ext>
            </a:extLst>
          </p:cNvPr>
          <p:cNvSpPr txBox="1"/>
          <p:nvPr/>
        </p:nvSpPr>
        <p:spPr>
          <a:xfrm>
            <a:off x="6126480" y="2000138"/>
            <a:ext cx="4898406" cy="400110"/>
          </a:xfrm>
          <a:prstGeom prst="rect">
            <a:avLst/>
          </a:prstGeom>
          <a:noFill/>
        </p:spPr>
        <p:txBody>
          <a:bodyPr wrap="square" rtlCol="0">
            <a:spAutoFit/>
          </a:bodyPr>
          <a:lstStyle/>
          <a:p>
            <a:r>
              <a:rPr lang="sv-SE" sz="2000">
                <a:solidFill>
                  <a:schemeClr val="accent2">
                    <a:lumMod val="75000"/>
                  </a:schemeClr>
                </a:solidFill>
              </a:rPr>
              <a:t>Reasons to move </a:t>
            </a:r>
            <a:endParaRPr lang="sv-SE" sz="2000" dirty="0">
              <a:solidFill>
                <a:schemeClr val="accent2">
                  <a:lumMod val="75000"/>
                </a:schemeClr>
              </a:solidFill>
            </a:endParaRPr>
          </a:p>
        </p:txBody>
      </p:sp>
      <p:sp>
        <p:nvSpPr>
          <p:cNvPr id="10" name="textruta 9">
            <a:extLst>
              <a:ext uri="{FF2B5EF4-FFF2-40B4-BE49-F238E27FC236}">
                <a16:creationId xmlns:a16="http://schemas.microsoft.com/office/drawing/2014/main" id="{0040B239-77D2-43B3-BAF9-3458B3A96234}"/>
              </a:ext>
            </a:extLst>
          </p:cNvPr>
          <p:cNvSpPr txBox="1"/>
          <p:nvPr/>
        </p:nvSpPr>
        <p:spPr>
          <a:xfrm>
            <a:off x="1132196" y="4002995"/>
            <a:ext cx="4898406" cy="400110"/>
          </a:xfrm>
          <a:prstGeom prst="rect">
            <a:avLst/>
          </a:prstGeom>
          <a:noFill/>
        </p:spPr>
        <p:txBody>
          <a:bodyPr wrap="square" rtlCol="0">
            <a:spAutoFit/>
          </a:bodyPr>
          <a:lstStyle/>
          <a:p>
            <a:r>
              <a:rPr lang="sv-SE" sz="2000">
                <a:solidFill>
                  <a:schemeClr val="accent2">
                    <a:lumMod val="75000"/>
                  </a:schemeClr>
                </a:solidFill>
              </a:rPr>
              <a:t>Movers</a:t>
            </a:r>
            <a:endParaRPr lang="sv-SE" sz="2000" dirty="0">
              <a:solidFill>
                <a:schemeClr val="accent2">
                  <a:lumMod val="75000"/>
                </a:schemeClr>
              </a:solidFill>
            </a:endParaRPr>
          </a:p>
        </p:txBody>
      </p:sp>
      <p:grpSp>
        <p:nvGrpSpPr>
          <p:cNvPr id="21" name="Grupp 20">
            <a:extLst>
              <a:ext uri="{FF2B5EF4-FFF2-40B4-BE49-F238E27FC236}">
                <a16:creationId xmlns:a16="http://schemas.microsoft.com/office/drawing/2014/main" id="{A053D102-2622-4362-B015-9EAE95E56832}"/>
              </a:ext>
            </a:extLst>
          </p:cNvPr>
          <p:cNvGrpSpPr/>
          <p:nvPr/>
        </p:nvGrpSpPr>
        <p:grpSpPr>
          <a:xfrm>
            <a:off x="1245490" y="2334695"/>
            <a:ext cx="4629873" cy="1660639"/>
            <a:chOff x="1231545" y="2324192"/>
            <a:chExt cx="4629873" cy="1660639"/>
          </a:xfrm>
        </p:grpSpPr>
        <p:sp>
          <p:nvSpPr>
            <p:cNvPr id="11" name="textruta 10">
              <a:extLst>
                <a:ext uri="{FF2B5EF4-FFF2-40B4-BE49-F238E27FC236}">
                  <a16:creationId xmlns:a16="http://schemas.microsoft.com/office/drawing/2014/main" id="{F419DB76-CD50-4115-99CC-D3E3BCEC9C66}"/>
                </a:ext>
              </a:extLst>
            </p:cNvPr>
            <p:cNvSpPr txBox="1"/>
            <p:nvPr/>
          </p:nvSpPr>
          <p:spPr>
            <a:xfrm>
              <a:off x="1231545" y="2324192"/>
              <a:ext cx="4629873" cy="830997"/>
            </a:xfrm>
            <a:prstGeom prst="rect">
              <a:avLst/>
            </a:prstGeom>
            <a:noFill/>
          </p:spPr>
          <p:txBody>
            <a:bodyPr wrap="square" rtlCol="0">
              <a:spAutoFit/>
            </a:bodyPr>
            <a:lstStyle/>
            <a:p>
              <a:pPr marL="285750" indent="-285750">
                <a:buFont typeface="Arial" panose="020B0604020202020204" pitchFamily="34" charset="0"/>
                <a:buChar char="•"/>
              </a:pPr>
              <a:r>
                <a:rPr lang="sv-SE" sz="1600" dirty="0" err="1">
                  <a:solidFill>
                    <a:schemeClr val="tx1">
                      <a:lumMod val="75000"/>
                      <a:lumOff val="25000"/>
                    </a:schemeClr>
                  </a:solidFill>
                </a:rPr>
                <a:t>Movement</a:t>
              </a:r>
              <a:r>
                <a:rPr lang="sv-SE" sz="1600" dirty="0">
                  <a:solidFill>
                    <a:schemeClr val="tx1">
                      <a:lumMod val="75000"/>
                      <a:lumOff val="25000"/>
                    </a:schemeClr>
                  </a:solidFill>
                </a:rPr>
                <a:t> </a:t>
              </a:r>
              <a:r>
                <a:rPr lang="sv-SE" sz="1600" dirty="0" err="1">
                  <a:solidFill>
                    <a:schemeClr val="tx1">
                      <a:lumMod val="75000"/>
                      <a:lumOff val="25000"/>
                    </a:schemeClr>
                  </a:solidFill>
                </a:rPr>
                <a:t>versus</a:t>
              </a:r>
              <a:r>
                <a:rPr lang="sv-SE" sz="1600" dirty="0">
                  <a:solidFill>
                    <a:schemeClr val="tx1">
                      <a:lumMod val="75000"/>
                      <a:lumOff val="25000"/>
                    </a:schemeClr>
                  </a:solidFill>
                </a:rPr>
                <a:t> </a:t>
              </a:r>
              <a:r>
                <a:rPr lang="sv-SE" sz="1600" dirty="0" err="1">
                  <a:solidFill>
                    <a:schemeClr val="tx1">
                      <a:lumMod val="75000"/>
                      <a:lumOff val="25000"/>
                    </a:schemeClr>
                  </a:solidFill>
                </a:rPr>
                <a:t>mobility</a:t>
              </a:r>
              <a:endParaRPr lang="sv-SE" sz="1600" dirty="0">
                <a:solidFill>
                  <a:schemeClr val="tx1">
                    <a:lumMod val="75000"/>
                    <a:lumOff val="25000"/>
                  </a:schemeClr>
                </a:solidFill>
              </a:endParaRPr>
            </a:p>
            <a:p>
              <a:pPr marL="285750" indent="-285750">
                <a:buFont typeface="Arial" panose="020B0604020202020204" pitchFamily="34" charset="0"/>
                <a:buChar char="•"/>
              </a:pPr>
              <a:r>
                <a:rPr lang="sv-SE" sz="1600" dirty="0">
                  <a:solidFill>
                    <a:schemeClr val="tx1">
                      <a:lumMod val="75000"/>
                      <a:lumOff val="25000"/>
                    </a:schemeClr>
                  </a:solidFill>
                </a:rPr>
                <a:t>Migration </a:t>
              </a:r>
              <a:r>
                <a:rPr lang="sv-SE" sz="1600" dirty="0">
                  <a:solidFill>
                    <a:schemeClr val="tx1">
                      <a:lumMod val="75000"/>
                      <a:lumOff val="25000"/>
                    </a:schemeClr>
                  </a:solidFill>
                  <a:sym typeface="Wingdings" panose="05000000000000000000" pitchFamily="2" charset="2"/>
                </a:rPr>
                <a:t> Emigration and immigration</a:t>
              </a:r>
            </a:p>
            <a:p>
              <a:pPr marL="285750" indent="-285750">
                <a:buFont typeface="Arial" panose="020B0604020202020204" pitchFamily="34" charset="0"/>
                <a:buChar char="•"/>
              </a:pPr>
              <a:r>
                <a:rPr lang="sv-SE" sz="1600" dirty="0" err="1">
                  <a:solidFill>
                    <a:schemeClr val="tx1">
                      <a:lumMod val="75000"/>
                      <a:lumOff val="25000"/>
                    </a:schemeClr>
                  </a:solidFill>
                  <a:sym typeface="Wingdings" panose="05000000000000000000" pitchFamily="2" charset="2"/>
                </a:rPr>
                <a:t>Specific</a:t>
              </a:r>
              <a:r>
                <a:rPr lang="sv-SE" sz="1600" dirty="0">
                  <a:solidFill>
                    <a:schemeClr val="tx1">
                      <a:lumMod val="75000"/>
                      <a:lumOff val="25000"/>
                    </a:schemeClr>
                  </a:solidFill>
                  <a:sym typeface="Wingdings" panose="05000000000000000000" pitchFamily="2" charset="2"/>
                </a:rPr>
                <a:t> migration-</a:t>
              </a:r>
              <a:r>
                <a:rPr lang="sv-SE" sz="1600" dirty="0" err="1">
                  <a:solidFill>
                    <a:schemeClr val="tx1">
                      <a:lumMod val="75000"/>
                      <a:lumOff val="25000"/>
                    </a:schemeClr>
                  </a:solidFill>
                  <a:sym typeface="Wingdings" panose="05000000000000000000" pitchFamily="2" charset="2"/>
                </a:rPr>
                <a:t>related</a:t>
              </a:r>
              <a:r>
                <a:rPr lang="sv-SE" sz="1600" dirty="0">
                  <a:solidFill>
                    <a:schemeClr val="tx1">
                      <a:lumMod val="75000"/>
                      <a:lumOff val="25000"/>
                    </a:schemeClr>
                  </a:solidFill>
                  <a:sym typeface="Wingdings" panose="05000000000000000000" pitchFamily="2" charset="2"/>
                </a:rPr>
                <a:t> </a:t>
              </a:r>
              <a:r>
                <a:rPr lang="sv-SE" sz="1600" dirty="0" err="1">
                  <a:solidFill>
                    <a:schemeClr val="tx1">
                      <a:lumMod val="75000"/>
                      <a:lumOff val="25000"/>
                    </a:schemeClr>
                  </a:solidFill>
                  <a:sym typeface="Wingdings" panose="05000000000000000000" pitchFamily="2" charset="2"/>
                </a:rPr>
                <a:t>terminology</a:t>
              </a:r>
              <a:r>
                <a:rPr lang="sv-SE" sz="1600" dirty="0">
                  <a:solidFill>
                    <a:schemeClr val="tx1">
                      <a:lumMod val="75000"/>
                      <a:lumOff val="25000"/>
                    </a:schemeClr>
                  </a:solidFill>
                  <a:sym typeface="Wingdings" panose="05000000000000000000" pitchFamily="2" charset="2"/>
                </a:rPr>
                <a:t>:</a:t>
              </a:r>
            </a:p>
          </p:txBody>
        </p:sp>
        <p:sp>
          <p:nvSpPr>
            <p:cNvPr id="12" name="textruta 11">
              <a:extLst>
                <a:ext uri="{FF2B5EF4-FFF2-40B4-BE49-F238E27FC236}">
                  <a16:creationId xmlns:a16="http://schemas.microsoft.com/office/drawing/2014/main" id="{433370C9-4234-4074-9D8D-B3BBBE69180A}"/>
                </a:ext>
              </a:extLst>
            </p:cNvPr>
            <p:cNvSpPr txBox="1"/>
            <p:nvPr/>
          </p:nvSpPr>
          <p:spPr>
            <a:xfrm>
              <a:off x="1378930" y="3034389"/>
              <a:ext cx="3503768" cy="830997"/>
            </a:xfrm>
            <a:prstGeom prst="rect">
              <a:avLst/>
            </a:prstGeom>
            <a:noFill/>
          </p:spPr>
          <p:txBody>
            <a:bodyPr wrap="square" numCol="2" rtlCol="0">
              <a:spAutoFit/>
            </a:bodyPr>
            <a:lstStyle/>
            <a:p>
              <a:pPr marL="742950" lvl="1" indent="-285750">
                <a:buFont typeface="Arial" panose="020B0604020202020204" pitchFamily="34" charset="0"/>
                <a:buChar char="•"/>
              </a:pPr>
              <a:r>
                <a:rPr lang="sv-SE" sz="1200" dirty="0" err="1">
                  <a:solidFill>
                    <a:schemeClr val="tx1">
                      <a:lumMod val="75000"/>
                      <a:lumOff val="25000"/>
                    </a:schemeClr>
                  </a:solidFill>
                  <a:sym typeface="Wingdings" panose="05000000000000000000" pitchFamily="2" charset="2"/>
                </a:rPr>
                <a:t>Circular</a:t>
              </a:r>
              <a:endParaRPr lang="sv-SE" sz="1200" dirty="0">
                <a:solidFill>
                  <a:schemeClr val="tx1">
                    <a:lumMod val="75000"/>
                    <a:lumOff val="25000"/>
                  </a:schemeClr>
                </a:solidFill>
                <a:sym typeface="Wingdings" panose="05000000000000000000" pitchFamily="2" charset="2"/>
              </a:endParaRPr>
            </a:p>
            <a:p>
              <a:pPr marL="742950" lvl="1" indent="-285750">
                <a:buFont typeface="Arial" panose="020B0604020202020204" pitchFamily="34" charset="0"/>
                <a:buChar char="•"/>
              </a:pPr>
              <a:r>
                <a:rPr lang="sv-SE" sz="1200" dirty="0" err="1">
                  <a:solidFill>
                    <a:schemeClr val="tx1">
                      <a:lumMod val="75000"/>
                      <a:lumOff val="25000"/>
                    </a:schemeClr>
                  </a:solidFill>
                  <a:sym typeface="Wingdings" panose="05000000000000000000" pitchFamily="2" charset="2"/>
                </a:rPr>
                <a:t>Return</a:t>
              </a:r>
              <a:endParaRPr lang="sv-SE" sz="1200" dirty="0">
                <a:solidFill>
                  <a:schemeClr val="tx1">
                    <a:lumMod val="75000"/>
                    <a:lumOff val="25000"/>
                  </a:schemeClr>
                </a:solidFill>
                <a:sym typeface="Wingdings" panose="05000000000000000000" pitchFamily="2" charset="2"/>
              </a:endParaRPr>
            </a:p>
            <a:p>
              <a:pPr marL="742950" lvl="1" indent="-285750">
                <a:buFont typeface="Arial" panose="020B0604020202020204" pitchFamily="34" charset="0"/>
                <a:buChar char="•"/>
              </a:pPr>
              <a:r>
                <a:rPr lang="sv-SE" sz="1200" dirty="0" err="1">
                  <a:solidFill>
                    <a:schemeClr val="tx1">
                      <a:lumMod val="75000"/>
                      <a:lumOff val="25000"/>
                    </a:schemeClr>
                  </a:solidFill>
                  <a:sym typeface="Wingdings" panose="05000000000000000000" pitchFamily="2" charset="2"/>
                </a:rPr>
                <a:t>Temporary</a:t>
              </a:r>
              <a:endParaRPr lang="sv-SE" sz="1200" dirty="0">
                <a:solidFill>
                  <a:schemeClr val="tx1">
                    <a:lumMod val="75000"/>
                    <a:lumOff val="25000"/>
                  </a:schemeClr>
                </a:solidFill>
                <a:sym typeface="Wingdings" panose="05000000000000000000" pitchFamily="2" charset="2"/>
              </a:endParaRPr>
            </a:p>
            <a:p>
              <a:pPr marL="742950" lvl="1" indent="-285750">
                <a:buFont typeface="Arial" panose="020B0604020202020204" pitchFamily="34" charset="0"/>
                <a:buChar char="•"/>
              </a:pPr>
              <a:r>
                <a:rPr lang="sv-SE" sz="1200" dirty="0">
                  <a:solidFill>
                    <a:schemeClr val="tx1">
                      <a:lumMod val="75000"/>
                      <a:lumOff val="25000"/>
                    </a:schemeClr>
                  </a:solidFill>
                  <a:sym typeface="Wingdings" panose="05000000000000000000" pitchFamily="2" charset="2"/>
                </a:rPr>
                <a:t>Rural-urban</a:t>
              </a:r>
              <a:endParaRPr lang="sv-SE" sz="1400" dirty="0">
                <a:solidFill>
                  <a:schemeClr val="tx1">
                    <a:lumMod val="75000"/>
                    <a:lumOff val="25000"/>
                  </a:schemeClr>
                </a:solidFill>
                <a:sym typeface="Wingdings" panose="05000000000000000000" pitchFamily="2" charset="2"/>
              </a:endParaRPr>
            </a:p>
          </p:txBody>
        </p:sp>
        <p:sp>
          <p:nvSpPr>
            <p:cNvPr id="13" name="textruta 12">
              <a:extLst>
                <a:ext uri="{FF2B5EF4-FFF2-40B4-BE49-F238E27FC236}">
                  <a16:creationId xmlns:a16="http://schemas.microsoft.com/office/drawing/2014/main" id="{6CD8478C-7E8A-43EC-8681-0F8AF23C4A2D}"/>
                </a:ext>
              </a:extLst>
            </p:cNvPr>
            <p:cNvSpPr txBox="1"/>
            <p:nvPr/>
          </p:nvSpPr>
          <p:spPr>
            <a:xfrm>
              <a:off x="2610233" y="3030724"/>
              <a:ext cx="2993923" cy="954107"/>
            </a:xfrm>
            <a:prstGeom prst="rect">
              <a:avLst/>
            </a:prstGeom>
            <a:noFill/>
          </p:spPr>
          <p:txBody>
            <a:bodyPr wrap="square" rtlCol="0">
              <a:spAutoFit/>
            </a:bodyPr>
            <a:lstStyle/>
            <a:p>
              <a:pPr marL="742950" lvl="1" indent="-285750">
                <a:buFont typeface="Arial" panose="020B0604020202020204" pitchFamily="34" charset="0"/>
                <a:buChar char="•"/>
              </a:pPr>
              <a:r>
                <a:rPr lang="sv-SE" sz="1400" dirty="0" err="1">
                  <a:solidFill>
                    <a:schemeClr val="tx1">
                      <a:lumMod val="75000"/>
                      <a:lumOff val="25000"/>
                    </a:schemeClr>
                  </a:solidFill>
                  <a:sym typeface="Wingdings" panose="05000000000000000000" pitchFamily="2" charset="2"/>
                </a:rPr>
                <a:t>Seasonal</a:t>
              </a:r>
              <a:endParaRPr lang="sv-SE" sz="1400" dirty="0">
                <a:solidFill>
                  <a:schemeClr val="tx1">
                    <a:lumMod val="75000"/>
                    <a:lumOff val="25000"/>
                  </a:schemeClr>
                </a:solidFill>
                <a:sym typeface="Wingdings" panose="05000000000000000000" pitchFamily="2" charset="2"/>
              </a:endParaRPr>
            </a:p>
            <a:p>
              <a:pPr marL="742950" lvl="1" indent="-285750">
                <a:buFont typeface="Arial" panose="020B0604020202020204" pitchFamily="34" charset="0"/>
                <a:buChar char="•"/>
              </a:pPr>
              <a:r>
                <a:rPr lang="sv-SE" sz="1400" dirty="0" err="1">
                  <a:solidFill>
                    <a:schemeClr val="tx1">
                      <a:lumMod val="75000"/>
                      <a:lumOff val="25000"/>
                    </a:schemeClr>
                  </a:solidFill>
                  <a:sym typeface="Wingdings" panose="05000000000000000000" pitchFamily="2" charset="2"/>
                </a:rPr>
                <a:t>Secondary</a:t>
              </a:r>
              <a:endParaRPr lang="sv-SE" sz="1400" dirty="0">
                <a:solidFill>
                  <a:schemeClr val="tx1">
                    <a:lumMod val="75000"/>
                    <a:lumOff val="25000"/>
                  </a:schemeClr>
                </a:solidFill>
                <a:sym typeface="Wingdings" panose="05000000000000000000" pitchFamily="2" charset="2"/>
              </a:endParaRPr>
            </a:p>
            <a:p>
              <a:pPr marL="742950" lvl="1" indent="-285750">
                <a:buFont typeface="Arial" panose="020B0604020202020204" pitchFamily="34" charset="0"/>
                <a:buChar char="•"/>
              </a:pPr>
              <a:r>
                <a:rPr lang="sv-SE" sz="1400" dirty="0">
                  <a:solidFill>
                    <a:schemeClr val="tx1">
                      <a:lumMod val="75000"/>
                      <a:lumOff val="25000"/>
                    </a:schemeClr>
                  </a:solidFill>
                  <a:sym typeface="Wingdings" panose="05000000000000000000" pitchFamily="2" charset="2"/>
                </a:rPr>
                <a:t>Transit</a:t>
              </a:r>
              <a:endParaRPr lang="sv-SE" sz="1400" dirty="0">
                <a:solidFill>
                  <a:schemeClr val="tx1">
                    <a:lumMod val="75000"/>
                    <a:lumOff val="25000"/>
                  </a:schemeClr>
                </a:solidFill>
              </a:endParaRPr>
            </a:p>
            <a:p>
              <a:endParaRPr lang="sv-SE" sz="1400" dirty="0">
                <a:solidFill>
                  <a:schemeClr val="tx1">
                    <a:lumMod val="75000"/>
                    <a:lumOff val="25000"/>
                  </a:schemeClr>
                </a:solidFill>
              </a:endParaRPr>
            </a:p>
          </p:txBody>
        </p:sp>
      </p:grpSp>
      <p:sp>
        <p:nvSpPr>
          <p:cNvPr id="16" name="textruta 15">
            <a:extLst>
              <a:ext uri="{FF2B5EF4-FFF2-40B4-BE49-F238E27FC236}">
                <a16:creationId xmlns:a16="http://schemas.microsoft.com/office/drawing/2014/main" id="{67993713-58EB-4ECA-BCA8-78A04838889F}"/>
              </a:ext>
            </a:extLst>
          </p:cNvPr>
          <p:cNvSpPr txBox="1"/>
          <p:nvPr/>
        </p:nvSpPr>
        <p:spPr>
          <a:xfrm>
            <a:off x="1245490" y="4341829"/>
            <a:ext cx="4629873" cy="584775"/>
          </a:xfrm>
          <a:prstGeom prst="rect">
            <a:avLst/>
          </a:prstGeom>
          <a:noFill/>
        </p:spPr>
        <p:txBody>
          <a:bodyPr wrap="square" rtlCol="0">
            <a:spAutoFit/>
          </a:bodyPr>
          <a:lstStyle/>
          <a:p>
            <a:pPr marL="285750" indent="-285750">
              <a:buFont typeface="Arial" panose="020B0604020202020204" pitchFamily="34" charset="0"/>
              <a:buChar char="•"/>
            </a:pPr>
            <a:r>
              <a:rPr lang="sv-SE" sz="1600" dirty="0">
                <a:solidFill>
                  <a:schemeClr val="tx1">
                    <a:lumMod val="75000"/>
                    <a:lumOff val="25000"/>
                  </a:schemeClr>
                </a:solidFill>
              </a:rPr>
              <a:t>Migrant </a:t>
            </a:r>
            <a:r>
              <a:rPr lang="sv-SE" sz="1600" dirty="0">
                <a:solidFill>
                  <a:schemeClr val="tx1">
                    <a:lumMod val="75000"/>
                    <a:lumOff val="25000"/>
                  </a:schemeClr>
                </a:solidFill>
                <a:sym typeface="Wingdings" panose="05000000000000000000" pitchFamily="2" charset="2"/>
              </a:rPr>
              <a:t> Emigrant and immigrant</a:t>
            </a:r>
          </a:p>
          <a:p>
            <a:pPr marL="285750" indent="-285750">
              <a:buFont typeface="Arial" panose="020B0604020202020204" pitchFamily="34" charset="0"/>
              <a:buChar char="•"/>
            </a:pPr>
            <a:r>
              <a:rPr lang="sv-SE" sz="1600" dirty="0" err="1">
                <a:solidFill>
                  <a:schemeClr val="tx1">
                    <a:lumMod val="75000"/>
                    <a:lumOff val="25000"/>
                  </a:schemeClr>
                </a:solidFill>
                <a:sym typeface="Wingdings" panose="05000000000000000000" pitchFamily="2" charset="2"/>
              </a:rPr>
              <a:t>Asylum</a:t>
            </a:r>
            <a:r>
              <a:rPr lang="sv-SE" sz="1600" dirty="0">
                <a:solidFill>
                  <a:schemeClr val="tx1">
                    <a:lumMod val="75000"/>
                    <a:lumOff val="25000"/>
                  </a:schemeClr>
                </a:solidFill>
                <a:sym typeface="Wingdings" panose="05000000000000000000" pitchFamily="2" charset="2"/>
              </a:rPr>
              <a:t> </a:t>
            </a:r>
            <a:r>
              <a:rPr lang="sv-SE" sz="1600" dirty="0" err="1">
                <a:solidFill>
                  <a:schemeClr val="tx1">
                    <a:lumMod val="75000"/>
                    <a:lumOff val="25000"/>
                  </a:schemeClr>
                </a:solidFill>
                <a:sym typeface="Wingdings" panose="05000000000000000000" pitchFamily="2" charset="2"/>
              </a:rPr>
              <a:t>seeker</a:t>
            </a:r>
            <a:r>
              <a:rPr lang="sv-SE" sz="1600" dirty="0">
                <a:solidFill>
                  <a:schemeClr val="tx1">
                    <a:lumMod val="75000"/>
                    <a:lumOff val="25000"/>
                  </a:schemeClr>
                </a:solidFill>
                <a:sym typeface="Wingdings" panose="05000000000000000000" pitchFamily="2" charset="2"/>
              </a:rPr>
              <a:t>, </a:t>
            </a:r>
            <a:r>
              <a:rPr lang="sv-SE" sz="1600" dirty="0" err="1">
                <a:solidFill>
                  <a:schemeClr val="tx1">
                    <a:lumMod val="75000"/>
                    <a:lumOff val="25000"/>
                  </a:schemeClr>
                </a:solidFill>
                <a:sym typeface="Wingdings" panose="05000000000000000000" pitchFamily="2" charset="2"/>
              </a:rPr>
              <a:t>refugee</a:t>
            </a:r>
            <a:r>
              <a:rPr lang="sv-SE" sz="1600" dirty="0">
                <a:solidFill>
                  <a:schemeClr val="tx1">
                    <a:lumMod val="75000"/>
                    <a:lumOff val="25000"/>
                  </a:schemeClr>
                </a:solidFill>
                <a:sym typeface="Wingdings" panose="05000000000000000000" pitchFamily="2" charset="2"/>
              </a:rPr>
              <a:t>, </a:t>
            </a:r>
            <a:r>
              <a:rPr lang="sv-SE" sz="1600" dirty="0" err="1">
                <a:solidFill>
                  <a:schemeClr val="tx1">
                    <a:lumMod val="75000"/>
                    <a:lumOff val="25000"/>
                  </a:schemeClr>
                </a:solidFill>
                <a:sym typeface="Wingdings" panose="05000000000000000000" pitchFamily="2" charset="2"/>
              </a:rPr>
              <a:t>victim</a:t>
            </a:r>
            <a:r>
              <a:rPr lang="sv-SE" sz="1600" dirty="0">
                <a:solidFill>
                  <a:schemeClr val="tx1">
                    <a:lumMod val="75000"/>
                    <a:lumOff val="25000"/>
                  </a:schemeClr>
                </a:solidFill>
                <a:sym typeface="Wingdings" panose="05000000000000000000" pitchFamily="2" charset="2"/>
              </a:rPr>
              <a:t> </a:t>
            </a:r>
            <a:r>
              <a:rPr lang="sv-SE" sz="1600" dirty="0" err="1">
                <a:solidFill>
                  <a:schemeClr val="tx1">
                    <a:lumMod val="75000"/>
                    <a:lumOff val="25000"/>
                  </a:schemeClr>
                </a:solidFill>
                <a:sym typeface="Wingdings" panose="05000000000000000000" pitchFamily="2" charset="2"/>
              </a:rPr>
              <a:t>of</a:t>
            </a:r>
            <a:r>
              <a:rPr lang="sv-SE" sz="1600" dirty="0">
                <a:solidFill>
                  <a:schemeClr val="tx1">
                    <a:lumMod val="75000"/>
                    <a:lumOff val="25000"/>
                  </a:schemeClr>
                </a:solidFill>
                <a:sym typeface="Wingdings" panose="05000000000000000000" pitchFamily="2" charset="2"/>
              </a:rPr>
              <a:t> trafficking </a:t>
            </a:r>
          </a:p>
        </p:txBody>
      </p:sp>
      <p:graphicFrame>
        <p:nvGraphicFramePr>
          <p:cNvPr id="17" name="Tabell 16">
            <a:extLst>
              <a:ext uri="{FF2B5EF4-FFF2-40B4-BE49-F238E27FC236}">
                <a16:creationId xmlns:a16="http://schemas.microsoft.com/office/drawing/2014/main" id="{CD646DAC-FADE-49A4-9B74-EC6CD01CB106}"/>
              </a:ext>
            </a:extLst>
          </p:cNvPr>
          <p:cNvGraphicFramePr>
            <a:graphicFrameLocks noGrp="1"/>
          </p:cNvGraphicFramePr>
          <p:nvPr>
            <p:extLst>
              <p:ext uri="{D42A27DB-BD31-4B8C-83A1-F6EECF244321}">
                <p14:modId xmlns:p14="http://schemas.microsoft.com/office/powerpoint/2010/main" val="954616280"/>
              </p:ext>
            </p:extLst>
          </p:nvPr>
        </p:nvGraphicFramePr>
        <p:xfrm>
          <a:off x="6228145" y="3237604"/>
          <a:ext cx="4659059" cy="2478090"/>
        </p:xfrm>
        <a:graphic>
          <a:graphicData uri="http://schemas.openxmlformats.org/drawingml/2006/table">
            <a:tbl>
              <a:tblPr firstRow="1" bandRow="1">
                <a:tableStyleId>{5940675A-B579-460E-94D1-54222C63F5DA}</a:tableStyleId>
              </a:tblPr>
              <a:tblGrid>
                <a:gridCol w="198540">
                  <a:extLst>
                    <a:ext uri="{9D8B030D-6E8A-4147-A177-3AD203B41FA5}">
                      <a16:colId xmlns:a16="http://schemas.microsoft.com/office/drawing/2014/main" val="3846510783"/>
                    </a:ext>
                  </a:extLst>
                </a:gridCol>
                <a:gridCol w="1288300">
                  <a:extLst>
                    <a:ext uri="{9D8B030D-6E8A-4147-A177-3AD203B41FA5}">
                      <a16:colId xmlns:a16="http://schemas.microsoft.com/office/drawing/2014/main" val="3302197910"/>
                    </a:ext>
                  </a:extLst>
                </a:gridCol>
                <a:gridCol w="1116233">
                  <a:extLst>
                    <a:ext uri="{9D8B030D-6E8A-4147-A177-3AD203B41FA5}">
                      <a16:colId xmlns:a16="http://schemas.microsoft.com/office/drawing/2014/main" val="475714033"/>
                    </a:ext>
                  </a:extLst>
                </a:gridCol>
                <a:gridCol w="1005933">
                  <a:extLst>
                    <a:ext uri="{9D8B030D-6E8A-4147-A177-3AD203B41FA5}">
                      <a16:colId xmlns:a16="http://schemas.microsoft.com/office/drawing/2014/main" val="1507863596"/>
                    </a:ext>
                  </a:extLst>
                </a:gridCol>
                <a:gridCol w="1050053">
                  <a:extLst>
                    <a:ext uri="{9D8B030D-6E8A-4147-A177-3AD203B41FA5}">
                      <a16:colId xmlns:a16="http://schemas.microsoft.com/office/drawing/2014/main" val="98583310"/>
                    </a:ext>
                  </a:extLst>
                </a:gridCol>
              </a:tblGrid>
              <a:tr h="192747">
                <a:tc>
                  <a:txBody>
                    <a:bodyPr/>
                    <a:lstStyle/>
                    <a:p>
                      <a:endParaRPr lang="sv-SE" sz="900" dirty="0"/>
                    </a:p>
                  </a:txBody>
                  <a:tcPr marL="43955" marR="43955" marT="21977" marB="2197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sv-SE" sz="1000" dirty="0" err="1">
                          <a:solidFill>
                            <a:schemeClr val="bg1"/>
                          </a:solidFill>
                        </a:rPr>
                        <a:t>Political</a:t>
                      </a:r>
                      <a:endParaRPr lang="sv-SE" sz="1000" dirty="0">
                        <a:solidFill>
                          <a:schemeClr val="bg1"/>
                        </a:solidFill>
                      </a:endParaRPr>
                    </a:p>
                  </a:txBody>
                  <a:tcPr marL="43955" marR="43955" marT="21977" marB="2197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sv-SE" sz="1000" dirty="0" err="1">
                          <a:solidFill>
                            <a:schemeClr val="bg1"/>
                          </a:solidFill>
                        </a:rPr>
                        <a:t>Economic</a:t>
                      </a:r>
                      <a:endParaRPr lang="sv-SE" sz="1000" dirty="0">
                        <a:solidFill>
                          <a:schemeClr val="bg1"/>
                        </a:solidFill>
                      </a:endParaRPr>
                    </a:p>
                  </a:txBody>
                  <a:tcPr marL="43955" marR="43955" marT="21977" marB="2197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sv-SE" sz="1000" dirty="0">
                          <a:solidFill>
                            <a:schemeClr val="bg1"/>
                          </a:solidFill>
                        </a:rPr>
                        <a:t>Social</a:t>
                      </a:r>
                    </a:p>
                  </a:txBody>
                  <a:tcPr marL="43955" marR="43955" marT="21977" marB="2197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sv-SE" sz="1000" dirty="0" err="1">
                          <a:solidFill>
                            <a:schemeClr val="bg1"/>
                          </a:solidFill>
                        </a:rPr>
                        <a:t>Environmental</a:t>
                      </a:r>
                      <a:endParaRPr lang="sv-SE" sz="1000" dirty="0">
                        <a:solidFill>
                          <a:schemeClr val="bg1"/>
                        </a:solidFill>
                      </a:endParaRPr>
                    </a:p>
                  </a:txBody>
                  <a:tcPr marL="43955" marR="43955" marT="21977" marB="2197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356003648"/>
                  </a:ext>
                </a:extLst>
              </a:tr>
              <a:tr h="1096579">
                <a:tc>
                  <a:txBody>
                    <a:bodyPr/>
                    <a:lstStyle/>
                    <a:p>
                      <a:pPr algn="ctr"/>
                      <a:r>
                        <a:rPr lang="sv-SE" sz="900" b="1" dirty="0">
                          <a:solidFill>
                            <a:schemeClr val="accent2">
                              <a:lumMod val="75000"/>
                            </a:schemeClr>
                          </a:solidFill>
                        </a:rPr>
                        <a:t>Push</a:t>
                      </a:r>
                    </a:p>
                  </a:txBody>
                  <a:tcPr marL="43955" marR="43955" marT="21977" marB="21977"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600" dirty="0" err="1"/>
                        <a:t>Conflict</a:t>
                      </a:r>
                      <a:r>
                        <a:rPr lang="sv-SE" sz="600" dirty="0"/>
                        <a:t> and </a:t>
                      </a:r>
                      <a:r>
                        <a:rPr lang="sv-SE" sz="600" dirty="0" err="1"/>
                        <a:t>instability</a:t>
                      </a:r>
                      <a:r>
                        <a:rPr lang="sv-SE" sz="600" dirty="0"/>
                        <a:t>/lack </a:t>
                      </a:r>
                      <a:r>
                        <a:rPr lang="sv-SE" sz="600" dirty="0" err="1"/>
                        <a:t>of</a:t>
                      </a:r>
                      <a:r>
                        <a:rPr lang="sv-SE" sz="600" dirty="0"/>
                        <a:t> </a:t>
                      </a:r>
                      <a:r>
                        <a:rPr lang="sv-SE" sz="600" dirty="0" err="1"/>
                        <a:t>safety</a:t>
                      </a:r>
                      <a:endParaRPr lang="sv-SE" sz="600" dirty="0"/>
                    </a:p>
                    <a:p>
                      <a:pPr marL="285750" indent="-285750">
                        <a:buFont typeface="Arial" panose="020B0604020202020204" pitchFamily="34" charset="0"/>
                        <a:buChar char="•"/>
                      </a:pPr>
                      <a:r>
                        <a:rPr lang="sv-SE" sz="600" dirty="0" err="1"/>
                        <a:t>Poor</a:t>
                      </a:r>
                      <a:r>
                        <a:rPr lang="sv-SE" sz="600" dirty="0"/>
                        <a:t> </a:t>
                      </a:r>
                      <a:r>
                        <a:rPr lang="sv-SE" sz="600" dirty="0" err="1"/>
                        <a:t>governance</a:t>
                      </a:r>
                      <a:r>
                        <a:rPr lang="sv-SE" sz="600" dirty="0"/>
                        <a:t>, </a:t>
                      </a:r>
                      <a:r>
                        <a:rPr lang="sv-SE" sz="600" dirty="0" err="1"/>
                        <a:t>including</a:t>
                      </a:r>
                      <a:r>
                        <a:rPr lang="sv-SE" sz="600" dirty="0"/>
                        <a:t> </a:t>
                      </a:r>
                      <a:r>
                        <a:rPr lang="sv-SE" sz="600" dirty="0" err="1"/>
                        <a:t>corruption</a:t>
                      </a:r>
                      <a:r>
                        <a:rPr lang="sv-SE" sz="600" dirty="0"/>
                        <a:t>, </a:t>
                      </a:r>
                      <a:r>
                        <a:rPr lang="sv-SE" sz="600" dirty="0" err="1"/>
                        <a:t>weak</a:t>
                      </a:r>
                      <a:r>
                        <a:rPr lang="sv-SE" sz="600" dirty="0"/>
                        <a:t> </a:t>
                      </a:r>
                      <a:r>
                        <a:rPr lang="sv-SE" sz="600" dirty="0" err="1"/>
                        <a:t>rule</a:t>
                      </a:r>
                      <a:r>
                        <a:rPr lang="sv-SE" sz="600" dirty="0"/>
                        <a:t> </a:t>
                      </a:r>
                      <a:r>
                        <a:rPr lang="sv-SE" sz="600" dirty="0" err="1"/>
                        <a:t>of</a:t>
                      </a:r>
                      <a:r>
                        <a:rPr lang="sv-SE" sz="600" dirty="0"/>
                        <a:t> </a:t>
                      </a:r>
                      <a:r>
                        <a:rPr lang="sv-SE" sz="600" dirty="0" err="1"/>
                        <a:t>law</a:t>
                      </a:r>
                      <a:r>
                        <a:rPr lang="sv-SE" sz="600" dirty="0"/>
                        <a:t> and fragile </a:t>
                      </a:r>
                      <a:r>
                        <a:rPr lang="sv-SE" sz="600" dirty="0" err="1"/>
                        <a:t>statehood</a:t>
                      </a:r>
                      <a:endParaRPr lang="sv-SE" sz="600" dirty="0"/>
                    </a:p>
                    <a:p>
                      <a:pPr marL="285750" indent="-285750">
                        <a:buFont typeface="Arial" panose="020B0604020202020204" pitchFamily="34" charset="0"/>
                        <a:buChar char="•"/>
                      </a:pPr>
                      <a:r>
                        <a:rPr lang="sv-SE" sz="600" dirty="0" err="1"/>
                        <a:t>Development</a:t>
                      </a:r>
                      <a:r>
                        <a:rPr lang="sv-SE" sz="600" dirty="0"/>
                        <a:t> </a:t>
                      </a:r>
                      <a:r>
                        <a:rPr lang="sv-SE" sz="600" dirty="0" err="1"/>
                        <a:t>projects</a:t>
                      </a:r>
                      <a:r>
                        <a:rPr lang="sv-SE" sz="600" dirty="0"/>
                        <a:t> </a:t>
                      </a:r>
                      <a:r>
                        <a:rPr lang="sv-SE" sz="600" dirty="0" err="1"/>
                        <a:t>pushing</a:t>
                      </a:r>
                      <a:r>
                        <a:rPr lang="sv-SE" sz="600" dirty="0"/>
                        <a:t> </a:t>
                      </a:r>
                      <a:r>
                        <a:rPr lang="sv-SE" sz="600" dirty="0" err="1"/>
                        <a:t>people</a:t>
                      </a:r>
                      <a:r>
                        <a:rPr lang="sv-SE" sz="600" dirty="0"/>
                        <a:t> from </a:t>
                      </a:r>
                      <a:r>
                        <a:rPr lang="sv-SE" sz="600" dirty="0" err="1"/>
                        <a:t>their</a:t>
                      </a:r>
                      <a:r>
                        <a:rPr lang="sv-SE" sz="600" dirty="0"/>
                        <a:t> </a:t>
                      </a:r>
                      <a:r>
                        <a:rPr lang="sv-SE" sz="600" dirty="0" err="1"/>
                        <a:t>homes</a:t>
                      </a:r>
                      <a:r>
                        <a:rPr lang="sv-SE" sz="600" dirty="0"/>
                        <a:t> </a:t>
                      </a:r>
                    </a:p>
                  </a:txBody>
                  <a:tcPr marL="43955" marR="43955" marT="21977" marB="2197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600" dirty="0"/>
                        <a:t>General </a:t>
                      </a:r>
                      <a:r>
                        <a:rPr lang="sv-SE" sz="600" dirty="0" err="1"/>
                        <a:t>poverty</a:t>
                      </a:r>
                      <a:r>
                        <a:rPr lang="sv-SE" sz="600" dirty="0"/>
                        <a:t> (relative and absolute)</a:t>
                      </a:r>
                    </a:p>
                    <a:p>
                      <a:pPr marL="285750" indent="-285750">
                        <a:buFont typeface="Arial" panose="020B0604020202020204" pitchFamily="34" charset="0"/>
                        <a:buChar char="•"/>
                      </a:pPr>
                      <a:r>
                        <a:rPr lang="sv-SE" sz="600" dirty="0"/>
                        <a:t>Loss </a:t>
                      </a:r>
                      <a:r>
                        <a:rPr lang="sv-SE" sz="600" dirty="0" err="1"/>
                        <a:t>of</a:t>
                      </a:r>
                      <a:r>
                        <a:rPr lang="sv-SE" sz="600" dirty="0"/>
                        <a:t> </a:t>
                      </a:r>
                      <a:r>
                        <a:rPr lang="sv-SE" sz="600" dirty="0" err="1"/>
                        <a:t>specific</a:t>
                      </a:r>
                      <a:r>
                        <a:rPr lang="sv-SE" sz="600" dirty="0"/>
                        <a:t> source </a:t>
                      </a:r>
                      <a:r>
                        <a:rPr lang="sv-SE" sz="600" dirty="0" err="1"/>
                        <a:t>of</a:t>
                      </a:r>
                      <a:r>
                        <a:rPr lang="sv-SE" sz="600" dirty="0"/>
                        <a:t> </a:t>
                      </a:r>
                      <a:r>
                        <a:rPr lang="sv-SE" sz="600" dirty="0" err="1"/>
                        <a:t>income</a:t>
                      </a:r>
                      <a:r>
                        <a:rPr lang="sv-SE" sz="600" dirty="0"/>
                        <a:t> </a:t>
                      </a:r>
                    </a:p>
                    <a:p>
                      <a:pPr marL="285750" indent="-285750">
                        <a:buFont typeface="Arial" panose="020B0604020202020204" pitchFamily="34" charset="0"/>
                        <a:buChar char="•"/>
                      </a:pPr>
                      <a:r>
                        <a:rPr lang="sv-SE" sz="600" dirty="0" err="1"/>
                        <a:t>High</a:t>
                      </a:r>
                      <a:r>
                        <a:rPr lang="sv-SE" sz="600" dirty="0"/>
                        <a:t> </a:t>
                      </a:r>
                      <a:r>
                        <a:rPr lang="sv-SE" sz="600" dirty="0" err="1"/>
                        <a:t>unemployment</a:t>
                      </a:r>
                      <a:r>
                        <a:rPr lang="sv-SE" sz="600" dirty="0"/>
                        <a:t> rates </a:t>
                      </a:r>
                    </a:p>
                  </a:txBody>
                  <a:tcPr marL="43955" marR="43955" marT="21977" marB="2197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600" dirty="0" err="1"/>
                        <a:t>Persecution</a:t>
                      </a:r>
                      <a:r>
                        <a:rPr lang="sv-SE" sz="600" dirty="0"/>
                        <a:t> and </a:t>
                      </a:r>
                      <a:r>
                        <a:rPr lang="sv-SE" sz="600" dirty="0" err="1"/>
                        <a:t>marginalization</a:t>
                      </a:r>
                      <a:r>
                        <a:rPr lang="sv-SE" sz="600" dirty="0"/>
                        <a:t> </a:t>
                      </a:r>
                      <a:r>
                        <a:rPr lang="sv-SE" sz="600" dirty="0" err="1"/>
                        <a:t>of</a:t>
                      </a:r>
                      <a:r>
                        <a:rPr lang="sv-SE" sz="600" dirty="0"/>
                        <a:t> </a:t>
                      </a:r>
                      <a:r>
                        <a:rPr lang="sv-SE" sz="600" dirty="0" err="1"/>
                        <a:t>minority</a:t>
                      </a:r>
                      <a:r>
                        <a:rPr lang="sv-SE" sz="600" dirty="0"/>
                        <a:t> </a:t>
                      </a:r>
                      <a:r>
                        <a:rPr lang="sv-SE" sz="600" dirty="0" err="1"/>
                        <a:t>groups</a:t>
                      </a:r>
                      <a:r>
                        <a:rPr lang="sv-SE" sz="600" dirty="0"/>
                        <a:t> </a:t>
                      </a:r>
                    </a:p>
                    <a:p>
                      <a:pPr marL="285750" indent="-285750">
                        <a:buFont typeface="Arial" panose="020B0604020202020204" pitchFamily="34" charset="0"/>
                        <a:buChar char="•"/>
                      </a:pPr>
                      <a:r>
                        <a:rPr lang="sv-SE" sz="600" dirty="0"/>
                        <a:t>Human </a:t>
                      </a:r>
                      <a:r>
                        <a:rPr lang="sv-SE" sz="600" dirty="0" err="1"/>
                        <a:t>rights</a:t>
                      </a:r>
                      <a:r>
                        <a:rPr lang="sv-SE" sz="600" dirty="0"/>
                        <a:t> </a:t>
                      </a:r>
                      <a:r>
                        <a:rPr lang="sv-SE" sz="600" dirty="0" err="1"/>
                        <a:t>infringements</a:t>
                      </a:r>
                      <a:r>
                        <a:rPr lang="sv-SE" sz="600" dirty="0"/>
                        <a:t> </a:t>
                      </a:r>
                    </a:p>
                    <a:p>
                      <a:pPr marL="285750" indent="-285750">
                        <a:buFont typeface="Arial" panose="020B0604020202020204" pitchFamily="34" charset="0"/>
                        <a:buChar char="•"/>
                      </a:pPr>
                      <a:r>
                        <a:rPr lang="sv-SE" sz="600" dirty="0"/>
                        <a:t>Lack </a:t>
                      </a:r>
                      <a:r>
                        <a:rPr lang="sv-SE" sz="600" dirty="0" err="1"/>
                        <a:t>of</a:t>
                      </a:r>
                      <a:r>
                        <a:rPr lang="sv-SE" sz="600" dirty="0"/>
                        <a:t> access to services (</a:t>
                      </a:r>
                      <a:r>
                        <a:rPr lang="sv-SE" sz="600" dirty="0" err="1"/>
                        <a:t>e.g</a:t>
                      </a:r>
                      <a:r>
                        <a:rPr lang="sv-SE" sz="600" dirty="0"/>
                        <a:t>., </a:t>
                      </a:r>
                      <a:r>
                        <a:rPr lang="sv-SE" sz="600" dirty="0" err="1"/>
                        <a:t>school</a:t>
                      </a:r>
                      <a:r>
                        <a:rPr lang="sv-SE" sz="600" dirty="0"/>
                        <a:t>, </a:t>
                      </a:r>
                      <a:r>
                        <a:rPr lang="sv-SE" sz="600" dirty="0" err="1"/>
                        <a:t>healthcare</a:t>
                      </a:r>
                      <a:r>
                        <a:rPr lang="sv-SE" sz="600" dirty="0"/>
                        <a:t>)</a:t>
                      </a:r>
                    </a:p>
                  </a:txBody>
                  <a:tcPr marL="43955" marR="43955" marT="21977" marB="2197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600" dirty="0"/>
                        <a:t>General </a:t>
                      </a:r>
                      <a:r>
                        <a:rPr lang="sv-SE" sz="600" dirty="0" err="1"/>
                        <a:t>environmental</a:t>
                      </a:r>
                      <a:r>
                        <a:rPr lang="sv-SE" sz="600" dirty="0"/>
                        <a:t> degradation</a:t>
                      </a:r>
                    </a:p>
                    <a:p>
                      <a:pPr marL="285750" indent="-285750">
                        <a:buFont typeface="Arial" panose="020B0604020202020204" pitchFamily="34" charset="0"/>
                        <a:buChar char="•"/>
                      </a:pPr>
                      <a:r>
                        <a:rPr lang="sv-SE" sz="600" dirty="0" err="1"/>
                        <a:t>Recurrent</a:t>
                      </a:r>
                      <a:r>
                        <a:rPr lang="sv-SE" sz="600" dirty="0"/>
                        <a:t> </a:t>
                      </a:r>
                      <a:r>
                        <a:rPr lang="sv-SE" sz="600" dirty="0" err="1"/>
                        <a:t>disasters</a:t>
                      </a:r>
                      <a:r>
                        <a:rPr lang="sv-SE" sz="600" dirty="0"/>
                        <a:t> (</a:t>
                      </a:r>
                      <a:r>
                        <a:rPr lang="sv-SE" sz="600" dirty="0" err="1"/>
                        <a:t>e.g</a:t>
                      </a:r>
                      <a:r>
                        <a:rPr lang="sv-SE" sz="600" dirty="0"/>
                        <a:t>., </a:t>
                      </a:r>
                      <a:r>
                        <a:rPr lang="sv-SE" sz="600" dirty="0" err="1"/>
                        <a:t>floodings</a:t>
                      </a:r>
                      <a:r>
                        <a:rPr lang="sv-SE" sz="600" dirty="0"/>
                        <a:t>, </a:t>
                      </a:r>
                      <a:r>
                        <a:rPr lang="sv-SE" sz="600" dirty="0" err="1"/>
                        <a:t>droughts</a:t>
                      </a:r>
                      <a:r>
                        <a:rPr lang="sv-SE" sz="600" dirty="0"/>
                        <a:t>, </a:t>
                      </a:r>
                      <a:r>
                        <a:rPr lang="sv-SE" sz="600" dirty="0" err="1"/>
                        <a:t>landslides</a:t>
                      </a:r>
                      <a:r>
                        <a:rPr lang="sv-SE" sz="600" dirty="0"/>
                        <a:t>)</a:t>
                      </a:r>
                    </a:p>
                    <a:p>
                      <a:pPr marL="285750" indent="-285750">
                        <a:buFont typeface="Arial" panose="020B0604020202020204" pitchFamily="34" charset="0"/>
                        <a:buChar char="•"/>
                      </a:pPr>
                      <a:r>
                        <a:rPr lang="sv-SE" sz="600" dirty="0" err="1"/>
                        <a:t>Climate</a:t>
                      </a:r>
                      <a:r>
                        <a:rPr lang="sv-SE" sz="600" dirty="0"/>
                        <a:t> </a:t>
                      </a:r>
                      <a:r>
                        <a:rPr lang="sv-SE" sz="600" dirty="0" err="1"/>
                        <a:t>change</a:t>
                      </a:r>
                      <a:r>
                        <a:rPr lang="sv-SE" sz="600" dirty="0"/>
                        <a:t> and </a:t>
                      </a:r>
                      <a:r>
                        <a:rPr lang="sv-SE" sz="600" dirty="0" err="1"/>
                        <a:t>climate</a:t>
                      </a:r>
                      <a:r>
                        <a:rPr lang="sv-SE" sz="600" dirty="0"/>
                        <a:t> </a:t>
                      </a:r>
                      <a:r>
                        <a:rPr lang="sv-SE" sz="600" dirty="0" err="1"/>
                        <a:t>change</a:t>
                      </a:r>
                      <a:r>
                        <a:rPr lang="sv-SE" sz="600" dirty="0"/>
                        <a:t> </a:t>
                      </a:r>
                      <a:r>
                        <a:rPr lang="sv-SE" sz="600" dirty="0" err="1"/>
                        <a:t>consequences</a:t>
                      </a:r>
                      <a:endParaRPr lang="sv-SE" sz="600" dirty="0"/>
                    </a:p>
                  </a:txBody>
                  <a:tcPr marL="43955" marR="43955" marT="21977" marB="2197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909062"/>
                  </a:ext>
                </a:extLst>
              </a:tr>
              <a:tr h="1185157">
                <a:tc>
                  <a:txBody>
                    <a:bodyPr/>
                    <a:lstStyle/>
                    <a:p>
                      <a:pPr algn="ctr"/>
                      <a:r>
                        <a:rPr lang="sv-SE" sz="900" b="1" dirty="0" err="1">
                          <a:solidFill>
                            <a:schemeClr val="accent2">
                              <a:lumMod val="75000"/>
                            </a:schemeClr>
                          </a:solidFill>
                        </a:rPr>
                        <a:t>Pull</a:t>
                      </a:r>
                      <a:endParaRPr lang="sv-SE" sz="900" b="1" dirty="0">
                        <a:solidFill>
                          <a:schemeClr val="accent2">
                            <a:lumMod val="75000"/>
                          </a:schemeClr>
                        </a:solidFill>
                      </a:endParaRPr>
                    </a:p>
                  </a:txBody>
                  <a:tcPr marL="43955" marR="43955" marT="21977" marB="21977"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600" dirty="0"/>
                        <a:t>No </a:t>
                      </a:r>
                      <a:r>
                        <a:rPr lang="sv-SE" sz="600" dirty="0" err="1"/>
                        <a:t>conflict</a:t>
                      </a:r>
                      <a:r>
                        <a:rPr lang="sv-SE" sz="600" dirty="0"/>
                        <a:t>/</a:t>
                      </a:r>
                      <a:r>
                        <a:rPr lang="sv-SE" sz="600" dirty="0" err="1"/>
                        <a:t>stability</a:t>
                      </a:r>
                      <a:r>
                        <a:rPr lang="sv-SE" sz="600" dirty="0"/>
                        <a:t> </a:t>
                      </a:r>
                    </a:p>
                    <a:p>
                      <a:pPr marL="285750" indent="-285750">
                        <a:buFont typeface="Arial" panose="020B0604020202020204" pitchFamily="34" charset="0"/>
                        <a:buChar char="•"/>
                      </a:pPr>
                      <a:r>
                        <a:rPr lang="sv-SE" sz="600" dirty="0" err="1"/>
                        <a:t>Better</a:t>
                      </a:r>
                      <a:r>
                        <a:rPr lang="sv-SE" sz="600" dirty="0"/>
                        <a:t> </a:t>
                      </a:r>
                      <a:r>
                        <a:rPr lang="sv-SE" sz="600" dirty="0" err="1"/>
                        <a:t>governance</a:t>
                      </a:r>
                      <a:r>
                        <a:rPr lang="sv-SE" sz="600" dirty="0"/>
                        <a:t> </a:t>
                      </a:r>
                    </a:p>
                    <a:p>
                      <a:pPr marL="285750" indent="-285750">
                        <a:buFont typeface="Arial" panose="020B0604020202020204" pitchFamily="34" charset="0"/>
                        <a:buChar char="•"/>
                      </a:pPr>
                      <a:r>
                        <a:rPr lang="sv-SE" sz="600" dirty="0"/>
                        <a:t>The </a:t>
                      </a:r>
                      <a:r>
                        <a:rPr lang="sv-SE" sz="600" dirty="0" err="1"/>
                        <a:t>ease</a:t>
                      </a:r>
                      <a:r>
                        <a:rPr lang="sv-SE" sz="600" dirty="0"/>
                        <a:t> </a:t>
                      </a:r>
                      <a:r>
                        <a:rPr lang="sv-SE" sz="600" dirty="0" err="1"/>
                        <a:t>of</a:t>
                      </a:r>
                      <a:r>
                        <a:rPr lang="sv-SE" sz="600" dirty="0"/>
                        <a:t> </a:t>
                      </a:r>
                      <a:r>
                        <a:rPr lang="sv-SE" sz="600" dirty="0" err="1"/>
                        <a:t>getting</a:t>
                      </a:r>
                      <a:r>
                        <a:rPr lang="sv-SE" sz="600" dirty="0"/>
                        <a:t> </a:t>
                      </a:r>
                      <a:r>
                        <a:rPr lang="sv-SE" sz="600" dirty="0" err="1"/>
                        <a:t>there</a:t>
                      </a:r>
                      <a:r>
                        <a:rPr lang="sv-SE" sz="600" dirty="0"/>
                        <a:t> or </a:t>
                      </a:r>
                      <a:r>
                        <a:rPr lang="sv-SE" sz="600" dirty="0" err="1"/>
                        <a:t>being</a:t>
                      </a:r>
                      <a:r>
                        <a:rPr lang="sv-SE" sz="600" dirty="0"/>
                        <a:t> </a:t>
                      </a:r>
                      <a:r>
                        <a:rPr lang="sv-SE" sz="600" dirty="0" err="1"/>
                        <a:t>allowed</a:t>
                      </a:r>
                      <a:r>
                        <a:rPr lang="sv-SE" sz="600" dirty="0"/>
                        <a:t> to </a:t>
                      </a:r>
                      <a:r>
                        <a:rPr lang="sv-SE" sz="600" dirty="0" err="1"/>
                        <a:t>stay</a:t>
                      </a:r>
                      <a:r>
                        <a:rPr lang="sv-SE" sz="600" dirty="0"/>
                        <a:t>, </a:t>
                      </a:r>
                      <a:r>
                        <a:rPr lang="sv-SE" sz="600" dirty="0" err="1"/>
                        <a:t>such</a:t>
                      </a:r>
                      <a:r>
                        <a:rPr lang="sv-SE" sz="600" dirty="0"/>
                        <a:t> as </a:t>
                      </a:r>
                      <a:r>
                        <a:rPr lang="sv-SE" sz="600" dirty="0" err="1"/>
                        <a:t>proximity</a:t>
                      </a:r>
                      <a:r>
                        <a:rPr lang="sv-SE" sz="600" dirty="0"/>
                        <a:t> or visa and </a:t>
                      </a:r>
                      <a:r>
                        <a:rPr lang="sv-SE" sz="600" dirty="0" err="1"/>
                        <a:t>asylum</a:t>
                      </a:r>
                      <a:r>
                        <a:rPr lang="sv-SE" sz="600" dirty="0"/>
                        <a:t> </a:t>
                      </a:r>
                      <a:r>
                        <a:rPr lang="sv-SE" sz="600" dirty="0" err="1"/>
                        <a:t>policies</a:t>
                      </a:r>
                      <a:r>
                        <a:rPr lang="sv-SE" sz="600" dirty="0"/>
                        <a:t> </a:t>
                      </a:r>
                    </a:p>
                    <a:p>
                      <a:pPr marL="285750" indent="-285750">
                        <a:buFont typeface="Arial" panose="020B0604020202020204" pitchFamily="34" charset="0"/>
                        <a:buChar char="•"/>
                      </a:pPr>
                      <a:r>
                        <a:rPr lang="sv-SE" sz="600" dirty="0"/>
                        <a:t>The </a:t>
                      </a:r>
                      <a:r>
                        <a:rPr lang="sv-SE" sz="600" dirty="0" err="1"/>
                        <a:t>possibility</a:t>
                      </a:r>
                      <a:r>
                        <a:rPr lang="sv-SE" sz="600" dirty="0"/>
                        <a:t> </a:t>
                      </a:r>
                      <a:r>
                        <a:rPr lang="sv-SE" sz="600" dirty="0" err="1"/>
                        <a:t>of</a:t>
                      </a:r>
                      <a:r>
                        <a:rPr lang="sv-SE" sz="600" dirty="0"/>
                        <a:t> </a:t>
                      </a:r>
                      <a:r>
                        <a:rPr lang="sv-SE" sz="600" dirty="0" err="1"/>
                        <a:t>family</a:t>
                      </a:r>
                      <a:r>
                        <a:rPr lang="sv-SE" sz="600" dirty="0"/>
                        <a:t> </a:t>
                      </a:r>
                      <a:r>
                        <a:rPr lang="sv-SE" sz="600" dirty="0" err="1"/>
                        <a:t>reunification</a:t>
                      </a:r>
                      <a:endParaRPr lang="sv-SE" sz="600" dirty="0"/>
                    </a:p>
                  </a:txBody>
                  <a:tcPr marL="43955" marR="43955" marT="21977" marB="2197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600" dirty="0"/>
                        <a:t>Risk diversion or diversion </a:t>
                      </a:r>
                      <a:r>
                        <a:rPr lang="sv-SE" sz="600" dirty="0" err="1"/>
                        <a:t>of</a:t>
                      </a:r>
                      <a:r>
                        <a:rPr lang="sv-SE" sz="600" dirty="0"/>
                        <a:t> </a:t>
                      </a:r>
                      <a:r>
                        <a:rPr lang="sv-SE" sz="600" dirty="0" err="1"/>
                        <a:t>income</a:t>
                      </a:r>
                      <a:r>
                        <a:rPr lang="sv-SE" sz="600" dirty="0"/>
                        <a:t> source </a:t>
                      </a:r>
                    </a:p>
                    <a:p>
                      <a:pPr marL="285750" indent="-285750">
                        <a:buFont typeface="Arial" panose="020B0604020202020204" pitchFamily="34" charset="0"/>
                        <a:buChar char="•"/>
                      </a:pPr>
                      <a:r>
                        <a:rPr lang="sv-SE" sz="600" dirty="0"/>
                        <a:t>The </a:t>
                      </a:r>
                      <a:r>
                        <a:rPr lang="sv-SE" sz="600" dirty="0" err="1"/>
                        <a:t>prospect</a:t>
                      </a:r>
                      <a:r>
                        <a:rPr lang="sv-SE" sz="600" dirty="0"/>
                        <a:t> </a:t>
                      </a:r>
                      <a:r>
                        <a:rPr lang="sv-SE" sz="600" dirty="0" err="1"/>
                        <a:t>of</a:t>
                      </a:r>
                      <a:r>
                        <a:rPr lang="sv-SE" sz="600" dirty="0"/>
                        <a:t> </a:t>
                      </a:r>
                      <a:r>
                        <a:rPr lang="sv-SE" sz="600" dirty="0" err="1"/>
                        <a:t>finding</a:t>
                      </a:r>
                      <a:r>
                        <a:rPr lang="sv-SE" sz="600" dirty="0"/>
                        <a:t> </a:t>
                      </a:r>
                      <a:r>
                        <a:rPr lang="sv-SE" sz="600" dirty="0" err="1"/>
                        <a:t>work</a:t>
                      </a:r>
                      <a:r>
                        <a:rPr lang="sv-SE" sz="600" dirty="0"/>
                        <a:t> or </a:t>
                      </a:r>
                      <a:r>
                        <a:rPr lang="sv-SE" sz="600" dirty="0" err="1"/>
                        <a:t>following</a:t>
                      </a:r>
                      <a:r>
                        <a:rPr lang="sv-SE" sz="600" dirty="0"/>
                        <a:t> a </a:t>
                      </a:r>
                      <a:r>
                        <a:rPr lang="sv-SE" sz="600" dirty="0" err="1"/>
                        <a:t>particular</a:t>
                      </a:r>
                      <a:r>
                        <a:rPr lang="sv-SE" sz="600" dirty="0"/>
                        <a:t> </a:t>
                      </a:r>
                      <a:r>
                        <a:rPr lang="sv-SE" sz="600" dirty="0" err="1"/>
                        <a:t>career</a:t>
                      </a:r>
                      <a:r>
                        <a:rPr lang="sv-SE" sz="600" dirty="0"/>
                        <a:t> </a:t>
                      </a:r>
                      <a:r>
                        <a:rPr lang="sv-SE" sz="600" dirty="0" err="1"/>
                        <a:t>path</a:t>
                      </a:r>
                      <a:endParaRPr lang="sv-SE" sz="600" dirty="0"/>
                    </a:p>
                    <a:p>
                      <a:pPr marL="285750" indent="-285750">
                        <a:buFont typeface="Arial" panose="020B0604020202020204" pitchFamily="34" charset="0"/>
                        <a:buChar char="•"/>
                      </a:pPr>
                      <a:r>
                        <a:rPr lang="sv-SE" sz="600" dirty="0"/>
                        <a:t>The </a:t>
                      </a:r>
                      <a:r>
                        <a:rPr lang="sv-SE" sz="600" dirty="0" err="1"/>
                        <a:t>prospect</a:t>
                      </a:r>
                      <a:r>
                        <a:rPr lang="sv-SE" sz="600" dirty="0"/>
                        <a:t> </a:t>
                      </a:r>
                      <a:r>
                        <a:rPr lang="sv-SE" sz="600" dirty="0" err="1"/>
                        <a:t>of</a:t>
                      </a:r>
                      <a:r>
                        <a:rPr lang="sv-SE" sz="600" dirty="0"/>
                        <a:t> </a:t>
                      </a:r>
                      <a:r>
                        <a:rPr lang="sv-SE" sz="600" dirty="0" err="1"/>
                        <a:t>education</a:t>
                      </a:r>
                      <a:r>
                        <a:rPr lang="sv-SE" sz="600" dirty="0"/>
                        <a:t> </a:t>
                      </a:r>
                    </a:p>
                    <a:p>
                      <a:pPr marL="285750" indent="-285750">
                        <a:buFont typeface="Arial" panose="020B0604020202020204" pitchFamily="34" charset="0"/>
                        <a:buChar char="•"/>
                      </a:pPr>
                      <a:r>
                        <a:rPr lang="sv-SE" sz="600" dirty="0" err="1"/>
                        <a:t>Lower</a:t>
                      </a:r>
                      <a:r>
                        <a:rPr lang="sv-SE" sz="600" dirty="0"/>
                        <a:t> </a:t>
                      </a:r>
                      <a:r>
                        <a:rPr lang="sv-SE" sz="600" dirty="0" err="1"/>
                        <a:t>unemployment</a:t>
                      </a:r>
                      <a:r>
                        <a:rPr lang="sv-SE" sz="600" dirty="0"/>
                        <a:t> rates</a:t>
                      </a:r>
                    </a:p>
                  </a:txBody>
                  <a:tcPr marL="43955" marR="43955" marT="21977" marB="2197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600" dirty="0"/>
                        <a:t>The </a:t>
                      </a:r>
                      <a:r>
                        <a:rPr lang="sv-SE" sz="600" dirty="0" err="1"/>
                        <a:t>presence</a:t>
                      </a:r>
                      <a:r>
                        <a:rPr lang="sv-SE" sz="600" dirty="0"/>
                        <a:t> </a:t>
                      </a:r>
                      <a:r>
                        <a:rPr lang="sv-SE" sz="600" dirty="0" err="1"/>
                        <a:t>of</a:t>
                      </a:r>
                      <a:r>
                        <a:rPr lang="sv-SE" sz="600" dirty="0"/>
                        <a:t> diasporas and </a:t>
                      </a:r>
                      <a:r>
                        <a:rPr lang="sv-SE" sz="600" dirty="0" err="1"/>
                        <a:t>family</a:t>
                      </a:r>
                      <a:endParaRPr lang="sv-SE" sz="600" dirty="0"/>
                    </a:p>
                    <a:p>
                      <a:pPr marL="285750" indent="-285750">
                        <a:buFont typeface="Arial" panose="020B0604020202020204" pitchFamily="34" charset="0"/>
                        <a:buChar char="•"/>
                      </a:pPr>
                      <a:r>
                        <a:rPr lang="sv-SE" sz="600" dirty="0" err="1"/>
                        <a:t>Similar</a:t>
                      </a:r>
                      <a:r>
                        <a:rPr lang="sv-SE" sz="600" dirty="0"/>
                        <a:t> </a:t>
                      </a:r>
                      <a:r>
                        <a:rPr lang="sv-SE" sz="600" dirty="0" err="1"/>
                        <a:t>culture</a:t>
                      </a:r>
                      <a:r>
                        <a:rPr lang="sv-SE" sz="600" dirty="0"/>
                        <a:t>, </a:t>
                      </a:r>
                      <a:r>
                        <a:rPr lang="sv-SE" sz="600" dirty="0" err="1"/>
                        <a:t>language</a:t>
                      </a:r>
                      <a:r>
                        <a:rPr lang="sv-SE" sz="600" dirty="0"/>
                        <a:t>, religion or traditions</a:t>
                      </a:r>
                    </a:p>
                    <a:p>
                      <a:pPr marL="285750" indent="-285750">
                        <a:buFont typeface="Arial" panose="020B0604020202020204" pitchFamily="34" charset="0"/>
                        <a:buChar char="•"/>
                      </a:pPr>
                      <a:r>
                        <a:rPr lang="sv-SE" sz="600" dirty="0" err="1"/>
                        <a:t>Better</a:t>
                      </a:r>
                      <a:r>
                        <a:rPr lang="sv-SE" sz="600" dirty="0"/>
                        <a:t> access to services (</a:t>
                      </a:r>
                      <a:r>
                        <a:rPr lang="sv-SE" sz="600" dirty="0" err="1"/>
                        <a:t>e.g</a:t>
                      </a:r>
                      <a:r>
                        <a:rPr lang="sv-SE" sz="600" dirty="0"/>
                        <a:t>., </a:t>
                      </a:r>
                      <a:r>
                        <a:rPr lang="sv-SE" sz="600" dirty="0" err="1"/>
                        <a:t>school</a:t>
                      </a:r>
                      <a:r>
                        <a:rPr lang="sv-SE" sz="600" dirty="0"/>
                        <a:t>, </a:t>
                      </a:r>
                      <a:r>
                        <a:rPr lang="sv-SE" sz="600" dirty="0" err="1"/>
                        <a:t>healtcare</a:t>
                      </a:r>
                      <a:r>
                        <a:rPr lang="sv-SE" sz="600" dirty="0"/>
                        <a:t>)</a:t>
                      </a:r>
                    </a:p>
                  </a:txBody>
                  <a:tcPr marL="43955" marR="43955" marT="21977" marB="2197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600" dirty="0" err="1"/>
                        <a:t>Lower</a:t>
                      </a:r>
                      <a:r>
                        <a:rPr lang="sv-SE" sz="600" dirty="0"/>
                        <a:t> risk </a:t>
                      </a:r>
                      <a:r>
                        <a:rPr lang="sv-SE" sz="600" dirty="0" err="1"/>
                        <a:t>of</a:t>
                      </a:r>
                      <a:r>
                        <a:rPr lang="sv-SE" sz="600" dirty="0"/>
                        <a:t> </a:t>
                      </a:r>
                      <a:r>
                        <a:rPr lang="sv-SE" sz="600" dirty="0" err="1"/>
                        <a:t>natural</a:t>
                      </a:r>
                      <a:r>
                        <a:rPr lang="sv-SE" sz="600" dirty="0"/>
                        <a:t> </a:t>
                      </a:r>
                      <a:r>
                        <a:rPr lang="sv-SE" sz="600" dirty="0" err="1"/>
                        <a:t>hazards</a:t>
                      </a:r>
                      <a:r>
                        <a:rPr lang="sv-SE" sz="600" dirty="0"/>
                        <a:t> </a:t>
                      </a:r>
                    </a:p>
                    <a:p>
                      <a:pPr marL="285750" indent="-285750">
                        <a:buFont typeface="Arial" panose="020B0604020202020204" pitchFamily="34" charset="0"/>
                        <a:buChar char="•"/>
                      </a:pPr>
                      <a:r>
                        <a:rPr lang="sv-SE" sz="600" dirty="0" err="1"/>
                        <a:t>Better</a:t>
                      </a:r>
                      <a:r>
                        <a:rPr lang="sv-SE" sz="600" dirty="0"/>
                        <a:t> </a:t>
                      </a:r>
                      <a:r>
                        <a:rPr lang="sv-SE" sz="600" dirty="0" err="1"/>
                        <a:t>climate</a:t>
                      </a:r>
                      <a:r>
                        <a:rPr lang="sv-SE" sz="600" dirty="0"/>
                        <a:t> </a:t>
                      </a:r>
                      <a:r>
                        <a:rPr lang="sv-SE" sz="600" dirty="0" err="1"/>
                        <a:t>with</a:t>
                      </a:r>
                      <a:r>
                        <a:rPr lang="sv-SE" sz="600" dirty="0"/>
                        <a:t> less </a:t>
                      </a:r>
                      <a:r>
                        <a:rPr lang="sv-SE" sz="600" dirty="0" err="1"/>
                        <a:t>impact</a:t>
                      </a:r>
                      <a:r>
                        <a:rPr lang="sv-SE" sz="600" dirty="0"/>
                        <a:t> from </a:t>
                      </a:r>
                      <a:r>
                        <a:rPr lang="sv-SE" sz="600" dirty="0" err="1"/>
                        <a:t>climate</a:t>
                      </a:r>
                      <a:r>
                        <a:rPr lang="sv-SE" sz="600" dirty="0"/>
                        <a:t> </a:t>
                      </a:r>
                      <a:r>
                        <a:rPr lang="sv-SE" sz="600" dirty="0" err="1"/>
                        <a:t>changes</a:t>
                      </a:r>
                      <a:endParaRPr lang="sv-SE" sz="600" dirty="0"/>
                    </a:p>
                  </a:txBody>
                  <a:tcPr marL="43955" marR="43955" marT="21977" marB="2197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6037848"/>
                  </a:ext>
                </a:extLst>
              </a:tr>
            </a:tbl>
          </a:graphicData>
        </a:graphic>
      </p:graphicFrame>
      <p:sp>
        <p:nvSpPr>
          <p:cNvPr id="20" name="textruta 19">
            <a:extLst>
              <a:ext uri="{FF2B5EF4-FFF2-40B4-BE49-F238E27FC236}">
                <a16:creationId xmlns:a16="http://schemas.microsoft.com/office/drawing/2014/main" id="{DB5F8DB6-8699-4533-9ECB-799FB7936587}"/>
              </a:ext>
            </a:extLst>
          </p:cNvPr>
          <p:cNvSpPr txBox="1"/>
          <p:nvPr/>
        </p:nvSpPr>
        <p:spPr>
          <a:xfrm>
            <a:off x="6260746" y="2334695"/>
            <a:ext cx="4629873" cy="830997"/>
          </a:xfrm>
          <a:prstGeom prst="rect">
            <a:avLst/>
          </a:prstGeom>
          <a:noFill/>
        </p:spPr>
        <p:txBody>
          <a:bodyPr wrap="square" rtlCol="0">
            <a:spAutoFit/>
          </a:bodyPr>
          <a:lstStyle/>
          <a:p>
            <a:pPr marL="285750" indent="-285750">
              <a:buFont typeface="Arial" panose="020B0604020202020204" pitchFamily="34" charset="0"/>
              <a:buChar char="•"/>
            </a:pPr>
            <a:r>
              <a:rPr lang="sv-SE" sz="1600" dirty="0">
                <a:solidFill>
                  <a:schemeClr val="tx1">
                    <a:lumMod val="75000"/>
                    <a:lumOff val="25000"/>
                  </a:schemeClr>
                </a:solidFill>
                <a:sym typeface="Wingdings" panose="05000000000000000000" pitchFamily="2" charset="2"/>
              </a:rPr>
              <a:t>Push-</a:t>
            </a:r>
            <a:r>
              <a:rPr lang="sv-SE" sz="1600" dirty="0" err="1">
                <a:solidFill>
                  <a:schemeClr val="tx1">
                    <a:lumMod val="75000"/>
                    <a:lumOff val="25000"/>
                  </a:schemeClr>
                </a:solidFill>
                <a:sym typeface="Wingdings" panose="05000000000000000000" pitchFamily="2" charset="2"/>
              </a:rPr>
              <a:t>pull</a:t>
            </a:r>
            <a:r>
              <a:rPr lang="sv-SE" sz="1600" dirty="0">
                <a:solidFill>
                  <a:schemeClr val="tx1">
                    <a:lumMod val="75000"/>
                    <a:lumOff val="25000"/>
                  </a:schemeClr>
                </a:solidFill>
                <a:sym typeface="Wingdings" panose="05000000000000000000" pitchFamily="2" charset="2"/>
              </a:rPr>
              <a:t> division </a:t>
            </a:r>
            <a:r>
              <a:rPr lang="sv-SE" sz="1600" dirty="0" err="1">
                <a:solidFill>
                  <a:schemeClr val="tx1">
                    <a:lumMod val="75000"/>
                    <a:lumOff val="25000"/>
                  </a:schemeClr>
                </a:solidFill>
                <a:sym typeface="Wingdings" panose="05000000000000000000" pitchFamily="2" charset="2"/>
              </a:rPr>
              <a:t>of</a:t>
            </a:r>
            <a:r>
              <a:rPr lang="sv-SE" sz="1600" dirty="0">
                <a:solidFill>
                  <a:schemeClr val="tx1">
                    <a:lumMod val="75000"/>
                    <a:lumOff val="25000"/>
                  </a:schemeClr>
                </a:solidFill>
                <a:sym typeface="Wingdings" panose="05000000000000000000" pitchFamily="2" charset="2"/>
              </a:rPr>
              <a:t> </a:t>
            </a:r>
            <a:r>
              <a:rPr lang="sv-SE" sz="1600" dirty="0" err="1">
                <a:solidFill>
                  <a:schemeClr val="tx1">
                    <a:lumMod val="75000"/>
                    <a:lumOff val="25000"/>
                  </a:schemeClr>
                </a:solidFill>
                <a:sym typeface="Wingdings" panose="05000000000000000000" pitchFamily="2" charset="2"/>
              </a:rPr>
              <a:t>factors</a:t>
            </a:r>
            <a:endParaRPr lang="sv-SE" sz="1600" dirty="0">
              <a:solidFill>
                <a:schemeClr val="tx1">
                  <a:lumMod val="75000"/>
                  <a:lumOff val="25000"/>
                </a:schemeClr>
              </a:solidFill>
              <a:sym typeface="Wingdings" panose="05000000000000000000" pitchFamily="2" charset="2"/>
            </a:endParaRPr>
          </a:p>
          <a:p>
            <a:pPr marL="285750" indent="-285750">
              <a:buFont typeface="Arial" panose="020B0604020202020204" pitchFamily="34" charset="0"/>
              <a:buChar char="•"/>
            </a:pPr>
            <a:r>
              <a:rPr lang="sv-SE" sz="1600" dirty="0" err="1">
                <a:solidFill>
                  <a:schemeClr val="tx1">
                    <a:lumMod val="75000"/>
                    <a:lumOff val="25000"/>
                  </a:schemeClr>
                </a:solidFill>
                <a:sym typeface="Wingdings" panose="05000000000000000000" pitchFamily="2" charset="2"/>
              </a:rPr>
              <a:t>Political</a:t>
            </a:r>
            <a:r>
              <a:rPr lang="sv-SE" sz="1600" dirty="0">
                <a:solidFill>
                  <a:schemeClr val="tx1">
                    <a:lumMod val="75000"/>
                    <a:lumOff val="25000"/>
                  </a:schemeClr>
                </a:solidFill>
                <a:sym typeface="Wingdings" panose="05000000000000000000" pitchFamily="2" charset="2"/>
              </a:rPr>
              <a:t>, </a:t>
            </a:r>
            <a:r>
              <a:rPr lang="sv-SE" sz="1600" dirty="0" err="1">
                <a:solidFill>
                  <a:schemeClr val="tx1">
                    <a:lumMod val="75000"/>
                    <a:lumOff val="25000"/>
                  </a:schemeClr>
                </a:solidFill>
                <a:sym typeface="Wingdings" panose="05000000000000000000" pitchFamily="2" charset="2"/>
              </a:rPr>
              <a:t>economic</a:t>
            </a:r>
            <a:r>
              <a:rPr lang="sv-SE" sz="1600" dirty="0">
                <a:solidFill>
                  <a:schemeClr val="tx1">
                    <a:lumMod val="75000"/>
                    <a:lumOff val="25000"/>
                  </a:schemeClr>
                </a:solidFill>
                <a:sym typeface="Wingdings" panose="05000000000000000000" pitchFamily="2" charset="2"/>
              </a:rPr>
              <a:t>, social and </a:t>
            </a:r>
            <a:r>
              <a:rPr lang="sv-SE" sz="1600" dirty="0" err="1">
                <a:solidFill>
                  <a:schemeClr val="tx1">
                    <a:lumMod val="75000"/>
                    <a:lumOff val="25000"/>
                  </a:schemeClr>
                </a:solidFill>
                <a:sym typeface="Wingdings" panose="05000000000000000000" pitchFamily="2" charset="2"/>
              </a:rPr>
              <a:t>environmental</a:t>
            </a:r>
            <a:r>
              <a:rPr lang="sv-SE" sz="1600" dirty="0">
                <a:solidFill>
                  <a:schemeClr val="tx1">
                    <a:lumMod val="75000"/>
                    <a:lumOff val="25000"/>
                  </a:schemeClr>
                </a:solidFill>
                <a:sym typeface="Wingdings" panose="05000000000000000000" pitchFamily="2" charset="2"/>
              </a:rPr>
              <a:t> </a:t>
            </a:r>
            <a:r>
              <a:rPr lang="sv-SE" sz="1600" dirty="0" err="1">
                <a:solidFill>
                  <a:schemeClr val="tx1">
                    <a:lumMod val="75000"/>
                    <a:lumOff val="25000"/>
                  </a:schemeClr>
                </a:solidFill>
                <a:sym typeface="Wingdings" panose="05000000000000000000" pitchFamily="2" charset="2"/>
              </a:rPr>
              <a:t>circumstances</a:t>
            </a:r>
            <a:r>
              <a:rPr lang="sv-SE" sz="1600" dirty="0">
                <a:solidFill>
                  <a:schemeClr val="tx1">
                    <a:lumMod val="75000"/>
                    <a:lumOff val="25000"/>
                  </a:schemeClr>
                </a:solidFill>
                <a:sym typeface="Wingdings" panose="05000000000000000000" pitchFamily="2" charset="2"/>
              </a:rPr>
              <a:t> </a:t>
            </a:r>
          </a:p>
        </p:txBody>
      </p:sp>
      <p:pic>
        <p:nvPicPr>
          <p:cNvPr id="23" name="Bild 22" descr="Checklista med hel fyllning">
            <a:extLst>
              <a:ext uri="{FF2B5EF4-FFF2-40B4-BE49-F238E27FC236}">
                <a16:creationId xmlns:a16="http://schemas.microsoft.com/office/drawing/2014/main" id="{04239B3A-19A3-4B56-853A-5FEE1FB94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7871" y="2109552"/>
            <a:ext cx="625253" cy="625253"/>
          </a:xfrm>
          <a:prstGeom prst="rect">
            <a:avLst/>
          </a:prstGeom>
        </p:spPr>
      </p:pic>
      <p:pic>
        <p:nvPicPr>
          <p:cNvPr id="25" name="Bild 24" descr="Sparrpilar med hel fyllning">
            <a:extLst>
              <a:ext uri="{FF2B5EF4-FFF2-40B4-BE49-F238E27FC236}">
                <a16:creationId xmlns:a16="http://schemas.microsoft.com/office/drawing/2014/main" id="{FD46961D-0E4D-4749-955C-2D48195D47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92364" y="2421885"/>
            <a:ext cx="651474" cy="651474"/>
          </a:xfrm>
          <a:prstGeom prst="rect">
            <a:avLst/>
          </a:prstGeom>
        </p:spPr>
      </p:pic>
      <p:grpSp>
        <p:nvGrpSpPr>
          <p:cNvPr id="30" name="Grupp 29">
            <a:extLst>
              <a:ext uri="{FF2B5EF4-FFF2-40B4-BE49-F238E27FC236}">
                <a16:creationId xmlns:a16="http://schemas.microsoft.com/office/drawing/2014/main" id="{3AE9BE17-797F-4E39-A21B-BA83DCF90E78}"/>
              </a:ext>
            </a:extLst>
          </p:cNvPr>
          <p:cNvGrpSpPr/>
          <p:nvPr/>
        </p:nvGrpSpPr>
        <p:grpSpPr>
          <a:xfrm>
            <a:off x="5244876" y="4150511"/>
            <a:ext cx="800966" cy="756010"/>
            <a:chOff x="5313526" y="101726"/>
            <a:chExt cx="717076" cy="611639"/>
          </a:xfrm>
        </p:grpSpPr>
        <p:pic>
          <p:nvPicPr>
            <p:cNvPr id="27" name="Bild 26" descr="Kör med hel fyllning">
              <a:extLst>
                <a:ext uri="{FF2B5EF4-FFF2-40B4-BE49-F238E27FC236}">
                  <a16:creationId xmlns:a16="http://schemas.microsoft.com/office/drawing/2014/main" id="{22720636-422C-4A80-A24A-33B5E476C7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13526" y="101726"/>
              <a:ext cx="609149" cy="609149"/>
            </a:xfrm>
            <a:prstGeom prst="rect">
              <a:avLst/>
            </a:prstGeom>
          </p:spPr>
        </p:pic>
        <p:pic>
          <p:nvPicPr>
            <p:cNvPr id="29" name="Bild 28" descr="Kör kontur">
              <a:extLst>
                <a:ext uri="{FF2B5EF4-FFF2-40B4-BE49-F238E27FC236}">
                  <a16:creationId xmlns:a16="http://schemas.microsoft.com/office/drawing/2014/main" id="{581E7683-5BAF-4171-9E22-3D5FC47946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21453" y="104216"/>
              <a:ext cx="609149" cy="609149"/>
            </a:xfrm>
            <a:prstGeom prst="rect">
              <a:avLst/>
            </a:prstGeom>
          </p:spPr>
        </p:pic>
      </p:grpSp>
      <p:sp>
        <p:nvSpPr>
          <p:cNvPr id="31" name="Rektangel 30">
            <a:extLst>
              <a:ext uri="{FF2B5EF4-FFF2-40B4-BE49-F238E27FC236}">
                <a16:creationId xmlns:a16="http://schemas.microsoft.com/office/drawing/2014/main" id="{F9BDDF23-ABD7-4080-AB0E-6E5BFC04B9C2}"/>
              </a:ext>
            </a:extLst>
          </p:cNvPr>
          <p:cNvSpPr/>
          <p:nvPr/>
        </p:nvSpPr>
        <p:spPr>
          <a:xfrm>
            <a:off x="-1" y="0"/>
            <a:ext cx="324853" cy="68580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1. </a:t>
            </a:r>
            <a:r>
              <a:rPr lang="sv-SE" sz="1400" err="1"/>
              <a:t>Key</a:t>
            </a:r>
            <a:r>
              <a:rPr lang="sv-SE" sz="1400"/>
              <a:t> concepts revisited</a:t>
            </a:r>
            <a:endParaRPr lang="sv-SE" sz="1400" dirty="0"/>
          </a:p>
        </p:txBody>
      </p:sp>
      <p:sp>
        <p:nvSpPr>
          <p:cNvPr id="3" name="Platshållare för bildnummer 2">
            <a:extLst>
              <a:ext uri="{FF2B5EF4-FFF2-40B4-BE49-F238E27FC236}">
                <a16:creationId xmlns:a16="http://schemas.microsoft.com/office/drawing/2014/main" id="{E8A69DFA-5086-4CBE-B461-24CC49E49CA9}"/>
              </a:ext>
            </a:extLst>
          </p:cNvPr>
          <p:cNvSpPr>
            <a:spLocks noGrp="1"/>
          </p:cNvSpPr>
          <p:nvPr>
            <p:ph type="sldNum" sz="quarter" idx="12"/>
          </p:nvPr>
        </p:nvSpPr>
        <p:spPr>
          <a:xfrm>
            <a:off x="10679626" y="6462976"/>
            <a:ext cx="1312025" cy="365125"/>
          </a:xfrm>
        </p:spPr>
        <p:txBody>
          <a:bodyPr/>
          <a:lstStyle/>
          <a:p>
            <a:r>
              <a:rPr lang="en-GB" dirty="0"/>
              <a:t>1</a:t>
            </a:r>
          </a:p>
        </p:txBody>
      </p:sp>
    </p:spTree>
    <p:extLst>
      <p:ext uri="{BB962C8B-B14F-4D97-AF65-F5344CB8AC3E}">
        <p14:creationId xmlns:p14="http://schemas.microsoft.com/office/powerpoint/2010/main" val="26824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02A4C9-6A28-4373-936D-EE00B10D0DA4}"/>
              </a:ext>
            </a:extLst>
          </p:cNvPr>
          <p:cNvSpPr>
            <a:spLocks noGrp="1"/>
          </p:cNvSpPr>
          <p:nvPr>
            <p:ph type="title"/>
          </p:nvPr>
        </p:nvSpPr>
        <p:spPr/>
        <p:txBody>
          <a:bodyPr>
            <a:normAutofit/>
          </a:bodyPr>
          <a:lstStyle/>
          <a:p>
            <a:pPr marL="488950" indent="-488950"/>
            <a:r>
              <a:rPr lang="sv-SE" sz="3200" b="1" dirty="0"/>
              <a:t>2.	</a:t>
            </a:r>
            <a:r>
              <a:rPr lang="en-GB" sz="3200" b="1" dirty="0"/>
              <a:t>Introducing forced movement</a:t>
            </a:r>
            <a:br>
              <a:rPr lang="en-GB" sz="3200" b="1" dirty="0"/>
            </a:br>
            <a:r>
              <a:rPr lang="en-GB" sz="2000" dirty="0"/>
              <a:t>Questions for reflection  </a:t>
            </a:r>
            <a:endParaRPr lang="sv-SE" sz="3200" dirty="0"/>
          </a:p>
        </p:txBody>
      </p:sp>
      <p:pic>
        <p:nvPicPr>
          <p:cNvPr id="4" name="Bild 3" descr="Frågetecken med hel fyllning">
            <a:extLst>
              <a:ext uri="{FF2B5EF4-FFF2-40B4-BE49-F238E27FC236}">
                <a16:creationId xmlns:a16="http://schemas.microsoft.com/office/drawing/2014/main" id="{CFF3738C-ADC2-4447-8F40-8F78792D38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6915" y="2425644"/>
            <a:ext cx="658756" cy="658756"/>
          </a:xfrm>
          <a:prstGeom prst="rect">
            <a:avLst/>
          </a:prstGeom>
        </p:spPr>
      </p:pic>
      <p:sp>
        <p:nvSpPr>
          <p:cNvPr id="5" name="textruta 4">
            <a:extLst>
              <a:ext uri="{FF2B5EF4-FFF2-40B4-BE49-F238E27FC236}">
                <a16:creationId xmlns:a16="http://schemas.microsoft.com/office/drawing/2014/main" id="{DC0C0396-E837-473B-8E5E-8C65345AC923}"/>
              </a:ext>
            </a:extLst>
          </p:cNvPr>
          <p:cNvSpPr txBox="1"/>
          <p:nvPr/>
        </p:nvSpPr>
        <p:spPr>
          <a:xfrm>
            <a:off x="2255786" y="2551028"/>
            <a:ext cx="8852262"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err="1">
                <a:solidFill>
                  <a:schemeClr val="tx1">
                    <a:lumMod val="75000"/>
                    <a:lumOff val="25000"/>
                  </a:schemeClr>
                </a:solidFill>
                <a:latin typeface="Calibri" panose="020F0502020204030204"/>
              </a:rPr>
              <a:t>What</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are</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your</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first</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thoughts</a:t>
            </a:r>
            <a:r>
              <a:rPr lang="sv-SE" dirty="0">
                <a:solidFill>
                  <a:schemeClr val="tx1">
                    <a:lumMod val="75000"/>
                    <a:lumOff val="25000"/>
                  </a:schemeClr>
                </a:solidFill>
                <a:latin typeface="Calibri" panose="020F0502020204030204"/>
              </a:rPr>
              <a:t> and associations </a:t>
            </a:r>
            <a:r>
              <a:rPr lang="sv-SE" dirty="0" err="1">
                <a:solidFill>
                  <a:schemeClr val="tx1">
                    <a:lumMod val="75000"/>
                    <a:lumOff val="25000"/>
                  </a:schemeClr>
                </a:solidFill>
                <a:latin typeface="Calibri" panose="020F0502020204030204"/>
              </a:rPr>
              <a:t>when</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you</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hear</a:t>
            </a:r>
            <a:r>
              <a:rPr lang="sv-SE" dirty="0">
                <a:solidFill>
                  <a:schemeClr val="tx1">
                    <a:lumMod val="75000"/>
                    <a:lumOff val="25000"/>
                  </a:schemeClr>
                </a:solidFill>
                <a:latin typeface="Calibri" panose="020F0502020204030204"/>
              </a:rPr>
              <a:t> the term </a:t>
            </a:r>
            <a:r>
              <a:rPr lang="sv-SE" i="1" dirty="0" err="1">
                <a:solidFill>
                  <a:schemeClr val="tx1">
                    <a:lumMod val="75000"/>
                    <a:lumOff val="25000"/>
                  </a:schemeClr>
                </a:solidFill>
                <a:latin typeface="Calibri" panose="020F0502020204030204"/>
              </a:rPr>
              <a:t>forced</a:t>
            </a:r>
            <a:r>
              <a:rPr lang="sv-SE" i="1" dirty="0">
                <a:solidFill>
                  <a:schemeClr val="tx1">
                    <a:lumMod val="75000"/>
                    <a:lumOff val="25000"/>
                  </a:schemeClr>
                </a:solidFill>
                <a:latin typeface="Calibri" panose="020F0502020204030204"/>
              </a:rPr>
              <a:t> </a:t>
            </a:r>
            <a:r>
              <a:rPr lang="sv-SE" i="1" dirty="0" err="1">
                <a:solidFill>
                  <a:schemeClr val="tx1">
                    <a:lumMod val="75000"/>
                    <a:lumOff val="25000"/>
                  </a:schemeClr>
                </a:solidFill>
                <a:latin typeface="Calibri" panose="020F0502020204030204"/>
              </a:rPr>
              <a:t>movement</a:t>
            </a:r>
            <a:r>
              <a:rPr lang="sv-SE" dirty="0">
                <a:solidFill>
                  <a:schemeClr val="tx1">
                    <a:lumMod val="75000"/>
                    <a:lumOff val="25000"/>
                  </a:schemeClr>
                </a:solidFill>
                <a:latin typeface="Calibri" panose="020F0502020204030204"/>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solidFill>
                <a:schemeClr val="tx1">
                  <a:lumMod val="75000"/>
                  <a:lumOff val="25000"/>
                </a:schemeClr>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solidFill>
                <a:schemeClr val="tx1">
                  <a:lumMod val="75000"/>
                  <a:lumOff val="25000"/>
                </a:schemeClr>
              </a:solidFill>
              <a:latin typeface="Calibri" panose="020F0502020204030204"/>
            </a:endParaRPr>
          </a:p>
          <a:p>
            <a:pPr>
              <a:defRPr/>
            </a:pPr>
            <a:r>
              <a:rPr lang="sv-SE" dirty="0" err="1">
                <a:solidFill>
                  <a:schemeClr val="tx1">
                    <a:lumMod val="75000"/>
                    <a:lumOff val="25000"/>
                  </a:schemeClr>
                </a:solidFill>
              </a:rPr>
              <a:t>How</a:t>
            </a:r>
            <a:r>
              <a:rPr lang="sv-SE" dirty="0">
                <a:solidFill>
                  <a:schemeClr val="tx1">
                    <a:lumMod val="75000"/>
                    <a:lumOff val="25000"/>
                  </a:schemeClr>
                </a:solidFill>
              </a:rPr>
              <a:t> do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think</a:t>
            </a:r>
            <a:r>
              <a:rPr lang="sv-SE" dirty="0">
                <a:solidFill>
                  <a:schemeClr val="tx1">
                    <a:lumMod val="75000"/>
                    <a:lumOff val="25000"/>
                  </a:schemeClr>
                </a:solidFill>
              </a:rPr>
              <a:t> </a:t>
            </a:r>
            <a:r>
              <a:rPr lang="sv-SE" dirty="0" err="1">
                <a:solidFill>
                  <a:schemeClr val="tx1">
                    <a:lumMod val="75000"/>
                    <a:lumOff val="25000"/>
                  </a:schemeClr>
                </a:solidFill>
              </a:rPr>
              <a:t>this</a:t>
            </a:r>
            <a:r>
              <a:rPr lang="sv-SE" dirty="0">
                <a:solidFill>
                  <a:schemeClr val="tx1">
                    <a:lumMod val="75000"/>
                    <a:lumOff val="25000"/>
                  </a:schemeClr>
                </a:solidFill>
              </a:rPr>
              <a:t> term </a:t>
            </a:r>
            <a:r>
              <a:rPr lang="sv-SE" dirty="0" err="1">
                <a:solidFill>
                  <a:schemeClr val="tx1">
                    <a:lumMod val="75000"/>
                    <a:lumOff val="25000"/>
                  </a:schemeClr>
                </a:solidFill>
              </a:rPr>
              <a:t>relates</a:t>
            </a:r>
            <a:r>
              <a:rPr lang="sv-SE" dirty="0">
                <a:solidFill>
                  <a:schemeClr val="tx1">
                    <a:lumMod val="75000"/>
                    <a:lumOff val="25000"/>
                  </a:schemeClr>
                </a:solidFill>
              </a:rPr>
              <a:t> to </a:t>
            </a:r>
            <a:r>
              <a:rPr lang="sv-SE" dirty="0" err="1">
                <a:solidFill>
                  <a:schemeClr val="tx1">
                    <a:lumMod val="75000"/>
                    <a:lumOff val="25000"/>
                  </a:schemeClr>
                </a:solidFill>
              </a:rPr>
              <a:t>what</a:t>
            </a:r>
            <a:r>
              <a:rPr lang="sv-SE" dirty="0">
                <a:solidFill>
                  <a:schemeClr val="tx1">
                    <a:lumMod val="75000"/>
                    <a:lumOff val="25000"/>
                  </a:schemeClr>
                </a:solidFill>
              </a:rPr>
              <a:t>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learned</a:t>
            </a:r>
            <a:r>
              <a:rPr lang="sv-SE" dirty="0">
                <a:solidFill>
                  <a:schemeClr val="tx1">
                    <a:lumMod val="75000"/>
                    <a:lumOff val="25000"/>
                  </a:schemeClr>
                </a:solidFill>
              </a:rPr>
              <a:t> in </a:t>
            </a:r>
            <a:r>
              <a:rPr lang="sv-SE" dirty="0" err="1">
                <a:solidFill>
                  <a:schemeClr val="tx1">
                    <a:lumMod val="75000"/>
                    <a:lumOff val="25000"/>
                  </a:schemeClr>
                </a:solidFill>
              </a:rPr>
              <a:t>Module</a:t>
            </a:r>
            <a:r>
              <a:rPr lang="sv-SE" dirty="0">
                <a:solidFill>
                  <a:schemeClr val="tx1">
                    <a:lumMod val="75000"/>
                    <a:lumOff val="25000"/>
                  </a:schemeClr>
                </a:solidFill>
              </a:rPr>
              <a:t> 1, and to the </a:t>
            </a:r>
            <a:r>
              <a:rPr lang="sv-SE" dirty="0" err="1">
                <a:solidFill>
                  <a:schemeClr val="tx1">
                    <a:lumMod val="75000"/>
                    <a:lumOff val="25000"/>
                  </a:schemeClr>
                </a:solidFill>
              </a:rPr>
              <a:t>terminology</a:t>
            </a:r>
            <a:r>
              <a:rPr lang="sv-SE" dirty="0">
                <a:solidFill>
                  <a:schemeClr val="tx1">
                    <a:lumMod val="75000"/>
                    <a:lumOff val="25000"/>
                  </a:schemeClr>
                </a:solidFill>
              </a:rPr>
              <a:t> </a:t>
            </a:r>
            <a:r>
              <a:rPr lang="sv-SE" dirty="0" err="1">
                <a:solidFill>
                  <a:schemeClr val="tx1">
                    <a:lumMod val="75000"/>
                    <a:lumOff val="25000"/>
                  </a:schemeClr>
                </a:solidFill>
              </a:rPr>
              <a:t>we</a:t>
            </a:r>
            <a:r>
              <a:rPr lang="sv-SE" dirty="0">
                <a:solidFill>
                  <a:schemeClr val="tx1">
                    <a:lumMod val="75000"/>
                    <a:lumOff val="25000"/>
                  </a:schemeClr>
                </a:solidFill>
              </a:rPr>
              <a:t> just </a:t>
            </a:r>
            <a:r>
              <a:rPr lang="sv-SE" dirty="0" err="1">
                <a:solidFill>
                  <a:schemeClr val="tx1">
                    <a:lumMod val="75000"/>
                    <a:lumOff val="25000"/>
                  </a:schemeClr>
                </a:solidFill>
              </a:rPr>
              <a:t>revisited</a:t>
            </a:r>
            <a:r>
              <a:rPr lang="sv-SE" dirty="0">
                <a:solidFill>
                  <a:schemeClr val="tx1">
                    <a:lumMod val="75000"/>
                    <a:lumOff val="25000"/>
                  </a:schemeClr>
                </a:solidFill>
              </a:rPr>
              <a:t>?</a:t>
            </a:r>
          </a:p>
        </p:txBody>
      </p:sp>
      <p:pic>
        <p:nvPicPr>
          <p:cNvPr id="7" name="Bild 6" descr="Frågetecken med hel fyllning">
            <a:extLst>
              <a:ext uri="{FF2B5EF4-FFF2-40B4-BE49-F238E27FC236}">
                <a16:creationId xmlns:a16="http://schemas.microsoft.com/office/drawing/2014/main" id="{7D51AA53-AE31-4D7A-A183-29F0341DB1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6915" y="3796002"/>
            <a:ext cx="658756" cy="658756"/>
          </a:xfrm>
          <a:prstGeom prst="rect">
            <a:avLst/>
          </a:prstGeom>
        </p:spPr>
      </p:pic>
      <p:sp>
        <p:nvSpPr>
          <p:cNvPr id="8" name="Rektangel 7">
            <a:extLst>
              <a:ext uri="{FF2B5EF4-FFF2-40B4-BE49-F238E27FC236}">
                <a16:creationId xmlns:a16="http://schemas.microsoft.com/office/drawing/2014/main" id="{85A8F098-CD04-44A7-B28F-E1D8B073DE0E}"/>
              </a:ext>
            </a:extLst>
          </p:cNvPr>
          <p:cNvSpPr/>
          <p:nvPr/>
        </p:nvSpPr>
        <p:spPr>
          <a:xfrm>
            <a:off x="-1" y="0"/>
            <a:ext cx="324853" cy="6858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2</a:t>
            </a:r>
            <a:r>
              <a:rPr lang="sv-SE" sz="1400"/>
              <a:t>. Introducing forced movmement</a:t>
            </a:r>
            <a:endParaRPr lang="sv-SE" sz="1400" dirty="0"/>
          </a:p>
        </p:txBody>
      </p:sp>
      <p:sp>
        <p:nvSpPr>
          <p:cNvPr id="3" name="Platshållare för bildnummer 2">
            <a:extLst>
              <a:ext uri="{FF2B5EF4-FFF2-40B4-BE49-F238E27FC236}">
                <a16:creationId xmlns:a16="http://schemas.microsoft.com/office/drawing/2014/main" id="{80A25B17-2D3A-4060-9916-05FB6F597FA0}"/>
              </a:ext>
            </a:extLst>
          </p:cNvPr>
          <p:cNvSpPr>
            <a:spLocks noGrp="1"/>
          </p:cNvSpPr>
          <p:nvPr>
            <p:ph type="sldNum" sz="quarter" idx="12"/>
          </p:nvPr>
        </p:nvSpPr>
        <p:spPr>
          <a:xfrm>
            <a:off x="10687858" y="6434385"/>
            <a:ext cx="1312025" cy="365125"/>
          </a:xfrm>
        </p:spPr>
        <p:txBody>
          <a:bodyPr/>
          <a:lstStyle/>
          <a:p>
            <a:r>
              <a:rPr lang="en-GB" dirty="0"/>
              <a:t>2</a:t>
            </a:r>
          </a:p>
        </p:txBody>
      </p:sp>
    </p:spTree>
    <p:extLst>
      <p:ext uri="{BB962C8B-B14F-4D97-AF65-F5344CB8AC3E}">
        <p14:creationId xmlns:p14="http://schemas.microsoft.com/office/powerpoint/2010/main" val="387056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02A4C9-6A28-4373-936D-EE00B10D0DA4}"/>
              </a:ext>
            </a:extLst>
          </p:cNvPr>
          <p:cNvSpPr>
            <a:spLocks noGrp="1"/>
          </p:cNvSpPr>
          <p:nvPr>
            <p:ph type="title"/>
          </p:nvPr>
        </p:nvSpPr>
        <p:spPr/>
        <p:txBody>
          <a:bodyPr>
            <a:normAutofit/>
          </a:bodyPr>
          <a:lstStyle/>
          <a:p>
            <a:pPr marL="533400" indent="-533400"/>
            <a:r>
              <a:rPr lang="sv-SE" sz="3200" b="1" dirty="0"/>
              <a:t>2.	</a:t>
            </a:r>
            <a:r>
              <a:rPr lang="en-GB" sz="3200" b="1" dirty="0"/>
              <a:t>Introducing forced movement </a:t>
            </a:r>
            <a:br>
              <a:rPr lang="en-GB" sz="3200" b="1" dirty="0"/>
            </a:br>
            <a:r>
              <a:rPr lang="en-GB" sz="2000" dirty="0"/>
              <a:t>Movement as voluntary and movement as forced </a:t>
            </a:r>
            <a:endParaRPr lang="sv-SE" sz="3200" dirty="0"/>
          </a:p>
        </p:txBody>
      </p:sp>
      <p:sp>
        <p:nvSpPr>
          <p:cNvPr id="4" name="Rektangel 3">
            <a:extLst>
              <a:ext uri="{FF2B5EF4-FFF2-40B4-BE49-F238E27FC236}">
                <a16:creationId xmlns:a16="http://schemas.microsoft.com/office/drawing/2014/main" id="{7609510B-66CC-49F3-9292-D6913B9644DA}"/>
              </a:ext>
            </a:extLst>
          </p:cNvPr>
          <p:cNvSpPr/>
          <p:nvPr/>
        </p:nvSpPr>
        <p:spPr>
          <a:xfrm>
            <a:off x="-1" y="0"/>
            <a:ext cx="324853" cy="6858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2</a:t>
            </a:r>
            <a:r>
              <a:rPr lang="sv-SE" sz="1400"/>
              <a:t>. Introducing forced movmement</a:t>
            </a:r>
            <a:endParaRPr lang="sv-SE" sz="1400" dirty="0"/>
          </a:p>
        </p:txBody>
      </p:sp>
      <p:graphicFrame>
        <p:nvGraphicFramePr>
          <p:cNvPr id="5" name="Tabell 5">
            <a:extLst>
              <a:ext uri="{FF2B5EF4-FFF2-40B4-BE49-F238E27FC236}">
                <a16:creationId xmlns:a16="http://schemas.microsoft.com/office/drawing/2014/main" id="{B05A278F-DF8F-409F-BC55-7D66C6B18D20}"/>
              </a:ext>
            </a:extLst>
          </p:cNvPr>
          <p:cNvGraphicFramePr>
            <a:graphicFrameLocks noGrp="1"/>
          </p:cNvGraphicFramePr>
          <p:nvPr>
            <p:extLst>
              <p:ext uri="{D42A27DB-BD31-4B8C-83A1-F6EECF244321}">
                <p14:modId xmlns:p14="http://schemas.microsoft.com/office/powerpoint/2010/main" val="3608581801"/>
              </p:ext>
            </p:extLst>
          </p:nvPr>
        </p:nvGraphicFramePr>
        <p:xfrm>
          <a:off x="1097281" y="2194559"/>
          <a:ext cx="10058400" cy="4016668"/>
        </p:xfrm>
        <a:graphic>
          <a:graphicData uri="http://schemas.openxmlformats.org/drawingml/2006/table">
            <a:tbl>
              <a:tblPr firstRow="1" bandRow="1">
                <a:tableStyleId>{5940675A-B579-460E-94D1-54222C63F5DA}</a:tableStyleId>
              </a:tblPr>
              <a:tblGrid>
                <a:gridCol w="2267021">
                  <a:extLst>
                    <a:ext uri="{9D8B030D-6E8A-4147-A177-3AD203B41FA5}">
                      <a16:colId xmlns:a16="http://schemas.microsoft.com/office/drawing/2014/main" val="1376356925"/>
                    </a:ext>
                  </a:extLst>
                </a:gridCol>
                <a:gridCol w="7791379">
                  <a:extLst>
                    <a:ext uri="{9D8B030D-6E8A-4147-A177-3AD203B41FA5}">
                      <a16:colId xmlns:a16="http://schemas.microsoft.com/office/drawing/2014/main" val="3873843246"/>
                    </a:ext>
                  </a:extLst>
                </a:gridCol>
              </a:tblGrid>
              <a:tr h="922748">
                <a:tc>
                  <a:txBody>
                    <a:bodyPr/>
                    <a:lstStyle/>
                    <a:p>
                      <a:r>
                        <a:rPr lang="sv-SE" sz="2000">
                          <a:solidFill>
                            <a:schemeClr val="accent2">
                              <a:lumMod val="75000"/>
                            </a:schemeClr>
                          </a:solidFill>
                        </a:rPr>
                        <a:t>Forced migration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lumMod val="75000"/>
                              <a:lumOff val="25000"/>
                            </a:schemeClr>
                          </a:solidFill>
                        </a:rPr>
                        <a:t>A migratory movement which, although the drivers can be diverse, involves force, compulsion, or coercion.</a:t>
                      </a:r>
                      <a:r>
                        <a:rPr lang="en-US" sz="1600" baseline="30000" dirty="0">
                          <a:solidFill>
                            <a:schemeClr val="tx1">
                              <a:lumMod val="75000"/>
                              <a:lumOff val="25000"/>
                            </a:schemeClr>
                          </a:solidFill>
                        </a:rPr>
                        <a:t>1</a:t>
                      </a:r>
                      <a:endParaRPr lang="sv-SE" sz="16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6088984"/>
                  </a:ext>
                </a:extLst>
              </a:tr>
              <a:tr h="1302703">
                <a:tc>
                  <a:txBody>
                    <a:bodyPr/>
                    <a:lstStyle/>
                    <a:p>
                      <a:r>
                        <a:rPr lang="sv-SE" sz="2000" dirty="0" err="1">
                          <a:solidFill>
                            <a:schemeClr val="accent2">
                              <a:lumMod val="75000"/>
                            </a:schemeClr>
                          </a:solidFill>
                        </a:rPr>
                        <a:t>Forced</a:t>
                      </a:r>
                      <a:r>
                        <a:rPr lang="sv-SE" sz="2000" dirty="0">
                          <a:solidFill>
                            <a:schemeClr val="accent2">
                              <a:lumMod val="75000"/>
                            </a:schemeClr>
                          </a:solidFill>
                        </a:rPr>
                        <a:t> </a:t>
                      </a:r>
                      <a:r>
                        <a:rPr lang="sv-SE" sz="2000" dirty="0" err="1">
                          <a:solidFill>
                            <a:schemeClr val="accent2">
                              <a:lumMod val="75000"/>
                            </a:schemeClr>
                          </a:solidFill>
                        </a:rPr>
                        <a:t>return</a:t>
                      </a:r>
                      <a:r>
                        <a:rPr lang="sv-SE" sz="2000" dirty="0">
                          <a:solidFill>
                            <a:schemeClr val="accent2">
                              <a:lumMod val="75000"/>
                            </a:schemeClr>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lumMod val="75000"/>
                              <a:lumOff val="25000"/>
                            </a:schemeClr>
                          </a:solidFill>
                        </a:rPr>
                        <a:t>The act of returning an individual, against his or her will, to the country of origin, transit or to a third country that agrees to receive the person, generally carried out on the basis of an administrative or judicial act or decision.</a:t>
                      </a:r>
                      <a:r>
                        <a:rPr lang="en-US" sz="1600" baseline="30000" dirty="0">
                          <a:solidFill>
                            <a:schemeClr val="tx1">
                              <a:lumMod val="75000"/>
                              <a:lumOff val="25000"/>
                            </a:schemeClr>
                          </a:solidFill>
                        </a:rPr>
                        <a:t>2</a:t>
                      </a:r>
                      <a:endParaRPr lang="sv-SE" sz="16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6079355"/>
                  </a:ext>
                </a:extLst>
              </a:tr>
              <a:tr h="1791217">
                <a:tc>
                  <a:txBody>
                    <a:bodyPr/>
                    <a:lstStyle/>
                    <a:p>
                      <a:r>
                        <a:rPr lang="sv-SE" sz="2000" dirty="0" err="1">
                          <a:solidFill>
                            <a:schemeClr val="accent2">
                              <a:lumMod val="75000"/>
                            </a:schemeClr>
                          </a:solidFill>
                        </a:rPr>
                        <a:t>Voluntary</a:t>
                      </a:r>
                      <a:r>
                        <a:rPr lang="sv-SE" sz="2000" dirty="0">
                          <a:solidFill>
                            <a:schemeClr val="accent2">
                              <a:lumMod val="75000"/>
                            </a:schemeClr>
                          </a:solidFill>
                        </a:rPr>
                        <a:t> </a:t>
                      </a:r>
                      <a:r>
                        <a:rPr lang="sv-SE" sz="2000" dirty="0" err="1">
                          <a:solidFill>
                            <a:schemeClr val="accent2">
                              <a:lumMod val="75000"/>
                            </a:schemeClr>
                          </a:solidFill>
                        </a:rPr>
                        <a:t>repatriation</a:t>
                      </a:r>
                      <a:r>
                        <a:rPr lang="sv-SE" sz="2000" dirty="0">
                          <a:solidFill>
                            <a:schemeClr val="accent2">
                              <a:lumMod val="75000"/>
                            </a:schemeClr>
                          </a:solidFill>
                        </a:rPr>
                        <a:t> or </a:t>
                      </a:r>
                      <a:r>
                        <a:rPr lang="sv-SE" sz="2000" dirty="0" err="1">
                          <a:solidFill>
                            <a:schemeClr val="accent2">
                              <a:lumMod val="75000"/>
                            </a:schemeClr>
                          </a:solidFill>
                        </a:rPr>
                        <a:t>return</a:t>
                      </a:r>
                      <a:endParaRPr lang="sv-SE" sz="2000" dirty="0">
                        <a:solidFill>
                          <a:schemeClr val="accent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solidFill>
                            <a:schemeClr val="tx1">
                              <a:lumMod val="75000"/>
                              <a:lumOff val="25000"/>
                            </a:schemeClr>
                          </a:solidFill>
                        </a:rPr>
                        <a:t>The assisted or independent return to the country of origin, transit or another country based on the voluntary decision of the returnee.</a:t>
                      </a:r>
                      <a:r>
                        <a:rPr lang="en-US" sz="1600" baseline="30000" dirty="0">
                          <a:solidFill>
                            <a:schemeClr val="tx1">
                              <a:lumMod val="75000"/>
                              <a:lumOff val="25000"/>
                            </a:schemeClr>
                          </a:solidFill>
                        </a:rPr>
                        <a:t>3</a:t>
                      </a:r>
                      <a:endParaRPr lang="sv-SE" sz="16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3445053"/>
                  </a:ext>
                </a:extLst>
              </a:tr>
            </a:tbl>
          </a:graphicData>
        </a:graphic>
      </p:graphicFrame>
      <p:sp>
        <p:nvSpPr>
          <p:cNvPr id="3" name="Platshållare för bildnummer 2">
            <a:extLst>
              <a:ext uri="{FF2B5EF4-FFF2-40B4-BE49-F238E27FC236}">
                <a16:creationId xmlns:a16="http://schemas.microsoft.com/office/drawing/2014/main" id="{DBEB7223-B48A-4222-80D9-4F5E92C1E19A}"/>
              </a:ext>
            </a:extLst>
          </p:cNvPr>
          <p:cNvSpPr>
            <a:spLocks noGrp="1"/>
          </p:cNvSpPr>
          <p:nvPr>
            <p:ph type="sldNum" sz="quarter" idx="12"/>
          </p:nvPr>
        </p:nvSpPr>
        <p:spPr>
          <a:xfrm>
            <a:off x="10677698" y="6429305"/>
            <a:ext cx="1312025" cy="365125"/>
          </a:xfrm>
        </p:spPr>
        <p:txBody>
          <a:bodyPr/>
          <a:lstStyle/>
          <a:p>
            <a:r>
              <a:rPr lang="en-GB" dirty="0"/>
              <a:t>3</a:t>
            </a:r>
          </a:p>
        </p:txBody>
      </p:sp>
    </p:spTree>
    <p:extLst>
      <p:ext uri="{BB962C8B-B14F-4D97-AF65-F5344CB8AC3E}">
        <p14:creationId xmlns:p14="http://schemas.microsoft.com/office/powerpoint/2010/main" val="219926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02A4C9-6A28-4373-936D-EE00B10D0DA4}"/>
              </a:ext>
            </a:extLst>
          </p:cNvPr>
          <p:cNvSpPr>
            <a:spLocks noGrp="1"/>
          </p:cNvSpPr>
          <p:nvPr>
            <p:ph type="title"/>
          </p:nvPr>
        </p:nvSpPr>
        <p:spPr/>
        <p:txBody>
          <a:bodyPr>
            <a:normAutofit/>
          </a:bodyPr>
          <a:lstStyle/>
          <a:p>
            <a:pPr marL="488950" indent="-488950"/>
            <a:r>
              <a:rPr lang="sv-SE" sz="3200" b="1" dirty="0"/>
              <a:t>3.	</a:t>
            </a:r>
            <a:r>
              <a:rPr lang="en-GB" sz="3200" b="1" dirty="0"/>
              <a:t>Problematising the forced-voluntary dichotomy</a:t>
            </a:r>
            <a:br>
              <a:rPr lang="en-GB" sz="3200" b="1" dirty="0"/>
            </a:br>
            <a:r>
              <a:rPr lang="en-GB" sz="2000" dirty="0"/>
              <a:t>Challenging the distinction of movement as forced or voluntary</a:t>
            </a:r>
            <a:endParaRPr lang="sv-SE" sz="3200" dirty="0"/>
          </a:p>
        </p:txBody>
      </p:sp>
      <p:sp>
        <p:nvSpPr>
          <p:cNvPr id="4" name="Platshållare för bildnummer 3">
            <a:extLst>
              <a:ext uri="{FF2B5EF4-FFF2-40B4-BE49-F238E27FC236}">
                <a16:creationId xmlns:a16="http://schemas.microsoft.com/office/drawing/2014/main" id="{71805F52-40BC-47E8-88F9-FD072971D6DD}"/>
              </a:ext>
            </a:extLst>
          </p:cNvPr>
          <p:cNvSpPr>
            <a:spLocks noGrp="1"/>
          </p:cNvSpPr>
          <p:nvPr>
            <p:ph type="sldNum" sz="quarter" idx="12"/>
          </p:nvPr>
        </p:nvSpPr>
        <p:spPr>
          <a:xfrm>
            <a:off x="10684230" y="6448899"/>
            <a:ext cx="1312025" cy="365125"/>
          </a:xfrm>
        </p:spPr>
        <p:txBody>
          <a:bodyPr/>
          <a:lstStyle/>
          <a:p>
            <a:r>
              <a:rPr lang="en-GB" dirty="0"/>
              <a:t>4</a:t>
            </a:r>
          </a:p>
        </p:txBody>
      </p:sp>
      <p:sp>
        <p:nvSpPr>
          <p:cNvPr id="9" name="Rektangel 8">
            <a:extLst>
              <a:ext uri="{FF2B5EF4-FFF2-40B4-BE49-F238E27FC236}">
                <a16:creationId xmlns:a16="http://schemas.microsoft.com/office/drawing/2014/main" id="{A2E4ED18-7590-493B-B6EE-9C3974DD51AC}"/>
              </a:ext>
            </a:extLst>
          </p:cNvPr>
          <p:cNvSpPr/>
          <p:nvPr/>
        </p:nvSpPr>
        <p:spPr>
          <a:xfrm>
            <a:off x="-1" y="0"/>
            <a:ext cx="324853"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3. </a:t>
            </a:r>
            <a:r>
              <a:rPr lang="sv-SE" sz="1400" dirty="0" err="1"/>
              <a:t>probleamtizing</a:t>
            </a:r>
            <a:r>
              <a:rPr lang="sv-SE" sz="1400" dirty="0"/>
              <a:t> the </a:t>
            </a:r>
            <a:r>
              <a:rPr lang="sv-SE" sz="1400" dirty="0" err="1"/>
              <a:t>forced-voluntary</a:t>
            </a:r>
            <a:r>
              <a:rPr lang="sv-SE" sz="1400" dirty="0"/>
              <a:t> </a:t>
            </a:r>
            <a:r>
              <a:rPr lang="sv-SE" sz="1400" dirty="0" err="1"/>
              <a:t>dichotomy</a:t>
            </a:r>
            <a:endParaRPr lang="sv-SE" sz="1400" dirty="0"/>
          </a:p>
        </p:txBody>
      </p:sp>
      <p:graphicFrame>
        <p:nvGraphicFramePr>
          <p:cNvPr id="15" name="Tabell 14">
            <a:extLst>
              <a:ext uri="{FF2B5EF4-FFF2-40B4-BE49-F238E27FC236}">
                <a16:creationId xmlns:a16="http://schemas.microsoft.com/office/drawing/2014/main" id="{C930F8C7-AA63-4B0A-A31E-414FA2036236}"/>
              </a:ext>
            </a:extLst>
          </p:cNvPr>
          <p:cNvGraphicFramePr>
            <a:graphicFrameLocks noGrp="1"/>
          </p:cNvGraphicFramePr>
          <p:nvPr>
            <p:extLst>
              <p:ext uri="{D42A27DB-BD31-4B8C-83A1-F6EECF244321}">
                <p14:modId xmlns:p14="http://schemas.microsoft.com/office/powerpoint/2010/main" val="2280148285"/>
              </p:ext>
            </p:extLst>
          </p:nvPr>
        </p:nvGraphicFramePr>
        <p:xfrm>
          <a:off x="1043709" y="1993684"/>
          <a:ext cx="10196720" cy="4171170"/>
        </p:xfrm>
        <a:graphic>
          <a:graphicData uri="http://schemas.openxmlformats.org/drawingml/2006/table">
            <a:tbl>
              <a:tblPr firstRow="1" bandRow="1">
                <a:tableStyleId>{5940675A-B579-460E-94D1-54222C63F5DA}</a:tableStyleId>
              </a:tblPr>
              <a:tblGrid>
                <a:gridCol w="685401">
                  <a:extLst>
                    <a:ext uri="{9D8B030D-6E8A-4147-A177-3AD203B41FA5}">
                      <a16:colId xmlns:a16="http://schemas.microsoft.com/office/drawing/2014/main" val="4077788075"/>
                    </a:ext>
                  </a:extLst>
                </a:gridCol>
                <a:gridCol w="2921374">
                  <a:extLst>
                    <a:ext uri="{9D8B030D-6E8A-4147-A177-3AD203B41FA5}">
                      <a16:colId xmlns:a16="http://schemas.microsoft.com/office/drawing/2014/main" val="4264113740"/>
                    </a:ext>
                  </a:extLst>
                </a:gridCol>
                <a:gridCol w="908249">
                  <a:extLst>
                    <a:ext uri="{9D8B030D-6E8A-4147-A177-3AD203B41FA5}">
                      <a16:colId xmlns:a16="http://schemas.microsoft.com/office/drawing/2014/main" val="3191681411"/>
                    </a:ext>
                  </a:extLst>
                </a:gridCol>
                <a:gridCol w="5681696">
                  <a:extLst>
                    <a:ext uri="{9D8B030D-6E8A-4147-A177-3AD203B41FA5}">
                      <a16:colId xmlns:a16="http://schemas.microsoft.com/office/drawing/2014/main" val="394613116"/>
                    </a:ext>
                  </a:extLst>
                </a:gridCol>
              </a:tblGrid>
              <a:tr h="447539">
                <a:tc gridSpan="2">
                  <a:txBody>
                    <a:bodyPr/>
                    <a:lstStyle/>
                    <a:p>
                      <a:pPr algn="ctr"/>
                      <a:r>
                        <a:rPr lang="sv-SE" sz="2000" dirty="0">
                          <a:solidFill>
                            <a:schemeClr val="bg1"/>
                          </a:solidFill>
                        </a:rPr>
                        <a:t>Situation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hMerge="1">
                  <a:txBody>
                    <a:bodyPr/>
                    <a:lstStyle/>
                    <a:p>
                      <a:pPr algn="ctr"/>
                      <a:endParaRPr lang="sv-SE" sz="20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endParaRPr lang="sv-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sv-SE" sz="2000" dirty="0" err="1">
                          <a:solidFill>
                            <a:schemeClr val="bg1"/>
                          </a:solidFill>
                        </a:rPr>
                        <a:t>But</a:t>
                      </a:r>
                      <a:r>
                        <a:rPr lang="sv-SE" sz="2000" dirty="0">
                          <a:solidFill>
                            <a:schemeClr val="bg1"/>
                          </a:solidFill>
                        </a:rPr>
                        <a:t> </a:t>
                      </a:r>
                      <a:r>
                        <a:rPr lang="sv-SE" sz="2000" dirty="0" err="1">
                          <a:solidFill>
                            <a:schemeClr val="bg1"/>
                          </a:solidFill>
                        </a:rPr>
                        <a:t>what</a:t>
                      </a:r>
                      <a:r>
                        <a:rPr lang="sv-SE" sz="2000" dirty="0">
                          <a:solidFill>
                            <a:schemeClr val="bg1"/>
                          </a:solidFill>
                        </a:rPr>
                        <a:t> </a:t>
                      </a:r>
                      <a:r>
                        <a:rPr lang="sv-SE" sz="2000" dirty="0" err="1">
                          <a:solidFill>
                            <a:schemeClr val="bg1"/>
                          </a:solidFill>
                        </a:rPr>
                        <a:t>if</a:t>
                      </a:r>
                      <a:r>
                        <a:rPr lang="sv-SE" sz="2000" dirty="0">
                          <a:solidFill>
                            <a:schemeClr val="bg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978289384"/>
                  </a:ext>
                </a:extLst>
              </a:tr>
              <a:tr h="1464067">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solidFill>
                          <a:schemeClr val="tx1">
                            <a:lumMod val="75000"/>
                            <a:lumOff val="25000"/>
                          </a:schemeClr>
                        </a:solidFill>
                      </a:endParaRPr>
                    </a:p>
                    <a:p>
                      <a:r>
                        <a:rPr lang="sv-SE" sz="1400" dirty="0" err="1">
                          <a:solidFill>
                            <a:schemeClr val="tx1">
                              <a:lumMod val="75000"/>
                              <a:lumOff val="25000"/>
                            </a:schemeClr>
                          </a:solidFill>
                        </a:rPr>
                        <a:t>Many</a:t>
                      </a:r>
                      <a:r>
                        <a:rPr lang="sv-SE" sz="1400" dirty="0">
                          <a:solidFill>
                            <a:schemeClr val="tx1">
                              <a:lumMod val="75000"/>
                              <a:lumOff val="25000"/>
                            </a:schemeClr>
                          </a:solidFill>
                        </a:rPr>
                        <a:t> </a:t>
                      </a:r>
                      <a:r>
                        <a:rPr lang="sv-SE" sz="1400" dirty="0" err="1">
                          <a:solidFill>
                            <a:schemeClr val="tx1">
                              <a:lumMod val="75000"/>
                              <a:lumOff val="25000"/>
                            </a:schemeClr>
                          </a:solidFill>
                        </a:rPr>
                        <a:t>people</a:t>
                      </a:r>
                      <a:r>
                        <a:rPr lang="sv-SE" sz="1400" dirty="0">
                          <a:solidFill>
                            <a:schemeClr val="tx1">
                              <a:lumMod val="75000"/>
                              <a:lumOff val="25000"/>
                            </a:schemeClr>
                          </a:solidFill>
                        </a:rPr>
                        <a:t> </a:t>
                      </a:r>
                      <a:r>
                        <a:rPr lang="sv-SE" sz="1400" dirty="0" err="1">
                          <a:solidFill>
                            <a:schemeClr val="tx1">
                              <a:lumMod val="75000"/>
                              <a:lumOff val="25000"/>
                            </a:schemeClr>
                          </a:solidFill>
                        </a:rPr>
                        <a:t>are</a:t>
                      </a:r>
                      <a:r>
                        <a:rPr lang="sv-SE" sz="1400" dirty="0">
                          <a:solidFill>
                            <a:schemeClr val="tx1">
                              <a:lumMod val="75000"/>
                              <a:lumOff val="25000"/>
                            </a:schemeClr>
                          </a:solidFill>
                        </a:rPr>
                        <a:t> </a:t>
                      </a:r>
                      <a:r>
                        <a:rPr lang="sv-SE" sz="1400" dirty="0" err="1">
                          <a:solidFill>
                            <a:schemeClr val="tx1">
                              <a:lumMod val="75000"/>
                              <a:lumOff val="25000"/>
                            </a:schemeClr>
                          </a:solidFill>
                        </a:rPr>
                        <a:t>nowadays</a:t>
                      </a:r>
                      <a:r>
                        <a:rPr lang="sv-SE" sz="1400" dirty="0">
                          <a:solidFill>
                            <a:schemeClr val="tx1">
                              <a:lumMod val="75000"/>
                              <a:lumOff val="25000"/>
                            </a:schemeClr>
                          </a:solidFill>
                        </a:rPr>
                        <a:t> </a:t>
                      </a:r>
                      <a:r>
                        <a:rPr lang="sv-SE" sz="1400" dirty="0" err="1">
                          <a:solidFill>
                            <a:schemeClr val="tx1">
                              <a:lumMod val="75000"/>
                              <a:lumOff val="25000"/>
                            </a:schemeClr>
                          </a:solidFill>
                        </a:rPr>
                        <a:t>voluntarily</a:t>
                      </a:r>
                      <a:r>
                        <a:rPr lang="sv-SE" sz="1400" dirty="0">
                          <a:solidFill>
                            <a:schemeClr val="tx1">
                              <a:lumMod val="75000"/>
                              <a:lumOff val="25000"/>
                            </a:schemeClr>
                          </a:solidFill>
                        </a:rPr>
                        <a:t> </a:t>
                      </a:r>
                      <a:r>
                        <a:rPr lang="sv-SE" sz="1400" dirty="0" err="1">
                          <a:solidFill>
                            <a:schemeClr val="tx1">
                              <a:lumMod val="75000"/>
                              <a:lumOff val="25000"/>
                            </a:schemeClr>
                          </a:solidFill>
                        </a:rPr>
                        <a:t>moving</a:t>
                      </a:r>
                      <a:r>
                        <a:rPr lang="sv-SE" sz="1400" dirty="0">
                          <a:solidFill>
                            <a:schemeClr val="tx1">
                              <a:lumMod val="75000"/>
                              <a:lumOff val="25000"/>
                            </a:schemeClr>
                          </a:solidFill>
                        </a:rPr>
                        <a:t> to </a:t>
                      </a:r>
                      <a:r>
                        <a:rPr lang="sv-SE" sz="1400" dirty="0" err="1">
                          <a:solidFill>
                            <a:schemeClr val="tx1">
                              <a:lumMod val="75000"/>
                              <a:lumOff val="25000"/>
                            </a:schemeClr>
                          </a:solidFill>
                        </a:rPr>
                        <a:t>other</a:t>
                      </a:r>
                      <a:r>
                        <a:rPr lang="sv-SE" sz="1400" dirty="0">
                          <a:solidFill>
                            <a:schemeClr val="tx1">
                              <a:lumMod val="75000"/>
                              <a:lumOff val="25000"/>
                            </a:schemeClr>
                          </a:solidFill>
                        </a:rPr>
                        <a:t> </a:t>
                      </a:r>
                      <a:r>
                        <a:rPr lang="sv-SE" sz="1400" dirty="0" err="1">
                          <a:solidFill>
                            <a:schemeClr val="tx1">
                              <a:lumMod val="75000"/>
                              <a:lumOff val="25000"/>
                            </a:schemeClr>
                          </a:solidFill>
                        </a:rPr>
                        <a:t>countries</a:t>
                      </a:r>
                      <a:r>
                        <a:rPr lang="sv-SE" sz="1400" dirty="0">
                          <a:solidFill>
                            <a:schemeClr val="tx1">
                              <a:lumMod val="75000"/>
                              <a:lumOff val="25000"/>
                            </a:schemeClr>
                          </a:solidFill>
                        </a:rPr>
                        <a:t> for the </a:t>
                      </a:r>
                      <a:r>
                        <a:rPr lang="sv-SE" sz="1400" dirty="0" err="1">
                          <a:solidFill>
                            <a:schemeClr val="tx1">
                              <a:lumMod val="75000"/>
                              <a:lumOff val="25000"/>
                            </a:schemeClr>
                          </a:solidFill>
                        </a:rPr>
                        <a:t>purpose</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educating</a:t>
                      </a:r>
                      <a:r>
                        <a:rPr lang="sv-SE" sz="1400" dirty="0">
                          <a:solidFill>
                            <a:schemeClr val="tx1">
                              <a:lumMod val="75000"/>
                              <a:lumOff val="25000"/>
                            </a:schemeClr>
                          </a:solidFill>
                        </a:rPr>
                        <a:t> </a:t>
                      </a:r>
                      <a:r>
                        <a:rPr lang="sv-SE" sz="1400" dirty="0" err="1">
                          <a:solidFill>
                            <a:schemeClr val="tx1">
                              <a:lumMod val="75000"/>
                              <a:lumOff val="25000"/>
                            </a:schemeClr>
                          </a:solidFill>
                        </a:rPr>
                        <a:t>themselves</a:t>
                      </a:r>
                      <a:r>
                        <a:rPr lang="sv-SE" sz="1400" dirty="0">
                          <a:solidFill>
                            <a:schemeClr val="tx1">
                              <a:lumMod val="75000"/>
                              <a:lumOff val="25000"/>
                            </a:schemeClr>
                          </a:solidFill>
                        </a:rPr>
                        <a:t> or </a:t>
                      </a:r>
                      <a:r>
                        <a:rPr lang="sv-SE" sz="1400" dirty="0" err="1">
                          <a:solidFill>
                            <a:schemeClr val="tx1">
                              <a:lumMod val="75000"/>
                              <a:lumOff val="25000"/>
                            </a:schemeClr>
                          </a:solidFill>
                        </a:rPr>
                        <a:t>following</a:t>
                      </a:r>
                      <a:r>
                        <a:rPr lang="sv-SE" sz="1400" dirty="0">
                          <a:solidFill>
                            <a:schemeClr val="tx1">
                              <a:lumMod val="75000"/>
                              <a:lumOff val="25000"/>
                            </a:schemeClr>
                          </a:solidFill>
                        </a:rPr>
                        <a:t> a </a:t>
                      </a:r>
                      <a:r>
                        <a:rPr lang="sv-SE" sz="1400" dirty="0" err="1">
                          <a:solidFill>
                            <a:schemeClr val="tx1">
                              <a:lumMod val="75000"/>
                              <a:lumOff val="25000"/>
                            </a:schemeClr>
                          </a:solidFill>
                        </a:rPr>
                        <a:t>particular</a:t>
                      </a:r>
                      <a:r>
                        <a:rPr lang="sv-SE" sz="1400" dirty="0">
                          <a:solidFill>
                            <a:schemeClr val="tx1">
                              <a:lumMod val="75000"/>
                              <a:lumOff val="25000"/>
                            </a:schemeClr>
                          </a:solidFill>
                        </a:rPr>
                        <a:t> </a:t>
                      </a:r>
                      <a:r>
                        <a:rPr lang="sv-SE" sz="1400" dirty="0" err="1">
                          <a:solidFill>
                            <a:schemeClr val="tx1">
                              <a:lumMod val="75000"/>
                              <a:lumOff val="25000"/>
                            </a:schemeClr>
                          </a:solidFill>
                        </a:rPr>
                        <a:t>career</a:t>
                      </a:r>
                      <a:r>
                        <a:rPr lang="sv-SE" sz="1400" dirty="0">
                          <a:solidFill>
                            <a:schemeClr val="tx1">
                              <a:lumMod val="75000"/>
                              <a:lumOff val="25000"/>
                            </a:schemeClr>
                          </a:solidFill>
                        </a:rPr>
                        <a:t> </a:t>
                      </a:r>
                      <a:r>
                        <a:rPr lang="sv-SE" sz="1400" dirty="0" err="1">
                          <a:solidFill>
                            <a:schemeClr val="tx1">
                              <a:lumMod val="75000"/>
                              <a:lumOff val="25000"/>
                            </a:schemeClr>
                          </a:solidFill>
                        </a:rPr>
                        <a:t>path</a:t>
                      </a:r>
                      <a:r>
                        <a:rPr lang="sv-SE" sz="1400" dirty="0">
                          <a:solidFill>
                            <a:schemeClr val="tx1">
                              <a:lumMod val="75000"/>
                              <a:lumOff val="25000"/>
                            </a:schemeClr>
                          </a:solidFill>
                        </a:rPr>
                        <a:t>.</a:t>
                      </a:r>
                    </a:p>
                    <a:p>
                      <a:endParaRPr lang="sv-SE" sz="14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solidFill>
                          <a:schemeClr val="tx1">
                            <a:lumMod val="75000"/>
                            <a:lumOff val="25000"/>
                          </a:schemeClr>
                        </a:solidFill>
                      </a:endParaRPr>
                    </a:p>
                    <a:p>
                      <a:r>
                        <a:rPr lang="sv-SE" sz="1400" dirty="0" err="1">
                          <a:solidFill>
                            <a:schemeClr val="tx1">
                              <a:lumMod val="75000"/>
                              <a:lumOff val="25000"/>
                            </a:schemeClr>
                          </a:solidFill>
                        </a:rPr>
                        <a:t>Work</a:t>
                      </a:r>
                      <a:r>
                        <a:rPr lang="sv-SE" sz="1400" dirty="0">
                          <a:solidFill>
                            <a:schemeClr val="tx1">
                              <a:lumMod val="75000"/>
                              <a:lumOff val="25000"/>
                            </a:schemeClr>
                          </a:solidFill>
                        </a:rPr>
                        <a:t> visas, </a:t>
                      </a:r>
                      <a:r>
                        <a:rPr lang="sv-SE" sz="1400" dirty="0" err="1">
                          <a:solidFill>
                            <a:schemeClr val="tx1">
                              <a:lumMod val="75000"/>
                              <a:lumOff val="25000"/>
                            </a:schemeClr>
                          </a:solidFill>
                        </a:rPr>
                        <a:t>availability</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certain</a:t>
                      </a:r>
                      <a:r>
                        <a:rPr lang="sv-SE" sz="1400" dirty="0">
                          <a:solidFill>
                            <a:schemeClr val="tx1">
                              <a:lumMod val="75000"/>
                              <a:lumOff val="25000"/>
                            </a:schemeClr>
                          </a:solidFill>
                        </a:rPr>
                        <a:t> </a:t>
                      </a:r>
                      <a:r>
                        <a:rPr lang="sv-SE" sz="1400" dirty="0" err="1">
                          <a:solidFill>
                            <a:schemeClr val="tx1">
                              <a:lumMod val="75000"/>
                              <a:lumOff val="25000"/>
                            </a:schemeClr>
                          </a:solidFill>
                        </a:rPr>
                        <a:t>educational</a:t>
                      </a:r>
                      <a:r>
                        <a:rPr lang="sv-SE" sz="1400" dirty="0">
                          <a:solidFill>
                            <a:schemeClr val="tx1">
                              <a:lumMod val="75000"/>
                              <a:lumOff val="25000"/>
                            </a:schemeClr>
                          </a:solidFill>
                        </a:rPr>
                        <a:t> </a:t>
                      </a:r>
                      <a:r>
                        <a:rPr lang="sv-SE" sz="1400" dirty="0" err="1">
                          <a:solidFill>
                            <a:schemeClr val="tx1">
                              <a:lumMod val="75000"/>
                              <a:lumOff val="25000"/>
                            </a:schemeClr>
                          </a:solidFill>
                        </a:rPr>
                        <a:t>programmes</a:t>
                      </a:r>
                      <a:r>
                        <a:rPr lang="sv-SE" sz="1400" dirty="0">
                          <a:solidFill>
                            <a:schemeClr val="tx1">
                              <a:lumMod val="75000"/>
                              <a:lumOff val="25000"/>
                            </a:schemeClr>
                          </a:solidFill>
                        </a:rPr>
                        <a:t>, stringent </a:t>
                      </a:r>
                      <a:r>
                        <a:rPr lang="sv-SE" sz="1400" dirty="0" err="1">
                          <a:solidFill>
                            <a:schemeClr val="tx1">
                              <a:lumMod val="75000"/>
                              <a:lumOff val="25000"/>
                            </a:schemeClr>
                          </a:solidFill>
                        </a:rPr>
                        <a:t>criteria</a:t>
                      </a:r>
                      <a:r>
                        <a:rPr lang="sv-SE" sz="1400" dirty="0">
                          <a:solidFill>
                            <a:schemeClr val="tx1">
                              <a:lumMod val="75000"/>
                              <a:lumOff val="25000"/>
                            </a:schemeClr>
                          </a:solidFill>
                        </a:rPr>
                        <a:t> for </a:t>
                      </a:r>
                      <a:r>
                        <a:rPr lang="sv-SE" sz="1400" dirty="0" err="1">
                          <a:solidFill>
                            <a:schemeClr val="tx1">
                              <a:lumMod val="75000"/>
                              <a:lumOff val="25000"/>
                            </a:schemeClr>
                          </a:solidFill>
                        </a:rPr>
                        <a:t>being</a:t>
                      </a:r>
                      <a:r>
                        <a:rPr lang="sv-SE" sz="1400" dirty="0">
                          <a:solidFill>
                            <a:schemeClr val="tx1">
                              <a:lumMod val="75000"/>
                              <a:lumOff val="25000"/>
                            </a:schemeClr>
                          </a:solidFill>
                        </a:rPr>
                        <a:t> </a:t>
                      </a:r>
                      <a:r>
                        <a:rPr lang="sv-SE" sz="1400" dirty="0" err="1">
                          <a:solidFill>
                            <a:schemeClr val="tx1">
                              <a:lumMod val="75000"/>
                              <a:lumOff val="25000"/>
                            </a:schemeClr>
                          </a:solidFill>
                        </a:rPr>
                        <a:t>accepted</a:t>
                      </a:r>
                      <a:r>
                        <a:rPr lang="sv-SE" sz="1400" dirty="0">
                          <a:solidFill>
                            <a:schemeClr val="tx1">
                              <a:lumMod val="75000"/>
                              <a:lumOff val="25000"/>
                            </a:schemeClr>
                          </a:solidFill>
                        </a:rPr>
                        <a:t> at a </a:t>
                      </a:r>
                      <a:r>
                        <a:rPr lang="sv-SE" sz="1400" dirty="0" err="1">
                          <a:solidFill>
                            <a:schemeClr val="tx1">
                              <a:lumMod val="75000"/>
                              <a:lumOff val="25000"/>
                            </a:schemeClr>
                          </a:solidFill>
                        </a:rPr>
                        <a:t>university</a:t>
                      </a:r>
                      <a:r>
                        <a:rPr lang="sv-SE" sz="1400" dirty="0">
                          <a:solidFill>
                            <a:schemeClr val="tx1">
                              <a:lumMod val="75000"/>
                              <a:lumOff val="25000"/>
                            </a:schemeClr>
                          </a:solidFill>
                        </a:rPr>
                        <a:t> and the like </a:t>
                      </a:r>
                      <a:r>
                        <a:rPr lang="sv-SE" sz="1400" dirty="0" err="1">
                          <a:solidFill>
                            <a:schemeClr val="tx1">
                              <a:lumMod val="75000"/>
                              <a:lumOff val="25000"/>
                            </a:schemeClr>
                          </a:solidFill>
                        </a:rPr>
                        <a:t>are</a:t>
                      </a:r>
                      <a:r>
                        <a:rPr lang="sv-SE" sz="1400" dirty="0">
                          <a:solidFill>
                            <a:schemeClr val="tx1">
                              <a:lumMod val="75000"/>
                              <a:lumOff val="25000"/>
                            </a:schemeClr>
                          </a:solidFill>
                        </a:rPr>
                        <a:t> </a:t>
                      </a:r>
                      <a:r>
                        <a:rPr lang="sv-SE" sz="1400" dirty="0" err="1">
                          <a:solidFill>
                            <a:schemeClr val="tx1">
                              <a:lumMod val="75000"/>
                              <a:lumOff val="25000"/>
                            </a:schemeClr>
                          </a:solidFill>
                        </a:rPr>
                        <a:t>pretty</a:t>
                      </a:r>
                      <a:r>
                        <a:rPr lang="sv-SE" sz="1400" dirty="0">
                          <a:solidFill>
                            <a:schemeClr val="tx1">
                              <a:lumMod val="75000"/>
                              <a:lumOff val="25000"/>
                            </a:schemeClr>
                          </a:solidFill>
                        </a:rPr>
                        <a:t> common for </a:t>
                      </a:r>
                      <a:r>
                        <a:rPr lang="sv-SE" sz="1400" dirty="0" err="1">
                          <a:solidFill>
                            <a:schemeClr val="tx1">
                              <a:lumMod val="75000"/>
                              <a:lumOff val="25000"/>
                            </a:schemeClr>
                          </a:solidFill>
                        </a:rPr>
                        <a:t>people</a:t>
                      </a:r>
                      <a:r>
                        <a:rPr lang="sv-SE" sz="1400" dirty="0">
                          <a:solidFill>
                            <a:schemeClr val="tx1">
                              <a:lumMod val="75000"/>
                              <a:lumOff val="25000"/>
                            </a:schemeClr>
                          </a:solidFill>
                        </a:rPr>
                        <a:t> </a:t>
                      </a:r>
                      <a:r>
                        <a:rPr lang="sv-SE" sz="1400" dirty="0" err="1">
                          <a:solidFill>
                            <a:schemeClr val="tx1">
                              <a:lumMod val="75000"/>
                              <a:lumOff val="25000"/>
                            </a:schemeClr>
                          </a:solidFill>
                        </a:rPr>
                        <a:t>aspiring</a:t>
                      </a:r>
                      <a:r>
                        <a:rPr lang="sv-SE" sz="1400" dirty="0">
                          <a:solidFill>
                            <a:schemeClr val="tx1">
                              <a:lumMod val="75000"/>
                              <a:lumOff val="25000"/>
                            </a:schemeClr>
                          </a:solidFill>
                        </a:rPr>
                        <a:t> to </a:t>
                      </a:r>
                      <a:r>
                        <a:rPr lang="sv-SE" sz="1400" dirty="0" err="1">
                          <a:solidFill>
                            <a:schemeClr val="tx1">
                              <a:lumMod val="75000"/>
                              <a:lumOff val="25000"/>
                            </a:schemeClr>
                          </a:solidFill>
                        </a:rPr>
                        <a:t>move</a:t>
                      </a:r>
                      <a:r>
                        <a:rPr lang="sv-SE" sz="1400" dirty="0">
                          <a:solidFill>
                            <a:schemeClr val="tx1">
                              <a:lumMod val="75000"/>
                              <a:lumOff val="25000"/>
                            </a:schemeClr>
                          </a:solidFill>
                        </a:rPr>
                        <a:t> to </a:t>
                      </a:r>
                      <a:r>
                        <a:rPr lang="sv-SE" sz="1400" dirty="0" err="1">
                          <a:solidFill>
                            <a:schemeClr val="tx1">
                              <a:lumMod val="75000"/>
                              <a:lumOff val="25000"/>
                            </a:schemeClr>
                          </a:solidFill>
                        </a:rPr>
                        <a:t>other</a:t>
                      </a:r>
                      <a:r>
                        <a:rPr lang="sv-SE" sz="1400" dirty="0">
                          <a:solidFill>
                            <a:schemeClr val="tx1">
                              <a:lumMod val="75000"/>
                              <a:lumOff val="25000"/>
                            </a:schemeClr>
                          </a:solidFill>
                        </a:rPr>
                        <a:t> </a:t>
                      </a:r>
                      <a:r>
                        <a:rPr lang="sv-SE" sz="1400" dirty="0" err="1">
                          <a:solidFill>
                            <a:schemeClr val="tx1">
                              <a:lumMod val="75000"/>
                              <a:lumOff val="25000"/>
                            </a:schemeClr>
                          </a:solidFill>
                        </a:rPr>
                        <a:t>countries</a:t>
                      </a:r>
                      <a:r>
                        <a:rPr lang="sv-SE" sz="1400" dirty="0">
                          <a:solidFill>
                            <a:schemeClr val="tx1">
                              <a:lumMod val="75000"/>
                              <a:lumOff val="25000"/>
                            </a:schemeClr>
                          </a:solidFill>
                        </a:rPr>
                        <a:t> to come </a:t>
                      </a:r>
                      <a:r>
                        <a:rPr lang="sv-SE" sz="1400" dirty="0" err="1">
                          <a:solidFill>
                            <a:schemeClr val="tx1">
                              <a:lumMod val="75000"/>
                              <a:lumOff val="25000"/>
                            </a:schemeClr>
                          </a:solidFill>
                        </a:rPr>
                        <a:t>across</a:t>
                      </a:r>
                      <a:r>
                        <a:rPr lang="sv-SE" sz="1400" dirty="0">
                          <a:solidFill>
                            <a:schemeClr val="tx1">
                              <a:lumMod val="75000"/>
                              <a:lumOff val="25000"/>
                            </a:schemeClr>
                          </a:solidFill>
                        </a:rPr>
                        <a:t>. </a:t>
                      </a:r>
                      <a:r>
                        <a:rPr lang="sv-SE" sz="1400" u="sng" dirty="0" err="1">
                          <a:solidFill>
                            <a:schemeClr val="tx1">
                              <a:lumMod val="75000"/>
                              <a:lumOff val="25000"/>
                            </a:schemeClr>
                          </a:solidFill>
                        </a:rPr>
                        <a:t>Would</a:t>
                      </a:r>
                      <a:r>
                        <a:rPr lang="sv-SE" sz="1400" u="sng" dirty="0">
                          <a:solidFill>
                            <a:schemeClr val="tx1">
                              <a:lumMod val="75000"/>
                              <a:lumOff val="25000"/>
                            </a:schemeClr>
                          </a:solidFill>
                        </a:rPr>
                        <a:t> </a:t>
                      </a:r>
                      <a:r>
                        <a:rPr lang="sv-SE" sz="1400" u="sng" dirty="0" err="1">
                          <a:solidFill>
                            <a:schemeClr val="tx1">
                              <a:lumMod val="75000"/>
                              <a:lumOff val="25000"/>
                            </a:schemeClr>
                          </a:solidFill>
                        </a:rPr>
                        <a:t>you</a:t>
                      </a:r>
                      <a:r>
                        <a:rPr lang="sv-SE" sz="1400" u="sng" dirty="0">
                          <a:solidFill>
                            <a:schemeClr val="tx1">
                              <a:lumMod val="75000"/>
                              <a:lumOff val="25000"/>
                            </a:schemeClr>
                          </a:solidFill>
                        </a:rPr>
                        <a:t> still </a:t>
                      </a:r>
                      <a:r>
                        <a:rPr lang="sv-SE" sz="1400" u="sng" dirty="0" err="1">
                          <a:solidFill>
                            <a:schemeClr val="tx1">
                              <a:lumMod val="75000"/>
                              <a:lumOff val="25000"/>
                            </a:schemeClr>
                          </a:solidFill>
                        </a:rPr>
                        <a:t>say</a:t>
                      </a:r>
                      <a:r>
                        <a:rPr lang="sv-SE" sz="1400" u="sng" dirty="0">
                          <a:solidFill>
                            <a:schemeClr val="tx1">
                              <a:lumMod val="75000"/>
                              <a:lumOff val="25000"/>
                            </a:schemeClr>
                          </a:solidFill>
                        </a:rPr>
                        <a:t> </a:t>
                      </a:r>
                      <a:r>
                        <a:rPr lang="sv-SE" sz="1400" u="sng" dirty="0" err="1">
                          <a:solidFill>
                            <a:schemeClr val="tx1">
                              <a:lumMod val="75000"/>
                              <a:lumOff val="25000"/>
                            </a:schemeClr>
                          </a:solidFill>
                        </a:rPr>
                        <a:t>that</a:t>
                      </a:r>
                      <a:r>
                        <a:rPr lang="sv-SE" sz="1400" u="sng" dirty="0">
                          <a:solidFill>
                            <a:schemeClr val="tx1">
                              <a:lumMod val="75000"/>
                              <a:lumOff val="25000"/>
                            </a:schemeClr>
                          </a:solidFill>
                        </a:rPr>
                        <a:t> the choice </a:t>
                      </a:r>
                      <a:r>
                        <a:rPr lang="sv-SE" sz="1400" u="sng" dirty="0" err="1">
                          <a:solidFill>
                            <a:schemeClr val="tx1">
                              <a:lumMod val="75000"/>
                              <a:lumOff val="25000"/>
                            </a:schemeClr>
                          </a:solidFill>
                        </a:rPr>
                        <a:t>of</a:t>
                      </a:r>
                      <a:r>
                        <a:rPr lang="sv-SE" sz="1400" u="sng" dirty="0">
                          <a:solidFill>
                            <a:schemeClr val="tx1">
                              <a:lumMod val="75000"/>
                              <a:lumOff val="25000"/>
                            </a:schemeClr>
                          </a:solidFill>
                        </a:rPr>
                        <a:t> </a:t>
                      </a:r>
                      <a:r>
                        <a:rPr lang="sv-SE" sz="1400" u="sng" dirty="0" err="1">
                          <a:solidFill>
                            <a:schemeClr val="tx1">
                              <a:lumMod val="75000"/>
                              <a:lumOff val="25000"/>
                            </a:schemeClr>
                          </a:solidFill>
                        </a:rPr>
                        <a:t>where</a:t>
                      </a:r>
                      <a:r>
                        <a:rPr lang="sv-SE" sz="1400" u="sng" dirty="0">
                          <a:solidFill>
                            <a:schemeClr val="tx1">
                              <a:lumMod val="75000"/>
                              <a:lumOff val="25000"/>
                            </a:schemeClr>
                          </a:solidFill>
                        </a:rPr>
                        <a:t> to go to </a:t>
                      </a:r>
                      <a:r>
                        <a:rPr lang="sv-SE" sz="1400" u="sng" dirty="0" err="1">
                          <a:solidFill>
                            <a:schemeClr val="tx1">
                              <a:lumMod val="75000"/>
                              <a:lumOff val="25000"/>
                            </a:schemeClr>
                          </a:solidFill>
                        </a:rPr>
                        <a:t>pursue</a:t>
                      </a:r>
                      <a:r>
                        <a:rPr lang="sv-SE" sz="1400" u="sng" dirty="0">
                          <a:solidFill>
                            <a:schemeClr val="tx1">
                              <a:lumMod val="75000"/>
                              <a:lumOff val="25000"/>
                            </a:schemeClr>
                          </a:solidFill>
                        </a:rPr>
                        <a:t> </a:t>
                      </a:r>
                      <a:r>
                        <a:rPr lang="sv-SE" sz="1400" u="sng" dirty="0" err="1">
                          <a:solidFill>
                            <a:schemeClr val="tx1">
                              <a:lumMod val="75000"/>
                              <a:lumOff val="25000"/>
                            </a:schemeClr>
                          </a:solidFill>
                        </a:rPr>
                        <a:t>your</a:t>
                      </a:r>
                      <a:r>
                        <a:rPr lang="sv-SE" sz="1400" u="sng" dirty="0">
                          <a:solidFill>
                            <a:schemeClr val="tx1">
                              <a:lumMod val="75000"/>
                              <a:lumOff val="25000"/>
                            </a:schemeClr>
                          </a:solidFill>
                        </a:rPr>
                        <a:t> </a:t>
                      </a:r>
                      <a:r>
                        <a:rPr lang="sv-SE" sz="1400" u="sng" dirty="0" err="1">
                          <a:solidFill>
                            <a:schemeClr val="tx1">
                              <a:lumMod val="75000"/>
                              <a:lumOff val="25000"/>
                            </a:schemeClr>
                          </a:solidFill>
                        </a:rPr>
                        <a:t>educational</a:t>
                      </a:r>
                      <a:r>
                        <a:rPr lang="sv-SE" sz="1400" u="sng" dirty="0">
                          <a:solidFill>
                            <a:schemeClr val="tx1">
                              <a:lumMod val="75000"/>
                              <a:lumOff val="25000"/>
                            </a:schemeClr>
                          </a:solidFill>
                        </a:rPr>
                        <a:t> or </a:t>
                      </a:r>
                      <a:r>
                        <a:rPr lang="sv-SE" sz="1400" u="sng" dirty="0" err="1">
                          <a:solidFill>
                            <a:schemeClr val="tx1">
                              <a:lumMod val="75000"/>
                              <a:lumOff val="25000"/>
                            </a:schemeClr>
                          </a:solidFill>
                        </a:rPr>
                        <a:t>work</a:t>
                      </a:r>
                      <a:r>
                        <a:rPr lang="sv-SE" sz="1400" u="sng" dirty="0">
                          <a:solidFill>
                            <a:schemeClr val="tx1">
                              <a:lumMod val="75000"/>
                              <a:lumOff val="25000"/>
                            </a:schemeClr>
                          </a:solidFill>
                        </a:rPr>
                        <a:t> </a:t>
                      </a:r>
                      <a:r>
                        <a:rPr lang="sv-SE" sz="1400" u="sng" dirty="0" err="1">
                          <a:solidFill>
                            <a:schemeClr val="tx1">
                              <a:lumMod val="75000"/>
                              <a:lumOff val="25000"/>
                            </a:schemeClr>
                          </a:solidFill>
                        </a:rPr>
                        <a:t>career</a:t>
                      </a:r>
                      <a:r>
                        <a:rPr lang="sv-SE" sz="1400" u="sng" dirty="0">
                          <a:solidFill>
                            <a:schemeClr val="tx1">
                              <a:lumMod val="75000"/>
                              <a:lumOff val="25000"/>
                            </a:schemeClr>
                          </a:solidFill>
                        </a:rPr>
                        <a:t> is </a:t>
                      </a:r>
                      <a:r>
                        <a:rPr lang="sv-SE" sz="1400" u="sng" dirty="0" err="1">
                          <a:solidFill>
                            <a:schemeClr val="tx1">
                              <a:lumMod val="75000"/>
                              <a:lumOff val="25000"/>
                            </a:schemeClr>
                          </a:solidFill>
                        </a:rPr>
                        <a:t>completely</a:t>
                      </a:r>
                      <a:r>
                        <a:rPr lang="sv-SE" sz="1400" u="sng" dirty="0">
                          <a:solidFill>
                            <a:schemeClr val="tx1">
                              <a:lumMod val="75000"/>
                              <a:lumOff val="25000"/>
                            </a:schemeClr>
                          </a:solidFill>
                        </a:rPr>
                        <a:t> </a:t>
                      </a:r>
                      <a:r>
                        <a:rPr lang="sv-SE" sz="1400" u="sng" dirty="0" err="1">
                          <a:solidFill>
                            <a:schemeClr val="tx1">
                              <a:lumMod val="75000"/>
                              <a:lumOff val="25000"/>
                            </a:schemeClr>
                          </a:solidFill>
                        </a:rPr>
                        <a:t>voluntary</a:t>
                      </a:r>
                      <a:r>
                        <a:rPr lang="sv-SE" sz="1400" u="sng" dirty="0">
                          <a:solidFill>
                            <a:schemeClr val="tx1">
                              <a:lumMod val="75000"/>
                              <a:lumOff val="25000"/>
                            </a:schemeClr>
                          </a:solidFill>
                        </a:rPr>
                        <a:t>? </a:t>
                      </a:r>
                    </a:p>
                    <a:p>
                      <a:endParaRPr lang="sv-SE" sz="14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1869624"/>
                  </a:ext>
                </a:extLst>
              </a:tr>
              <a:tr h="1464067">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solidFill>
                          <a:schemeClr val="tx1">
                            <a:lumMod val="75000"/>
                            <a:lumOff val="25000"/>
                          </a:schemeClr>
                        </a:solidFill>
                      </a:endParaRPr>
                    </a:p>
                    <a:p>
                      <a:r>
                        <a:rPr lang="sv-SE" sz="1400" dirty="0" err="1">
                          <a:solidFill>
                            <a:schemeClr val="tx1">
                              <a:lumMod val="75000"/>
                              <a:lumOff val="25000"/>
                            </a:schemeClr>
                          </a:solidFill>
                        </a:rPr>
                        <a:t>Conflicts</a:t>
                      </a:r>
                      <a:r>
                        <a:rPr lang="sv-SE" sz="1400" dirty="0">
                          <a:solidFill>
                            <a:schemeClr val="tx1">
                              <a:lumMod val="75000"/>
                              <a:lumOff val="25000"/>
                            </a:schemeClr>
                          </a:solidFill>
                        </a:rPr>
                        <a:t> and </a:t>
                      </a:r>
                      <a:r>
                        <a:rPr lang="sv-SE" sz="1400" dirty="0" err="1">
                          <a:solidFill>
                            <a:schemeClr val="tx1">
                              <a:lumMod val="75000"/>
                              <a:lumOff val="25000"/>
                            </a:schemeClr>
                          </a:solidFill>
                        </a:rPr>
                        <a:t>environmental</a:t>
                      </a:r>
                      <a:r>
                        <a:rPr lang="sv-SE" sz="1400" dirty="0">
                          <a:solidFill>
                            <a:schemeClr val="tx1">
                              <a:lumMod val="75000"/>
                              <a:lumOff val="25000"/>
                            </a:schemeClr>
                          </a:solidFill>
                        </a:rPr>
                        <a:t> </a:t>
                      </a:r>
                      <a:r>
                        <a:rPr lang="sv-SE" sz="1400" dirty="0" err="1">
                          <a:solidFill>
                            <a:schemeClr val="tx1">
                              <a:lumMod val="75000"/>
                              <a:lumOff val="25000"/>
                            </a:schemeClr>
                          </a:solidFill>
                        </a:rPr>
                        <a:t>disasters</a:t>
                      </a:r>
                      <a:r>
                        <a:rPr lang="sv-SE" sz="1400" dirty="0">
                          <a:solidFill>
                            <a:schemeClr val="tx1">
                              <a:lumMod val="75000"/>
                              <a:lumOff val="25000"/>
                            </a:schemeClr>
                          </a:solidFill>
                        </a:rPr>
                        <a:t> </a:t>
                      </a:r>
                      <a:r>
                        <a:rPr lang="sv-SE" sz="1400" dirty="0" err="1">
                          <a:solidFill>
                            <a:schemeClr val="tx1">
                              <a:lumMod val="75000"/>
                              <a:lumOff val="25000"/>
                            </a:schemeClr>
                          </a:solidFill>
                        </a:rPr>
                        <a:t>often</a:t>
                      </a:r>
                      <a:r>
                        <a:rPr lang="sv-SE" sz="1400" dirty="0">
                          <a:solidFill>
                            <a:schemeClr val="tx1">
                              <a:lumMod val="75000"/>
                              <a:lumOff val="25000"/>
                            </a:schemeClr>
                          </a:solidFill>
                        </a:rPr>
                        <a:t> force </a:t>
                      </a:r>
                      <a:r>
                        <a:rPr lang="sv-SE" sz="1400" dirty="0" err="1">
                          <a:solidFill>
                            <a:schemeClr val="tx1">
                              <a:lumMod val="75000"/>
                              <a:lumOff val="25000"/>
                            </a:schemeClr>
                          </a:solidFill>
                        </a:rPr>
                        <a:t>people</a:t>
                      </a:r>
                      <a:r>
                        <a:rPr lang="sv-SE" sz="1400" dirty="0">
                          <a:solidFill>
                            <a:schemeClr val="tx1">
                              <a:lumMod val="75000"/>
                              <a:lumOff val="25000"/>
                            </a:schemeClr>
                          </a:solidFill>
                        </a:rPr>
                        <a:t> to make a </a:t>
                      </a:r>
                      <a:r>
                        <a:rPr lang="sv-SE" sz="1400" dirty="0" err="1">
                          <a:solidFill>
                            <a:schemeClr val="tx1">
                              <a:lumMod val="75000"/>
                              <a:lumOff val="25000"/>
                            </a:schemeClr>
                          </a:solidFill>
                        </a:rPr>
                        <a:t>move</a:t>
                      </a:r>
                      <a:r>
                        <a:rPr lang="sv-SE" sz="1400" dirty="0">
                          <a:solidFill>
                            <a:schemeClr val="tx1">
                              <a:lumMod val="75000"/>
                              <a:lumOff val="25000"/>
                            </a:schemeClr>
                          </a:solidFill>
                        </a:rPr>
                        <a:t> from </a:t>
                      </a:r>
                      <a:r>
                        <a:rPr lang="sv-SE" sz="1400" dirty="0" err="1">
                          <a:solidFill>
                            <a:schemeClr val="tx1">
                              <a:lumMod val="75000"/>
                              <a:lumOff val="25000"/>
                            </a:schemeClr>
                          </a:solidFill>
                        </a:rPr>
                        <a:t>where</a:t>
                      </a:r>
                      <a:r>
                        <a:rPr lang="sv-SE" sz="1400" dirty="0">
                          <a:solidFill>
                            <a:schemeClr val="tx1">
                              <a:lumMod val="75000"/>
                              <a:lumOff val="25000"/>
                            </a:schemeClr>
                          </a:solidFill>
                        </a:rPr>
                        <a:t> </a:t>
                      </a:r>
                      <a:r>
                        <a:rPr lang="sv-SE" sz="1400" dirty="0" err="1">
                          <a:solidFill>
                            <a:schemeClr val="tx1">
                              <a:lumMod val="75000"/>
                              <a:lumOff val="25000"/>
                            </a:schemeClr>
                          </a:solidFill>
                        </a:rPr>
                        <a:t>they</a:t>
                      </a:r>
                      <a:r>
                        <a:rPr lang="sv-SE" sz="1400" dirty="0">
                          <a:solidFill>
                            <a:schemeClr val="tx1">
                              <a:lumMod val="75000"/>
                              <a:lumOff val="25000"/>
                            </a:schemeClr>
                          </a:solidFill>
                        </a:rPr>
                        <a:t> </a:t>
                      </a:r>
                      <a:r>
                        <a:rPr lang="sv-SE" sz="1400" dirty="0" err="1">
                          <a:solidFill>
                            <a:schemeClr val="tx1">
                              <a:lumMod val="75000"/>
                              <a:lumOff val="25000"/>
                            </a:schemeClr>
                          </a:solidFill>
                        </a:rPr>
                        <a:t>currently</a:t>
                      </a:r>
                      <a:r>
                        <a:rPr lang="sv-SE" sz="1400" dirty="0">
                          <a:solidFill>
                            <a:schemeClr val="tx1">
                              <a:lumMod val="75000"/>
                              <a:lumOff val="25000"/>
                            </a:schemeClr>
                          </a:solidFill>
                        </a:rPr>
                        <a:t> </a:t>
                      </a:r>
                      <a:r>
                        <a:rPr lang="sv-SE" sz="1400" dirty="0" err="1">
                          <a:solidFill>
                            <a:schemeClr val="tx1">
                              <a:lumMod val="75000"/>
                              <a:lumOff val="25000"/>
                            </a:schemeClr>
                          </a:solidFill>
                        </a:rPr>
                        <a:t>are</a:t>
                      </a:r>
                      <a:r>
                        <a:rPr lang="sv-SE" sz="1400" dirty="0">
                          <a:solidFill>
                            <a:schemeClr val="tx1">
                              <a:lumMod val="75000"/>
                              <a:lumOff val="25000"/>
                            </a:schemeClr>
                          </a:solidFill>
                        </a:rPr>
                        <a:t> </a:t>
                      </a:r>
                      <a:r>
                        <a:rPr lang="sv-SE" sz="1400" dirty="0" err="1">
                          <a:solidFill>
                            <a:schemeClr val="tx1">
                              <a:lumMod val="75000"/>
                              <a:lumOff val="25000"/>
                            </a:schemeClr>
                          </a:solidFill>
                        </a:rPr>
                        <a:t>residing</a:t>
                      </a:r>
                      <a:r>
                        <a:rPr lang="sv-SE" sz="1400" dirty="0">
                          <a:solidFill>
                            <a:schemeClr val="tx1">
                              <a:lumMod val="75000"/>
                              <a:lumOff val="25000"/>
                            </a:schemeClr>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solidFill>
                          <a:schemeClr val="tx1">
                            <a:lumMod val="75000"/>
                            <a:lumOff val="25000"/>
                          </a:schemeClr>
                        </a:solidFill>
                      </a:endParaRPr>
                    </a:p>
                    <a:p>
                      <a:r>
                        <a:rPr lang="sv-SE" sz="1400" dirty="0" err="1">
                          <a:solidFill>
                            <a:schemeClr val="tx1">
                              <a:lumMod val="75000"/>
                              <a:lumOff val="25000"/>
                            </a:schemeClr>
                          </a:solidFill>
                        </a:rPr>
                        <a:t>Some</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the </a:t>
                      </a:r>
                      <a:r>
                        <a:rPr lang="sv-SE" sz="1400" dirty="0" err="1">
                          <a:solidFill>
                            <a:schemeClr val="tx1">
                              <a:lumMod val="75000"/>
                              <a:lumOff val="25000"/>
                            </a:schemeClr>
                          </a:solidFill>
                        </a:rPr>
                        <a:t>individuals</a:t>
                      </a:r>
                      <a:r>
                        <a:rPr lang="sv-SE" sz="1400" dirty="0">
                          <a:solidFill>
                            <a:schemeClr val="tx1">
                              <a:lumMod val="75000"/>
                              <a:lumOff val="25000"/>
                            </a:schemeClr>
                          </a:solidFill>
                        </a:rPr>
                        <a:t> </a:t>
                      </a:r>
                      <a:r>
                        <a:rPr lang="sv-SE" sz="1400" dirty="0" err="1">
                          <a:solidFill>
                            <a:schemeClr val="tx1">
                              <a:lumMod val="75000"/>
                              <a:lumOff val="25000"/>
                            </a:schemeClr>
                          </a:solidFill>
                        </a:rPr>
                        <a:t>who</a:t>
                      </a:r>
                      <a:r>
                        <a:rPr lang="sv-SE" sz="1400" dirty="0">
                          <a:solidFill>
                            <a:schemeClr val="tx1">
                              <a:lumMod val="75000"/>
                              <a:lumOff val="25000"/>
                            </a:schemeClr>
                          </a:solidFill>
                        </a:rPr>
                        <a:t> </a:t>
                      </a:r>
                      <a:r>
                        <a:rPr lang="sv-SE" sz="1400" dirty="0" err="1">
                          <a:solidFill>
                            <a:schemeClr val="tx1">
                              <a:lumMod val="75000"/>
                              <a:lumOff val="25000"/>
                            </a:schemeClr>
                          </a:solidFill>
                        </a:rPr>
                        <a:t>are</a:t>
                      </a:r>
                      <a:r>
                        <a:rPr lang="sv-SE" sz="1400" dirty="0">
                          <a:solidFill>
                            <a:schemeClr val="tx1">
                              <a:lumMod val="75000"/>
                              <a:lumOff val="25000"/>
                            </a:schemeClr>
                          </a:solidFill>
                        </a:rPr>
                        <a:t> </a:t>
                      </a:r>
                      <a:r>
                        <a:rPr lang="sv-SE" sz="1400" dirty="0" err="1">
                          <a:solidFill>
                            <a:schemeClr val="tx1">
                              <a:lumMod val="75000"/>
                              <a:lumOff val="25000"/>
                            </a:schemeClr>
                          </a:solidFill>
                        </a:rPr>
                        <a:t>making</a:t>
                      </a:r>
                      <a:r>
                        <a:rPr lang="sv-SE" sz="1400" dirty="0">
                          <a:solidFill>
                            <a:schemeClr val="tx1">
                              <a:lumMod val="75000"/>
                              <a:lumOff val="25000"/>
                            </a:schemeClr>
                          </a:solidFill>
                        </a:rPr>
                        <a:t> a </a:t>
                      </a:r>
                      <a:r>
                        <a:rPr lang="sv-SE" sz="1400" dirty="0" err="1">
                          <a:solidFill>
                            <a:schemeClr val="tx1">
                              <a:lumMod val="75000"/>
                              <a:lumOff val="25000"/>
                            </a:schemeClr>
                          </a:solidFill>
                        </a:rPr>
                        <a:t>move</a:t>
                      </a:r>
                      <a:r>
                        <a:rPr lang="sv-SE" sz="1400" dirty="0">
                          <a:solidFill>
                            <a:schemeClr val="tx1">
                              <a:lumMod val="75000"/>
                              <a:lumOff val="25000"/>
                            </a:schemeClr>
                          </a:solidFill>
                        </a:rPr>
                        <a:t> </a:t>
                      </a:r>
                      <a:r>
                        <a:rPr lang="sv-SE" sz="1400" dirty="0" err="1">
                          <a:solidFill>
                            <a:schemeClr val="tx1">
                              <a:lumMod val="75000"/>
                              <a:lumOff val="25000"/>
                            </a:schemeClr>
                          </a:solidFill>
                        </a:rPr>
                        <a:t>have</a:t>
                      </a:r>
                      <a:r>
                        <a:rPr lang="sv-SE" sz="1400" dirty="0">
                          <a:solidFill>
                            <a:schemeClr val="tx1">
                              <a:lumMod val="75000"/>
                              <a:lumOff val="25000"/>
                            </a:schemeClr>
                          </a:solidFill>
                        </a:rPr>
                        <a:t> </a:t>
                      </a:r>
                      <a:r>
                        <a:rPr lang="sv-SE" sz="1400" dirty="0" err="1">
                          <a:solidFill>
                            <a:schemeClr val="tx1">
                              <a:lumMod val="75000"/>
                              <a:lumOff val="25000"/>
                            </a:schemeClr>
                          </a:solidFill>
                        </a:rPr>
                        <a:t>economic</a:t>
                      </a:r>
                      <a:r>
                        <a:rPr lang="sv-SE" sz="1400" dirty="0">
                          <a:solidFill>
                            <a:schemeClr val="tx1">
                              <a:lumMod val="75000"/>
                              <a:lumOff val="25000"/>
                            </a:schemeClr>
                          </a:solidFill>
                        </a:rPr>
                        <a:t> </a:t>
                      </a:r>
                      <a:r>
                        <a:rPr lang="sv-SE" sz="1400" dirty="0" err="1">
                          <a:solidFill>
                            <a:schemeClr val="tx1">
                              <a:lumMod val="75000"/>
                              <a:lumOff val="25000"/>
                            </a:schemeClr>
                          </a:solidFill>
                        </a:rPr>
                        <a:t>resources</a:t>
                      </a:r>
                      <a:r>
                        <a:rPr lang="sv-SE" sz="1400" dirty="0">
                          <a:solidFill>
                            <a:schemeClr val="tx1">
                              <a:lumMod val="75000"/>
                              <a:lumOff val="25000"/>
                            </a:schemeClr>
                          </a:solidFill>
                        </a:rPr>
                        <a:t> to access, </a:t>
                      </a:r>
                      <a:r>
                        <a:rPr lang="sv-SE" sz="1400" dirty="0" err="1">
                          <a:solidFill>
                            <a:schemeClr val="tx1">
                              <a:lumMod val="75000"/>
                              <a:lumOff val="25000"/>
                            </a:schemeClr>
                          </a:solidFill>
                        </a:rPr>
                        <a:t>they</a:t>
                      </a:r>
                      <a:r>
                        <a:rPr lang="sv-SE" sz="1400" dirty="0">
                          <a:solidFill>
                            <a:schemeClr val="tx1">
                              <a:lumMod val="75000"/>
                              <a:lumOff val="25000"/>
                            </a:schemeClr>
                          </a:solidFill>
                        </a:rPr>
                        <a:t> </a:t>
                      </a:r>
                      <a:r>
                        <a:rPr lang="sv-SE" sz="1400" dirty="0" err="1">
                          <a:solidFill>
                            <a:schemeClr val="tx1">
                              <a:lumMod val="75000"/>
                              <a:lumOff val="25000"/>
                            </a:schemeClr>
                          </a:solidFill>
                        </a:rPr>
                        <a:t>have</a:t>
                      </a:r>
                      <a:r>
                        <a:rPr lang="sv-SE" sz="1400" dirty="0">
                          <a:solidFill>
                            <a:schemeClr val="tx1">
                              <a:lumMod val="75000"/>
                              <a:lumOff val="25000"/>
                            </a:schemeClr>
                          </a:solidFill>
                        </a:rPr>
                        <a:t> </a:t>
                      </a:r>
                      <a:r>
                        <a:rPr lang="sv-SE" sz="1400" dirty="0" err="1">
                          <a:solidFill>
                            <a:schemeClr val="tx1">
                              <a:lumMod val="75000"/>
                              <a:lumOff val="25000"/>
                            </a:schemeClr>
                          </a:solidFill>
                        </a:rPr>
                        <a:t>good</a:t>
                      </a:r>
                      <a:r>
                        <a:rPr lang="sv-SE" sz="1400" dirty="0">
                          <a:solidFill>
                            <a:schemeClr val="tx1">
                              <a:lumMod val="75000"/>
                              <a:lumOff val="25000"/>
                            </a:schemeClr>
                          </a:solidFill>
                        </a:rPr>
                        <a:t> </a:t>
                      </a:r>
                      <a:r>
                        <a:rPr lang="sv-SE" sz="1400" dirty="0" err="1">
                          <a:solidFill>
                            <a:schemeClr val="tx1">
                              <a:lumMod val="75000"/>
                              <a:lumOff val="25000"/>
                            </a:schemeClr>
                          </a:solidFill>
                        </a:rPr>
                        <a:t>networks</a:t>
                      </a:r>
                      <a:r>
                        <a:rPr lang="sv-SE" sz="1400" dirty="0">
                          <a:solidFill>
                            <a:schemeClr val="tx1">
                              <a:lumMod val="75000"/>
                              <a:lumOff val="25000"/>
                            </a:schemeClr>
                          </a:solidFill>
                        </a:rPr>
                        <a:t> </a:t>
                      </a:r>
                      <a:r>
                        <a:rPr lang="sv-SE" sz="1400" dirty="0" err="1">
                          <a:solidFill>
                            <a:schemeClr val="tx1">
                              <a:lumMod val="75000"/>
                              <a:lumOff val="25000"/>
                            </a:schemeClr>
                          </a:solidFill>
                        </a:rPr>
                        <a:t>both</a:t>
                      </a:r>
                      <a:r>
                        <a:rPr lang="sv-SE" sz="1400" dirty="0">
                          <a:solidFill>
                            <a:schemeClr val="tx1">
                              <a:lumMod val="75000"/>
                              <a:lumOff val="25000"/>
                            </a:schemeClr>
                          </a:solidFill>
                        </a:rPr>
                        <a:t> in the country at hand and </a:t>
                      </a:r>
                      <a:r>
                        <a:rPr lang="sv-SE" sz="1400" dirty="0" err="1">
                          <a:solidFill>
                            <a:schemeClr val="tx1">
                              <a:lumMod val="75000"/>
                              <a:lumOff val="25000"/>
                            </a:schemeClr>
                          </a:solidFill>
                        </a:rPr>
                        <a:t>abroad</a:t>
                      </a:r>
                      <a:r>
                        <a:rPr lang="sv-SE" sz="1400" dirty="0">
                          <a:solidFill>
                            <a:schemeClr val="tx1">
                              <a:lumMod val="75000"/>
                              <a:lumOff val="25000"/>
                            </a:schemeClr>
                          </a:solidFill>
                        </a:rPr>
                        <a:t>, and </a:t>
                      </a:r>
                      <a:r>
                        <a:rPr lang="sv-SE" sz="1400" dirty="0" err="1">
                          <a:solidFill>
                            <a:schemeClr val="tx1">
                              <a:lumMod val="75000"/>
                              <a:lumOff val="25000"/>
                            </a:schemeClr>
                          </a:solidFill>
                        </a:rPr>
                        <a:t>their</a:t>
                      </a:r>
                      <a:r>
                        <a:rPr lang="sv-SE" sz="1400" dirty="0">
                          <a:solidFill>
                            <a:schemeClr val="tx1">
                              <a:lumMod val="75000"/>
                              <a:lumOff val="25000"/>
                            </a:schemeClr>
                          </a:solidFill>
                        </a:rPr>
                        <a:t> </a:t>
                      </a:r>
                      <a:r>
                        <a:rPr lang="sv-SE" sz="1400" dirty="0" err="1">
                          <a:solidFill>
                            <a:schemeClr val="tx1">
                              <a:lumMod val="75000"/>
                              <a:lumOff val="25000"/>
                            </a:schemeClr>
                          </a:solidFill>
                        </a:rPr>
                        <a:t>culture</a:t>
                      </a:r>
                      <a:r>
                        <a:rPr lang="sv-SE" sz="1400" dirty="0">
                          <a:solidFill>
                            <a:schemeClr val="tx1">
                              <a:lumMod val="75000"/>
                              <a:lumOff val="25000"/>
                            </a:schemeClr>
                          </a:solidFill>
                        </a:rPr>
                        <a:t>, </a:t>
                      </a:r>
                      <a:r>
                        <a:rPr lang="sv-SE" sz="1400" dirty="0" err="1">
                          <a:solidFill>
                            <a:schemeClr val="tx1">
                              <a:lumMod val="75000"/>
                              <a:lumOff val="25000"/>
                            </a:schemeClr>
                          </a:solidFill>
                        </a:rPr>
                        <a:t>language</a:t>
                      </a:r>
                      <a:r>
                        <a:rPr lang="sv-SE" sz="1400" dirty="0">
                          <a:solidFill>
                            <a:schemeClr val="tx1">
                              <a:lumMod val="75000"/>
                              <a:lumOff val="25000"/>
                            </a:schemeClr>
                          </a:solidFill>
                        </a:rPr>
                        <a:t> and religion </a:t>
                      </a:r>
                      <a:r>
                        <a:rPr lang="sv-SE" sz="1400" dirty="0" err="1">
                          <a:solidFill>
                            <a:schemeClr val="tx1">
                              <a:lumMod val="75000"/>
                              <a:lumOff val="25000"/>
                            </a:schemeClr>
                          </a:solidFill>
                        </a:rPr>
                        <a:t>are</a:t>
                      </a:r>
                      <a:r>
                        <a:rPr lang="sv-SE" sz="1400" dirty="0">
                          <a:solidFill>
                            <a:schemeClr val="tx1">
                              <a:lumMod val="75000"/>
                              <a:lumOff val="25000"/>
                            </a:schemeClr>
                          </a:solidFill>
                        </a:rPr>
                        <a:t> </a:t>
                      </a:r>
                      <a:r>
                        <a:rPr lang="sv-SE" sz="1400" dirty="0" err="1">
                          <a:solidFill>
                            <a:schemeClr val="tx1">
                              <a:lumMod val="75000"/>
                              <a:lumOff val="25000"/>
                            </a:schemeClr>
                          </a:solidFill>
                        </a:rPr>
                        <a:t>shared</a:t>
                      </a:r>
                      <a:r>
                        <a:rPr lang="sv-SE" sz="1400" dirty="0">
                          <a:solidFill>
                            <a:schemeClr val="tx1">
                              <a:lumMod val="75000"/>
                              <a:lumOff val="25000"/>
                            </a:schemeClr>
                          </a:solidFill>
                        </a:rPr>
                        <a:t> by </a:t>
                      </a:r>
                      <a:r>
                        <a:rPr lang="sv-SE" sz="1400" dirty="0" err="1">
                          <a:solidFill>
                            <a:schemeClr val="tx1">
                              <a:lumMod val="75000"/>
                              <a:lumOff val="25000"/>
                            </a:schemeClr>
                          </a:solidFill>
                        </a:rPr>
                        <a:t>many</a:t>
                      </a:r>
                      <a:r>
                        <a:rPr lang="sv-SE" sz="1400" dirty="0">
                          <a:solidFill>
                            <a:schemeClr val="tx1">
                              <a:lumMod val="75000"/>
                              <a:lumOff val="25000"/>
                            </a:schemeClr>
                          </a:solidFill>
                        </a:rPr>
                        <a:t> </a:t>
                      </a:r>
                      <a:r>
                        <a:rPr lang="sv-SE" sz="1400" dirty="0" err="1">
                          <a:solidFill>
                            <a:schemeClr val="tx1">
                              <a:lumMod val="75000"/>
                              <a:lumOff val="25000"/>
                            </a:schemeClr>
                          </a:solidFill>
                        </a:rPr>
                        <a:t>communities</a:t>
                      </a:r>
                      <a:r>
                        <a:rPr lang="sv-SE" sz="1400" dirty="0">
                          <a:solidFill>
                            <a:schemeClr val="tx1">
                              <a:lumMod val="75000"/>
                              <a:lumOff val="25000"/>
                            </a:schemeClr>
                          </a:solidFill>
                        </a:rPr>
                        <a:t> </a:t>
                      </a:r>
                      <a:r>
                        <a:rPr lang="sv-SE" sz="1400" dirty="0" err="1">
                          <a:solidFill>
                            <a:schemeClr val="tx1">
                              <a:lumMod val="75000"/>
                              <a:lumOff val="25000"/>
                            </a:schemeClr>
                          </a:solidFill>
                        </a:rPr>
                        <a:t>around</a:t>
                      </a:r>
                      <a:r>
                        <a:rPr lang="sv-SE" sz="1400" dirty="0">
                          <a:solidFill>
                            <a:schemeClr val="tx1">
                              <a:lumMod val="75000"/>
                              <a:lumOff val="25000"/>
                            </a:schemeClr>
                          </a:solidFill>
                        </a:rPr>
                        <a:t>. </a:t>
                      </a:r>
                      <a:r>
                        <a:rPr lang="sv-SE" sz="1400" u="sng" dirty="0" err="1">
                          <a:solidFill>
                            <a:schemeClr val="tx1">
                              <a:lumMod val="75000"/>
                              <a:lumOff val="25000"/>
                            </a:schemeClr>
                          </a:solidFill>
                        </a:rPr>
                        <a:t>Although</a:t>
                      </a:r>
                      <a:r>
                        <a:rPr lang="sv-SE" sz="1400" u="sng" dirty="0">
                          <a:solidFill>
                            <a:schemeClr val="tx1">
                              <a:lumMod val="75000"/>
                              <a:lumOff val="25000"/>
                            </a:schemeClr>
                          </a:solidFill>
                        </a:rPr>
                        <a:t> the initial decision to </a:t>
                      </a:r>
                      <a:r>
                        <a:rPr lang="sv-SE" sz="1400" u="sng" dirty="0" err="1">
                          <a:solidFill>
                            <a:schemeClr val="tx1">
                              <a:lumMod val="75000"/>
                              <a:lumOff val="25000"/>
                            </a:schemeClr>
                          </a:solidFill>
                        </a:rPr>
                        <a:t>move</a:t>
                      </a:r>
                      <a:r>
                        <a:rPr lang="sv-SE" sz="1400" u="sng" dirty="0">
                          <a:solidFill>
                            <a:schemeClr val="tx1">
                              <a:lumMod val="75000"/>
                              <a:lumOff val="25000"/>
                            </a:schemeClr>
                          </a:solidFill>
                        </a:rPr>
                        <a:t> </a:t>
                      </a:r>
                      <a:r>
                        <a:rPr lang="sv-SE" sz="1400" u="sng" dirty="0" err="1">
                          <a:solidFill>
                            <a:schemeClr val="tx1">
                              <a:lumMod val="75000"/>
                              <a:lumOff val="25000"/>
                            </a:schemeClr>
                          </a:solidFill>
                        </a:rPr>
                        <a:t>might</a:t>
                      </a:r>
                      <a:r>
                        <a:rPr lang="sv-SE" sz="1400" u="sng" dirty="0">
                          <a:solidFill>
                            <a:schemeClr val="tx1">
                              <a:lumMod val="75000"/>
                              <a:lumOff val="25000"/>
                            </a:schemeClr>
                          </a:solidFill>
                        </a:rPr>
                        <a:t> not </a:t>
                      </a:r>
                      <a:r>
                        <a:rPr lang="sv-SE" sz="1400" u="sng" dirty="0" err="1">
                          <a:solidFill>
                            <a:schemeClr val="tx1">
                              <a:lumMod val="75000"/>
                              <a:lumOff val="25000"/>
                            </a:schemeClr>
                          </a:solidFill>
                        </a:rPr>
                        <a:t>have</a:t>
                      </a:r>
                      <a:r>
                        <a:rPr lang="sv-SE" sz="1400" u="sng" dirty="0">
                          <a:solidFill>
                            <a:schemeClr val="tx1">
                              <a:lumMod val="75000"/>
                              <a:lumOff val="25000"/>
                            </a:schemeClr>
                          </a:solidFill>
                        </a:rPr>
                        <a:t> </a:t>
                      </a:r>
                      <a:r>
                        <a:rPr lang="sv-SE" sz="1400" u="sng" dirty="0" err="1">
                          <a:solidFill>
                            <a:schemeClr val="tx1">
                              <a:lumMod val="75000"/>
                              <a:lumOff val="25000"/>
                            </a:schemeClr>
                          </a:solidFill>
                        </a:rPr>
                        <a:t>been</a:t>
                      </a:r>
                      <a:r>
                        <a:rPr lang="sv-SE" sz="1400" u="sng" dirty="0">
                          <a:solidFill>
                            <a:schemeClr val="tx1">
                              <a:lumMod val="75000"/>
                              <a:lumOff val="25000"/>
                            </a:schemeClr>
                          </a:solidFill>
                        </a:rPr>
                        <a:t> </a:t>
                      </a:r>
                      <a:r>
                        <a:rPr lang="sv-SE" sz="1400" u="sng" dirty="0" err="1">
                          <a:solidFill>
                            <a:schemeClr val="tx1">
                              <a:lumMod val="75000"/>
                              <a:lumOff val="25000"/>
                            </a:schemeClr>
                          </a:solidFill>
                        </a:rPr>
                        <a:t>theirs</a:t>
                      </a:r>
                      <a:r>
                        <a:rPr lang="sv-SE" sz="1400" u="sng" dirty="0">
                          <a:solidFill>
                            <a:schemeClr val="tx1">
                              <a:lumMod val="75000"/>
                              <a:lumOff val="25000"/>
                            </a:schemeClr>
                          </a:solidFill>
                        </a:rPr>
                        <a:t>, </a:t>
                      </a:r>
                      <a:r>
                        <a:rPr lang="sv-SE" sz="1400" u="sng" dirty="0" err="1">
                          <a:solidFill>
                            <a:schemeClr val="tx1">
                              <a:lumMod val="75000"/>
                              <a:lumOff val="25000"/>
                            </a:schemeClr>
                          </a:solidFill>
                        </a:rPr>
                        <a:t>these</a:t>
                      </a:r>
                      <a:r>
                        <a:rPr lang="sv-SE" sz="1400" u="sng" dirty="0">
                          <a:solidFill>
                            <a:schemeClr val="tx1">
                              <a:lumMod val="75000"/>
                              <a:lumOff val="25000"/>
                            </a:schemeClr>
                          </a:solidFill>
                        </a:rPr>
                        <a:t> </a:t>
                      </a:r>
                      <a:r>
                        <a:rPr lang="sv-SE" sz="1400" u="sng" dirty="0" err="1">
                          <a:solidFill>
                            <a:schemeClr val="tx1">
                              <a:lumMod val="75000"/>
                              <a:lumOff val="25000"/>
                            </a:schemeClr>
                          </a:solidFill>
                        </a:rPr>
                        <a:t>individuals</a:t>
                      </a:r>
                      <a:r>
                        <a:rPr lang="sv-SE" sz="1400" u="sng" dirty="0">
                          <a:solidFill>
                            <a:schemeClr val="tx1">
                              <a:lumMod val="75000"/>
                              <a:lumOff val="25000"/>
                            </a:schemeClr>
                          </a:solidFill>
                        </a:rPr>
                        <a:t> still </a:t>
                      </a:r>
                      <a:r>
                        <a:rPr lang="sv-SE" sz="1400" u="sng" dirty="0" err="1">
                          <a:solidFill>
                            <a:schemeClr val="tx1">
                              <a:lumMod val="75000"/>
                              <a:lumOff val="25000"/>
                            </a:schemeClr>
                          </a:solidFill>
                        </a:rPr>
                        <a:t>have</a:t>
                      </a:r>
                      <a:r>
                        <a:rPr lang="sv-SE" sz="1400" u="sng" dirty="0">
                          <a:solidFill>
                            <a:schemeClr val="tx1">
                              <a:lumMod val="75000"/>
                              <a:lumOff val="25000"/>
                            </a:schemeClr>
                          </a:solidFill>
                        </a:rPr>
                        <a:t> a </a:t>
                      </a:r>
                      <a:r>
                        <a:rPr lang="sv-SE" sz="1400" u="sng" dirty="0" err="1">
                          <a:solidFill>
                            <a:schemeClr val="tx1">
                              <a:lumMod val="75000"/>
                              <a:lumOff val="25000"/>
                            </a:schemeClr>
                          </a:solidFill>
                        </a:rPr>
                        <a:t>saying</a:t>
                      </a:r>
                      <a:r>
                        <a:rPr lang="sv-SE" sz="1400" u="sng" dirty="0">
                          <a:solidFill>
                            <a:schemeClr val="tx1">
                              <a:lumMod val="75000"/>
                              <a:lumOff val="25000"/>
                            </a:schemeClr>
                          </a:solidFill>
                        </a:rPr>
                        <a:t> in </a:t>
                      </a:r>
                      <a:r>
                        <a:rPr lang="sv-SE" sz="1400" u="sng" dirty="0" err="1">
                          <a:solidFill>
                            <a:schemeClr val="tx1">
                              <a:lumMod val="75000"/>
                              <a:lumOff val="25000"/>
                            </a:schemeClr>
                          </a:solidFill>
                        </a:rPr>
                        <a:t>where</a:t>
                      </a:r>
                      <a:r>
                        <a:rPr lang="sv-SE" sz="1400" u="sng" dirty="0">
                          <a:solidFill>
                            <a:schemeClr val="tx1">
                              <a:lumMod val="75000"/>
                              <a:lumOff val="25000"/>
                            </a:schemeClr>
                          </a:solidFill>
                        </a:rPr>
                        <a:t> to go and </a:t>
                      </a:r>
                      <a:r>
                        <a:rPr lang="sv-SE" sz="1400" u="sng" dirty="0" err="1">
                          <a:solidFill>
                            <a:schemeClr val="tx1">
                              <a:lumMod val="75000"/>
                              <a:lumOff val="25000"/>
                            </a:schemeClr>
                          </a:solidFill>
                        </a:rPr>
                        <a:t>how</a:t>
                      </a:r>
                      <a:r>
                        <a:rPr lang="sv-SE" sz="1400" u="sng" dirty="0">
                          <a:solidFill>
                            <a:schemeClr val="tx1">
                              <a:lumMod val="75000"/>
                              <a:lumOff val="25000"/>
                            </a:schemeClr>
                          </a:solidFill>
                        </a:rPr>
                        <a:t> to go.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8074911"/>
                  </a:ext>
                </a:extLst>
              </a:tr>
              <a:tr h="674604">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sv-S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5919193"/>
                  </a:ext>
                </a:extLst>
              </a:tr>
            </a:tbl>
          </a:graphicData>
        </a:graphic>
      </p:graphicFrame>
      <p:sp>
        <p:nvSpPr>
          <p:cNvPr id="6" name="Pil: höger 5">
            <a:extLst>
              <a:ext uri="{FF2B5EF4-FFF2-40B4-BE49-F238E27FC236}">
                <a16:creationId xmlns:a16="http://schemas.microsoft.com/office/drawing/2014/main" id="{43903FE2-7349-43DE-815D-19C07DBBED88}"/>
              </a:ext>
            </a:extLst>
          </p:cNvPr>
          <p:cNvSpPr/>
          <p:nvPr/>
        </p:nvSpPr>
        <p:spPr>
          <a:xfrm>
            <a:off x="4727520" y="3178250"/>
            <a:ext cx="638476"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Pil: höger 6">
            <a:extLst>
              <a:ext uri="{FF2B5EF4-FFF2-40B4-BE49-F238E27FC236}">
                <a16:creationId xmlns:a16="http://schemas.microsoft.com/office/drawing/2014/main" id="{DB18C169-9DE2-4F61-96B8-80D086AE66F6}"/>
              </a:ext>
            </a:extLst>
          </p:cNvPr>
          <p:cNvSpPr/>
          <p:nvPr/>
        </p:nvSpPr>
        <p:spPr>
          <a:xfrm>
            <a:off x="4745078" y="4654280"/>
            <a:ext cx="638476" cy="248096"/>
          </a:xfrm>
          <a:prstGeom prst="rightArrow">
            <a:avLst>
              <a:gd name="adj1" fmla="val 31568"/>
              <a:gd name="adj2" fmla="val 8231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7E9DBEA-0B24-FC4A-8EE4-FFAB74678BEA}"/>
              </a:ext>
            </a:extLst>
          </p:cNvPr>
          <p:cNvGrpSpPr/>
          <p:nvPr/>
        </p:nvGrpSpPr>
        <p:grpSpPr>
          <a:xfrm>
            <a:off x="1149927" y="3062727"/>
            <a:ext cx="554181" cy="479142"/>
            <a:chOff x="1182255" y="2517882"/>
            <a:chExt cx="554181" cy="479142"/>
          </a:xfrm>
        </p:grpSpPr>
        <p:sp>
          <p:nvSpPr>
            <p:cNvPr id="3" name="Ellips 2">
              <a:extLst>
                <a:ext uri="{FF2B5EF4-FFF2-40B4-BE49-F238E27FC236}">
                  <a16:creationId xmlns:a16="http://schemas.microsoft.com/office/drawing/2014/main" id="{FECD00FB-34DE-4214-AEF8-E01473A20348}"/>
                </a:ext>
              </a:extLst>
            </p:cNvPr>
            <p:cNvSpPr/>
            <p:nvPr/>
          </p:nvSpPr>
          <p:spPr>
            <a:xfrm>
              <a:off x="1182255" y="2517882"/>
              <a:ext cx="489527" cy="47914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9AD35BBA-29C6-45C2-831F-B50896314850}"/>
                </a:ext>
              </a:extLst>
            </p:cNvPr>
            <p:cNvSpPr txBox="1"/>
            <p:nvPr/>
          </p:nvSpPr>
          <p:spPr>
            <a:xfrm>
              <a:off x="1265382" y="2554962"/>
              <a:ext cx="471054" cy="400110"/>
            </a:xfrm>
            <a:prstGeom prst="rect">
              <a:avLst/>
            </a:prstGeom>
            <a:noFill/>
          </p:spPr>
          <p:txBody>
            <a:bodyPr wrap="square" rtlCol="0">
              <a:spAutoFit/>
            </a:bodyPr>
            <a:lstStyle/>
            <a:p>
              <a:r>
                <a:rPr lang="sv-SE" sz="2000" b="1" dirty="0">
                  <a:solidFill>
                    <a:schemeClr val="accent6">
                      <a:lumMod val="75000"/>
                    </a:schemeClr>
                  </a:solidFill>
                </a:rPr>
                <a:t>1</a:t>
              </a:r>
            </a:p>
          </p:txBody>
        </p:sp>
      </p:grpSp>
      <p:grpSp>
        <p:nvGrpSpPr>
          <p:cNvPr id="8" name="Group 7">
            <a:extLst>
              <a:ext uri="{FF2B5EF4-FFF2-40B4-BE49-F238E27FC236}">
                <a16:creationId xmlns:a16="http://schemas.microsoft.com/office/drawing/2014/main" id="{E2C93809-550A-564A-9D78-D82EA8331899}"/>
              </a:ext>
            </a:extLst>
          </p:cNvPr>
          <p:cNvGrpSpPr/>
          <p:nvPr/>
        </p:nvGrpSpPr>
        <p:grpSpPr>
          <a:xfrm>
            <a:off x="1182255" y="4395399"/>
            <a:ext cx="563418" cy="479142"/>
            <a:chOff x="1182254" y="3897988"/>
            <a:chExt cx="563418" cy="479142"/>
          </a:xfrm>
        </p:grpSpPr>
        <p:sp>
          <p:nvSpPr>
            <p:cNvPr id="10" name="Ellips 9">
              <a:extLst>
                <a:ext uri="{FF2B5EF4-FFF2-40B4-BE49-F238E27FC236}">
                  <a16:creationId xmlns:a16="http://schemas.microsoft.com/office/drawing/2014/main" id="{38337FAA-4FA8-4664-A519-296F0A0361F5}"/>
                </a:ext>
              </a:extLst>
            </p:cNvPr>
            <p:cNvSpPr/>
            <p:nvPr/>
          </p:nvSpPr>
          <p:spPr>
            <a:xfrm>
              <a:off x="1182254" y="3897988"/>
              <a:ext cx="489527" cy="47914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1FDB6C7E-16E2-40A1-BB69-12433ADC26BF}"/>
                </a:ext>
              </a:extLst>
            </p:cNvPr>
            <p:cNvSpPr txBox="1"/>
            <p:nvPr/>
          </p:nvSpPr>
          <p:spPr>
            <a:xfrm>
              <a:off x="1274618" y="3945929"/>
              <a:ext cx="471054" cy="400110"/>
            </a:xfrm>
            <a:prstGeom prst="rect">
              <a:avLst/>
            </a:prstGeom>
            <a:noFill/>
          </p:spPr>
          <p:txBody>
            <a:bodyPr wrap="square" rtlCol="0">
              <a:spAutoFit/>
            </a:bodyPr>
            <a:lstStyle/>
            <a:p>
              <a:r>
                <a:rPr lang="sv-SE" sz="2000" b="1" dirty="0">
                  <a:solidFill>
                    <a:schemeClr val="accent6">
                      <a:lumMod val="75000"/>
                    </a:schemeClr>
                  </a:solidFill>
                </a:rPr>
                <a:t>2</a:t>
              </a:r>
            </a:p>
          </p:txBody>
        </p:sp>
      </p:grpSp>
    </p:spTree>
    <p:extLst>
      <p:ext uri="{BB962C8B-B14F-4D97-AF65-F5344CB8AC3E}">
        <p14:creationId xmlns:p14="http://schemas.microsoft.com/office/powerpoint/2010/main" val="265916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02A4C9-6A28-4373-936D-EE00B10D0DA4}"/>
              </a:ext>
            </a:extLst>
          </p:cNvPr>
          <p:cNvSpPr>
            <a:spLocks noGrp="1"/>
          </p:cNvSpPr>
          <p:nvPr>
            <p:ph type="title"/>
          </p:nvPr>
        </p:nvSpPr>
        <p:spPr/>
        <p:txBody>
          <a:bodyPr>
            <a:normAutofit/>
          </a:bodyPr>
          <a:lstStyle/>
          <a:p>
            <a:pPr marL="533400" indent="-533400"/>
            <a:r>
              <a:rPr lang="sv-SE" sz="3200" b="1" dirty="0"/>
              <a:t>3.	</a:t>
            </a:r>
            <a:r>
              <a:rPr lang="sv-SE" sz="3200" b="1" dirty="0" err="1"/>
              <a:t>Problematising</a:t>
            </a:r>
            <a:r>
              <a:rPr lang="sv-SE" sz="3200" b="1" dirty="0"/>
              <a:t> the </a:t>
            </a:r>
            <a:r>
              <a:rPr lang="sv-SE" sz="3200" b="1" dirty="0" err="1"/>
              <a:t>forced-voluntary</a:t>
            </a:r>
            <a:r>
              <a:rPr lang="sv-SE" sz="3200" b="1" dirty="0"/>
              <a:t> </a:t>
            </a:r>
            <a:r>
              <a:rPr lang="sv-SE" sz="3200" b="1" dirty="0" err="1"/>
              <a:t>dichotomy</a:t>
            </a:r>
            <a:r>
              <a:rPr lang="sv-SE" sz="3200" b="1" dirty="0"/>
              <a:t> </a:t>
            </a:r>
            <a:br>
              <a:rPr lang="sv-SE" sz="3200" b="1" dirty="0"/>
            </a:br>
            <a:r>
              <a:rPr lang="sv-SE" sz="2000" dirty="0" err="1"/>
              <a:t>Forced</a:t>
            </a:r>
            <a:r>
              <a:rPr lang="sv-SE" sz="2000" dirty="0"/>
              <a:t> to </a:t>
            </a:r>
            <a:r>
              <a:rPr lang="sv-SE" sz="2000" dirty="0" err="1"/>
              <a:t>move</a:t>
            </a:r>
            <a:r>
              <a:rPr lang="sv-SE" sz="2000" dirty="0"/>
              <a:t>, or </a:t>
            </a:r>
            <a:r>
              <a:rPr lang="sv-SE" sz="2000" dirty="0" err="1"/>
              <a:t>forced</a:t>
            </a:r>
            <a:r>
              <a:rPr lang="sv-SE" sz="2000" dirty="0"/>
              <a:t> to </a:t>
            </a:r>
            <a:r>
              <a:rPr lang="sv-SE" sz="2000" dirty="0" err="1"/>
              <a:t>stay</a:t>
            </a:r>
            <a:r>
              <a:rPr lang="sv-SE" sz="2000" dirty="0"/>
              <a:t>?</a:t>
            </a:r>
            <a:endParaRPr lang="sv-SE" sz="3200" dirty="0"/>
          </a:p>
        </p:txBody>
      </p:sp>
      <p:sp>
        <p:nvSpPr>
          <p:cNvPr id="4" name="Platshållare för bildnummer 3">
            <a:extLst>
              <a:ext uri="{FF2B5EF4-FFF2-40B4-BE49-F238E27FC236}">
                <a16:creationId xmlns:a16="http://schemas.microsoft.com/office/drawing/2014/main" id="{EC0109DC-14DF-4367-956D-5C76F227E87F}"/>
              </a:ext>
            </a:extLst>
          </p:cNvPr>
          <p:cNvSpPr>
            <a:spLocks noGrp="1"/>
          </p:cNvSpPr>
          <p:nvPr>
            <p:ph type="sldNum" sz="quarter" idx="12"/>
          </p:nvPr>
        </p:nvSpPr>
        <p:spPr>
          <a:xfrm>
            <a:off x="10673352" y="6459785"/>
            <a:ext cx="1312025" cy="365125"/>
          </a:xfrm>
        </p:spPr>
        <p:txBody>
          <a:bodyPr/>
          <a:lstStyle/>
          <a:p>
            <a:r>
              <a:rPr lang="en-GB" dirty="0"/>
              <a:t>5</a:t>
            </a:r>
          </a:p>
        </p:txBody>
      </p:sp>
      <p:sp>
        <p:nvSpPr>
          <p:cNvPr id="5" name="Rektangel 4">
            <a:extLst>
              <a:ext uri="{FF2B5EF4-FFF2-40B4-BE49-F238E27FC236}">
                <a16:creationId xmlns:a16="http://schemas.microsoft.com/office/drawing/2014/main" id="{FE5135C6-C753-49CF-B86C-B3F9FAD1B1CF}"/>
              </a:ext>
            </a:extLst>
          </p:cNvPr>
          <p:cNvSpPr/>
          <p:nvPr/>
        </p:nvSpPr>
        <p:spPr>
          <a:xfrm>
            <a:off x="-1" y="0"/>
            <a:ext cx="324853"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3. </a:t>
            </a:r>
            <a:r>
              <a:rPr lang="sv-SE" sz="1400" dirty="0" err="1"/>
              <a:t>probleamtizing</a:t>
            </a:r>
            <a:r>
              <a:rPr lang="sv-SE" sz="1400" dirty="0"/>
              <a:t> the </a:t>
            </a:r>
            <a:r>
              <a:rPr lang="sv-SE" sz="1400" dirty="0" err="1"/>
              <a:t>forced-voluntary</a:t>
            </a:r>
            <a:r>
              <a:rPr lang="sv-SE" sz="1400" dirty="0"/>
              <a:t> </a:t>
            </a:r>
            <a:r>
              <a:rPr lang="sv-SE" sz="1400" dirty="0" err="1"/>
              <a:t>dichotomy</a:t>
            </a:r>
            <a:endParaRPr lang="sv-SE" sz="1400" dirty="0"/>
          </a:p>
        </p:txBody>
      </p:sp>
      <p:cxnSp>
        <p:nvCxnSpPr>
          <p:cNvPr id="21" name="Rak koppling 20">
            <a:extLst>
              <a:ext uri="{FF2B5EF4-FFF2-40B4-BE49-F238E27FC236}">
                <a16:creationId xmlns:a16="http://schemas.microsoft.com/office/drawing/2014/main" id="{C0A88D65-8FD6-4456-ABB8-0DE5626A8501}"/>
              </a:ext>
            </a:extLst>
          </p:cNvPr>
          <p:cNvCxnSpPr>
            <a:cxnSpLocks/>
          </p:cNvCxnSpPr>
          <p:nvPr/>
        </p:nvCxnSpPr>
        <p:spPr>
          <a:xfrm>
            <a:off x="6096000" y="1976284"/>
            <a:ext cx="0" cy="390365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88C405A-A1B4-BC4B-AE0D-4700181B430A}"/>
              </a:ext>
            </a:extLst>
          </p:cNvPr>
          <p:cNvGrpSpPr/>
          <p:nvPr/>
        </p:nvGrpSpPr>
        <p:grpSpPr>
          <a:xfrm>
            <a:off x="6324091" y="1976284"/>
            <a:ext cx="5128943" cy="3919785"/>
            <a:chOff x="6069632" y="1960155"/>
            <a:chExt cx="5128943" cy="3919785"/>
          </a:xfrm>
        </p:grpSpPr>
        <p:sp>
          <p:nvSpPr>
            <p:cNvPr id="20" name="Rektangel 19">
              <a:extLst>
                <a:ext uri="{FF2B5EF4-FFF2-40B4-BE49-F238E27FC236}">
                  <a16:creationId xmlns:a16="http://schemas.microsoft.com/office/drawing/2014/main" id="{6DC1EDBA-2AE6-4463-8764-779A59C4E849}"/>
                </a:ext>
              </a:extLst>
            </p:cNvPr>
            <p:cNvSpPr/>
            <p:nvPr/>
          </p:nvSpPr>
          <p:spPr>
            <a:xfrm>
              <a:off x="6111241" y="1976284"/>
              <a:ext cx="4968240" cy="3903656"/>
            </a:xfrm>
            <a:prstGeom prst="rect">
              <a:avLst/>
            </a:prstGeom>
            <a:solidFill>
              <a:srgbClr val="EEF4F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2" name="Grupp 31">
              <a:extLst>
                <a:ext uri="{FF2B5EF4-FFF2-40B4-BE49-F238E27FC236}">
                  <a16:creationId xmlns:a16="http://schemas.microsoft.com/office/drawing/2014/main" id="{24902A01-DF49-461C-BC17-294A925E308F}"/>
                </a:ext>
              </a:extLst>
            </p:cNvPr>
            <p:cNvGrpSpPr/>
            <p:nvPr/>
          </p:nvGrpSpPr>
          <p:grpSpPr>
            <a:xfrm>
              <a:off x="6863645" y="2540000"/>
              <a:ext cx="3465688" cy="2822222"/>
              <a:chOff x="6863645" y="2540000"/>
              <a:chExt cx="3465688" cy="2822222"/>
            </a:xfrm>
          </p:grpSpPr>
          <p:cxnSp>
            <p:nvCxnSpPr>
              <p:cNvPr id="23" name="Rak koppling 22">
                <a:extLst>
                  <a:ext uri="{FF2B5EF4-FFF2-40B4-BE49-F238E27FC236}">
                    <a16:creationId xmlns:a16="http://schemas.microsoft.com/office/drawing/2014/main" id="{1376244F-805D-4E34-AD43-F99FDB3EFE82}"/>
                  </a:ext>
                </a:extLst>
              </p:cNvPr>
              <p:cNvCxnSpPr>
                <a:cxnSpLocks/>
              </p:cNvCxnSpPr>
              <p:nvPr/>
            </p:nvCxnSpPr>
            <p:spPr>
              <a:xfrm>
                <a:off x="8595361" y="2540000"/>
                <a:ext cx="0" cy="2822222"/>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EFC94562-462E-4626-A40E-D48E4DEB9931}"/>
                  </a:ext>
                </a:extLst>
              </p:cNvPr>
              <p:cNvCxnSpPr>
                <a:cxnSpLocks/>
              </p:cNvCxnSpPr>
              <p:nvPr/>
            </p:nvCxnSpPr>
            <p:spPr>
              <a:xfrm flipH="1">
                <a:off x="6863645" y="3928112"/>
                <a:ext cx="3465688"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8" name="textruta 27">
              <a:extLst>
                <a:ext uri="{FF2B5EF4-FFF2-40B4-BE49-F238E27FC236}">
                  <a16:creationId xmlns:a16="http://schemas.microsoft.com/office/drawing/2014/main" id="{1C0F3470-9E5B-4EFF-92C6-B3E1B9C56160}"/>
                </a:ext>
              </a:extLst>
            </p:cNvPr>
            <p:cNvSpPr txBox="1"/>
            <p:nvPr/>
          </p:nvSpPr>
          <p:spPr>
            <a:xfrm>
              <a:off x="7856678" y="1960155"/>
              <a:ext cx="1477364" cy="523220"/>
            </a:xfrm>
            <a:prstGeom prst="rect">
              <a:avLst/>
            </a:prstGeom>
            <a:noFill/>
          </p:spPr>
          <p:txBody>
            <a:bodyPr wrap="square" rtlCol="0">
              <a:spAutoFit/>
            </a:bodyPr>
            <a:lstStyle/>
            <a:p>
              <a:pPr algn="ctr"/>
              <a:r>
                <a:rPr lang="sv-SE" sz="1400" b="1" dirty="0" err="1">
                  <a:solidFill>
                    <a:schemeClr val="accent2">
                      <a:lumMod val="75000"/>
                    </a:schemeClr>
                  </a:solidFill>
                </a:rPr>
                <a:t>Capability</a:t>
              </a:r>
              <a:r>
                <a:rPr lang="sv-SE" sz="1400" b="1" dirty="0">
                  <a:solidFill>
                    <a:schemeClr val="accent2">
                      <a:lumMod val="75000"/>
                    </a:schemeClr>
                  </a:solidFill>
                </a:rPr>
                <a:t> to </a:t>
              </a:r>
              <a:r>
                <a:rPr lang="sv-SE" sz="1400" b="1" dirty="0" err="1">
                  <a:solidFill>
                    <a:schemeClr val="accent2">
                      <a:lumMod val="75000"/>
                    </a:schemeClr>
                  </a:solidFill>
                </a:rPr>
                <a:t>move</a:t>
              </a:r>
              <a:endParaRPr lang="sv-SE" sz="1400" b="1" dirty="0">
                <a:solidFill>
                  <a:schemeClr val="accent2">
                    <a:lumMod val="75000"/>
                  </a:schemeClr>
                </a:solidFill>
              </a:endParaRPr>
            </a:p>
          </p:txBody>
        </p:sp>
        <p:sp>
          <p:nvSpPr>
            <p:cNvPr id="29" name="textruta 28">
              <a:extLst>
                <a:ext uri="{FF2B5EF4-FFF2-40B4-BE49-F238E27FC236}">
                  <a16:creationId xmlns:a16="http://schemas.microsoft.com/office/drawing/2014/main" id="{7816CC2D-3849-424C-A1F9-5ABCDA7C27A9}"/>
                </a:ext>
              </a:extLst>
            </p:cNvPr>
            <p:cNvSpPr txBox="1"/>
            <p:nvPr/>
          </p:nvSpPr>
          <p:spPr>
            <a:xfrm>
              <a:off x="7937004" y="5350378"/>
              <a:ext cx="1316712" cy="523220"/>
            </a:xfrm>
            <a:prstGeom prst="rect">
              <a:avLst/>
            </a:prstGeom>
            <a:noFill/>
          </p:spPr>
          <p:txBody>
            <a:bodyPr wrap="square" rtlCol="0">
              <a:spAutoFit/>
            </a:bodyPr>
            <a:lstStyle/>
            <a:p>
              <a:pPr algn="ctr"/>
              <a:r>
                <a:rPr lang="sv-SE" sz="1400" b="1" dirty="0">
                  <a:solidFill>
                    <a:schemeClr val="accent2">
                      <a:lumMod val="75000"/>
                    </a:schemeClr>
                  </a:solidFill>
                </a:rPr>
                <a:t>No </a:t>
              </a:r>
              <a:r>
                <a:rPr lang="sv-SE" sz="1400" b="1" dirty="0" err="1">
                  <a:solidFill>
                    <a:schemeClr val="accent2">
                      <a:lumMod val="75000"/>
                    </a:schemeClr>
                  </a:solidFill>
                </a:rPr>
                <a:t>capability</a:t>
              </a:r>
              <a:r>
                <a:rPr lang="sv-SE" sz="1400" b="1" dirty="0">
                  <a:solidFill>
                    <a:schemeClr val="accent2">
                      <a:lumMod val="75000"/>
                    </a:schemeClr>
                  </a:solidFill>
                </a:rPr>
                <a:t> to </a:t>
              </a:r>
              <a:r>
                <a:rPr lang="sv-SE" sz="1400" b="1" dirty="0" err="1">
                  <a:solidFill>
                    <a:schemeClr val="accent2">
                      <a:lumMod val="75000"/>
                    </a:schemeClr>
                  </a:solidFill>
                </a:rPr>
                <a:t>move</a:t>
              </a:r>
              <a:endParaRPr lang="sv-SE" sz="1400" b="1" dirty="0">
                <a:solidFill>
                  <a:schemeClr val="accent2">
                    <a:lumMod val="75000"/>
                  </a:schemeClr>
                </a:solidFill>
              </a:endParaRPr>
            </a:p>
          </p:txBody>
        </p:sp>
        <p:sp>
          <p:nvSpPr>
            <p:cNvPr id="30" name="textruta 29">
              <a:extLst>
                <a:ext uri="{FF2B5EF4-FFF2-40B4-BE49-F238E27FC236}">
                  <a16:creationId xmlns:a16="http://schemas.microsoft.com/office/drawing/2014/main" id="{EB53A7DE-080F-4FD6-BDBE-5A33C4FCA0A4}"/>
                </a:ext>
              </a:extLst>
            </p:cNvPr>
            <p:cNvSpPr txBox="1"/>
            <p:nvPr/>
          </p:nvSpPr>
          <p:spPr>
            <a:xfrm>
              <a:off x="10180319" y="3638778"/>
              <a:ext cx="1018256" cy="523220"/>
            </a:xfrm>
            <a:prstGeom prst="rect">
              <a:avLst/>
            </a:prstGeom>
            <a:noFill/>
          </p:spPr>
          <p:txBody>
            <a:bodyPr wrap="square" rtlCol="0">
              <a:spAutoFit/>
            </a:bodyPr>
            <a:lstStyle/>
            <a:p>
              <a:pPr algn="ctr"/>
              <a:r>
                <a:rPr lang="sv-SE" sz="1400" b="1" dirty="0">
                  <a:solidFill>
                    <a:schemeClr val="accent2">
                      <a:lumMod val="75000"/>
                    </a:schemeClr>
                  </a:solidFill>
                </a:rPr>
                <a:t>Aspiration to </a:t>
              </a:r>
              <a:r>
                <a:rPr lang="sv-SE" sz="1400" b="1" dirty="0" err="1">
                  <a:solidFill>
                    <a:schemeClr val="accent2">
                      <a:lumMod val="75000"/>
                    </a:schemeClr>
                  </a:solidFill>
                </a:rPr>
                <a:t>move</a:t>
              </a:r>
              <a:endParaRPr lang="sv-SE" sz="1400" b="1" dirty="0">
                <a:solidFill>
                  <a:schemeClr val="accent2">
                    <a:lumMod val="75000"/>
                  </a:schemeClr>
                </a:solidFill>
              </a:endParaRPr>
            </a:p>
          </p:txBody>
        </p:sp>
        <p:sp>
          <p:nvSpPr>
            <p:cNvPr id="31" name="textruta 30">
              <a:extLst>
                <a:ext uri="{FF2B5EF4-FFF2-40B4-BE49-F238E27FC236}">
                  <a16:creationId xmlns:a16="http://schemas.microsoft.com/office/drawing/2014/main" id="{27525FB5-D49D-48BA-B108-CF6344301F89}"/>
                </a:ext>
              </a:extLst>
            </p:cNvPr>
            <p:cNvSpPr txBox="1"/>
            <p:nvPr/>
          </p:nvSpPr>
          <p:spPr>
            <a:xfrm>
              <a:off x="6069632" y="3610361"/>
              <a:ext cx="953052" cy="523220"/>
            </a:xfrm>
            <a:prstGeom prst="rect">
              <a:avLst/>
            </a:prstGeom>
            <a:noFill/>
          </p:spPr>
          <p:txBody>
            <a:bodyPr wrap="square" rtlCol="0">
              <a:spAutoFit/>
            </a:bodyPr>
            <a:lstStyle/>
            <a:p>
              <a:pPr algn="ctr"/>
              <a:r>
                <a:rPr lang="sv-SE" sz="1400" b="1" dirty="0">
                  <a:solidFill>
                    <a:schemeClr val="accent2">
                      <a:lumMod val="75000"/>
                    </a:schemeClr>
                  </a:solidFill>
                </a:rPr>
                <a:t>Aspiration to </a:t>
              </a:r>
              <a:r>
                <a:rPr lang="sv-SE" sz="1400" b="1" dirty="0" err="1">
                  <a:solidFill>
                    <a:schemeClr val="accent2">
                      <a:lumMod val="75000"/>
                    </a:schemeClr>
                  </a:solidFill>
                </a:rPr>
                <a:t>stay</a:t>
              </a:r>
              <a:r>
                <a:rPr lang="sv-SE" sz="1400" b="1" dirty="0">
                  <a:solidFill>
                    <a:schemeClr val="accent2">
                      <a:lumMod val="75000"/>
                    </a:schemeClr>
                  </a:solidFill>
                </a:rPr>
                <a:t> </a:t>
              </a:r>
            </a:p>
          </p:txBody>
        </p:sp>
        <p:sp>
          <p:nvSpPr>
            <p:cNvPr id="37" name="textruta 36">
              <a:extLst>
                <a:ext uri="{FF2B5EF4-FFF2-40B4-BE49-F238E27FC236}">
                  <a16:creationId xmlns:a16="http://schemas.microsoft.com/office/drawing/2014/main" id="{D29039BC-DC12-4366-89A1-C33F888C59D9}"/>
                </a:ext>
              </a:extLst>
            </p:cNvPr>
            <p:cNvSpPr txBox="1"/>
            <p:nvPr/>
          </p:nvSpPr>
          <p:spPr>
            <a:xfrm>
              <a:off x="6929713" y="2984407"/>
              <a:ext cx="1477930" cy="523220"/>
            </a:xfrm>
            <a:prstGeom prst="rect">
              <a:avLst/>
            </a:prstGeom>
            <a:noFill/>
          </p:spPr>
          <p:txBody>
            <a:bodyPr wrap="square" rtlCol="0">
              <a:spAutoFit/>
            </a:bodyPr>
            <a:lstStyle/>
            <a:p>
              <a:pPr algn="ctr"/>
              <a:r>
                <a:rPr lang="sv-SE" sz="1400" i="1" dirty="0" err="1">
                  <a:solidFill>
                    <a:schemeClr val="tx1">
                      <a:lumMod val="65000"/>
                      <a:lumOff val="35000"/>
                    </a:schemeClr>
                  </a:solidFill>
                </a:rPr>
                <a:t>Voluntary</a:t>
              </a:r>
              <a:r>
                <a:rPr lang="sv-SE" sz="1400" i="1" dirty="0">
                  <a:solidFill>
                    <a:schemeClr val="tx1">
                      <a:lumMod val="65000"/>
                      <a:lumOff val="35000"/>
                    </a:schemeClr>
                  </a:solidFill>
                </a:rPr>
                <a:t> </a:t>
              </a:r>
              <a:r>
                <a:rPr lang="sv-SE" sz="1400" i="1" dirty="0" err="1">
                  <a:solidFill>
                    <a:schemeClr val="tx1">
                      <a:lumMod val="65000"/>
                      <a:lumOff val="35000"/>
                    </a:schemeClr>
                  </a:solidFill>
                </a:rPr>
                <a:t>immobility</a:t>
              </a:r>
              <a:endParaRPr lang="sv-SE" sz="1400" i="1" dirty="0">
                <a:solidFill>
                  <a:schemeClr val="tx1">
                    <a:lumMod val="65000"/>
                    <a:lumOff val="35000"/>
                  </a:schemeClr>
                </a:solidFill>
              </a:endParaRPr>
            </a:p>
          </p:txBody>
        </p:sp>
        <p:sp>
          <p:nvSpPr>
            <p:cNvPr id="38" name="textruta 37">
              <a:extLst>
                <a:ext uri="{FF2B5EF4-FFF2-40B4-BE49-F238E27FC236}">
                  <a16:creationId xmlns:a16="http://schemas.microsoft.com/office/drawing/2014/main" id="{95D4155C-752F-44E5-A83C-621050001E0D}"/>
                </a:ext>
              </a:extLst>
            </p:cNvPr>
            <p:cNvSpPr txBox="1"/>
            <p:nvPr/>
          </p:nvSpPr>
          <p:spPr>
            <a:xfrm>
              <a:off x="8897189" y="3092129"/>
              <a:ext cx="1477930" cy="307777"/>
            </a:xfrm>
            <a:prstGeom prst="rect">
              <a:avLst/>
            </a:prstGeom>
            <a:noFill/>
          </p:spPr>
          <p:txBody>
            <a:bodyPr wrap="square" rtlCol="0">
              <a:spAutoFit/>
            </a:bodyPr>
            <a:lstStyle/>
            <a:p>
              <a:pPr algn="ctr"/>
              <a:r>
                <a:rPr lang="sv-SE" sz="1400" i="1" dirty="0" err="1">
                  <a:solidFill>
                    <a:schemeClr val="tx1">
                      <a:lumMod val="65000"/>
                      <a:lumOff val="35000"/>
                    </a:schemeClr>
                  </a:solidFill>
                </a:rPr>
                <a:t>Mobility</a:t>
              </a:r>
              <a:endParaRPr lang="sv-SE" sz="1400" i="1" dirty="0">
                <a:solidFill>
                  <a:schemeClr val="tx1">
                    <a:lumMod val="65000"/>
                    <a:lumOff val="35000"/>
                  </a:schemeClr>
                </a:solidFill>
              </a:endParaRPr>
            </a:p>
          </p:txBody>
        </p:sp>
        <p:sp>
          <p:nvSpPr>
            <p:cNvPr id="39" name="textruta 38">
              <a:extLst>
                <a:ext uri="{FF2B5EF4-FFF2-40B4-BE49-F238E27FC236}">
                  <a16:creationId xmlns:a16="http://schemas.microsoft.com/office/drawing/2014/main" id="{67C80FDD-70CD-4F62-B309-B554CA5AA777}"/>
                </a:ext>
              </a:extLst>
            </p:cNvPr>
            <p:cNvSpPr txBox="1"/>
            <p:nvPr/>
          </p:nvSpPr>
          <p:spPr>
            <a:xfrm>
              <a:off x="6938502" y="4522882"/>
              <a:ext cx="1477930" cy="523220"/>
            </a:xfrm>
            <a:prstGeom prst="rect">
              <a:avLst/>
            </a:prstGeom>
            <a:noFill/>
          </p:spPr>
          <p:txBody>
            <a:bodyPr wrap="square" rtlCol="0">
              <a:spAutoFit/>
            </a:bodyPr>
            <a:lstStyle/>
            <a:p>
              <a:pPr algn="ctr"/>
              <a:r>
                <a:rPr lang="sv-SE" sz="1400" i="1" dirty="0" err="1">
                  <a:solidFill>
                    <a:schemeClr val="tx1">
                      <a:lumMod val="65000"/>
                      <a:lumOff val="35000"/>
                    </a:schemeClr>
                  </a:solidFill>
                </a:rPr>
                <a:t>Acquiescent</a:t>
              </a:r>
              <a:r>
                <a:rPr lang="sv-SE" sz="1400" i="1" dirty="0">
                  <a:solidFill>
                    <a:schemeClr val="tx1">
                      <a:lumMod val="65000"/>
                      <a:lumOff val="35000"/>
                    </a:schemeClr>
                  </a:solidFill>
                </a:rPr>
                <a:t> </a:t>
              </a:r>
              <a:r>
                <a:rPr lang="sv-SE" sz="1400" i="1" dirty="0" err="1">
                  <a:solidFill>
                    <a:schemeClr val="tx1">
                      <a:lumMod val="65000"/>
                      <a:lumOff val="35000"/>
                    </a:schemeClr>
                  </a:solidFill>
                </a:rPr>
                <a:t>immobility</a:t>
              </a:r>
              <a:endParaRPr lang="sv-SE" sz="1400" i="1" dirty="0">
                <a:solidFill>
                  <a:schemeClr val="tx1">
                    <a:lumMod val="65000"/>
                    <a:lumOff val="35000"/>
                  </a:schemeClr>
                </a:solidFill>
              </a:endParaRPr>
            </a:p>
          </p:txBody>
        </p:sp>
        <p:sp>
          <p:nvSpPr>
            <p:cNvPr id="40" name="textruta 39">
              <a:extLst>
                <a:ext uri="{FF2B5EF4-FFF2-40B4-BE49-F238E27FC236}">
                  <a16:creationId xmlns:a16="http://schemas.microsoft.com/office/drawing/2014/main" id="{6873DB6B-4232-447D-B889-2EE7DCD2F921}"/>
                </a:ext>
              </a:extLst>
            </p:cNvPr>
            <p:cNvSpPr txBox="1"/>
            <p:nvPr/>
          </p:nvSpPr>
          <p:spPr>
            <a:xfrm>
              <a:off x="9009701" y="4529340"/>
              <a:ext cx="1477930" cy="523220"/>
            </a:xfrm>
            <a:prstGeom prst="rect">
              <a:avLst/>
            </a:prstGeom>
            <a:noFill/>
          </p:spPr>
          <p:txBody>
            <a:bodyPr wrap="square" rtlCol="0">
              <a:spAutoFit/>
            </a:bodyPr>
            <a:lstStyle/>
            <a:p>
              <a:pPr algn="ctr"/>
              <a:r>
                <a:rPr lang="sv-SE" sz="1400" i="1" dirty="0" err="1">
                  <a:solidFill>
                    <a:schemeClr val="tx1">
                      <a:lumMod val="65000"/>
                      <a:lumOff val="35000"/>
                    </a:schemeClr>
                  </a:solidFill>
                </a:rPr>
                <a:t>Involuntary</a:t>
              </a:r>
              <a:r>
                <a:rPr lang="sv-SE" sz="1400" i="1" dirty="0">
                  <a:solidFill>
                    <a:schemeClr val="tx1">
                      <a:lumMod val="65000"/>
                      <a:lumOff val="35000"/>
                    </a:schemeClr>
                  </a:solidFill>
                </a:rPr>
                <a:t> </a:t>
              </a:r>
              <a:r>
                <a:rPr lang="sv-SE" sz="1400" i="1" dirty="0" err="1">
                  <a:solidFill>
                    <a:schemeClr val="tx1">
                      <a:lumMod val="65000"/>
                      <a:lumOff val="35000"/>
                    </a:schemeClr>
                  </a:solidFill>
                </a:rPr>
                <a:t>immobility</a:t>
              </a:r>
              <a:endParaRPr lang="sv-SE" sz="1400" i="1" dirty="0">
                <a:solidFill>
                  <a:schemeClr val="tx1">
                    <a:lumMod val="65000"/>
                    <a:lumOff val="35000"/>
                  </a:schemeClr>
                </a:solidFill>
              </a:endParaRPr>
            </a:p>
          </p:txBody>
        </p:sp>
      </p:grpSp>
      <p:sp>
        <p:nvSpPr>
          <p:cNvPr id="41" name="textruta 40">
            <a:extLst>
              <a:ext uri="{FF2B5EF4-FFF2-40B4-BE49-F238E27FC236}">
                <a16:creationId xmlns:a16="http://schemas.microsoft.com/office/drawing/2014/main" id="{BB147350-5020-4E67-BB9A-50FB0BEF9F90}"/>
              </a:ext>
            </a:extLst>
          </p:cNvPr>
          <p:cNvSpPr txBox="1"/>
          <p:nvPr/>
        </p:nvSpPr>
        <p:spPr>
          <a:xfrm rot="16200000">
            <a:off x="-837467" y="3724886"/>
            <a:ext cx="3897314" cy="400110"/>
          </a:xfrm>
          <a:prstGeom prst="rect">
            <a:avLst/>
          </a:prstGeom>
          <a:noFill/>
        </p:spPr>
        <p:txBody>
          <a:bodyPr wrap="square" rtlCol="0">
            <a:spAutoFit/>
          </a:bodyPr>
          <a:lstStyle/>
          <a:p>
            <a:pPr algn="ctr"/>
            <a:r>
              <a:rPr lang="sv-SE" sz="2000" dirty="0" err="1">
                <a:solidFill>
                  <a:schemeClr val="accent2">
                    <a:lumMod val="75000"/>
                  </a:schemeClr>
                </a:solidFill>
              </a:rPr>
              <a:t>Barriers</a:t>
            </a:r>
            <a:r>
              <a:rPr lang="sv-SE" sz="2000" dirty="0">
                <a:solidFill>
                  <a:schemeClr val="accent2">
                    <a:lumMod val="75000"/>
                  </a:schemeClr>
                </a:solidFill>
              </a:rPr>
              <a:t> to </a:t>
            </a:r>
            <a:r>
              <a:rPr lang="sv-SE" sz="2000" dirty="0" err="1">
                <a:solidFill>
                  <a:schemeClr val="accent2">
                    <a:lumMod val="75000"/>
                  </a:schemeClr>
                </a:solidFill>
              </a:rPr>
              <a:t>movement</a:t>
            </a:r>
            <a:r>
              <a:rPr lang="sv-SE" sz="2000" dirty="0">
                <a:solidFill>
                  <a:schemeClr val="accent2">
                    <a:lumMod val="75000"/>
                  </a:schemeClr>
                </a:solidFill>
              </a:rPr>
              <a:t> </a:t>
            </a:r>
          </a:p>
        </p:txBody>
      </p:sp>
      <p:sp>
        <p:nvSpPr>
          <p:cNvPr id="42" name="textruta 41">
            <a:extLst>
              <a:ext uri="{FF2B5EF4-FFF2-40B4-BE49-F238E27FC236}">
                <a16:creationId xmlns:a16="http://schemas.microsoft.com/office/drawing/2014/main" id="{C42C441B-386F-4363-831C-A7E2983014C2}"/>
              </a:ext>
            </a:extLst>
          </p:cNvPr>
          <p:cNvSpPr txBox="1"/>
          <p:nvPr/>
        </p:nvSpPr>
        <p:spPr>
          <a:xfrm>
            <a:off x="1371942" y="2013121"/>
            <a:ext cx="4691931" cy="4247317"/>
          </a:xfrm>
          <a:prstGeom prst="rect">
            <a:avLst/>
          </a:prstGeom>
          <a:noFill/>
        </p:spPr>
        <p:txBody>
          <a:bodyPr wrap="square" rtlCol="0">
            <a:spAutoFit/>
          </a:bodyPr>
          <a:lstStyle/>
          <a:p>
            <a:r>
              <a:rPr lang="sv-SE" sz="1600" b="1" dirty="0" err="1">
                <a:solidFill>
                  <a:schemeClr val="accent1"/>
                </a:solidFill>
              </a:rPr>
              <a:t>Political</a:t>
            </a:r>
            <a:endParaRPr lang="sv-SE" sz="1600" b="1" dirty="0">
              <a:solidFill>
                <a:schemeClr val="accent1"/>
              </a:solidFill>
            </a:endParaRPr>
          </a:p>
          <a:p>
            <a:pPr marL="533400" indent="-284163">
              <a:buFont typeface="Arial" panose="020B0604020202020204" pitchFamily="34" charset="0"/>
              <a:buChar char="•"/>
            </a:pPr>
            <a:r>
              <a:rPr lang="sv-SE" sz="1400" dirty="0" err="1">
                <a:solidFill>
                  <a:schemeClr val="tx1">
                    <a:lumMod val="75000"/>
                    <a:lumOff val="25000"/>
                  </a:schemeClr>
                </a:solidFill>
              </a:rPr>
              <a:t>Conflict</a:t>
            </a:r>
            <a:r>
              <a:rPr lang="sv-SE" sz="1400" dirty="0">
                <a:solidFill>
                  <a:schemeClr val="tx1">
                    <a:lumMod val="75000"/>
                    <a:lumOff val="25000"/>
                  </a:schemeClr>
                </a:solidFill>
              </a:rPr>
              <a:t> and </a:t>
            </a:r>
            <a:r>
              <a:rPr lang="sv-SE" sz="1400" dirty="0" err="1">
                <a:solidFill>
                  <a:schemeClr val="tx1">
                    <a:lumMod val="75000"/>
                    <a:lumOff val="25000"/>
                  </a:schemeClr>
                </a:solidFill>
              </a:rPr>
              <a:t>instability</a:t>
            </a:r>
            <a:r>
              <a:rPr lang="sv-SE" sz="1400" dirty="0">
                <a:solidFill>
                  <a:schemeClr val="tx1">
                    <a:lumMod val="75000"/>
                    <a:lumOff val="25000"/>
                  </a:schemeClr>
                </a:solidFill>
              </a:rPr>
              <a:t>/lack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safety</a:t>
            </a:r>
            <a:endParaRPr lang="sv-SE" sz="1400" dirty="0">
              <a:solidFill>
                <a:schemeClr val="tx1">
                  <a:lumMod val="75000"/>
                  <a:lumOff val="25000"/>
                </a:schemeClr>
              </a:solidFill>
            </a:endParaRPr>
          </a:p>
          <a:p>
            <a:pPr marL="533400" indent="-284163">
              <a:buFont typeface="Arial" panose="020B0604020202020204" pitchFamily="34" charset="0"/>
              <a:buChar char="•"/>
            </a:pPr>
            <a:r>
              <a:rPr lang="sv-SE" sz="1400" dirty="0">
                <a:solidFill>
                  <a:schemeClr val="tx1">
                    <a:lumMod val="75000"/>
                    <a:lumOff val="25000"/>
                  </a:schemeClr>
                </a:solidFill>
              </a:rPr>
              <a:t>The </a:t>
            </a:r>
            <a:r>
              <a:rPr lang="sv-SE" sz="1400" dirty="0" err="1">
                <a:solidFill>
                  <a:schemeClr val="tx1">
                    <a:lumMod val="75000"/>
                    <a:lumOff val="25000"/>
                  </a:schemeClr>
                </a:solidFill>
              </a:rPr>
              <a:t>need</a:t>
            </a:r>
            <a:r>
              <a:rPr lang="sv-SE" sz="1400" dirty="0">
                <a:solidFill>
                  <a:schemeClr val="tx1">
                    <a:lumMod val="75000"/>
                    <a:lumOff val="25000"/>
                  </a:schemeClr>
                </a:solidFill>
              </a:rPr>
              <a:t> for proper </a:t>
            </a:r>
            <a:r>
              <a:rPr lang="sv-SE" sz="1400" dirty="0" err="1">
                <a:solidFill>
                  <a:schemeClr val="tx1">
                    <a:lumMod val="75000"/>
                    <a:lumOff val="25000"/>
                  </a:schemeClr>
                </a:solidFill>
              </a:rPr>
              <a:t>documentation</a:t>
            </a:r>
            <a:r>
              <a:rPr lang="sv-SE" sz="1400" dirty="0">
                <a:solidFill>
                  <a:schemeClr val="tx1">
                    <a:lumMod val="75000"/>
                    <a:lumOff val="25000"/>
                  </a:schemeClr>
                </a:solidFill>
              </a:rPr>
              <a:t> (</a:t>
            </a:r>
            <a:r>
              <a:rPr lang="sv-SE" sz="1400" dirty="0" err="1">
                <a:solidFill>
                  <a:schemeClr val="tx1">
                    <a:lumMod val="75000"/>
                    <a:lumOff val="25000"/>
                  </a:schemeClr>
                </a:solidFill>
              </a:rPr>
              <a:t>e.g</a:t>
            </a:r>
            <a:r>
              <a:rPr lang="sv-SE" sz="1400" dirty="0">
                <a:solidFill>
                  <a:schemeClr val="tx1">
                    <a:lumMod val="75000"/>
                    <a:lumOff val="25000"/>
                  </a:schemeClr>
                </a:solidFill>
              </a:rPr>
              <a:t> passports, visas, </a:t>
            </a:r>
            <a:r>
              <a:rPr lang="sv-SE" sz="1400" dirty="0" err="1">
                <a:solidFill>
                  <a:schemeClr val="tx1">
                    <a:lumMod val="75000"/>
                    <a:lumOff val="25000"/>
                  </a:schemeClr>
                </a:solidFill>
              </a:rPr>
              <a:t>working</a:t>
            </a:r>
            <a:r>
              <a:rPr lang="sv-SE" sz="1400" dirty="0">
                <a:solidFill>
                  <a:schemeClr val="tx1">
                    <a:lumMod val="75000"/>
                    <a:lumOff val="25000"/>
                  </a:schemeClr>
                </a:solidFill>
              </a:rPr>
              <a:t> </a:t>
            </a:r>
            <a:r>
              <a:rPr lang="sv-SE" sz="1400" dirty="0" err="1">
                <a:solidFill>
                  <a:schemeClr val="tx1">
                    <a:lumMod val="75000"/>
                    <a:lumOff val="25000"/>
                  </a:schemeClr>
                </a:solidFill>
              </a:rPr>
              <a:t>permits</a:t>
            </a:r>
            <a:r>
              <a:rPr lang="sv-SE" sz="1400" dirty="0">
                <a:solidFill>
                  <a:schemeClr val="tx1">
                    <a:lumMod val="75000"/>
                    <a:lumOff val="25000"/>
                  </a:schemeClr>
                </a:solidFill>
              </a:rPr>
              <a:t>)</a:t>
            </a:r>
          </a:p>
          <a:p>
            <a:pPr marL="533400" indent="-284163">
              <a:buFont typeface="Arial" panose="020B0604020202020204" pitchFamily="34" charset="0"/>
              <a:buChar char="•"/>
            </a:pPr>
            <a:r>
              <a:rPr lang="sv-SE" sz="1400" dirty="0" err="1">
                <a:solidFill>
                  <a:schemeClr val="tx1">
                    <a:lumMod val="75000"/>
                    <a:lumOff val="25000"/>
                  </a:schemeClr>
                </a:solidFill>
              </a:rPr>
              <a:t>Closed</a:t>
            </a:r>
            <a:r>
              <a:rPr lang="sv-SE" sz="1400" dirty="0">
                <a:solidFill>
                  <a:schemeClr val="tx1">
                    <a:lumMod val="75000"/>
                    <a:lumOff val="25000"/>
                  </a:schemeClr>
                </a:solidFill>
              </a:rPr>
              <a:t> country </a:t>
            </a:r>
            <a:r>
              <a:rPr lang="sv-SE" sz="1400" dirty="0" err="1">
                <a:solidFill>
                  <a:schemeClr val="tx1">
                    <a:lumMod val="75000"/>
                    <a:lumOff val="25000"/>
                  </a:schemeClr>
                </a:solidFill>
              </a:rPr>
              <a:t>borders</a:t>
            </a:r>
            <a:endParaRPr lang="sv-SE" sz="1400" b="1" dirty="0">
              <a:solidFill>
                <a:schemeClr val="accent1"/>
              </a:solidFill>
            </a:endParaRPr>
          </a:p>
          <a:p>
            <a:endParaRPr lang="sv-SE" sz="1600" b="1" dirty="0">
              <a:solidFill>
                <a:schemeClr val="accent1"/>
              </a:solidFill>
            </a:endParaRPr>
          </a:p>
          <a:p>
            <a:r>
              <a:rPr lang="sv-SE" sz="1600" b="1" dirty="0" err="1">
                <a:solidFill>
                  <a:schemeClr val="accent1"/>
                </a:solidFill>
              </a:rPr>
              <a:t>Economic</a:t>
            </a:r>
            <a:endParaRPr lang="sv-SE" sz="1600" b="1" dirty="0">
              <a:solidFill>
                <a:schemeClr val="accent1"/>
              </a:solidFill>
            </a:endParaRPr>
          </a:p>
          <a:p>
            <a:pPr marL="533400" indent="-307975">
              <a:buFont typeface="Arial" panose="020B0604020202020204" pitchFamily="34" charset="0"/>
              <a:buChar char="•"/>
            </a:pPr>
            <a:r>
              <a:rPr lang="sv-SE" sz="1400" dirty="0">
                <a:solidFill>
                  <a:schemeClr val="tx1">
                    <a:lumMod val="75000"/>
                    <a:lumOff val="25000"/>
                  </a:schemeClr>
                </a:solidFill>
              </a:rPr>
              <a:t>Lack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economic</a:t>
            </a:r>
            <a:r>
              <a:rPr lang="sv-SE" sz="1400" dirty="0">
                <a:solidFill>
                  <a:schemeClr val="tx1">
                    <a:lumMod val="75000"/>
                    <a:lumOff val="25000"/>
                  </a:schemeClr>
                </a:solidFill>
              </a:rPr>
              <a:t> </a:t>
            </a:r>
            <a:r>
              <a:rPr lang="sv-SE" sz="1400" dirty="0" err="1">
                <a:solidFill>
                  <a:schemeClr val="tx1">
                    <a:lumMod val="75000"/>
                    <a:lumOff val="25000"/>
                  </a:schemeClr>
                </a:solidFill>
              </a:rPr>
              <a:t>means</a:t>
            </a:r>
            <a:r>
              <a:rPr lang="sv-SE" sz="1400" dirty="0">
                <a:solidFill>
                  <a:schemeClr val="tx1">
                    <a:lumMod val="75000"/>
                    <a:lumOff val="25000"/>
                  </a:schemeClr>
                </a:solidFill>
              </a:rPr>
              <a:t> </a:t>
            </a:r>
            <a:r>
              <a:rPr lang="sv-SE" sz="1400" dirty="0" err="1">
                <a:solidFill>
                  <a:schemeClr val="tx1">
                    <a:lumMod val="75000"/>
                    <a:lumOff val="25000"/>
                  </a:schemeClr>
                </a:solidFill>
              </a:rPr>
              <a:t>necessary</a:t>
            </a:r>
            <a:r>
              <a:rPr lang="sv-SE" sz="1400" dirty="0">
                <a:solidFill>
                  <a:schemeClr val="tx1">
                    <a:lumMod val="75000"/>
                    <a:lumOff val="25000"/>
                  </a:schemeClr>
                </a:solidFill>
              </a:rPr>
              <a:t> to </a:t>
            </a:r>
            <a:r>
              <a:rPr lang="sv-SE" sz="1400" dirty="0" err="1">
                <a:solidFill>
                  <a:schemeClr val="tx1">
                    <a:lumMod val="75000"/>
                    <a:lumOff val="25000"/>
                  </a:schemeClr>
                </a:solidFill>
              </a:rPr>
              <a:t>move</a:t>
            </a:r>
            <a:r>
              <a:rPr lang="sv-SE" sz="1600" b="1" dirty="0">
                <a:solidFill>
                  <a:schemeClr val="accent1"/>
                </a:solidFill>
              </a:rPr>
              <a:t> </a:t>
            </a:r>
          </a:p>
          <a:p>
            <a:pPr marL="533400" indent="-533400">
              <a:buFont typeface="Arial" panose="020B0604020202020204" pitchFamily="34" charset="0"/>
              <a:buChar char="•"/>
            </a:pPr>
            <a:endParaRPr lang="sv-SE" sz="1600" b="1" dirty="0">
              <a:solidFill>
                <a:schemeClr val="accent1"/>
              </a:solidFill>
            </a:endParaRPr>
          </a:p>
          <a:p>
            <a:r>
              <a:rPr lang="sv-SE" b="1" dirty="0">
                <a:solidFill>
                  <a:schemeClr val="accent1"/>
                </a:solidFill>
              </a:rPr>
              <a:t>Social</a:t>
            </a:r>
          </a:p>
          <a:p>
            <a:pPr marL="533400" indent="-284163">
              <a:buFont typeface="Arial" panose="020B0604020202020204" pitchFamily="34" charset="0"/>
              <a:buChar char="•"/>
            </a:pPr>
            <a:r>
              <a:rPr lang="sv-SE" sz="1400" dirty="0">
                <a:solidFill>
                  <a:schemeClr val="tx1">
                    <a:lumMod val="75000"/>
                    <a:lumOff val="25000"/>
                  </a:schemeClr>
                </a:solidFill>
              </a:rPr>
              <a:t>Lack </a:t>
            </a:r>
            <a:r>
              <a:rPr lang="sv-SE" sz="1400" dirty="0" err="1">
                <a:solidFill>
                  <a:schemeClr val="tx1">
                    <a:lumMod val="75000"/>
                    <a:lumOff val="25000"/>
                  </a:schemeClr>
                </a:solidFill>
              </a:rPr>
              <a:t>of</a:t>
            </a:r>
            <a:r>
              <a:rPr lang="sv-SE" sz="1400" dirty="0">
                <a:solidFill>
                  <a:schemeClr val="tx1">
                    <a:lumMod val="75000"/>
                    <a:lumOff val="25000"/>
                  </a:schemeClr>
                </a:solidFill>
              </a:rPr>
              <a:t> access to services </a:t>
            </a:r>
            <a:r>
              <a:rPr lang="sv-SE" sz="1400" dirty="0" err="1">
                <a:solidFill>
                  <a:schemeClr val="tx1">
                    <a:lumMod val="75000"/>
                    <a:lumOff val="25000"/>
                  </a:schemeClr>
                </a:solidFill>
              </a:rPr>
              <a:t>facilitating</a:t>
            </a:r>
            <a:r>
              <a:rPr lang="sv-SE" sz="1400" dirty="0">
                <a:solidFill>
                  <a:schemeClr val="tx1">
                    <a:lumMod val="75000"/>
                    <a:lumOff val="25000"/>
                  </a:schemeClr>
                </a:solidFill>
              </a:rPr>
              <a:t> </a:t>
            </a:r>
            <a:r>
              <a:rPr lang="sv-SE" sz="1400" dirty="0" err="1">
                <a:solidFill>
                  <a:schemeClr val="tx1">
                    <a:lumMod val="75000"/>
                    <a:lumOff val="25000"/>
                  </a:schemeClr>
                </a:solidFill>
              </a:rPr>
              <a:t>movement</a:t>
            </a:r>
            <a:endParaRPr lang="sv-SE" sz="1400" dirty="0">
              <a:solidFill>
                <a:schemeClr val="tx1">
                  <a:lumMod val="75000"/>
                  <a:lumOff val="25000"/>
                </a:schemeClr>
              </a:solidFill>
            </a:endParaRPr>
          </a:p>
          <a:p>
            <a:pPr marL="533400" indent="-284163">
              <a:buFont typeface="Arial" panose="020B0604020202020204" pitchFamily="34" charset="0"/>
              <a:buChar char="•"/>
            </a:pPr>
            <a:r>
              <a:rPr lang="sv-SE" sz="1400" dirty="0">
                <a:solidFill>
                  <a:schemeClr val="tx1">
                    <a:lumMod val="75000"/>
                    <a:lumOff val="25000"/>
                  </a:schemeClr>
                </a:solidFill>
              </a:rPr>
              <a:t>Not </a:t>
            </a:r>
            <a:r>
              <a:rPr lang="sv-SE" sz="1400" dirty="0" err="1">
                <a:solidFill>
                  <a:schemeClr val="tx1">
                    <a:lumMod val="75000"/>
                    <a:lumOff val="25000"/>
                  </a:schemeClr>
                </a:solidFill>
              </a:rPr>
              <a:t>being</a:t>
            </a:r>
            <a:r>
              <a:rPr lang="sv-SE" sz="1400" dirty="0">
                <a:solidFill>
                  <a:schemeClr val="tx1">
                    <a:lumMod val="75000"/>
                    <a:lumOff val="25000"/>
                  </a:schemeClr>
                </a:solidFill>
              </a:rPr>
              <a:t> in the right </a:t>
            </a:r>
            <a:r>
              <a:rPr lang="sv-SE" sz="1400" dirty="0" err="1">
                <a:solidFill>
                  <a:schemeClr val="tx1">
                    <a:lumMod val="75000"/>
                    <a:lumOff val="25000"/>
                  </a:schemeClr>
                </a:solidFill>
              </a:rPr>
              <a:t>physical</a:t>
            </a:r>
            <a:r>
              <a:rPr lang="sv-SE" sz="1400" dirty="0">
                <a:solidFill>
                  <a:schemeClr val="tx1">
                    <a:lumMod val="75000"/>
                    <a:lumOff val="25000"/>
                  </a:schemeClr>
                </a:solidFill>
              </a:rPr>
              <a:t> </a:t>
            </a:r>
            <a:r>
              <a:rPr lang="sv-SE" sz="1400" dirty="0" err="1">
                <a:solidFill>
                  <a:schemeClr val="tx1">
                    <a:lumMod val="75000"/>
                    <a:lumOff val="25000"/>
                  </a:schemeClr>
                </a:solidFill>
              </a:rPr>
              <a:t>state</a:t>
            </a:r>
            <a:r>
              <a:rPr lang="sv-SE" sz="1400" dirty="0">
                <a:solidFill>
                  <a:schemeClr val="tx1">
                    <a:lumMod val="75000"/>
                    <a:lumOff val="25000"/>
                  </a:schemeClr>
                </a:solidFill>
              </a:rPr>
              <a:t> to </a:t>
            </a:r>
            <a:r>
              <a:rPr lang="sv-SE" sz="1400" dirty="0" err="1">
                <a:solidFill>
                  <a:schemeClr val="tx1">
                    <a:lumMod val="75000"/>
                    <a:lumOff val="25000"/>
                  </a:schemeClr>
                </a:solidFill>
              </a:rPr>
              <a:t>take</a:t>
            </a:r>
            <a:r>
              <a:rPr lang="sv-SE" sz="1400" dirty="0">
                <a:solidFill>
                  <a:schemeClr val="tx1">
                    <a:lumMod val="75000"/>
                    <a:lumOff val="25000"/>
                  </a:schemeClr>
                </a:solidFill>
              </a:rPr>
              <a:t> on a </a:t>
            </a:r>
            <a:r>
              <a:rPr lang="sv-SE" sz="1400" dirty="0" err="1">
                <a:solidFill>
                  <a:schemeClr val="tx1">
                    <a:lumMod val="75000"/>
                    <a:lumOff val="25000"/>
                  </a:schemeClr>
                </a:solidFill>
              </a:rPr>
              <a:t>journey</a:t>
            </a:r>
            <a:r>
              <a:rPr lang="sv-SE" sz="1400" dirty="0">
                <a:solidFill>
                  <a:schemeClr val="tx1">
                    <a:lumMod val="75000"/>
                    <a:lumOff val="25000"/>
                  </a:schemeClr>
                </a:solidFill>
              </a:rPr>
              <a:t> (</a:t>
            </a:r>
            <a:r>
              <a:rPr lang="sv-SE" sz="1400" dirty="0" err="1">
                <a:solidFill>
                  <a:schemeClr val="tx1">
                    <a:lumMod val="75000"/>
                    <a:lumOff val="25000"/>
                  </a:schemeClr>
                </a:solidFill>
              </a:rPr>
              <a:t>e.g</a:t>
            </a:r>
            <a:r>
              <a:rPr lang="sv-SE" sz="1400" dirty="0">
                <a:solidFill>
                  <a:schemeClr val="tx1">
                    <a:lumMod val="75000"/>
                    <a:lumOff val="25000"/>
                  </a:schemeClr>
                </a:solidFill>
              </a:rPr>
              <a:t>. </a:t>
            </a:r>
            <a:r>
              <a:rPr lang="sv-SE" sz="1400" dirty="0" err="1">
                <a:solidFill>
                  <a:schemeClr val="tx1">
                    <a:lumMod val="75000"/>
                    <a:lumOff val="25000"/>
                  </a:schemeClr>
                </a:solidFill>
              </a:rPr>
              <a:t>being</a:t>
            </a:r>
            <a:r>
              <a:rPr lang="sv-SE" sz="1400" dirty="0">
                <a:solidFill>
                  <a:schemeClr val="tx1">
                    <a:lumMod val="75000"/>
                    <a:lumOff val="25000"/>
                  </a:schemeClr>
                </a:solidFill>
              </a:rPr>
              <a:t> sick or </a:t>
            </a:r>
            <a:r>
              <a:rPr lang="sv-SE" sz="1400" dirty="0" err="1">
                <a:solidFill>
                  <a:schemeClr val="tx1">
                    <a:lumMod val="75000"/>
                    <a:lumOff val="25000"/>
                  </a:schemeClr>
                </a:solidFill>
              </a:rPr>
              <a:t>handicapped</a:t>
            </a:r>
            <a:r>
              <a:rPr lang="sv-SE" sz="1400" dirty="0">
                <a:solidFill>
                  <a:schemeClr val="tx1">
                    <a:lumMod val="75000"/>
                    <a:lumOff val="25000"/>
                  </a:schemeClr>
                </a:solidFill>
              </a:rPr>
              <a:t>)</a:t>
            </a:r>
          </a:p>
          <a:p>
            <a:pPr marL="533400" indent="-284163">
              <a:buFont typeface="Arial" panose="020B0604020202020204" pitchFamily="34" charset="0"/>
              <a:buChar char="•"/>
            </a:pPr>
            <a:endParaRPr lang="sv-SE" sz="1400" b="1" dirty="0">
              <a:solidFill>
                <a:schemeClr val="tx1">
                  <a:lumMod val="75000"/>
                  <a:lumOff val="25000"/>
                </a:schemeClr>
              </a:solidFill>
            </a:endParaRPr>
          </a:p>
          <a:p>
            <a:r>
              <a:rPr lang="sv-SE" b="1" dirty="0" err="1">
                <a:solidFill>
                  <a:schemeClr val="accent1"/>
                </a:solidFill>
              </a:rPr>
              <a:t>Environmental</a:t>
            </a:r>
            <a:r>
              <a:rPr lang="sv-SE" b="1" dirty="0">
                <a:solidFill>
                  <a:schemeClr val="accent1"/>
                </a:solidFill>
              </a:rPr>
              <a:t>/</a:t>
            </a:r>
            <a:r>
              <a:rPr lang="sv-SE" b="1" dirty="0" err="1">
                <a:solidFill>
                  <a:schemeClr val="accent1"/>
                </a:solidFill>
              </a:rPr>
              <a:t>physical</a:t>
            </a:r>
            <a:endParaRPr lang="sv-SE" b="1" dirty="0">
              <a:solidFill>
                <a:schemeClr val="accent1"/>
              </a:solidFill>
            </a:endParaRPr>
          </a:p>
          <a:p>
            <a:pPr marL="533400" indent="-284163">
              <a:buFont typeface="Arial" panose="020B0604020202020204" pitchFamily="34" charset="0"/>
              <a:buChar char="•"/>
            </a:pPr>
            <a:r>
              <a:rPr lang="sv-SE" sz="1400" dirty="0" err="1">
                <a:solidFill>
                  <a:schemeClr val="tx1">
                    <a:lumMod val="75000"/>
                    <a:lumOff val="25000"/>
                  </a:schemeClr>
                </a:solidFill>
              </a:rPr>
              <a:t>Environmental</a:t>
            </a:r>
            <a:r>
              <a:rPr lang="sv-SE" sz="1400" dirty="0">
                <a:solidFill>
                  <a:schemeClr val="tx1">
                    <a:lumMod val="75000"/>
                    <a:lumOff val="25000"/>
                  </a:schemeClr>
                </a:solidFill>
              </a:rPr>
              <a:t> </a:t>
            </a:r>
            <a:r>
              <a:rPr lang="sv-SE" sz="1400" dirty="0" err="1">
                <a:solidFill>
                  <a:schemeClr val="tx1">
                    <a:lumMod val="75000"/>
                    <a:lumOff val="25000"/>
                  </a:schemeClr>
                </a:solidFill>
              </a:rPr>
              <a:t>dangers</a:t>
            </a:r>
            <a:r>
              <a:rPr lang="sv-SE" sz="1400" dirty="0">
                <a:solidFill>
                  <a:schemeClr val="tx1">
                    <a:lumMod val="75000"/>
                    <a:lumOff val="25000"/>
                  </a:schemeClr>
                </a:solidFill>
              </a:rPr>
              <a:t> or </a:t>
            </a:r>
            <a:r>
              <a:rPr lang="sv-SE" sz="1400" dirty="0" err="1">
                <a:solidFill>
                  <a:schemeClr val="tx1">
                    <a:lumMod val="75000"/>
                    <a:lumOff val="25000"/>
                  </a:schemeClr>
                </a:solidFill>
              </a:rPr>
              <a:t>hazards</a:t>
            </a:r>
            <a:r>
              <a:rPr lang="sv-SE" sz="1400" dirty="0">
                <a:solidFill>
                  <a:schemeClr val="tx1">
                    <a:lumMod val="75000"/>
                    <a:lumOff val="25000"/>
                  </a:schemeClr>
                </a:solidFill>
              </a:rPr>
              <a:t> </a:t>
            </a:r>
            <a:r>
              <a:rPr lang="sv-SE" sz="1400" dirty="0" err="1">
                <a:solidFill>
                  <a:schemeClr val="tx1">
                    <a:lumMod val="75000"/>
                    <a:lumOff val="25000"/>
                  </a:schemeClr>
                </a:solidFill>
              </a:rPr>
              <a:t>impinging</a:t>
            </a:r>
            <a:r>
              <a:rPr lang="sv-SE" sz="1400" dirty="0">
                <a:solidFill>
                  <a:schemeClr val="tx1">
                    <a:lumMod val="75000"/>
                    <a:lumOff val="25000"/>
                  </a:schemeClr>
                </a:solidFill>
              </a:rPr>
              <a:t> </a:t>
            </a:r>
            <a:r>
              <a:rPr lang="sv-SE" sz="1400" dirty="0" err="1">
                <a:solidFill>
                  <a:schemeClr val="tx1">
                    <a:lumMod val="75000"/>
                    <a:lumOff val="25000"/>
                  </a:schemeClr>
                </a:solidFill>
              </a:rPr>
              <a:t>movement</a:t>
            </a:r>
            <a:endParaRPr lang="sv-SE" sz="1400" dirty="0">
              <a:solidFill>
                <a:schemeClr val="tx1">
                  <a:lumMod val="75000"/>
                  <a:lumOff val="25000"/>
                </a:schemeClr>
              </a:solidFill>
            </a:endParaRPr>
          </a:p>
          <a:p>
            <a:pPr marL="533400" indent="-284163">
              <a:buFont typeface="Arial" panose="020B0604020202020204" pitchFamily="34" charset="0"/>
              <a:buChar char="•"/>
            </a:pPr>
            <a:r>
              <a:rPr lang="sv-SE" sz="1400" dirty="0" err="1">
                <a:solidFill>
                  <a:schemeClr val="tx1">
                    <a:lumMod val="75000"/>
                    <a:lumOff val="25000"/>
                  </a:schemeClr>
                </a:solidFill>
              </a:rPr>
              <a:t>Crossing</a:t>
            </a:r>
            <a:r>
              <a:rPr lang="sv-SE" sz="1400" dirty="0">
                <a:solidFill>
                  <a:schemeClr val="tx1">
                    <a:lumMod val="75000"/>
                    <a:lumOff val="25000"/>
                  </a:schemeClr>
                </a:solidFill>
              </a:rPr>
              <a:t> </a:t>
            </a:r>
            <a:r>
              <a:rPr lang="sv-SE" sz="1400" dirty="0" err="1">
                <a:solidFill>
                  <a:schemeClr val="tx1">
                    <a:lumMod val="75000"/>
                    <a:lumOff val="25000"/>
                  </a:schemeClr>
                </a:solidFill>
              </a:rPr>
              <a:t>difficult</a:t>
            </a:r>
            <a:r>
              <a:rPr lang="sv-SE" sz="1400" dirty="0">
                <a:solidFill>
                  <a:schemeClr val="tx1">
                    <a:lumMod val="75000"/>
                    <a:lumOff val="25000"/>
                  </a:schemeClr>
                </a:solidFill>
              </a:rPr>
              <a:t> </a:t>
            </a:r>
            <a:r>
              <a:rPr lang="sv-SE" sz="1400" dirty="0" err="1">
                <a:solidFill>
                  <a:schemeClr val="tx1">
                    <a:lumMod val="75000"/>
                    <a:lumOff val="25000"/>
                  </a:schemeClr>
                </a:solidFill>
              </a:rPr>
              <a:t>terrain</a:t>
            </a:r>
            <a:r>
              <a:rPr lang="sv-SE" sz="1400" dirty="0">
                <a:solidFill>
                  <a:schemeClr val="tx1">
                    <a:lumMod val="75000"/>
                    <a:lumOff val="25000"/>
                  </a:schemeClr>
                </a:solidFill>
              </a:rPr>
              <a:t> (</a:t>
            </a:r>
            <a:r>
              <a:rPr lang="sv-SE" sz="1400" dirty="0" err="1">
                <a:solidFill>
                  <a:schemeClr val="tx1">
                    <a:lumMod val="75000"/>
                    <a:lumOff val="25000"/>
                  </a:schemeClr>
                </a:solidFill>
              </a:rPr>
              <a:t>seas</a:t>
            </a:r>
            <a:r>
              <a:rPr lang="sv-SE" sz="1400" dirty="0">
                <a:solidFill>
                  <a:schemeClr val="tx1">
                    <a:lumMod val="75000"/>
                    <a:lumOff val="25000"/>
                  </a:schemeClr>
                </a:solidFill>
              </a:rPr>
              <a:t>, </a:t>
            </a:r>
            <a:r>
              <a:rPr lang="sv-SE" sz="1400" dirty="0" err="1">
                <a:solidFill>
                  <a:schemeClr val="tx1">
                    <a:lumMod val="75000"/>
                    <a:lumOff val="25000"/>
                  </a:schemeClr>
                </a:solidFill>
              </a:rPr>
              <a:t>deserts</a:t>
            </a:r>
            <a:r>
              <a:rPr lang="sv-SE" sz="1400" dirty="0">
                <a:solidFill>
                  <a:schemeClr val="tx1">
                    <a:lumMod val="75000"/>
                    <a:lumOff val="25000"/>
                  </a:schemeClr>
                </a:solidFill>
              </a:rPr>
              <a:t>, </a:t>
            </a:r>
            <a:r>
              <a:rPr lang="sv-SE" sz="1400" dirty="0" err="1">
                <a:solidFill>
                  <a:schemeClr val="tx1">
                    <a:lumMod val="75000"/>
                    <a:lumOff val="25000"/>
                  </a:schemeClr>
                </a:solidFill>
              </a:rPr>
              <a:t>mountains</a:t>
            </a:r>
            <a:r>
              <a:rPr lang="sv-SE" sz="1400" dirty="0">
                <a:solidFill>
                  <a:schemeClr val="tx1">
                    <a:lumMod val="75000"/>
                    <a:lumOff val="25000"/>
                  </a:schemeClr>
                </a:solidFill>
              </a:rPr>
              <a:t>)</a:t>
            </a:r>
            <a:endParaRPr lang="sv-SE" sz="1600" b="1" dirty="0">
              <a:solidFill>
                <a:schemeClr val="accent1"/>
              </a:solidFill>
            </a:endParaRPr>
          </a:p>
        </p:txBody>
      </p:sp>
    </p:spTree>
    <p:extLst>
      <p:ext uri="{BB962C8B-B14F-4D97-AF65-F5344CB8AC3E}">
        <p14:creationId xmlns:p14="http://schemas.microsoft.com/office/powerpoint/2010/main" val="17048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02A4C9-6A28-4373-936D-EE00B10D0DA4}"/>
              </a:ext>
            </a:extLst>
          </p:cNvPr>
          <p:cNvSpPr>
            <a:spLocks noGrp="1"/>
          </p:cNvSpPr>
          <p:nvPr>
            <p:ph type="title"/>
          </p:nvPr>
        </p:nvSpPr>
        <p:spPr/>
        <p:txBody>
          <a:bodyPr>
            <a:normAutofit/>
          </a:bodyPr>
          <a:lstStyle/>
          <a:p>
            <a:pPr marL="533400" indent="-533400"/>
            <a:r>
              <a:rPr lang="sv-SE" sz="3200" b="1" dirty="0"/>
              <a:t>3.	</a:t>
            </a:r>
            <a:r>
              <a:rPr lang="en-GB" sz="3200" b="1" dirty="0"/>
              <a:t>Problematizing the forced-voluntary dichotomy</a:t>
            </a:r>
            <a:br>
              <a:rPr lang="en-GB" sz="3200" b="1" dirty="0"/>
            </a:br>
            <a:r>
              <a:rPr lang="en-GB" sz="2000" dirty="0"/>
              <a:t>Questions for reflection  </a:t>
            </a:r>
            <a:endParaRPr lang="sv-SE" sz="3200" dirty="0"/>
          </a:p>
        </p:txBody>
      </p:sp>
      <p:pic>
        <p:nvPicPr>
          <p:cNvPr id="4" name="Bild 3" descr="Frågetecken med hel fyllning">
            <a:extLst>
              <a:ext uri="{FF2B5EF4-FFF2-40B4-BE49-F238E27FC236}">
                <a16:creationId xmlns:a16="http://schemas.microsoft.com/office/drawing/2014/main" id="{CFF3738C-ADC2-4447-8F40-8F78792D38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6915" y="2425644"/>
            <a:ext cx="658756" cy="658756"/>
          </a:xfrm>
          <a:prstGeom prst="rect">
            <a:avLst/>
          </a:prstGeom>
        </p:spPr>
      </p:pic>
      <p:sp>
        <p:nvSpPr>
          <p:cNvPr id="5" name="textruta 4">
            <a:extLst>
              <a:ext uri="{FF2B5EF4-FFF2-40B4-BE49-F238E27FC236}">
                <a16:creationId xmlns:a16="http://schemas.microsoft.com/office/drawing/2014/main" id="{DC0C0396-E837-473B-8E5E-8C65345AC923}"/>
              </a:ext>
            </a:extLst>
          </p:cNvPr>
          <p:cNvSpPr txBox="1"/>
          <p:nvPr/>
        </p:nvSpPr>
        <p:spPr>
          <a:xfrm>
            <a:off x="2255786" y="2203781"/>
            <a:ext cx="9037648" cy="120032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sv-SE" dirty="0" err="1">
                <a:solidFill>
                  <a:schemeClr val="tx1">
                    <a:lumMod val="75000"/>
                    <a:lumOff val="25000"/>
                  </a:schemeClr>
                </a:solidFill>
                <a:latin typeface="Calibri" panose="020F0502020204030204"/>
              </a:rPr>
              <a:t>Building</a:t>
            </a:r>
            <a:r>
              <a:rPr lang="sv-SE" dirty="0">
                <a:solidFill>
                  <a:schemeClr val="tx1">
                    <a:lumMod val="75000"/>
                    <a:lumOff val="25000"/>
                  </a:schemeClr>
                </a:solidFill>
                <a:latin typeface="Calibri" panose="020F0502020204030204"/>
              </a:rPr>
              <a:t> on </a:t>
            </a:r>
            <a:r>
              <a:rPr lang="sv-SE" dirty="0" err="1">
                <a:solidFill>
                  <a:schemeClr val="tx1">
                    <a:lumMod val="75000"/>
                    <a:lumOff val="25000"/>
                  </a:schemeClr>
                </a:solidFill>
                <a:latin typeface="Calibri" panose="020F0502020204030204"/>
              </a:rPr>
              <a:t>your</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knowledge</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about</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movement</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movers</a:t>
            </a:r>
            <a:r>
              <a:rPr lang="sv-SE" dirty="0">
                <a:solidFill>
                  <a:schemeClr val="tx1">
                    <a:lumMod val="75000"/>
                    <a:lumOff val="25000"/>
                  </a:schemeClr>
                </a:solidFill>
                <a:latin typeface="Calibri" panose="020F0502020204030204"/>
              </a:rPr>
              <a:t> and </a:t>
            </a:r>
            <a:r>
              <a:rPr lang="sv-SE" dirty="0" err="1">
                <a:solidFill>
                  <a:schemeClr val="tx1">
                    <a:lumMod val="75000"/>
                    <a:lumOff val="25000"/>
                  </a:schemeClr>
                </a:solidFill>
                <a:latin typeface="Calibri" panose="020F0502020204030204"/>
              </a:rPr>
              <a:t>reasons</a:t>
            </a:r>
            <a:r>
              <a:rPr lang="sv-SE" dirty="0">
                <a:solidFill>
                  <a:schemeClr val="tx1">
                    <a:lumMod val="75000"/>
                    <a:lumOff val="25000"/>
                  </a:schemeClr>
                </a:solidFill>
                <a:latin typeface="Calibri" panose="020F0502020204030204"/>
              </a:rPr>
              <a:t> for </a:t>
            </a:r>
            <a:r>
              <a:rPr lang="sv-SE" dirty="0" err="1">
                <a:solidFill>
                  <a:schemeClr val="tx1">
                    <a:lumMod val="75000"/>
                    <a:lumOff val="25000"/>
                  </a:schemeClr>
                </a:solidFill>
                <a:latin typeface="Calibri" panose="020F0502020204030204"/>
              </a:rPr>
              <a:t>moving</a:t>
            </a:r>
            <a:r>
              <a:rPr lang="sv-SE" dirty="0">
                <a:solidFill>
                  <a:schemeClr val="tx1">
                    <a:lumMod val="75000"/>
                    <a:lumOff val="25000"/>
                  </a:schemeClr>
                </a:solidFill>
                <a:latin typeface="Calibri" panose="020F0502020204030204"/>
              </a:rPr>
              <a:t> from </a:t>
            </a:r>
            <a:r>
              <a:rPr lang="sv-SE" dirty="0" err="1">
                <a:solidFill>
                  <a:schemeClr val="tx1">
                    <a:lumMod val="75000"/>
                    <a:lumOff val="25000"/>
                  </a:schemeClr>
                </a:solidFill>
                <a:latin typeface="Calibri" panose="020F0502020204030204"/>
              </a:rPr>
              <a:t>Module</a:t>
            </a:r>
            <a:r>
              <a:rPr lang="sv-SE" dirty="0">
                <a:solidFill>
                  <a:schemeClr val="tx1">
                    <a:lumMod val="75000"/>
                    <a:lumOff val="25000"/>
                  </a:schemeClr>
                </a:solidFill>
                <a:latin typeface="Calibri" panose="020F0502020204030204"/>
              </a:rPr>
              <a:t> 1,  as </a:t>
            </a:r>
            <a:r>
              <a:rPr lang="sv-SE" dirty="0" err="1">
                <a:solidFill>
                  <a:schemeClr val="tx1">
                    <a:lumMod val="75000"/>
                    <a:lumOff val="25000"/>
                  </a:schemeClr>
                </a:solidFill>
                <a:latin typeface="Calibri" panose="020F0502020204030204"/>
              </a:rPr>
              <a:t>well</a:t>
            </a:r>
            <a:r>
              <a:rPr lang="sv-SE" dirty="0">
                <a:solidFill>
                  <a:schemeClr val="tx1">
                    <a:lumMod val="75000"/>
                    <a:lumOff val="25000"/>
                  </a:schemeClr>
                </a:solidFill>
                <a:latin typeface="Calibri" panose="020F0502020204030204"/>
              </a:rPr>
              <a:t> as the </a:t>
            </a:r>
            <a:r>
              <a:rPr lang="sv-SE" dirty="0" err="1">
                <a:solidFill>
                  <a:schemeClr val="tx1">
                    <a:lumMod val="75000"/>
                    <a:lumOff val="25000"/>
                  </a:schemeClr>
                </a:solidFill>
                <a:latin typeface="Calibri" panose="020F0502020204030204"/>
              </a:rPr>
              <a:t>knowledge</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you</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have</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been</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presented</a:t>
            </a:r>
            <a:r>
              <a:rPr lang="sv-SE" dirty="0">
                <a:solidFill>
                  <a:schemeClr val="tx1">
                    <a:lumMod val="75000"/>
                    <a:lumOff val="25000"/>
                  </a:schemeClr>
                </a:solidFill>
                <a:latin typeface="Calibri" panose="020F0502020204030204"/>
              </a:rPr>
              <a:t> in the </a:t>
            </a:r>
            <a:r>
              <a:rPr lang="sv-SE" dirty="0" err="1">
                <a:solidFill>
                  <a:schemeClr val="tx1">
                    <a:lumMod val="75000"/>
                    <a:lumOff val="25000"/>
                  </a:schemeClr>
                </a:solidFill>
                <a:latin typeface="Calibri" panose="020F0502020204030204"/>
              </a:rPr>
              <a:t>previous</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slides</a:t>
            </a:r>
            <a:r>
              <a:rPr lang="sv-SE" dirty="0">
                <a:solidFill>
                  <a:schemeClr val="tx1">
                    <a:lumMod val="75000"/>
                    <a:lumOff val="25000"/>
                  </a:schemeClr>
                </a:solidFill>
                <a:latin typeface="Calibri" panose="020F0502020204030204"/>
              </a:rPr>
              <a:t>, do </a:t>
            </a:r>
            <a:r>
              <a:rPr lang="sv-SE" dirty="0" err="1">
                <a:solidFill>
                  <a:schemeClr val="tx1">
                    <a:lumMod val="75000"/>
                    <a:lumOff val="25000"/>
                  </a:schemeClr>
                </a:solidFill>
                <a:latin typeface="Calibri" panose="020F0502020204030204"/>
              </a:rPr>
              <a:t>you</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think</a:t>
            </a:r>
            <a:r>
              <a:rPr lang="sv-SE" dirty="0">
                <a:solidFill>
                  <a:schemeClr val="tx1">
                    <a:lumMod val="75000"/>
                    <a:lumOff val="25000"/>
                  </a:schemeClr>
                </a:solidFill>
                <a:latin typeface="Calibri" panose="020F0502020204030204"/>
              </a:rPr>
              <a:t> it is </a:t>
            </a:r>
            <a:r>
              <a:rPr lang="sv-SE" dirty="0" err="1">
                <a:solidFill>
                  <a:schemeClr val="tx1">
                    <a:lumMod val="75000"/>
                    <a:lumOff val="25000"/>
                  </a:schemeClr>
                </a:solidFill>
                <a:latin typeface="Calibri" panose="020F0502020204030204"/>
              </a:rPr>
              <a:t>possible</a:t>
            </a:r>
            <a:r>
              <a:rPr lang="sv-SE" dirty="0">
                <a:solidFill>
                  <a:schemeClr val="tx1">
                    <a:lumMod val="75000"/>
                    <a:lumOff val="25000"/>
                  </a:schemeClr>
                </a:solidFill>
                <a:latin typeface="Calibri" panose="020F0502020204030204"/>
              </a:rPr>
              <a:t> to </a:t>
            </a:r>
            <a:r>
              <a:rPr lang="sv-SE" dirty="0" err="1">
                <a:solidFill>
                  <a:schemeClr val="tx1">
                    <a:lumMod val="75000"/>
                    <a:lumOff val="25000"/>
                  </a:schemeClr>
                </a:solidFill>
                <a:latin typeface="Calibri" panose="020F0502020204030204"/>
              </a:rPr>
              <a:t>draw</a:t>
            </a:r>
            <a:r>
              <a:rPr lang="sv-SE" dirty="0">
                <a:solidFill>
                  <a:schemeClr val="tx1">
                    <a:lumMod val="75000"/>
                    <a:lumOff val="25000"/>
                  </a:schemeClr>
                </a:solidFill>
                <a:latin typeface="Calibri" panose="020F0502020204030204"/>
              </a:rPr>
              <a:t> a </a:t>
            </a:r>
            <a:r>
              <a:rPr lang="sv-SE" dirty="0" err="1">
                <a:solidFill>
                  <a:schemeClr val="tx1">
                    <a:lumMod val="75000"/>
                    <a:lumOff val="25000"/>
                  </a:schemeClr>
                </a:solidFill>
                <a:latin typeface="Calibri" panose="020F0502020204030204"/>
              </a:rPr>
              <a:t>distinction</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between</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movement</a:t>
            </a:r>
            <a:r>
              <a:rPr lang="sv-SE" dirty="0">
                <a:solidFill>
                  <a:schemeClr val="tx1">
                    <a:lumMod val="75000"/>
                    <a:lumOff val="25000"/>
                  </a:schemeClr>
                </a:solidFill>
                <a:latin typeface="Calibri" panose="020F0502020204030204"/>
              </a:rPr>
              <a:t> as </a:t>
            </a:r>
            <a:r>
              <a:rPr lang="sv-SE" dirty="0" err="1">
                <a:solidFill>
                  <a:schemeClr val="tx1">
                    <a:lumMod val="75000"/>
                    <a:lumOff val="25000"/>
                  </a:schemeClr>
                </a:solidFill>
                <a:latin typeface="Calibri" panose="020F0502020204030204"/>
              </a:rPr>
              <a:t>voluntary</a:t>
            </a:r>
            <a:r>
              <a:rPr lang="sv-SE" dirty="0">
                <a:solidFill>
                  <a:schemeClr val="tx1">
                    <a:lumMod val="75000"/>
                    <a:lumOff val="25000"/>
                  </a:schemeClr>
                </a:solidFill>
                <a:latin typeface="Calibri" panose="020F0502020204030204"/>
              </a:rPr>
              <a:t> and </a:t>
            </a:r>
            <a:r>
              <a:rPr lang="sv-SE" dirty="0" err="1">
                <a:solidFill>
                  <a:schemeClr val="tx1">
                    <a:lumMod val="75000"/>
                    <a:lumOff val="25000"/>
                  </a:schemeClr>
                </a:solidFill>
                <a:latin typeface="Calibri" panose="020F0502020204030204"/>
              </a:rPr>
              <a:t>movement</a:t>
            </a:r>
            <a:r>
              <a:rPr lang="sv-SE" dirty="0">
                <a:solidFill>
                  <a:schemeClr val="tx1">
                    <a:lumMod val="75000"/>
                    <a:lumOff val="25000"/>
                  </a:schemeClr>
                </a:solidFill>
                <a:latin typeface="Calibri" panose="020F0502020204030204"/>
              </a:rPr>
              <a:t> as </a:t>
            </a:r>
            <a:r>
              <a:rPr lang="sv-SE" dirty="0" err="1">
                <a:solidFill>
                  <a:schemeClr val="tx1">
                    <a:lumMod val="75000"/>
                    <a:lumOff val="25000"/>
                  </a:schemeClr>
                </a:solidFill>
                <a:latin typeface="Calibri" panose="020F0502020204030204"/>
              </a:rPr>
              <a:t>forced</a:t>
            </a:r>
            <a:r>
              <a:rPr lang="sv-SE" dirty="0">
                <a:solidFill>
                  <a:schemeClr val="tx1">
                    <a:lumMod val="75000"/>
                    <a:lumOff val="25000"/>
                  </a:schemeClr>
                </a:solidFill>
                <a:latin typeface="Calibri" panose="020F0502020204030204"/>
              </a:rPr>
              <a:t>? </a:t>
            </a:r>
            <a:r>
              <a:rPr lang="sv-SE" dirty="0" err="1">
                <a:solidFill>
                  <a:schemeClr val="tx1">
                    <a:lumMod val="75000"/>
                    <a:lumOff val="25000"/>
                  </a:schemeClr>
                </a:solidFill>
                <a:latin typeface="Calibri" panose="020F0502020204030204"/>
              </a:rPr>
              <a:t>Why</a:t>
            </a:r>
            <a:r>
              <a:rPr lang="sv-SE" dirty="0">
                <a:solidFill>
                  <a:schemeClr val="tx1">
                    <a:lumMod val="75000"/>
                    <a:lumOff val="25000"/>
                  </a:schemeClr>
                </a:solidFill>
                <a:latin typeface="Calibri" panose="020F0502020204030204"/>
              </a:rPr>
              <a:t>/</a:t>
            </a:r>
            <a:r>
              <a:rPr lang="sv-SE" dirty="0" err="1">
                <a:solidFill>
                  <a:schemeClr val="tx1">
                    <a:lumMod val="75000"/>
                    <a:lumOff val="25000"/>
                  </a:schemeClr>
                </a:solidFill>
                <a:latin typeface="Calibri" panose="020F0502020204030204"/>
              </a:rPr>
              <a:t>why</a:t>
            </a:r>
            <a:r>
              <a:rPr lang="sv-SE" dirty="0">
                <a:solidFill>
                  <a:schemeClr val="tx1">
                    <a:lumMod val="75000"/>
                    <a:lumOff val="25000"/>
                  </a:schemeClr>
                </a:solidFill>
                <a:latin typeface="Calibri" panose="020F0502020204030204"/>
              </a:rPr>
              <a:t> not? </a:t>
            </a:r>
            <a:endParaRPr kumimoji="0" lang="sv-SE" sz="1800" b="0" i="0" u="none" strike="noStrike" kern="1200" cap="none" spc="0" normalizeH="0" baseline="0" noProof="0" dirty="0">
              <a:ln>
                <a:noFill/>
              </a:ln>
              <a:solidFill>
                <a:schemeClr val="tx1">
                  <a:lumMod val="75000"/>
                  <a:lumOff val="25000"/>
                </a:schemeClr>
              </a:solidFill>
              <a:effectLst/>
              <a:uLnTx/>
              <a:uFillTx/>
              <a:latin typeface="Calibri" panose="020F0502020204030204"/>
            </a:endParaRPr>
          </a:p>
        </p:txBody>
      </p:sp>
      <p:sp>
        <p:nvSpPr>
          <p:cNvPr id="3" name="Platshållare för bildnummer 2">
            <a:extLst>
              <a:ext uri="{FF2B5EF4-FFF2-40B4-BE49-F238E27FC236}">
                <a16:creationId xmlns:a16="http://schemas.microsoft.com/office/drawing/2014/main" id="{6A60471D-653D-46DC-A66B-6DBE7F984029}"/>
              </a:ext>
            </a:extLst>
          </p:cNvPr>
          <p:cNvSpPr>
            <a:spLocks noGrp="1"/>
          </p:cNvSpPr>
          <p:nvPr>
            <p:ph type="sldNum" sz="quarter" idx="12"/>
          </p:nvPr>
        </p:nvSpPr>
        <p:spPr>
          <a:xfrm>
            <a:off x="10673348" y="6459785"/>
            <a:ext cx="1312025" cy="365125"/>
          </a:xfrm>
        </p:spPr>
        <p:txBody>
          <a:bodyPr/>
          <a:lstStyle/>
          <a:p>
            <a:r>
              <a:rPr lang="en-GB" dirty="0"/>
              <a:t>6</a:t>
            </a:r>
          </a:p>
        </p:txBody>
      </p:sp>
      <p:sp>
        <p:nvSpPr>
          <p:cNvPr id="7" name="Rektangel 6">
            <a:extLst>
              <a:ext uri="{FF2B5EF4-FFF2-40B4-BE49-F238E27FC236}">
                <a16:creationId xmlns:a16="http://schemas.microsoft.com/office/drawing/2014/main" id="{D2947756-6EDE-4DD8-882B-FEC9C0FC417D}"/>
              </a:ext>
            </a:extLst>
          </p:cNvPr>
          <p:cNvSpPr/>
          <p:nvPr/>
        </p:nvSpPr>
        <p:spPr>
          <a:xfrm>
            <a:off x="-1" y="0"/>
            <a:ext cx="324853"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3. </a:t>
            </a:r>
            <a:r>
              <a:rPr lang="sv-SE" sz="1400" dirty="0" err="1"/>
              <a:t>probleamtizing</a:t>
            </a:r>
            <a:r>
              <a:rPr lang="sv-SE" sz="1400" dirty="0"/>
              <a:t> the </a:t>
            </a:r>
            <a:r>
              <a:rPr lang="sv-SE" sz="1400" dirty="0" err="1"/>
              <a:t>forced-voluntary</a:t>
            </a:r>
            <a:r>
              <a:rPr lang="sv-SE" sz="1400" dirty="0"/>
              <a:t> </a:t>
            </a:r>
            <a:r>
              <a:rPr lang="sv-SE" sz="1400" dirty="0" err="1"/>
              <a:t>dichotomy</a:t>
            </a:r>
            <a:endParaRPr lang="sv-SE" sz="1400" dirty="0"/>
          </a:p>
        </p:txBody>
      </p:sp>
    </p:spTree>
    <p:extLst>
      <p:ext uri="{BB962C8B-B14F-4D97-AF65-F5344CB8AC3E}">
        <p14:creationId xmlns:p14="http://schemas.microsoft.com/office/powerpoint/2010/main" val="6713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02A4C9-6A28-4373-936D-EE00B10D0DA4}"/>
              </a:ext>
            </a:extLst>
          </p:cNvPr>
          <p:cNvSpPr>
            <a:spLocks noGrp="1"/>
          </p:cNvSpPr>
          <p:nvPr>
            <p:ph type="title"/>
          </p:nvPr>
        </p:nvSpPr>
        <p:spPr/>
        <p:txBody>
          <a:bodyPr>
            <a:normAutofit/>
          </a:bodyPr>
          <a:lstStyle/>
          <a:p>
            <a:pPr marL="498475" indent="-487363"/>
            <a:r>
              <a:rPr lang="sv-SE" sz="3200" b="1" dirty="0"/>
              <a:t>4.	</a:t>
            </a:r>
            <a:r>
              <a:rPr lang="sv-SE" sz="3200" b="1" dirty="0" err="1"/>
              <a:t>Implications</a:t>
            </a:r>
            <a:r>
              <a:rPr lang="sv-SE" sz="3200" b="1" dirty="0"/>
              <a:t> </a:t>
            </a:r>
            <a:r>
              <a:rPr lang="sv-SE" sz="3200" b="1" dirty="0" err="1"/>
              <a:t>of</a:t>
            </a:r>
            <a:r>
              <a:rPr lang="sv-SE" sz="3200" b="1" dirty="0"/>
              <a:t> the </a:t>
            </a:r>
            <a:r>
              <a:rPr lang="sv-SE" sz="3200" b="1" dirty="0" err="1"/>
              <a:t>terminology</a:t>
            </a:r>
            <a:br>
              <a:rPr lang="sv-SE" sz="3200" b="1" dirty="0"/>
            </a:br>
            <a:r>
              <a:rPr lang="sv-SE" sz="2000" dirty="0"/>
              <a:t>Rigid </a:t>
            </a:r>
            <a:r>
              <a:rPr lang="sv-SE" sz="2000" dirty="0" err="1"/>
              <a:t>categories</a:t>
            </a:r>
            <a:r>
              <a:rPr lang="sv-SE" sz="2000" dirty="0"/>
              <a:t> and </a:t>
            </a:r>
            <a:r>
              <a:rPr lang="sv-SE" sz="2000" dirty="0" err="1"/>
              <a:t>complex</a:t>
            </a:r>
            <a:r>
              <a:rPr lang="sv-SE" sz="2000" dirty="0"/>
              <a:t> </a:t>
            </a:r>
            <a:r>
              <a:rPr lang="sv-SE" sz="2000" dirty="0" err="1"/>
              <a:t>lives</a:t>
            </a:r>
            <a:r>
              <a:rPr lang="sv-SE" sz="2000" dirty="0"/>
              <a:t> </a:t>
            </a:r>
            <a:endParaRPr lang="sv-SE" sz="3200" dirty="0"/>
          </a:p>
        </p:txBody>
      </p:sp>
      <p:sp>
        <p:nvSpPr>
          <p:cNvPr id="4" name="Platshållare för bildnummer 3">
            <a:extLst>
              <a:ext uri="{FF2B5EF4-FFF2-40B4-BE49-F238E27FC236}">
                <a16:creationId xmlns:a16="http://schemas.microsoft.com/office/drawing/2014/main" id="{82EFF936-4658-4522-9AED-0273D023B00E}"/>
              </a:ext>
            </a:extLst>
          </p:cNvPr>
          <p:cNvSpPr>
            <a:spLocks noGrp="1"/>
          </p:cNvSpPr>
          <p:nvPr>
            <p:ph type="sldNum" sz="quarter" idx="12"/>
          </p:nvPr>
        </p:nvSpPr>
        <p:spPr>
          <a:xfrm>
            <a:off x="10666010" y="6459785"/>
            <a:ext cx="1312025" cy="365125"/>
          </a:xfrm>
        </p:spPr>
        <p:txBody>
          <a:bodyPr/>
          <a:lstStyle/>
          <a:p>
            <a:r>
              <a:rPr lang="en-GB" dirty="0"/>
              <a:t>7</a:t>
            </a:r>
          </a:p>
        </p:txBody>
      </p:sp>
      <p:sp>
        <p:nvSpPr>
          <p:cNvPr id="5" name="Rektangel 4">
            <a:extLst>
              <a:ext uri="{FF2B5EF4-FFF2-40B4-BE49-F238E27FC236}">
                <a16:creationId xmlns:a16="http://schemas.microsoft.com/office/drawing/2014/main" id="{AD7CC28B-A897-4BA6-AB13-C1FEA7A2DACB}"/>
              </a:ext>
            </a:extLst>
          </p:cNvPr>
          <p:cNvSpPr/>
          <p:nvPr/>
        </p:nvSpPr>
        <p:spPr>
          <a:xfrm>
            <a:off x="-1" y="0"/>
            <a:ext cx="324853" cy="6858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4. </a:t>
            </a:r>
            <a:r>
              <a:rPr lang="sv-SE" sz="1400" dirty="0" err="1"/>
              <a:t>Implications</a:t>
            </a:r>
            <a:r>
              <a:rPr lang="sv-SE" sz="1400" dirty="0"/>
              <a:t> </a:t>
            </a:r>
            <a:r>
              <a:rPr lang="sv-SE" sz="1400" dirty="0" err="1"/>
              <a:t>of</a:t>
            </a:r>
            <a:r>
              <a:rPr lang="sv-SE" sz="1400" dirty="0"/>
              <a:t> the </a:t>
            </a:r>
            <a:r>
              <a:rPr lang="sv-SE" sz="1400" dirty="0" err="1"/>
              <a:t>terminology</a:t>
            </a:r>
            <a:endParaRPr lang="sv-SE" sz="1400" dirty="0"/>
          </a:p>
        </p:txBody>
      </p:sp>
      <p:pic>
        <p:nvPicPr>
          <p:cNvPr id="10" name="Bild 9" descr="Utropstecken">
            <a:extLst>
              <a:ext uri="{FF2B5EF4-FFF2-40B4-BE49-F238E27FC236}">
                <a16:creationId xmlns:a16="http://schemas.microsoft.com/office/drawing/2014/main" id="{DEC58E3F-228B-4752-A432-1CFD75E872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8696" y="3851747"/>
            <a:ext cx="616975" cy="616975"/>
          </a:xfrm>
          <a:prstGeom prst="rect">
            <a:avLst/>
          </a:prstGeom>
        </p:spPr>
      </p:pic>
      <p:pic>
        <p:nvPicPr>
          <p:cNvPr id="11" name="Bild 10" descr="Utropstecken">
            <a:extLst>
              <a:ext uri="{FF2B5EF4-FFF2-40B4-BE49-F238E27FC236}">
                <a16:creationId xmlns:a16="http://schemas.microsoft.com/office/drawing/2014/main" id="{DE4047FA-DD0D-4222-AD29-7B49129A8E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3521" y="2570598"/>
            <a:ext cx="616975" cy="616975"/>
          </a:xfrm>
          <a:prstGeom prst="rect">
            <a:avLst/>
          </a:prstGeom>
        </p:spPr>
      </p:pic>
      <p:sp>
        <p:nvSpPr>
          <p:cNvPr id="12" name="textruta 11">
            <a:extLst>
              <a:ext uri="{FF2B5EF4-FFF2-40B4-BE49-F238E27FC236}">
                <a16:creationId xmlns:a16="http://schemas.microsoft.com/office/drawing/2014/main" id="{DE46B0B1-7197-4E26-86CE-26A9F653AE57}"/>
              </a:ext>
            </a:extLst>
          </p:cNvPr>
          <p:cNvSpPr txBox="1"/>
          <p:nvPr/>
        </p:nvSpPr>
        <p:spPr>
          <a:xfrm>
            <a:off x="2255786" y="2551028"/>
            <a:ext cx="8852262" cy="2031325"/>
          </a:xfrm>
          <a:prstGeom prst="rect">
            <a:avLst/>
          </a:prstGeom>
          <a:noFill/>
        </p:spPr>
        <p:txBody>
          <a:bodyPr wrap="square" rtlCol="0">
            <a:spAutoFit/>
          </a:bodyPr>
          <a:lstStyle/>
          <a:p>
            <a:pPr>
              <a:defRPr/>
            </a:pPr>
            <a:r>
              <a:rPr lang="en-US" dirty="0">
                <a:solidFill>
                  <a:schemeClr val="tx1">
                    <a:lumMod val="75000"/>
                    <a:lumOff val="25000"/>
                  </a:schemeClr>
                </a:solidFill>
              </a:rPr>
              <a:t>It is difficult to draw a line between for instance forced and voluntary movement as people’s lives are dynamic, and categories seldom fit the complexities of peoples lives</a:t>
            </a: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a:p>
            <a:pPr>
              <a:defRPr/>
            </a:pPr>
            <a:endParaRPr lang="en-US" dirty="0">
              <a:solidFill>
                <a:schemeClr val="tx1">
                  <a:lumMod val="75000"/>
                  <a:lumOff val="25000"/>
                </a:schemeClr>
              </a:solidFill>
            </a:endParaRPr>
          </a:p>
          <a:p>
            <a:pPr>
              <a:defRPr/>
            </a:pPr>
            <a:r>
              <a:rPr lang="sv-SE" dirty="0" err="1">
                <a:solidFill>
                  <a:schemeClr val="tx1">
                    <a:lumMod val="75000"/>
                    <a:lumOff val="25000"/>
                  </a:schemeClr>
                </a:solidFill>
              </a:rPr>
              <a:t>But</a:t>
            </a:r>
            <a:r>
              <a:rPr lang="sv-SE" dirty="0">
                <a:solidFill>
                  <a:schemeClr val="tx1">
                    <a:lumMod val="75000"/>
                    <a:lumOff val="25000"/>
                  </a:schemeClr>
                </a:solidFill>
              </a:rPr>
              <a:t>, </a:t>
            </a:r>
            <a:r>
              <a:rPr lang="sv-SE" dirty="0" err="1">
                <a:solidFill>
                  <a:schemeClr val="tx1">
                    <a:lumMod val="75000"/>
                    <a:lumOff val="25000"/>
                  </a:schemeClr>
                </a:solidFill>
              </a:rPr>
              <a:t>categories</a:t>
            </a:r>
            <a:r>
              <a:rPr lang="sv-SE" dirty="0">
                <a:solidFill>
                  <a:schemeClr val="tx1">
                    <a:lumMod val="75000"/>
                    <a:lumOff val="25000"/>
                  </a:schemeClr>
                </a:solidFill>
              </a:rPr>
              <a:t> </a:t>
            </a:r>
            <a:r>
              <a:rPr lang="sv-SE" dirty="0" err="1">
                <a:solidFill>
                  <a:schemeClr val="tx1">
                    <a:lumMod val="75000"/>
                    <a:lumOff val="25000"/>
                  </a:schemeClr>
                </a:solidFill>
              </a:rPr>
              <a:t>are</a:t>
            </a:r>
            <a:r>
              <a:rPr lang="sv-SE" dirty="0">
                <a:solidFill>
                  <a:schemeClr val="tx1">
                    <a:lumMod val="75000"/>
                    <a:lumOff val="25000"/>
                  </a:schemeClr>
                </a:solidFill>
              </a:rPr>
              <a:t> still </a:t>
            </a:r>
            <a:r>
              <a:rPr lang="sv-SE" dirty="0" err="1">
                <a:solidFill>
                  <a:schemeClr val="tx1">
                    <a:lumMod val="75000"/>
                    <a:lumOff val="25000"/>
                  </a:schemeClr>
                </a:solidFill>
              </a:rPr>
              <a:t>useful</a:t>
            </a:r>
            <a:r>
              <a:rPr lang="sv-SE" dirty="0">
                <a:solidFill>
                  <a:schemeClr val="tx1">
                    <a:lumMod val="75000"/>
                    <a:lumOff val="25000"/>
                  </a:schemeClr>
                </a:solidFill>
              </a:rPr>
              <a:t>, and </a:t>
            </a:r>
            <a:r>
              <a:rPr lang="sv-SE" dirty="0" err="1">
                <a:solidFill>
                  <a:schemeClr val="tx1">
                    <a:lumMod val="75000"/>
                    <a:lumOff val="25000"/>
                  </a:schemeClr>
                </a:solidFill>
              </a:rPr>
              <a:t>moreover</a:t>
            </a:r>
            <a:r>
              <a:rPr lang="sv-SE" dirty="0">
                <a:solidFill>
                  <a:schemeClr val="tx1">
                    <a:lumMod val="75000"/>
                    <a:lumOff val="25000"/>
                  </a:schemeClr>
                </a:solidFill>
              </a:rPr>
              <a:t>, </a:t>
            </a:r>
            <a:r>
              <a:rPr lang="sv-SE" dirty="0" err="1">
                <a:solidFill>
                  <a:schemeClr val="tx1">
                    <a:lumMod val="75000"/>
                    <a:lumOff val="25000"/>
                  </a:schemeClr>
                </a:solidFill>
              </a:rPr>
              <a:t>some</a:t>
            </a:r>
            <a:r>
              <a:rPr lang="sv-SE" dirty="0">
                <a:solidFill>
                  <a:schemeClr val="tx1">
                    <a:lumMod val="75000"/>
                    <a:lumOff val="25000"/>
                  </a:schemeClr>
                </a:solidFill>
              </a:rPr>
              <a:t> </a:t>
            </a:r>
            <a:r>
              <a:rPr lang="sv-SE" dirty="0" err="1">
                <a:solidFill>
                  <a:schemeClr val="tx1">
                    <a:lumMod val="75000"/>
                    <a:lumOff val="25000"/>
                  </a:schemeClr>
                </a:solidFill>
              </a:rPr>
              <a:t>categories</a:t>
            </a:r>
            <a:r>
              <a:rPr lang="sv-SE" dirty="0">
                <a:solidFill>
                  <a:schemeClr val="tx1">
                    <a:lumMod val="75000"/>
                    <a:lumOff val="25000"/>
                  </a:schemeClr>
                </a:solidFill>
              </a:rPr>
              <a:t> </a:t>
            </a:r>
            <a:r>
              <a:rPr lang="sv-SE" dirty="0" err="1">
                <a:solidFill>
                  <a:schemeClr val="tx1">
                    <a:lumMod val="75000"/>
                    <a:lumOff val="25000"/>
                  </a:schemeClr>
                </a:solidFill>
              </a:rPr>
              <a:t>are</a:t>
            </a:r>
            <a:r>
              <a:rPr lang="sv-SE" dirty="0">
                <a:solidFill>
                  <a:schemeClr val="tx1">
                    <a:lumMod val="75000"/>
                    <a:lumOff val="25000"/>
                  </a:schemeClr>
                </a:solidFill>
              </a:rPr>
              <a:t> </a:t>
            </a:r>
            <a:r>
              <a:rPr lang="sv-SE" dirty="0" err="1">
                <a:solidFill>
                  <a:schemeClr val="tx1">
                    <a:lumMod val="75000"/>
                    <a:lumOff val="25000"/>
                  </a:schemeClr>
                </a:solidFill>
              </a:rPr>
              <a:t>actually</a:t>
            </a:r>
            <a:r>
              <a:rPr lang="sv-SE" dirty="0">
                <a:solidFill>
                  <a:schemeClr val="tx1">
                    <a:lumMod val="75000"/>
                    <a:lumOff val="25000"/>
                  </a:schemeClr>
                </a:solidFill>
              </a:rPr>
              <a:t> a </a:t>
            </a:r>
            <a:r>
              <a:rPr lang="sv-SE" dirty="0" err="1">
                <a:solidFill>
                  <a:schemeClr val="tx1">
                    <a:lumMod val="75000"/>
                    <a:lumOff val="25000"/>
                  </a:schemeClr>
                </a:solidFill>
              </a:rPr>
              <a:t>necessity</a:t>
            </a:r>
            <a:r>
              <a:rPr lang="sv-SE" dirty="0">
                <a:solidFill>
                  <a:schemeClr val="tx1">
                    <a:lumMod val="75000"/>
                    <a:lumOff val="25000"/>
                  </a:schemeClr>
                </a:solidFill>
              </a:rPr>
              <a:t> to </a:t>
            </a:r>
            <a:r>
              <a:rPr lang="sv-SE" dirty="0" err="1">
                <a:solidFill>
                  <a:schemeClr val="tx1">
                    <a:lumMod val="75000"/>
                    <a:lumOff val="25000"/>
                  </a:schemeClr>
                </a:solidFill>
              </a:rPr>
              <a:t>define</a:t>
            </a:r>
            <a:r>
              <a:rPr lang="sv-SE" dirty="0">
                <a:solidFill>
                  <a:schemeClr val="tx1">
                    <a:lumMod val="75000"/>
                    <a:lumOff val="25000"/>
                  </a:schemeClr>
                </a:solidFill>
              </a:rPr>
              <a:t> the obligations </a:t>
            </a:r>
            <a:r>
              <a:rPr lang="sv-SE" dirty="0" err="1">
                <a:solidFill>
                  <a:schemeClr val="tx1">
                    <a:lumMod val="75000"/>
                    <a:lumOff val="25000"/>
                  </a:schemeClr>
                </a:solidFill>
              </a:rPr>
              <a:t>of</a:t>
            </a:r>
            <a:r>
              <a:rPr lang="sv-SE" dirty="0">
                <a:solidFill>
                  <a:schemeClr val="tx1">
                    <a:lumMod val="75000"/>
                    <a:lumOff val="25000"/>
                  </a:schemeClr>
                </a:solidFill>
              </a:rPr>
              <a:t> the </a:t>
            </a:r>
            <a:r>
              <a:rPr lang="sv-SE" dirty="0" err="1">
                <a:solidFill>
                  <a:schemeClr val="tx1">
                    <a:lumMod val="75000"/>
                    <a:lumOff val="25000"/>
                  </a:schemeClr>
                </a:solidFill>
              </a:rPr>
              <a:t>state</a:t>
            </a:r>
            <a:r>
              <a:rPr lang="sv-SE" dirty="0">
                <a:solidFill>
                  <a:schemeClr val="tx1">
                    <a:lumMod val="75000"/>
                    <a:lumOff val="25000"/>
                  </a:schemeClr>
                </a:solidFill>
              </a:rPr>
              <a:t> </a:t>
            </a:r>
            <a:r>
              <a:rPr lang="sv-SE" dirty="0" err="1">
                <a:solidFill>
                  <a:schemeClr val="tx1">
                    <a:lumMod val="75000"/>
                    <a:lumOff val="25000"/>
                  </a:schemeClr>
                </a:solidFill>
              </a:rPr>
              <a:t>along</a:t>
            </a:r>
            <a:r>
              <a:rPr lang="sv-SE" dirty="0">
                <a:solidFill>
                  <a:schemeClr val="tx1">
                    <a:lumMod val="75000"/>
                    <a:lumOff val="25000"/>
                  </a:schemeClr>
                </a:solidFill>
              </a:rPr>
              <a:t> </a:t>
            </a:r>
            <a:r>
              <a:rPr lang="sv-SE" dirty="0" err="1">
                <a:solidFill>
                  <a:schemeClr val="tx1">
                    <a:lumMod val="75000"/>
                    <a:lumOff val="25000"/>
                  </a:schemeClr>
                </a:solidFill>
              </a:rPr>
              <a:t>with</a:t>
            </a:r>
            <a:r>
              <a:rPr lang="sv-SE" dirty="0">
                <a:solidFill>
                  <a:schemeClr val="tx1">
                    <a:lumMod val="75000"/>
                    <a:lumOff val="25000"/>
                  </a:schemeClr>
                </a:solidFill>
              </a:rPr>
              <a:t> the international </a:t>
            </a:r>
            <a:r>
              <a:rPr lang="sv-SE" dirty="0" err="1">
                <a:solidFill>
                  <a:schemeClr val="tx1">
                    <a:lumMod val="75000"/>
                    <a:lumOff val="25000"/>
                  </a:schemeClr>
                </a:solidFill>
              </a:rPr>
              <a:t>community</a:t>
            </a:r>
            <a:endParaRPr lang="sv-SE" dirty="0">
              <a:solidFill>
                <a:schemeClr val="tx1">
                  <a:lumMod val="75000"/>
                  <a:lumOff val="25000"/>
                </a:schemeClr>
              </a:solidFill>
            </a:endParaRPr>
          </a:p>
        </p:txBody>
      </p:sp>
    </p:spTree>
    <p:extLst>
      <p:ext uri="{BB962C8B-B14F-4D97-AF65-F5344CB8AC3E}">
        <p14:creationId xmlns:p14="http://schemas.microsoft.com/office/powerpoint/2010/main" val="410359320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4974</TotalTime>
  <Words>5423</Words>
  <Application>Microsoft Macintosh PowerPoint</Application>
  <PresentationFormat>Widescreen</PresentationFormat>
  <Paragraphs>282</Paragraphs>
  <Slides>18</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Calibri Light</vt:lpstr>
      <vt:lpstr>Segoe UI</vt:lpstr>
      <vt:lpstr>Times New Roman</vt:lpstr>
      <vt:lpstr>Retrospect</vt:lpstr>
      <vt:lpstr>Custom Design</vt:lpstr>
      <vt:lpstr>1_Retrospect</vt:lpstr>
      <vt:lpstr>Introduction to Mass Displacement</vt:lpstr>
      <vt:lpstr>Content</vt:lpstr>
      <vt:lpstr>1. Key concepts revisited Movement, movers and reasons to move </vt:lpstr>
      <vt:lpstr>2. Introducing forced movement Questions for reflection  </vt:lpstr>
      <vt:lpstr>2. Introducing forced movement  Movement as voluntary and movement as forced </vt:lpstr>
      <vt:lpstr>3. Problematising the forced-voluntary dichotomy Challenging the distinction of movement as forced or voluntary</vt:lpstr>
      <vt:lpstr>3. Problematising the forced-voluntary dichotomy  Forced to move, or forced to stay?</vt:lpstr>
      <vt:lpstr>3. Problematizing the forced-voluntary dichotomy Questions for reflection  </vt:lpstr>
      <vt:lpstr>4. Implications of the terminology Rigid categories and complex lives </vt:lpstr>
      <vt:lpstr>5. Introducing displacement Key terminology </vt:lpstr>
      <vt:lpstr>6. Summary  Key points to remember</vt:lpstr>
      <vt:lpstr>PowerPoint Presentation</vt:lpstr>
      <vt:lpstr>1. Which one of the following statements is correct about the term ‘forced migration’?</vt:lpstr>
      <vt:lpstr>2.  Which one of the following statements is correct about the terms ‘voluntary and forced migration’?</vt:lpstr>
      <vt:lpstr>3. What are mixed migration flows? </vt:lpstr>
      <vt:lpstr>4. Thomas lives in a country which is currently experiencing an armed conflict, and violence is coming closer to the town where he lives. Many of his relatives and friends are therefore discussing leaving before the situation becomes too serious. Thomas is not sure about leaving – he does not have the economic means for it at the moment, and moreover he does not think that the situation will get worse and would like to stay in his home. Which term best describes Thomas’s situation?</vt:lpstr>
      <vt:lpstr>5. Why is it problematic to use categories and certain terminology when talking about movement, mobility and movers?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dc:title>
  <dc:creator>Chathuranganee Jayakody</dc:creator>
  <cp:lastModifiedBy>Mo Hamza</cp:lastModifiedBy>
  <cp:revision>102</cp:revision>
  <dcterms:created xsi:type="dcterms:W3CDTF">2021-03-24T14:12:51Z</dcterms:created>
  <dcterms:modified xsi:type="dcterms:W3CDTF">2021-11-01T09:18:54Z</dcterms:modified>
</cp:coreProperties>
</file>