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8"/>
  </p:notesMasterIdLst>
  <p:handoutMasterIdLst>
    <p:handoutMasterId r:id="rId29"/>
  </p:handoutMasterIdLst>
  <p:sldIdLst>
    <p:sldId id="256" r:id="rId3"/>
    <p:sldId id="257" r:id="rId4"/>
    <p:sldId id="258" r:id="rId5"/>
    <p:sldId id="275" r:id="rId6"/>
    <p:sldId id="285" r:id="rId7"/>
    <p:sldId id="288" r:id="rId8"/>
    <p:sldId id="261" r:id="rId9"/>
    <p:sldId id="282" r:id="rId10"/>
    <p:sldId id="280" r:id="rId11"/>
    <p:sldId id="286" r:id="rId12"/>
    <p:sldId id="259" r:id="rId13"/>
    <p:sldId id="289" r:id="rId14"/>
    <p:sldId id="290" r:id="rId15"/>
    <p:sldId id="291" r:id="rId16"/>
    <p:sldId id="292" r:id="rId17"/>
    <p:sldId id="271" r:id="rId18"/>
    <p:sldId id="295" r:id="rId19"/>
    <p:sldId id="296" r:id="rId20"/>
    <p:sldId id="297" r:id="rId21"/>
    <p:sldId id="298" r:id="rId22"/>
    <p:sldId id="299" r:id="rId23"/>
    <p:sldId id="300" r:id="rId24"/>
    <p:sldId id="281" r:id="rId25"/>
    <p:sldId id="293" r:id="rId26"/>
    <p:sldId id="294"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k Müller" initials="EM" lastIdx="1" clrIdx="0">
    <p:extLst>
      <p:ext uri="{19B8F6BF-5375-455C-9EA6-DF929625EA0E}">
        <p15:presenceInfo xmlns:p15="http://schemas.microsoft.com/office/powerpoint/2012/main" userId="Erik Müll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EDF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693" autoAdjust="0"/>
    <p:restoredTop sz="87350" autoAdjust="0"/>
  </p:normalViewPr>
  <p:slideViewPr>
    <p:cSldViewPr snapToGrid="0">
      <p:cViewPr varScale="1">
        <p:scale>
          <a:sx n="140" d="100"/>
          <a:sy n="140" d="100"/>
        </p:scale>
        <p:origin x="848" y="200"/>
      </p:cViewPr>
      <p:guideLst/>
    </p:cSldViewPr>
  </p:slideViewPr>
  <p:notesTextViewPr>
    <p:cViewPr>
      <p:scale>
        <a:sx n="1" d="1"/>
        <a:sy n="1" d="1"/>
      </p:scale>
      <p:origin x="0" y="0"/>
    </p:cViewPr>
  </p:notesTextViewPr>
  <p:notesViewPr>
    <p:cSldViewPr snapToGrid="0">
      <p:cViewPr varScale="1">
        <p:scale>
          <a:sx n="126" d="100"/>
          <a:sy n="126" d="100"/>
        </p:scale>
        <p:origin x="4984" y="1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commentAuthors" Target="commentAuthors.xml"/><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037CDB1-D6F7-4F63-94A3-183D5592155F}" type="doc">
      <dgm:prSet loTypeId="urn:microsoft.com/office/officeart/2005/8/layout/chevron1" loCatId="process" qsTypeId="urn:microsoft.com/office/officeart/2005/8/quickstyle/simple1" qsCatId="simple" csTypeId="urn:microsoft.com/office/officeart/2005/8/colors/accent1_2" csCatId="accent1" phldr="1"/>
      <dgm:spPr/>
    </dgm:pt>
    <dgm:pt modelId="{759CD13F-AFAF-4A76-97BE-115F9D5C8503}">
      <dgm:prSet phldrT="[Text]" custT="1"/>
      <dgm:spPr>
        <a:solidFill>
          <a:schemeClr val="accent3">
            <a:lumMod val="20000"/>
            <a:lumOff val="80000"/>
          </a:schemeClr>
        </a:solidFill>
      </dgm:spPr>
      <dgm:t>
        <a:bodyPr/>
        <a:lstStyle/>
        <a:p>
          <a:r>
            <a:rPr lang="sv-SE" sz="2800" dirty="0">
              <a:solidFill>
                <a:schemeClr val="accent2">
                  <a:lumMod val="75000"/>
                </a:schemeClr>
              </a:solidFill>
            </a:rPr>
            <a:t>Prevention</a:t>
          </a:r>
          <a:endParaRPr lang="sv-SE" sz="2800" dirty="0"/>
        </a:p>
      </dgm:t>
    </dgm:pt>
    <dgm:pt modelId="{F07DE5FC-95E5-47E7-870E-40C17AF96304}" type="parTrans" cxnId="{1B202741-5309-4DF8-95A7-846289F7F3B0}">
      <dgm:prSet/>
      <dgm:spPr/>
      <dgm:t>
        <a:bodyPr/>
        <a:lstStyle/>
        <a:p>
          <a:endParaRPr lang="sv-SE"/>
        </a:p>
      </dgm:t>
    </dgm:pt>
    <dgm:pt modelId="{D012ADF8-62D8-4070-9150-A8200B106EC0}" type="sibTrans" cxnId="{1B202741-5309-4DF8-95A7-846289F7F3B0}">
      <dgm:prSet/>
      <dgm:spPr/>
      <dgm:t>
        <a:bodyPr/>
        <a:lstStyle/>
        <a:p>
          <a:endParaRPr lang="sv-SE"/>
        </a:p>
      </dgm:t>
    </dgm:pt>
    <dgm:pt modelId="{8111C17E-9D26-9540-ABB2-162D78BF6552}">
      <dgm:prSet custT="1"/>
      <dgm:spPr/>
      <dgm:t>
        <a:bodyPr/>
        <a:lstStyle/>
        <a:p>
          <a:r>
            <a:rPr lang="en-GB" sz="2800" dirty="0"/>
            <a:t>Protection</a:t>
          </a:r>
        </a:p>
      </dgm:t>
    </dgm:pt>
    <dgm:pt modelId="{CCE0D513-8BB5-7C4C-8236-6344E1D33256}" type="parTrans" cxnId="{7882955B-6918-A841-B56B-0C4F205D808E}">
      <dgm:prSet/>
      <dgm:spPr/>
      <dgm:t>
        <a:bodyPr/>
        <a:lstStyle/>
        <a:p>
          <a:endParaRPr lang="en-GB"/>
        </a:p>
      </dgm:t>
    </dgm:pt>
    <dgm:pt modelId="{F17AF546-A246-8747-9872-420E37462AE4}" type="sibTrans" cxnId="{7882955B-6918-A841-B56B-0C4F205D808E}">
      <dgm:prSet/>
      <dgm:spPr/>
      <dgm:t>
        <a:bodyPr/>
        <a:lstStyle/>
        <a:p>
          <a:endParaRPr lang="en-GB"/>
        </a:p>
      </dgm:t>
    </dgm:pt>
    <dgm:pt modelId="{61BC4383-A0AB-2841-B392-686D1667D81E}">
      <dgm:prSet custT="1"/>
      <dgm:spPr/>
      <dgm:t>
        <a:bodyPr/>
        <a:lstStyle/>
        <a:p>
          <a:r>
            <a:rPr lang="en-GB" sz="2800" dirty="0"/>
            <a:t>Durable Solutions</a:t>
          </a:r>
        </a:p>
      </dgm:t>
    </dgm:pt>
    <dgm:pt modelId="{008F2BDB-1B43-B749-90DD-6B58FCFCCB38}" type="parTrans" cxnId="{6BCE4A82-B3CB-0241-A123-FE795CBAB8F6}">
      <dgm:prSet/>
      <dgm:spPr/>
      <dgm:t>
        <a:bodyPr/>
        <a:lstStyle/>
        <a:p>
          <a:endParaRPr lang="en-GB"/>
        </a:p>
      </dgm:t>
    </dgm:pt>
    <dgm:pt modelId="{9E838A63-430F-5F4E-9F8C-A1FEDE1A75D4}" type="sibTrans" cxnId="{6BCE4A82-B3CB-0241-A123-FE795CBAB8F6}">
      <dgm:prSet/>
      <dgm:spPr/>
      <dgm:t>
        <a:bodyPr/>
        <a:lstStyle/>
        <a:p>
          <a:endParaRPr lang="en-GB"/>
        </a:p>
      </dgm:t>
    </dgm:pt>
    <dgm:pt modelId="{468DC3E3-6C54-4E62-AEAE-FC5959617D4C}" type="pres">
      <dgm:prSet presAssocID="{E037CDB1-D6F7-4F63-94A3-183D5592155F}" presName="Name0" presStyleCnt="0">
        <dgm:presLayoutVars>
          <dgm:dir/>
          <dgm:animLvl val="lvl"/>
          <dgm:resizeHandles val="exact"/>
        </dgm:presLayoutVars>
      </dgm:prSet>
      <dgm:spPr/>
    </dgm:pt>
    <dgm:pt modelId="{D662EEC5-3471-034E-B9A3-61A05928A74B}" type="pres">
      <dgm:prSet presAssocID="{759CD13F-AFAF-4A76-97BE-115F9D5C8503}" presName="parTxOnly" presStyleLbl="node1" presStyleIdx="0" presStyleCnt="3">
        <dgm:presLayoutVars>
          <dgm:chMax val="0"/>
          <dgm:chPref val="0"/>
          <dgm:bulletEnabled val="1"/>
        </dgm:presLayoutVars>
      </dgm:prSet>
      <dgm:spPr/>
    </dgm:pt>
    <dgm:pt modelId="{180CE8CC-B689-624F-8C10-9F7857E5641E}" type="pres">
      <dgm:prSet presAssocID="{D012ADF8-62D8-4070-9150-A8200B106EC0}" presName="parTxOnlySpace" presStyleCnt="0"/>
      <dgm:spPr/>
    </dgm:pt>
    <dgm:pt modelId="{498AB7AE-DB87-9E4A-A50A-7F0EF0BE08BB}" type="pres">
      <dgm:prSet presAssocID="{8111C17E-9D26-9540-ABB2-162D78BF6552}" presName="parTxOnly" presStyleLbl="node1" presStyleIdx="1" presStyleCnt="3">
        <dgm:presLayoutVars>
          <dgm:chMax val="0"/>
          <dgm:chPref val="0"/>
          <dgm:bulletEnabled val="1"/>
        </dgm:presLayoutVars>
      </dgm:prSet>
      <dgm:spPr/>
    </dgm:pt>
    <dgm:pt modelId="{20BAE585-BC95-3C46-A60F-DECB4A128320}" type="pres">
      <dgm:prSet presAssocID="{F17AF546-A246-8747-9872-420E37462AE4}" presName="parTxOnlySpace" presStyleCnt="0"/>
      <dgm:spPr/>
    </dgm:pt>
    <dgm:pt modelId="{3170EA7F-E72E-3F4D-A17A-0398DCB1AFA4}" type="pres">
      <dgm:prSet presAssocID="{61BC4383-A0AB-2841-B392-686D1667D81E}" presName="parTxOnly" presStyleLbl="node1" presStyleIdx="2" presStyleCnt="3">
        <dgm:presLayoutVars>
          <dgm:chMax val="0"/>
          <dgm:chPref val="0"/>
          <dgm:bulletEnabled val="1"/>
        </dgm:presLayoutVars>
      </dgm:prSet>
      <dgm:spPr/>
    </dgm:pt>
  </dgm:ptLst>
  <dgm:cxnLst>
    <dgm:cxn modelId="{B0518405-511E-4947-8FC9-F41641543415}" type="presOf" srcId="{E037CDB1-D6F7-4F63-94A3-183D5592155F}" destId="{468DC3E3-6C54-4E62-AEAE-FC5959617D4C}" srcOrd="0" destOrd="0" presId="urn:microsoft.com/office/officeart/2005/8/layout/chevron1"/>
    <dgm:cxn modelId="{0D26EF34-4455-C246-87E0-D14D62675DA8}" type="presOf" srcId="{759CD13F-AFAF-4A76-97BE-115F9D5C8503}" destId="{D662EEC5-3471-034E-B9A3-61A05928A74B}" srcOrd="0" destOrd="0" presId="urn:microsoft.com/office/officeart/2005/8/layout/chevron1"/>
    <dgm:cxn modelId="{1B202741-5309-4DF8-95A7-846289F7F3B0}" srcId="{E037CDB1-D6F7-4F63-94A3-183D5592155F}" destId="{759CD13F-AFAF-4A76-97BE-115F9D5C8503}" srcOrd="0" destOrd="0" parTransId="{F07DE5FC-95E5-47E7-870E-40C17AF96304}" sibTransId="{D012ADF8-62D8-4070-9150-A8200B106EC0}"/>
    <dgm:cxn modelId="{7882955B-6918-A841-B56B-0C4F205D808E}" srcId="{E037CDB1-D6F7-4F63-94A3-183D5592155F}" destId="{8111C17E-9D26-9540-ABB2-162D78BF6552}" srcOrd="1" destOrd="0" parTransId="{CCE0D513-8BB5-7C4C-8236-6344E1D33256}" sibTransId="{F17AF546-A246-8747-9872-420E37462AE4}"/>
    <dgm:cxn modelId="{6288EC6A-FC9A-EF4D-A518-8D2E89B59911}" type="presOf" srcId="{61BC4383-A0AB-2841-B392-686D1667D81E}" destId="{3170EA7F-E72E-3F4D-A17A-0398DCB1AFA4}" srcOrd="0" destOrd="0" presId="urn:microsoft.com/office/officeart/2005/8/layout/chevron1"/>
    <dgm:cxn modelId="{6BCE4A82-B3CB-0241-A123-FE795CBAB8F6}" srcId="{E037CDB1-D6F7-4F63-94A3-183D5592155F}" destId="{61BC4383-A0AB-2841-B392-686D1667D81E}" srcOrd="2" destOrd="0" parTransId="{008F2BDB-1B43-B749-90DD-6B58FCFCCB38}" sibTransId="{9E838A63-430F-5F4E-9F8C-A1FEDE1A75D4}"/>
    <dgm:cxn modelId="{CCCA99BE-8ADC-404C-A622-C274363DBCB6}" type="presOf" srcId="{8111C17E-9D26-9540-ABB2-162D78BF6552}" destId="{498AB7AE-DB87-9E4A-A50A-7F0EF0BE08BB}" srcOrd="0" destOrd="0" presId="urn:microsoft.com/office/officeart/2005/8/layout/chevron1"/>
    <dgm:cxn modelId="{3F2E0934-7F77-9642-8A73-E20B9352AA2E}" type="presParOf" srcId="{468DC3E3-6C54-4E62-AEAE-FC5959617D4C}" destId="{D662EEC5-3471-034E-B9A3-61A05928A74B}" srcOrd="0" destOrd="0" presId="urn:microsoft.com/office/officeart/2005/8/layout/chevron1"/>
    <dgm:cxn modelId="{0A1691DF-2DCC-E041-9EBF-C244923A985F}" type="presParOf" srcId="{468DC3E3-6C54-4E62-AEAE-FC5959617D4C}" destId="{180CE8CC-B689-624F-8C10-9F7857E5641E}" srcOrd="1" destOrd="0" presId="urn:microsoft.com/office/officeart/2005/8/layout/chevron1"/>
    <dgm:cxn modelId="{892AE811-5528-FA4A-BE17-B88346B56FCC}" type="presParOf" srcId="{468DC3E3-6C54-4E62-AEAE-FC5959617D4C}" destId="{498AB7AE-DB87-9E4A-A50A-7F0EF0BE08BB}" srcOrd="2" destOrd="0" presId="urn:microsoft.com/office/officeart/2005/8/layout/chevron1"/>
    <dgm:cxn modelId="{52A39BD9-C3EB-194E-AEE2-BB9E1F074AA4}" type="presParOf" srcId="{468DC3E3-6C54-4E62-AEAE-FC5959617D4C}" destId="{20BAE585-BC95-3C46-A60F-DECB4A128320}" srcOrd="3" destOrd="0" presId="urn:microsoft.com/office/officeart/2005/8/layout/chevron1"/>
    <dgm:cxn modelId="{1E4DCC76-D58C-EC49-B2F2-D16C7EA0CE90}" type="presParOf" srcId="{468DC3E3-6C54-4E62-AEAE-FC5959617D4C}" destId="{3170EA7F-E72E-3F4D-A17A-0398DCB1AFA4}"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62EEC5-3471-034E-B9A3-61A05928A74B}">
      <dsp:nvSpPr>
        <dsp:cNvPr id="0" name=""/>
        <dsp:cNvSpPr/>
      </dsp:nvSpPr>
      <dsp:spPr>
        <a:xfrm>
          <a:off x="2946" y="279330"/>
          <a:ext cx="3590180" cy="1436072"/>
        </a:xfrm>
        <a:prstGeom prst="chevron">
          <a:avLst/>
        </a:prstGeom>
        <a:solidFill>
          <a:schemeClr val="accent3">
            <a:lumMod val="20000"/>
            <a:lumOff val="8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37338" rIns="37338" bIns="37338" numCol="1" spcCol="1270" anchor="ctr" anchorCtr="0">
          <a:noAutofit/>
        </a:bodyPr>
        <a:lstStyle/>
        <a:p>
          <a:pPr marL="0" lvl="0" indent="0" algn="ctr" defTabSz="1244600">
            <a:lnSpc>
              <a:spcPct val="90000"/>
            </a:lnSpc>
            <a:spcBef>
              <a:spcPct val="0"/>
            </a:spcBef>
            <a:spcAft>
              <a:spcPct val="35000"/>
            </a:spcAft>
            <a:buNone/>
          </a:pPr>
          <a:r>
            <a:rPr lang="sv-SE" sz="2800" kern="1200" dirty="0">
              <a:solidFill>
                <a:schemeClr val="accent2">
                  <a:lumMod val="75000"/>
                </a:schemeClr>
              </a:solidFill>
            </a:rPr>
            <a:t>Prevention</a:t>
          </a:r>
          <a:endParaRPr lang="sv-SE" sz="2800" kern="1200" dirty="0"/>
        </a:p>
      </dsp:txBody>
      <dsp:txXfrm>
        <a:off x="720982" y="279330"/>
        <a:ext cx="2154108" cy="1436072"/>
      </dsp:txXfrm>
    </dsp:sp>
    <dsp:sp modelId="{498AB7AE-DB87-9E4A-A50A-7F0EF0BE08BB}">
      <dsp:nvSpPr>
        <dsp:cNvPr id="0" name=""/>
        <dsp:cNvSpPr/>
      </dsp:nvSpPr>
      <dsp:spPr>
        <a:xfrm>
          <a:off x="3234109" y="279330"/>
          <a:ext cx="3590180" cy="1436072"/>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37338" rIns="37338" bIns="37338" numCol="1" spcCol="1270" anchor="ctr" anchorCtr="0">
          <a:noAutofit/>
        </a:bodyPr>
        <a:lstStyle/>
        <a:p>
          <a:pPr marL="0" lvl="0" indent="0" algn="ctr" defTabSz="1244600">
            <a:lnSpc>
              <a:spcPct val="90000"/>
            </a:lnSpc>
            <a:spcBef>
              <a:spcPct val="0"/>
            </a:spcBef>
            <a:spcAft>
              <a:spcPct val="35000"/>
            </a:spcAft>
            <a:buNone/>
          </a:pPr>
          <a:r>
            <a:rPr lang="en-GB" sz="2800" kern="1200" dirty="0"/>
            <a:t>Protection</a:t>
          </a:r>
        </a:p>
      </dsp:txBody>
      <dsp:txXfrm>
        <a:off x="3952145" y="279330"/>
        <a:ext cx="2154108" cy="1436072"/>
      </dsp:txXfrm>
    </dsp:sp>
    <dsp:sp modelId="{3170EA7F-E72E-3F4D-A17A-0398DCB1AFA4}">
      <dsp:nvSpPr>
        <dsp:cNvPr id="0" name=""/>
        <dsp:cNvSpPr/>
      </dsp:nvSpPr>
      <dsp:spPr>
        <a:xfrm>
          <a:off x="6465272" y="279330"/>
          <a:ext cx="3590180" cy="1436072"/>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37338" rIns="37338" bIns="37338" numCol="1" spcCol="1270" anchor="ctr" anchorCtr="0">
          <a:noAutofit/>
        </a:bodyPr>
        <a:lstStyle/>
        <a:p>
          <a:pPr marL="0" lvl="0" indent="0" algn="ctr" defTabSz="1244600">
            <a:lnSpc>
              <a:spcPct val="90000"/>
            </a:lnSpc>
            <a:spcBef>
              <a:spcPct val="0"/>
            </a:spcBef>
            <a:spcAft>
              <a:spcPct val="35000"/>
            </a:spcAft>
            <a:buNone/>
          </a:pPr>
          <a:r>
            <a:rPr lang="en-GB" sz="2800" kern="1200" dirty="0"/>
            <a:t>Durable Solutions</a:t>
          </a:r>
        </a:p>
      </dsp:txBody>
      <dsp:txXfrm>
        <a:off x="7183308" y="279330"/>
        <a:ext cx="2154108" cy="1436072"/>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2901A04-8808-4170-A0E0-1D3626B78E6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5DE7CFB1-48EB-4726-9DC5-FDB86C099AB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352EFF3-5C29-4A82-A878-75AA1E542E9B}" type="datetimeFigureOut">
              <a:rPr lang="en-GB" smtClean="0"/>
              <a:t>01/11/2021</a:t>
            </a:fld>
            <a:endParaRPr lang="en-GB"/>
          </a:p>
        </p:txBody>
      </p:sp>
      <p:sp>
        <p:nvSpPr>
          <p:cNvPr id="4" name="Footer Placeholder 3">
            <a:extLst>
              <a:ext uri="{FF2B5EF4-FFF2-40B4-BE49-F238E27FC236}">
                <a16:creationId xmlns:a16="http://schemas.microsoft.com/office/drawing/2014/main" id="{1C90484B-8498-4EDA-B95D-5636417B4E0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4935E9AF-4B63-4E5A-8F0A-51F51AF3CA8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D1C6189-41C0-49E1-8589-BBC3E136EA6B}" type="slidenum">
              <a:rPr lang="en-GB" smtClean="0"/>
              <a:t>‹#›</a:t>
            </a:fld>
            <a:endParaRPr lang="en-GB"/>
          </a:p>
        </p:txBody>
      </p:sp>
    </p:spTree>
    <p:extLst>
      <p:ext uri="{BB962C8B-B14F-4D97-AF65-F5344CB8AC3E}">
        <p14:creationId xmlns:p14="http://schemas.microsoft.com/office/powerpoint/2010/main" val="12699416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7668BA-6745-4AB6-8E32-C2249E606E88}" type="datetimeFigureOut">
              <a:rPr lang="sv-SE" smtClean="0"/>
              <a:t>2021-11-01</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3281AD-E6E5-46B6-873B-15949B9E5D9F}" type="slidenum">
              <a:rPr lang="sv-SE" smtClean="0"/>
              <a:t>‹#›</a:t>
            </a:fld>
            <a:endParaRPr lang="sv-SE"/>
          </a:p>
        </p:txBody>
      </p:sp>
    </p:spTree>
    <p:extLst>
      <p:ext uri="{BB962C8B-B14F-4D97-AF65-F5344CB8AC3E}">
        <p14:creationId xmlns:p14="http://schemas.microsoft.com/office/powerpoint/2010/main" val="42468424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b="1" dirty="0"/>
              <a:t>Module Rationale: Societal challenges and guidance for integration</a:t>
            </a:r>
          </a:p>
          <a:p>
            <a:pPr algn="just"/>
            <a:r>
              <a:rPr lang="en-US" dirty="0"/>
              <a:t>This module is the last out of four which aim to provide the foundation for talking about rebuilding societies which have been subjected to mass displacement from a built environment perspective. The act of rebuilding a society which has been subjected to mass displacement will evidently be very dependent on context. The built environment has its own life, character and nature depending on where in the world we look, and on when in time we look. When and in what way to best rebuild or reconstruct a society will thus depend on the characteristics of the society itself, as well as the characteristics of the population which has entered it. Capturing the essence of what it means to rebuild a society within the frame of a single module is therefore, close to needless to say, an impossible task. </a:t>
            </a:r>
          </a:p>
          <a:p>
            <a:pPr algn="just"/>
            <a:endParaRPr lang="en-US" dirty="0"/>
          </a:p>
          <a:p>
            <a:pPr algn="just"/>
            <a:r>
              <a:rPr lang="en-US" dirty="0"/>
              <a:t>What this module can do, however, is to highlight some of the key concepts and ways of talking about rebuilding societies that exist. As such, we will take a look at some of the ways in which mass displacement affects society on a broader scale, and we will look at interventions related to mass displacement, in terms of prevention, protection and solutions. The search for durable solutions for the displacees will be the main focus of the module, both in that various perceptions on what constitutes solutions to the problem of mass displacement will be brought forth, but also in that we will highlight cross-cutting issues and best practices with regards to integrating mass displaced populations into their new societies. </a:t>
            </a:r>
          </a:p>
          <a:p>
            <a:pPr algn="just"/>
            <a:endParaRPr lang="en-US" dirty="0"/>
          </a:p>
        </p:txBody>
      </p:sp>
      <p:sp>
        <p:nvSpPr>
          <p:cNvPr id="4" name="Platshållare för bildnummer 3"/>
          <p:cNvSpPr>
            <a:spLocks noGrp="1"/>
          </p:cNvSpPr>
          <p:nvPr>
            <p:ph type="sldNum" sz="quarter" idx="5"/>
          </p:nvPr>
        </p:nvSpPr>
        <p:spPr/>
        <p:txBody>
          <a:bodyPr/>
          <a:lstStyle/>
          <a:p>
            <a:fld id="{AB3281AD-E6E5-46B6-873B-15949B9E5D9F}" type="slidenum">
              <a:rPr lang="sv-SE" smtClean="0"/>
              <a:t>2</a:t>
            </a:fld>
            <a:endParaRPr lang="sv-SE"/>
          </a:p>
        </p:txBody>
      </p:sp>
    </p:spTree>
    <p:extLst>
      <p:ext uri="{BB962C8B-B14F-4D97-AF65-F5344CB8AC3E}">
        <p14:creationId xmlns:p14="http://schemas.microsoft.com/office/powerpoint/2010/main" val="12760087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b="1" dirty="0"/>
              <a:t>Social cohesion and social inclusion</a:t>
            </a:r>
          </a:p>
          <a:p>
            <a:pPr algn="just"/>
            <a:r>
              <a:rPr lang="en-US" b="0" dirty="0"/>
              <a:t>Social cohesion and social inclusion are highlighted as important prerequisites for successful and sustainable integration to take place. </a:t>
            </a:r>
            <a:r>
              <a:rPr lang="en-US" dirty="0"/>
              <a:t>While there is no one universal definition for social cohesion, this term is “usually associated with such notions as “solidarity”, “togetherness”, “tolerance” and “harmonious co-existence” and refers to a social order in a specific society or community based on a common vision and a sense of belonging for all communities; where the diversity of people’s different backgrounds and circumstances are appreciated and positively valued; those from different backgrounds have similar life opportunities; and strong and positive relationships are being developed between people from different backgrounds in the workplace, in schools and within neighbourhoods”.</a:t>
            </a:r>
            <a:r>
              <a:rPr lang="en-US" baseline="30000" dirty="0"/>
              <a:t>41</a:t>
            </a:r>
            <a:r>
              <a:rPr lang="en-US" dirty="0"/>
              <a:t> Social inclusion, in its turn, is referred to as “the process of improving the ability, opportunity, and dignity of people disadvantaged on the basis of their identity, to take part in society”.</a:t>
            </a:r>
            <a:r>
              <a:rPr lang="en-US" baseline="30000" dirty="0"/>
              <a:t>42</a:t>
            </a:r>
            <a:r>
              <a:rPr lang="en-US" dirty="0"/>
              <a:t> Seen from this perspective, successful integration is dependent on a respect for all individuals living in the society at hand, whether “host” or “guest”, and the active pursuit of providing the opportunity of all individuals to contribute to the society in which they are living. </a:t>
            </a:r>
          </a:p>
          <a:p>
            <a:endParaRPr lang="en-US" dirty="0"/>
          </a:p>
          <a:p>
            <a:pPr algn="just"/>
            <a:r>
              <a:rPr lang="en-US" dirty="0"/>
              <a:t>The emphasize on social cohesion and social inclusion in part seems to be because that these factors are important building stones in creating stable and secure states or societies, and in particular welfare states. Many discussions about integration and immigration policies therefor take social cohesion as their starting point.</a:t>
            </a:r>
            <a:r>
              <a:rPr lang="en-US" baseline="30000" dirty="0"/>
              <a:t>43 </a:t>
            </a:r>
            <a:r>
              <a:rPr lang="en-US" dirty="0"/>
              <a:t>Mass displacement in these cases seem to complicate social cohesion, and thereby the stability of the society which has been subjected to the mass displacement. The argument for why immigration or an influx of displaced populations jeopardizes the state building project and compromises stability is that “immigration causes ethnic diversity and ethnic diversity tends to undermine social cohesion, where social cohesion is a precondition for the sort of solidarity necessary to uphold the welfare state. Thus, people will not be willing to contribute to the welfare state unless they identify with the people to whom they are thus contributing, and they will not identify with these people unless they are, in relevant ways, similar to themselves”.</a:t>
            </a:r>
            <a:r>
              <a:rPr lang="en-US" baseline="30000" dirty="0"/>
              <a:t>44</a:t>
            </a:r>
            <a:endParaRPr lang="en-US" dirty="0"/>
          </a:p>
        </p:txBody>
      </p:sp>
      <p:sp>
        <p:nvSpPr>
          <p:cNvPr id="4" name="Platshållare för bildnummer 3"/>
          <p:cNvSpPr>
            <a:spLocks noGrp="1"/>
          </p:cNvSpPr>
          <p:nvPr>
            <p:ph type="sldNum" sz="quarter" idx="5"/>
          </p:nvPr>
        </p:nvSpPr>
        <p:spPr/>
        <p:txBody>
          <a:bodyPr/>
          <a:lstStyle/>
          <a:p>
            <a:fld id="{AB3281AD-E6E5-46B6-873B-15949B9E5D9F}" type="slidenum">
              <a:rPr lang="sv-SE" smtClean="0"/>
              <a:t>11</a:t>
            </a:fld>
            <a:endParaRPr lang="sv-SE"/>
          </a:p>
        </p:txBody>
      </p:sp>
    </p:spTree>
    <p:extLst>
      <p:ext uri="{BB962C8B-B14F-4D97-AF65-F5344CB8AC3E}">
        <p14:creationId xmlns:p14="http://schemas.microsoft.com/office/powerpoint/2010/main" val="4953030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just"/>
            <a:r>
              <a:rPr lang="en-US" b="1" dirty="0"/>
              <a:t>What does it take for host and guest communities to live together?</a:t>
            </a:r>
          </a:p>
          <a:p>
            <a:pPr algn="just"/>
            <a:r>
              <a:rPr lang="en-US" b="0" dirty="0"/>
              <a:t>In addition to social cohesion and social inclusion, the Organisation for Economic Co-Operation and Development (OECD) identifies two factors which are of importance when creating environments in which native and displaced populations may co-exist:</a:t>
            </a:r>
          </a:p>
          <a:p>
            <a:pPr algn="just"/>
            <a:endParaRPr lang="en-US" b="0" dirty="0"/>
          </a:p>
          <a:p>
            <a:pPr marL="171450" indent="-171450" algn="just">
              <a:buFont typeface="Arial" panose="020B0604020202020204" pitchFamily="34" charset="0"/>
              <a:buChar char="•"/>
            </a:pPr>
            <a:r>
              <a:rPr lang="en-US" dirty="0"/>
              <a:t>The </a:t>
            </a:r>
            <a:r>
              <a:rPr lang="en-US" b="1" dirty="0"/>
              <a:t>spatial dimension </a:t>
            </a:r>
            <a:r>
              <a:rPr lang="en-US" dirty="0"/>
              <a:t>(i.e. migrants’ concentration in certain neighbourhoods raises risks of social and economic exclusion). Active participation of migrants is sought not only via labour inclusion but also by expanding the spaces for their contribution to local public life. In this sense municipalities create partnerships with civil society, migrant associations and the third-sector to organize spaces (public libraries, schools and pre-schools, theatres, squares, recreational centers etc.) and activities (festival, cultural events, awards, etc.) for developing common interests, engaging in local causes, exchanging skills, and building social networks. Fostering collective experiences and social mixing, combined with local leaders’ communication around integration, influence the perception of host and migrant communities and helps knock down trust barriers.</a:t>
            </a:r>
          </a:p>
          <a:p>
            <a:pPr marL="171450" indent="-171450" algn="just">
              <a:buFont typeface="Arial" panose="020B0604020202020204" pitchFamily="34" charset="0"/>
              <a:buChar char="•"/>
            </a:pPr>
            <a:r>
              <a:rPr lang="en-US" dirty="0"/>
              <a:t>The </a:t>
            </a:r>
            <a:r>
              <a:rPr lang="en-US" b="1" dirty="0"/>
              <a:t>time dimension </a:t>
            </a:r>
            <a:r>
              <a:rPr lang="en-US" dirty="0"/>
              <a:t>(i.e. integration takes time and support should be available at important turning points of migrants’ path towards self-reliance). Integration measures are provided by many cities from day one (even before status recognition). However over time, migrants’ needs and status evolve. Their housing, educational, professional and family situation changes. Even if migrants develop better knowledge about their new community, improve their language skills and build social networks, at some turning points in their lives, they may still need specific local responses. It is particularly the case for refugees who should be gradually introduced to universal systems, after status recognition. Cities increasingly recognize this need and create entry points to respond to migrants’ needs over time such as migration hubs, user friendly websites, relevant vocational training in order to access skilled work opportunities, etc.</a:t>
            </a:r>
            <a:endParaRPr lang="sv-SE" b="0" dirty="0"/>
          </a:p>
          <a:p>
            <a:endParaRPr lang="sv-SE" dirty="0"/>
          </a:p>
          <a:p>
            <a:pPr algn="just"/>
            <a:r>
              <a:rPr lang="en-US" dirty="0"/>
              <a:t>In a similar manner, Output 3 of the REGARD research project identified four cross-cutting factors as especially important in the striving for successful (in terms of efficiency, sustainability and providing meaning for both host and guest community) integration of displaced populations. These factors should be viewed as underlying prerequisites and conditions for integration initiatives to be successful at all, regardless of whether these measures are aimed at labour market introduction, language or other education, tackling health issues, or other integration related areas:</a:t>
            </a:r>
          </a:p>
          <a:p>
            <a:endParaRPr lang="en-US" dirty="0"/>
          </a:p>
          <a:p>
            <a:pPr marL="628650" lvl="1" indent="-171450" algn="just">
              <a:buFont typeface="Arial" panose="020B0604020202020204" pitchFamily="34" charset="0"/>
              <a:buChar char="•"/>
            </a:pPr>
            <a:r>
              <a:rPr lang="en-US" b="1" dirty="0"/>
              <a:t>Firstly</a:t>
            </a:r>
            <a:r>
              <a:rPr lang="en-US" dirty="0"/>
              <a:t>, literature repeatedly stresses the importance of </a:t>
            </a:r>
            <a:r>
              <a:rPr lang="en-US" i="1" dirty="0"/>
              <a:t>recognizing the individuality of each refugee’s integration process </a:t>
            </a:r>
            <a:r>
              <a:rPr lang="en-US" dirty="0"/>
              <a:t>for meaningful integration to take place. This focus stresses the importance of client-centered and strength-based practices where personal motivation is allowed to take a central place. Meaningfulness of the integration process and affiliated activities here play an important role: working with individual-based integration measures requires assuring that activities are meaningful and of high-quality, as to increase motivation and ambition within the individual. Such individualized and meaningful activities can, for example take the form of making sure to match individuals with the correct employer or offering other activities matching the specific competencies of the individual. One study here remarks that ”vocational training seems to be more institutionally driven than demand-driven; even when courses are well-matched to the labour market, there appears to be little individual analysis and recognition of the educational attainments and needs of refugees”. This remark points to that potentially greater effort has to be made to ensure that individuals’ wishes, competencies and motivations are taken into consideration in designing effective integration initiatives. The literature’s focus on individualized integration efforts also highlights </a:t>
            </a:r>
            <a:r>
              <a:rPr lang="en-US" i="1" dirty="0"/>
              <a:t>the involvement of refugees themselves </a:t>
            </a:r>
            <a:r>
              <a:rPr lang="en-US" dirty="0"/>
              <a:t>in the design of the integration process for the mentioned individualization to materialize. One study highlights how it ”seemed apparent that the state and its agents are providing for refugees, rather than immigrant groups and communities being active agents in articulating their needs and drawing down resources for themselves”. The study concluded </a:t>
            </a:r>
            <a:r>
              <a:rPr lang="en-US" i="1" dirty="0"/>
              <a:t>that letting refugees take part in the design of public and social services </a:t>
            </a:r>
            <a:r>
              <a:rPr lang="en-US" dirty="0"/>
              <a:t>would constitute a practical example of active citizenship involvement and offer a range of possibilities including ”co-production, partnership, delegation and control”. Additional studies likewise support the inclusion of refugees in the design of the integration process and promote the consultation of refugees as to what services they would find helpful, individualizing the integration process and ultimately aiming at the promotion of self-reliance, dignity and social interaction. As one study explains, ”non-nationals are also recipients or clients of state services, and so increasing the representation of non-nationals within the public sector may increase the appropriateness of the services on offer”. For integration measures to be effective, it is thus of significance to </a:t>
            </a:r>
            <a:r>
              <a:rPr lang="en-US" i="1" dirty="0"/>
              <a:t>include refugees in the design of the initiatives and activities they will have to take part in.</a:t>
            </a:r>
          </a:p>
          <a:p>
            <a:pPr marL="628650" lvl="1" indent="-171450" algn="just">
              <a:buFont typeface="Arial" panose="020B0604020202020204" pitchFamily="34" charset="0"/>
              <a:buChar char="•"/>
            </a:pPr>
            <a:r>
              <a:rPr lang="en-US" dirty="0"/>
              <a:t>As a </a:t>
            </a:r>
            <a:r>
              <a:rPr lang="en-US" b="1" dirty="0"/>
              <a:t>second factor</a:t>
            </a:r>
            <a:r>
              <a:rPr lang="en-US" dirty="0"/>
              <a:t>, literature points to the importance of </a:t>
            </a:r>
            <a:r>
              <a:rPr lang="en-US" i="1" dirty="0"/>
              <a:t>recognizing integration as a two way process </a:t>
            </a:r>
            <a:r>
              <a:rPr lang="en-US" dirty="0"/>
              <a:t>characterized by the </a:t>
            </a:r>
            <a:r>
              <a:rPr lang="en-US" i="1" dirty="0"/>
              <a:t>necessary involvement of both host and guest community</a:t>
            </a:r>
            <a:r>
              <a:rPr lang="en-US" dirty="0"/>
              <a:t>, and to not simply regard this process as the assimilation of one community into the other. Both host and guest community here have to be involved and make a mutual effort to adapt to a situation which is novel to both, working around an idea of integration as based on social cohesion and inclusion. One study emphasizes how ”supporting the wider participation of refugees in society implies a process of mutual acceptance and adaption of cultural features that are exchanged on the basis of equality”. Integration is ”a process that involves an entire community, not just its most recent members”, in which the entirety of society needs to respond in order to bring about systemic change and adapt to both the needs of refugees and host community. The point here lies in recognizing that mass displacement of populations generates situations which are completely new both to the displaced populations themselves and to the communities within which they are received, and adapting to this novel situation requires mutual efforts from both sides, where both  communities’ needs are recognized in an integration process which does not take for granted the superiority of one community over the other.</a:t>
            </a:r>
          </a:p>
          <a:p>
            <a:pPr marL="628650" lvl="1" indent="-171450" algn="just">
              <a:buFont typeface="Arial" panose="020B0604020202020204" pitchFamily="34" charset="0"/>
              <a:buChar char="•"/>
            </a:pPr>
            <a:r>
              <a:rPr lang="en-US" b="1" dirty="0"/>
              <a:t>Thirdly</a:t>
            </a:r>
            <a:r>
              <a:rPr lang="en-US" dirty="0"/>
              <a:t>, mass displacement of populations generate new situations (especially in the light of the recent migration movements during 2015 and 2016), the implications of which are not yet known and which require further research. </a:t>
            </a:r>
            <a:r>
              <a:rPr lang="en-US" i="1" dirty="0"/>
              <a:t>Further research on integration </a:t>
            </a:r>
            <a:r>
              <a:rPr lang="en-US" dirty="0"/>
              <a:t>is therefore encouraged within all policy areas, as well as the </a:t>
            </a:r>
            <a:r>
              <a:rPr lang="en-US" i="1" dirty="0"/>
              <a:t>putting in place of adequate instruments for collection of both qualitative and quantitative data</a:t>
            </a:r>
            <a:r>
              <a:rPr lang="en-US" dirty="0"/>
              <a:t>. Qualitative data is stressed as an important complement to the measuring of integration in terms of numbers and statistics: ”targeted longitudinal qualitative research will also be useful to better understand refugee integration in all policy areas and to understand the nuances that statistical data cannot reveal”. Evaluation of already carried out integration measures is highlighted as an important component of this research — it is mentioned that ”in order to understand the effectiveness of local initiatives and their longer term impact on refugees it is vital that policy makers create and maintain a strong culture of accountability and evaluation”. Evaluation, research and collection of both qualitative and quantitative data are stressed as important factors for assessing the impact that mass displacement of populations has on both host and guest communities, and for being able to design more effective and encompassing integration measures in the future. </a:t>
            </a:r>
          </a:p>
          <a:p>
            <a:pPr marL="628650" lvl="1" indent="-171450" algn="just">
              <a:buFont typeface="Arial" panose="020B0604020202020204" pitchFamily="34" charset="0"/>
              <a:buChar char="•"/>
            </a:pPr>
            <a:r>
              <a:rPr lang="en-US" dirty="0"/>
              <a:t>The </a:t>
            </a:r>
            <a:r>
              <a:rPr lang="en-US" b="1" dirty="0"/>
              <a:t>fourth factor </a:t>
            </a:r>
            <a:r>
              <a:rPr lang="en-US" dirty="0"/>
              <a:t>that is highlighted as a prerequisite for successful integration is to </a:t>
            </a:r>
            <a:r>
              <a:rPr lang="en-US" i="1" dirty="0"/>
              <a:t>think long term</a:t>
            </a:r>
            <a:r>
              <a:rPr lang="en-US" dirty="0"/>
              <a:t>. Displacement of populations often puts both host and guest community into pressed situations which require quick solutions — however, the integration process is often described as a lengthy and complicated process which is not always best addressed by short-term initiatives, and more long term thinking is encouraged. This point is furthermore related to the above described importance of collection of adequate data, as such research functions as a facilitator for designing long term and effective integration efforts.</a:t>
            </a:r>
            <a:endParaRPr lang="sv-SE" dirty="0"/>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3281AD-E6E5-46B6-873B-15949B9E5D9F}"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62208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just"/>
            <a:r>
              <a:rPr lang="sv-SE" b="1" dirty="0"/>
              <a:t>Best </a:t>
            </a:r>
            <a:r>
              <a:rPr lang="sv-SE" b="1" dirty="0" err="1"/>
              <a:t>practices</a:t>
            </a:r>
            <a:r>
              <a:rPr lang="sv-SE" b="1" dirty="0"/>
              <a:t> in integration</a:t>
            </a:r>
          </a:p>
          <a:p>
            <a:pPr algn="just"/>
            <a:r>
              <a:rPr lang="sv-SE" b="0" dirty="0"/>
              <a:t>Apart from the cross-</a:t>
            </a:r>
            <a:r>
              <a:rPr lang="sv-SE" b="0" dirty="0" err="1"/>
              <a:t>cutting</a:t>
            </a:r>
            <a:r>
              <a:rPr lang="sv-SE" b="0" dirty="0"/>
              <a:t> </a:t>
            </a:r>
            <a:r>
              <a:rPr lang="sv-SE" b="0" dirty="0" err="1"/>
              <a:t>factors</a:t>
            </a:r>
            <a:r>
              <a:rPr lang="sv-SE" b="0" dirty="0"/>
              <a:t> </a:t>
            </a:r>
            <a:r>
              <a:rPr lang="sv-SE" b="0" dirty="0" err="1"/>
              <a:t>underlying</a:t>
            </a:r>
            <a:r>
              <a:rPr lang="sv-SE" b="0" dirty="0"/>
              <a:t> </a:t>
            </a:r>
            <a:r>
              <a:rPr lang="sv-SE" b="0" dirty="0" err="1"/>
              <a:t>successful</a:t>
            </a:r>
            <a:r>
              <a:rPr lang="sv-SE" b="0" dirty="0"/>
              <a:t> integration </a:t>
            </a:r>
            <a:r>
              <a:rPr lang="sv-SE" b="0" dirty="0" err="1"/>
              <a:t>presented</a:t>
            </a:r>
            <a:r>
              <a:rPr lang="sv-SE" b="0" dirty="0"/>
              <a:t> on the </a:t>
            </a:r>
            <a:r>
              <a:rPr lang="sv-SE" b="0" dirty="0" err="1"/>
              <a:t>previous</a:t>
            </a:r>
            <a:r>
              <a:rPr lang="sv-SE" b="0" dirty="0"/>
              <a:t> </a:t>
            </a:r>
            <a:r>
              <a:rPr lang="sv-SE" b="0" dirty="0" err="1"/>
              <a:t>slide</a:t>
            </a:r>
            <a:r>
              <a:rPr lang="sv-SE" b="0" dirty="0"/>
              <a:t>, Output 3 from the REGARD </a:t>
            </a:r>
            <a:r>
              <a:rPr lang="sv-SE" b="0" dirty="0" err="1"/>
              <a:t>project</a:t>
            </a:r>
            <a:r>
              <a:rPr lang="sv-SE" b="0" dirty="0"/>
              <a:t> </a:t>
            </a:r>
            <a:r>
              <a:rPr lang="sv-SE" b="0" dirty="0" err="1"/>
              <a:t>also</a:t>
            </a:r>
            <a:r>
              <a:rPr lang="sv-SE" b="0" dirty="0"/>
              <a:t> </a:t>
            </a:r>
            <a:r>
              <a:rPr lang="sv-SE" b="0" dirty="0" err="1"/>
              <a:t>identified</a:t>
            </a:r>
            <a:r>
              <a:rPr lang="sv-SE" b="0" dirty="0"/>
              <a:t> a broad </a:t>
            </a:r>
            <a:r>
              <a:rPr lang="sv-SE" b="0" dirty="0" err="1"/>
              <a:t>range</a:t>
            </a:r>
            <a:r>
              <a:rPr lang="sv-SE" b="0" dirty="0"/>
              <a:t> </a:t>
            </a:r>
            <a:r>
              <a:rPr lang="sv-SE" b="0" dirty="0" err="1"/>
              <a:t>of</a:t>
            </a:r>
            <a:r>
              <a:rPr lang="sv-SE" b="0" dirty="0"/>
              <a:t> best </a:t>
            </a:r>
            <a:r>
              <a:rPr lang="sv-SE" b="0" dirty="0" err="1"/>
              <a:t>practices</a:t>
            </a:r>
            <a:r>
              <a:rPr lang="sv-SE" b="0" dirty="0"/>
              <a:t> </a:t>
            </a:r>
            <a:r>
              <a:rPr lang="sv-SE" b="0" dirty="0" err="1"/>
              <a:t>with</a:t>
            </a:r>
            <a:r>
              <a:rPr lang="sv-SE" b="0" dirty="0"/>
              <a:t> </a:t>
            </a:r>
            <a:r>
              <a:rPr lang="sv-SE" b="0" dirty="0" err="1"/>
              <a:t>regards</a:t>
            </a:r>
            <a:r>
              <a:rPr lang="sv-SE" b="0" dirty="0"/>
              <a:t> to </a:t>
            </a:r>
            <a:r>
              <a:rPr lang="sv-SE" b="0" dirty="0" err="1"/>
              <a:t>sustainable</a:t>
            </a:r>
            <a:r>
              <a:rPr lang="sv-SE" b="0" dirty="0"/>
              <a:t> integration. </a:t>
            </a:r>
            <a:r>
              <a:rPr lang="sv-SE" b="0" dirty="0" err="1"/>
              <a:t>These</a:t>
            </a:r>
            <a:r>
              <a:rPr lang="sv-SE" b="0" dirty="0"/>
              <a:t> </a:t>
            </a:r>
            <a:r>
              <a:rPr lang="sv-SE" b="0" dirty="0" err="1"/>
              <a:t>can</a:t>
            </a:r>
            <a:r>
              <a:rPr lang="sv-SE" b="0" dirty="0"/>
              <a:t> be read in full in the REGARD </a:t>
            </a:r>
            <a:r>
              <a:rPr lang="sv-SE" b="0" i="1" dirty="0" err="1"/>
              <a:t>Guidance</a:t>
            </a:r>
            <a:r>
              <a:rPr lang="sv-SE" b="0" i="1" dirty="0"/>
              <a:t> Note on Best </a:t>
            </a:r>
            <a:r>
              <a:rPr lang="sv-SE" b="0" i="1" dirty="0" err="1"/>
              <a:t>Practice</a:t>
            </a:r>
            <a:r>
              <a:rPr lang="sv-SE" b="0" i="1" dirty="0"/>
              <a:t> </a:t>
            </a:r>
            <a:r>
              <a:rPr lang="sv-SE" b="0" i="1" dirty="0" err="1"/>
              <a:t>of</a:t>
            </a:r>
            <a:r>
              <a:rPr lang="sv-SE" b="0" i="1" dirty="0"/>
              <a:t> </a:t>
            </a:r>
            <a:r>
              <a:rPr lang="sv-SE" b="0" i="1" dirty="0" err="1"/>
              <a:t>Displaced</a:t>
            </a:r>
            <a:r>
              <a:rPr lang="sv-SE" b="0" i="1" dirty="0"/>
              <a:t> </a:t>
            </a:r>
            <a:r>
              <a:rPr lang="sv-SE" b="0" i="1" dirty="0" err="1"/>
              <a:t>Communities</a:t>
            </a:r>
            <a:r>
              <a:rPr lang="sv-SE" b="0" i="1" dirty="0"/>
              <a:t> and </a:t>
            </a:r>
            <a:r>
              <a:rPr lang="sv-SE" b="0" i="1" dirty="0" err="1"/>
              <a:t>Refugees</a:t>
            </a:r>
            <a:r>
              <a:rPr lang="sv-SE" b="0" i="1" dirty="0"/>
              <a:t> Integration in the </a:t>
            </a:r>
            <a:r>
              <a:rPr lang="sv-SE" b="0" i="1" dirty="0" err="1"/>
              <a:t>Built</a:t>
            </a:r>
            <a:r>
              <a:rPr lang="sv-SE" b="0" i="1" dirty="0"/>
              <a:t> Environment. </a:t>
            </a:r>
            <a:r>
              <a:rPr lang="sv-SE" b="0" i="0" dirty="0" err="1"/>
              <a:t>Key</a:t>
            </a:r>
            <a:r>
              <a:rPr lang="sv-SE" b="0" i="0" dirty="0"/>
              <a:t> </a:t>
            </a:r>
            <a:r>
              <a:rPr lang="sv-SE" b="0" i="0" dirty="0" err="1"/>
              <a:t>aspects</a:t>
            </a:r>
            <a:r>
              <a:rPr lang="sv-SE" b="0" i="0" dirty="0"/>
              <a:t> </a:t>
            </a:r>
            <a:r>
              <a:rPr lang="sv-SE" b="0" i="0" dirty="0" err="1"/>
              <a:t>of</a:t>
            </a:r>
            <a:r>
              <a:rPr lang="sv-SE" b="0" i="0" dirty="0"/>
              <a:t> </a:t>
            </a:r>
            <a:r>
              <a:rPr lang="sv-SE" b="0" i="0" dirty="0" err="1"/>
              <a:t>these</a:t>
            </a:r>
            <a:r>
              <a:rPr lang="sv-SE" b="0" i="0" dirty="0"/>
              <a:t> best </a:t>
            </a:r>
            <a:r>
              <a:rPr lang="sv-SE" b="0" i="0" dirty="0" err="1"/>
              <a:t>practices</a:t>
            </a:r>
            <a:r>
              <a:rPr lang="sv-SE" b="0" i="0" dirty="0"/>
              <a:t> </a:t>
            </a:r>
            <a:r>
              <a:rPr lang="sv-SE" b="0" i="0" dirty="0" err="1"/>
              <a:t>have</a:t>
            </a:r>
            <a:r>
              <a:rPr lang="sv-SE" b="0" i="0" dirty="0"/>
              <a:t> </a:t>
            </a:r>
            <a:r>
              <a:rPr lang="sv-SE" b="0" i="0" dirty="0" err="1"/>
              <a:t>been</a:t>
            </a:r>
            <a:r>
              <a:rPr lang="sv-SE" b="0" i="0" dirty="0"/>
              <a:t> </a:t>
            </a:r>
            <a:r>
              <a:rPr lang="sv-SE" b="0" i="0" dirty="0" err="1"/>
              <a:t>summarized</a:t>
            </a:r>
            <a:r>
              <a:rPr lang="sv-SE" b="0" i="0" dirty="0"/>
              <a:t> </a:t>
            </a:r>
            <a:r>
              <a:rPr lang="sv-SE" b="0" i="0" dirty="0" err="1"/>
              <a:t>here</a:t>
            </a:r>
            <a:r>
              <a:rPr lang="sv-SE" b="0" i="0" dirty="0"/>
              <a:t> and in the </a:t>
            </a:r>
            <a:r>
              <a:rPr lang="sv-SE" b="0" i="0" dirty="0" err="1"/>
              <a:t>next</a:t>
            </a:r>
            <a:r>
              <a:rPr lang="sv-SE" b="0" i="0" dirty="0"/>
              <a:t> </a:t>
            </a:r>
            <a:r>
              <a:rPr lang="sv-SE" b="0" i="0" dirty="0" err="1"/>
              <a:t>slides</a:t>
            </a:r>
            <a:r>
              <a:rPr lang="sv-SE" b="0" i="0" dirty="0"/>
              <a:t> </a:t>
            </a:r>
            <a:r>
              <a:rPr lang="sv-SE" b="0" i="0" dirty="0" err="1"/>
              <a:t>divided</a:t>
            </a:r>
            <a:r>
              <a:rPr lang="sv-SE" b="0" i="0" dirty="0"/>
              <a:t> by </a:t>
            </a:r>
            <a:r>
              <a:rPr lang="sv-SE" b="0" i="0" dirty="0" err="1"/>
              <a:t>sector</a:t>
            </a:r>
            <a:r>
              <a:rPr lang="sv-SE" b="0" i="0" dirty="0"/>
              <a:t> under </a:t>
            </a:r>
            <a:r>
              <a:rPr lang="sv-SE" b="0" i="0" dirty="0" err="1"/>
              <a:t>housing</a:t>
            </a:r>
            <a:r>
              <a:rPr lang="sv-SE" b="0" i="0" dirty="0"/>
              <a:t>, socio-</a:t>
            </a:r>
            <a:r>
              <a:rPr lang="sv-SE" b="0" i="0" dirty="0" err="1"/>
              <a:t>cultural</a:t>
            </a:r>
            <a:r>
              <a:rPr lang="sv-SE" b="0" i="0" dirty="0"/>
              <a:t> </a:t>
            </a:r>
            <a:r>
              <a:rPr lang="sv-SE" b="0" i="0" dirty="0" err="1"/>
              <a:t>needs</a:t>
            </a:r>
            <a:r>
              <a:rPr lang="sv-SE" b="0" i="0" dirty="0"/>
              <a:t>, social </a:t>
            </a:r>
            <a:r>
              <a:rPr lang="sv-SE" b="0" i="0" dirty="0" err="1"/>
              <a:t>infrastructure</a:t>
            </a:r>
            <a:r>
              <a:rPr lang="sv-SE" b="0" i="0" dirty="0"/>
              <a:t>, </a:t>
            </a:r>
            <a:r>
              <a:rPr lang="sv-SE" b="0" i="0" dirty="0" err="1"/>
              <a:t>economic</a:t>
            </a:r>
            <a:r>
              <a:rPr lang="sv-SE" b="0" i="0" dirty="0"/>
              <a:t> </a:t>
            </a:r>
            <a:r>
              <a:rPr lang="sv-SE" b="0" i="0" dirty="0" err="1"/>
              <a:t>needs</a:t>
            </a:r>
            <a:r>
              <a:rPr lang="sv-SE" b="0" i="0" dirty="0"/>
              <a:t>, </a:t>
            </a:r>
            <a:r>
              <a:rPr lang="sv-SE" b="0" i="0" dirty="0" err="1"/>
              <a:t>physical</a:t>
            </a:r>
            <a:r>
              <a:rPr lang="sv-SE" b="0" i="0" dirty="0"/>
              <a:t> </a:t>
            </a:r>
            <a:r>
              <a:rPr lang="sv-SE" b="0" i="0" dirty="0" err="1"/>
              <a:t>infrastructure</a:t>
            </a:r>
            <a:r>
              <a:rPr lang="sv-SE" b="0" i="0" dirty="0"/>
              <a:t>, </a:t>
            </a:r>
            <a:r>
              <a:rPr lang="sv-SE" b="0" i="0" dirty="0" err="1"/>
              <a:t>governance</a:t>
            </a:r>
            <a:r>
              <a:rPr lang="sv-SE" b="0" i="0" dirty="0"/>
              <a:t> </a:t>
            </a:r>
            <a:r>
              <a:rPr lang="sv-SE" b="0" i="0" dirty="0" err="1"/>
              <a:t>needs</a:t>
            </a:r>
            <a:r>
              <a:rPr lang="sv-SE" b="0" i="0" dirty="0"/>
              <a:t>, </a:t>
            </a:r>
            <a:r>
              <a:rPr lang="sv-SE" b="0" i="0" dirty="0" err="1"/>
              <a:t>communities</a:t>
            </a:r>
            <a:r>
              <a:rPr lang="sv-SE" b="0" i="0" dirty="0"/>
              <a:t> </a:t>
            </a:r>
            <a:r>
              <a:rPr lang="sv-SE" b="0" i="0" dirty="0" err="1"/>
              <a:t>with</a:t>
            </a:r>
            <a:r>
              <a:rPr lang="sv-SE" b="0" i="0" dirty="0"/>
              <a:t> special </a:t>
            </a:r>
            <a:r>
              <a:rPr lang="sv-SE" b="0" i="0" dirty="0" err="1"/>
              <a:t>needs</a:t>
            </a:r>
            <a:r>
              <a:rPr lang="sv-SE" b="0" i="0" dirty="0"/>
              <a:t> and </a:t>
            </a:r>
            <a:r>
              <a:rPr lang="sv-SE" b="0" i="0" dirty="0" err="1"/>
              <a:t>environment</a:t>
            </a:r>
            <a:r>
              <a:rPr lang="sv-SE" b="0" i="0" dirty="0"/>
              <a:t>. </a:t>
            </a:r>
            <a:endParaRPr lang="sv-SE" b="0" dirty="0"/>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3281AD-E6E5-46B6-873B-15949B9E5D9F}"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19205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just"/>
            <a:endParaRPr lang="sv-SE" b="0" dirty="0"/>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3281AD-E6E5-46B6-873B-15949B9E5D9F}"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56816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just"/>
            <a:endParaRPr lang="sv-SE" b="0" dirty="0"/>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3281AD-E6E5-46B6-873B-15949B9E5D9F}"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13565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AB3281AD-E6E5-46B6-873B-15949B9E5D9F}" type="slidenum">
              <a:rPr lang="sv-SE" smtClean="0"/>
              <a:t>16</a:t>
            </a:fld>
            <a:endParaRPr lang="sv-SE"/>
          </a:p>
        </p:txBody>
      </p:sp>
    </p:spTree>
    <p:extLst>
      <p:ext uri="{BB962C8B-B14F-4D97-AF65-F5344CB8AC3E}">
        <p14:creationId xmlns:p14="http://schemas.microsoft.com/office/powerpoint/2010/main" val="41269498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E" dirty="0"/>
          </a:p>
        </p:txBody>
      </p:sp>
      <p:sp>
        <p:nvSpPr>
          <p:cNvPr id="4" name="Slide Number Placeholder 3"/>
          <p:cNvSpPr>
            <a:spLocks noGrp="1"/>
          </p:cNvSpPr>
          <p:nvPr>
            <p:ph type="sldNum" sz="quarter" idx="5"/>
          </p:nvPr>
        </p:nvSpPr>
        <p:spPr/>
        <p:txBody>
          <a:bodyPr/>
          <a:lstStyle/>
          <a:p>
            <a:fld id="{AB3281AD-E6E5-46B6-873B-15949B9E5D9F}" type="slidenum">
              <a:rPr lang="sv-SE" smtClean="0"/>
              <a:t>17</a:t>
            </a:fld>
            <a:endParaRPr lang="sv-SE"/>
          </a:p>
        </p:txBody>
      </p:sp>
    </p:spTree>
    <p:extLst>
      <p:ext uri="{BB962C8B-B14F-4D97-AF65-F5344CB8AC3E}">
        <p14:creationId xmlns:p14="http://schemas.microsoft.com/office/powerpoint/2010/main" val="27636967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E" dirty="0"/>
          </a:p>
        </p:txBody>
      </p:sp>
      <p:sp>
        <p:nvSpPr>
          <p:cNvPr id="4" name="Slide Number Placeholder 3"/>
          <p:cNvSpPr>
            <a:spLocks noGrp="1"/>
          </p:cNvSpPr>
          <p:nvPr>
            <p:ph type="sldNum" sz="quarter" idx="5"/>
          </p:nvPr>
        </p:nvSpPr>
        <p:spPr/>
        <p:txBody>
          <a:bodyPr/>
          <a:lstStyle/>
          <a:p>
            <a:fld id="{AB3281AD-E6E5-46B6-873B-15949B9E5D9F}" type="slidenum">
              <a:rPr lang="sv-SE" smtClean="0"/>
              <a:t>19</a:t>
            </a:fld>
            <a:endParaRPr lang="sv-SE"/>
          </a:p>
        </p:txBody>
      </p:sp>
    </p:spTree>
    <p:extLst>
      <p:ext uri="{BB962C8B-B14F-4D97-AF65-F5344CB8AC3E}">
        <p14:creationId xmlns:p14="http://schemas.microsoft.com/office/powerpoint/2010/main" val="14287641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21009FB-07CC-450D-9A25-E526D1458040}"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82212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21009FB-07CC-450D-9A25-E526D1458040}"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06112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mj-lt"/>
              <a:buNone/>
            </a:pPr>
            <a:r>
              <a:rPr lang="sv-SE" b="1" dirty="0" err="1"/>
              <a:t>Questions</a:t>
            </a:r>
            <a:r>
              <a:rPr lang="sv-SE" b="1" dirty="0"/>
              <a:t> for </a:t>
            </a:r>
            <a:r>
              <a:rPr lang="sv-SE" b="1" dirty="0" err="1"/>
              <a:t>reflection</a:t>
            </a:r>
            <a:endParaRPr lang="sv-SE" b="1" dirty="0"/>
          </a:p>
          <a:p>
            <a:pPr marL="0" indent="0" algn="just">
              <a:buFont typeface="+mj-lt"/>
              <a:buNone/>
            </a:pPr>
            <a:r>
              <a:rPr lang="sv-SE" b="0" dirty="0"/>
              <a:t>The </a:t>
            </a:r>
            <a:r>
              <a:rPr lang="sv-SE" b="0" dirty="0" err="1"/>
              <a:t>starting</a:t>
            </a:r>
            <a:r>
              <a:rPr lang="sv-SE" b="0" dirty="0"/>
              <a:t> </a:t>
            </a:r>
            <a:r>
              <a:rPr lang="sv-SE" b="0" dirty="0" err="1"/>
              <a:t>point</a:t>
            </a:r>
            <a:r>
              <a:rPr lang="sv-SE" b="0" dirty="0"/>
              <a:t> for </a:t>
            </a:r>
            <a:r>
              <a:rPr lang="sv-SE" b="0" dirty="0" err="1"/>
              <a:t>this</a:t>
            </a:r>
            <a:r>
              <a:rPr lang="sv-SE" b="0" dirty="0"/>
              <a:t> </a:t>
            </a:r>
            <a:r>
              <a:rPr lang="sv-SE" b="0" dirty="0" err="1"/>
              <a:t>module</a:t>
            </a:r>
            <a:r>
              <a:rPr lang="sv-SE" b="0" dirty="0"/>
              <a:t> is the </a:t>
            </a:r>
            <a:r>
              <a:rPr lang="sv-SE" b="0" dirty="0" err="1"/>
              <a:t>societal</a:t>
            </a:r>
            <a:r>
              <a:rPr lang="sv-SE" b="0" dirty="0"/>
              <a:t> </a:t>
            </a:r>
            <a:r>
              <a:rPr lang="sv-SE" b="0" dirty="0" err="1"/>
              <a:t>challenges</a:t>
            </a:r>
            <a:r>
              <a:rPr lang="sv-SE" b="0" dirty="0"/>
              <a:t> or </a:t>
            </a:r>
            <a:r>
              <a:rPr lang="sv-SE" b="0" dirty="0" err="1"/>
              <a:t>impacts</a:t>
            </a:r>
            <a:r>
              <a:rPr lang="sv-SE" b="0" dirty="0"/>
              <a:t> </a:t>
            </a:r>
            <a:r>
              <a:rPr lang="sv-SE" b="0" dirty="0" err="1"/>
              <a:t>that</a:t>
            </a:r>
            <a:r>
              <a:rPr lang="sv-SE" b="0" dirty="0"/>
              <a:t> come </a:t>
            </a:r>
            <a:r>
              <a:rPr lang="sv-SE" b="0" dirty="0" err="1"/>
              <a:t>with</a:t>
            </a:r>
            <a:r>
              <a:rPr lang="sv-SE" b="0" dirty="0"/>
              <a:t> </a:t>
            </a:r>
            <a:r>
              <a:rPr lang="sv-SE" b="0" dirty="0" err="1"/>
              <a:t>mass</a:t>
            </a:r>
            <a:r>
              <a:rPr lang="sv-SE" b="0" dirty="0"/>
              <a:t> </a:t>
            </a:r>
            <a:r>
              <a:rPr lang="sv-SE" b="0" dirty="0" err="1"/>
              <a:t>displacement</a:t>
            </a:r>
            <a:r>
              <a:rPr lang="sv-SE" b="0" dirty="0"/>
              <a:t> </a:t>
            </a:r>
            <a:r>
              <a:rPr lang="sv-SE" b="0" dirty="0" err="1"/>
              <a:t>of</a:t>
            </a:r>
            <a:r>
              <a:rPr lang="sv-SE" b="0" dirty="0"/>
              <a:t> populations. Before </a:t>
            </a:r>
            <a:r>
              <a:rPr lang="sv-SE" b="0" dirty="0" err="1"/>
              <a:t>we</a:t>
            </a:r>
            <a:r>
              <a:rPr lang="sv-SE" b="0" dirty="0"/>
              <a:t> </a:t>
            </a:r>
            <a:r>
              <a:rPr lang="sv-SE" b="0" dirty="0" err="1"/>
              <a:t>dive</a:t>
            </a:r>
            <a:r>
              <a:rPr lang="sv-SE" b="0" dirty="0"/>
              <a:t> </a:t>
            </a:r>
            <a:r>
              <a:rPr lang="sv-SE" b="0" dirty="0" err="1"/>
              <a:t>deeper</a:t>
            </a:r>
            <a:r>
              <a:rPr lang="sv-SE" b="0" dirty="0"/>
              <a:t> </a:t>
            </a:r>
            <a:r>
              <a:rPr lang="sv-SE" b="0" dirty="0" err="1"/>
              <a:t>into</a:t>
            </a:r>
            <a:r>
              <a:rPr lang="sv-SE" b="0" dirty="0"/>
              <a:t> </a:t>
            </a:r>
            <a:r>
              <a:rPr lang="sv-SE" b="0" dirty="0" err="1"/>
              <a:t>how</a:t>
            </a:r>
            <a:r>
              <a:rPr lang="sv-SE" b="0" dirty="0"/>
              <a:t> </a:t>
            </a:r>
            <a:r>
              <a:rPr lang="sv-SE" b="0" dirty="0" err="1"/>
              <a:t>mass</a:t>
            </a:r>
            <a:r>
              <a:rPr lang="sv-SE" b="0" dirty="0"/>
              <a:t> </a:t>
            </a:r>
            <a:r>
              <a:rPr lang="sv-SE" b="0" dirty="0" err="1"/>
              <a:t>displacement</a:t>
            </a:r>
            <a:r>
              <a:rPr lang="sv-SE" b="0" dirty="0"/>
              <a:t> </a:t>
            </a:r>
            <a:r>
              <a:rPr lang="sv-SE" b="0" dirty="0" err="1"/>
              <a:t>affects</a:t>
            </a:r>
            <a:r>
              <a:rPr lang="sv-SE" b="0" dirty="0"/>
              <a:t> </a:t>
            </a:r>
            <a:r>
              <a:rPr lang="sv-SE" b="0" dirty="0" err="1"/>
              <a:t>societies</a:t>
            </a:r>
            <a:r>
              <a:rPr lang="sv-SE" b="0" dirty="0"/>
              <a:t> (</a:t>
            </a:r>
            <a:r>
              <a:rPr lang="sv-SE" b="0" dirty="0" err="1"/>
              <a:t>both</a:t>
            </a:r>
            <a:r>
              <a:rPr lang="sv-SE" b="0" dirty="0"/>
              <a:t> the </a:t>
            </a:r>
            <a:r>
              <a:rPr lang="sv-SE" b="0" dirty="0" err="1"/>
              <a:t>society</a:t>
            </a:r>
            <a:r>
              <a:rPr lang="sv-SE" b="0" dirty="0"/>
              <a:t> from </a:t>
            </a:r>
            <a:r>
              <a:rPr lang="sv-SE" b="0" dirty="0" err="1"/>
              <a:t>which</a:t>
            </a:r>
            <a:r>
              <a:rPr lang="sv-SE" b="0" dirty="0"/>
              <a:t> the population has </a:t>
            </a:r>
            <a:r>
              <a:rPr lang="sv-SE" b="0" dirty="0" err="1"/>
              <a:t>had</a:t>
            </a:r>
            <a:r>
              <a:rPr lang="sv-SE" b="0" dirty="0"/>
              <a:t> to </a:t>
            </a:r>
            <a:r>
              <a:rPr lang="sv-SE" b="0" dirty="0" err="1"/>
              <a:t>move</a:t>
            </a:r>
            <a:r>
              <a:rPr lang="sv-SE" b="0" dirty="0"/>
              <a:t>, </a:t>
            </a:r>
            <a:r>
              <a:rPr lang="sv-SE" b="0" dirty="0" err="1"/>
              <a:t>but</a:t>
            </a:r>
            <a:r>
              <a:rPr lang="sv-SE" b="0" dirty="0"/>
              <a:t> </a:t>
            </a:r>
            <a:r>
              <a:rPr lang="sv-SE" b="0" dirty="0" err="1"/>
              <a:t>also</a:t>
            </a:r>
            <a:r>
              <a:rPr lang="sv-SE" b="0" dirty="0"/>
              <a:t> the </a:t>
            </a:r>
            <a:r>
              <a:rPr lang="sv-SE" b="0" dirty="0" err="1"/>
              <a:t>society</a:t>
            </a:r>
            <a:r>
              <a:rPr lang="sv-SE" b="0" dirty="0"/>
              <a:t> </a:t>
            </a:r>
            <a:r>
              <a:rPr lang="sv-SE" b="0" dirty="0" err="1"/>
              <a:t>which</a:t>
            </a:r>
            <a:r>
              <a:rPr lang="sv-SE" b="0" dirty="0"/>
              <a:t> </a:t>
            </a:r>
            <a:r>
              <a:rPr lang="sv-SE" b="0" dirty="0" err="1"/>
              <a:t>finds</a:t>
            </a:r>
            <a:r>
              <a:rPr lang="sv-SE" b="0" dirty="0"/>
              <a:t> </a:t>
            </a:r>
            <a:r>
              <a:rPr lang="sv-SE" b="0" dirty="0" err="1"/>
              <a:t>itself</a:t>
            </a:r>
            <a:r>
              <a:rPr lang="sv-SE" b="0" dirty="0"/>
              <a:t> at the </a:t>
            </a:r>
            <a:r>
              <a:rPr lang="sv-SE" b="0" dirty="0" err="1"/>
              <a:t>receiving</a:t>
            </a:r>
            <a:r>
              <a:rPr lang="sv-SE" b="0" dirty="0"/>
              <a:t> end </a:t>
            </a:r>
            <a:r>
              <a:rPr lang="sv-SE" b="0" dirty="0" err="1"/>
              <a:t>of</a:t>
            </a:r>
            <a:r>
              <a:rPr lang="sv-SE" b="0" dirty="0"/>
              <a:t> the population </a:t>
            </a:r>
            <a:r>
              <a:rPr lang="sv-SE" b="0" dirty="0" err="1"/>
              <a:t>that</a:t>
            </a:r>
            <a:r>
              <a:rPr lang="sv-SE" b="0" dirty="0"/>
              <a:t> has </a:t>
            </a:r>
            <a:r>
              <a:rPr lang="sv-SE" b="0" dirty="0" err="1"/>
              <a:t>been</a:t>
            </a:r>
            <a:r>
              <a:rPr lang="sv-SE" b="0" dirty="0"/>
              <a:t> </a:t>
            </a:r>
            <a:r>
              <a:rPr lang="sv-SE" b="0" dirty="0" err="1"/>
              <a:t>displaced</a:t>
            </a:r>
            <a:r>
              <a:rPr lang="sv-SE" b="0" dirty="0"/>
              <a:t>), </a:t>
            </a:r>
            <a:r>
              <a:rPr lang="sv-SE" b="0" dirty="0" err="1"/>
              <a:t>you</a:t>
            </a:r>
            <a:r>
              <a:rPr lang="sv-SE" b="0" dirty="0"/>
              <a:t> </a:t>
            </a:r>
            <a:r>
              <a:rPr lang="sv-SE" b="0" dirty="0" err="1"/>
              <a:t>are</a:t>
            </a:r>
            <a:r>
              <a:rPr lang="sv-SE" b="0" dirty="0"/>
              <a:t> </a:t>
            </a:r>
            <a:r>
              <a:rPr lang="sv-SE" b="0" dirty="0" err="1"/>
              <a:t>asked</a:t>
            </a:r>
            <a:r>
              <a:rPr lang="sv-SE" b="0" dirty="0"/>
              <a:t> to </a:t>
            </a:r>
            <a:r>
              <a:rPr lang="sv-SE" b="0" dirty="0" err="1"/>
              <a:t>reflect</a:t>
            </a:r>
            <a:r>
              <a:rPr lang="sv-SE" b="0" dirty="0"/>
              <a:t> on </a:t>
            </a:r>
            <a:r>
              <a:rPr lang="sv-SE" b="0" dirty="0" err="1"/>
              <a:t>what</a:t>
            </a:r>
            <a:r>
              <a:rPr lang="sv-SE" b="0" dirty="0"/>
              <a:t> the potential </a:t>
            </a:r>
            <a:r>
              <a:rPr lang="sv-SE" b="0" dirty="0" err="1"/>
              <a:t>impacts</a:t>
            </a:r>
            <a:r>
              <a:rPr lang="sv-SE" b="0" dirty="0"/>
              <a:t> </a:t>
            </a:r>
            <a:r>
              <a:rPr lang="sv-SE" b="0" dirty="0" err="1"/>
              <a:t>are</a:t>
            </a:r>
            <a:r>
              <a:rPr lang="sv-SE" b="0" dirty="0"/>
              <a:t> </a:t>
            </a:r>
            <a:r>
              <a:rPr lang="sv-SE" b="0" dirty="0" err="1"/>
              <a:t>when</a:t>
            </a:r>
            <a:r>
              <a:rPr lang="sv-SE" b="0" dirty="0"/>
              <a:t> a </a:t>
            </a:r>
            <a:r>
              <a:rPr lang="sv-SE" b="0" dirty="0" err="1"/>
              <a:t>large</a:t>
            </a:r>
            <a:r>
              <a:rPr lang="sv-SE" b="0" dirty="0"/>
              <a:t> </a:t>
            </a:r>
            <a:r>
              <a:rPr lang="sv-SE" b="0" dirty="0" err="1"/>
              <a:t>number</a:t>
            </a:r>
            <a:r>
              <a:rPr lang="sv-SE" b="0" dirty="0"/>
              <a:t> </a:t>
            </a:r>
            <a:r>
              <a:rPr lang="sv-SE" b="0" dirty="0" err="1"/>
              <a:t>of</a:t>
            </a:r>
            <a:r>
              <a:rPr lang="sv-SE" b="0" dirty="0"/>
              <a:t> </a:t>
            </a:r>
            <a:r>
              <a:rPr lang="sv-SE" b="0" dirty="0" err="1"/>
              <a:t>people</a:t>
            </a:r>
            <a:r>
              <a:rPr lang="sv-SE" b="0" dirty="0"/>
              <a:t> </a:t>
            </a:r>
            <a:r>
              <a:rPr lang="sv-SE" b="0" dirty="0" err="1"/>
              <a:t>are</a:t>
            </a:r>
            <a:r>
              <a:rPr lang="sv-SE" b="0" dirty="0"/>
              <a:t> </a:t>
            </a:r>
            <a:r>
              <a:rPr lang="sv-SE" b="0" dirty="0" err="1"/>
              <a:t>forced</a:t>
            </a:r>
            <a:r>
              <a:rPr lang="sv-SE" b="0" dirty="0"/>
              <a:t> to make a </a:t>
            </a:r>
            <a:r>
              <a:rPr lang="sv-SE" b="0" dirty="0" err="1"/>
              <a:t>move</a:t>
            </a:r>
            <a:r>
              <a:rPr lang="sv-SE" b="0" dirty="0"/>
              <a:t>, for </a:t>
            </a:r>
            <a:r>
              <a:rPr lang="sv-SE" b="0" dirty="0" err="1"/>
              <a:t>one</a:t>
            </a:r>
            <a:r>
              <a:rPr lang="sv-SE" b="0" dirty="0"/>
              <a:t> </a:t>
            </a:r>
            <a:r>
              <a:rPr lang="sv-SE" b="0" dirty="0" err="1"/>
              <a:t>reason</a:t>
            </a:r>
            <a:r>
              <a:rPr lang="sv-SE" b="0" dirty="0"/>
              <a:t> or </a:t>
            </a:r>
            <a:r>
              <a:rPr lang="sv-SE" b="0" dirty="0" err="1"/>
              <a:t>another</a:t>
            </a:r>
            <a:r>
              <a:rPr lang="sv-SE" b="0" dirty="0"/>
              <a:t>. </a:t>
            </a:r>
            <a:r>
              <a:rPr lang="sv-SE" b="0" dirty="0" err="1"/>
              <a:t>Drawing</a:t>
            </a:r>
            <a:r>
              <a:rPr lang="sv-SE" b="0" dirty="0"/>
              <a:t> on </a:t>
            </a:r>
            <a:r>
              <a:rPr lang="sv-SE" b="0" dirty="0" err="1"/>
              <a:t>your</a:t>
            </a:r>
            <a:r>
              <a:rPr lang="sv-SE" b="0" dirty="0"/>
              <a:t> </a:t>
            </a:r>
            <a:r>
              <a:rPr lang="sv-SE" b="0" dirty="0" err="1"/>
              <a:t>understanding</a:t>
            </a:r>
            <a:r>
              <a:rPr lang="sv-SE" b="0" dirty="0"/>
              <a:t> </a:t>
            </a:r>
            <a:r>
              <a:rPr lang="sv-SE" b="0" dirty="0" err="1"/>
              <a:t>of</a:t>
            </a:r>
            <a:r>
              <a:rPr lang="sv-SE" b="0" dirty="0"/>
              <a:t> </a:t>
            </a:r>
            <a:r>
              <a:rPr lang="sv-SE" b="0" dirty="0" err="1"/>
              <a:t>mass</a:t>
            </a:r>
            <a:r>
              <a:rPr lang="sv-SE" b="0" dirty="0"/>
              <a:t> </a:t>
            </a:r>
            <a:r>
              <a:rPr lang="sv-SE" b="0" dirty="0" err="1"/>
              <a:t>displacement</a:t>
            </a:r>
            <a:r>
              <a:rPr lang="sv-SE" b="0" dirty="0"/>
              <a:t> from </a:t>
            </a:r>
            <a:r>
              <a:rPr lang="sv-SE" b="0" dirty="0" err="1"/>
              <a:t>modules</a:t>
            </a:r>
            <a:r>
              <a:rPr lang="sv-SE" b="0" dirty="0"/>
              <a:t> 1-3 </a:t>
            </a:r>
            <a:r>
              <a:rPr lang="sv-SE" b="0" dirty="0" err="1"/>
              <a:t>but</a:t>
            </a:r>
            <a:r>
              <a:rPr lang="sv-SE" b="0" dirty="0"/>
              <a:t> </a:t>
            </a:r>
            <a:r>
              <a:rPr lang="sv-SE" b="0" dirty="0" err="1"/>
              <a:t>also</a:t>
            </a:r>
            <a:r>
              <a:rPr lang="sv-SE" b="0" dirty="0"/>
              <a:t> from </a:t>
            </a:r>
            <a:r>
              <a:rPr lang="sv-SE" b="0" dirty="0" err="1"/>
              <a:t>what</a:t>
            </a:r>
            <a:r>
              <a:rPr lang="sv-SE" b="0" dirty="0"/>
              <a:t> </a:t>
            </a:r>
            <a:r>
              <a:rPr lang="sv-SE" b="0" dirty="0" err="1"/>
              <a:t>you</a:t>
            </a:r>
            <a:r>
              <a:rPr lang="sv-SE" b="0" dirty="0"/>
              <a:t> </a:t>
            </a:r>
            <a:r>
              <a:rPr lang="sv-SE" b="0" dirty="0" err="1"/>
              <a:t>have</a:t>
            </a:r>
            <a:r>
              <a:rPr lang="sv-SE" b="0" dirty="0"/>
              <a:t> </a:t>
            </a:r>
            <a:r>
              <a:rPr lang="sv-SE" b="0" dirty="0" err="1"/>
              <a:t>learned</a:t>
            </a:r>
            <a:r>
              <a:rPr lang="sv-SE" b="0" dirty="0"/>
              <a:t> in the media, from research or </a:t>
            </a:r>
            <a:r>
              <a:rPr lang="sv-SE" b="0" dirty="0" err="1"/>
              <a:t>elsewhere</a:t>
            </a:r>
            <a:r>
              <a:rPr lang="sv-SE" b="0" dirty="0"/>
              <a:t>, </a:t>
            </a:r>
            <a:r>
              <a:rPr lang="sv-SE" b="0" dirty="0" err="1"/>
              <a:t>what</a:t>
            </a:r>
            <a:r>
              <a:rPr lang="sv-SE" b="0" dirty="0"/>
              <a:t> do </a:t>
            </a:r>
            <a:r>
              <a:rPr lang="sv-SE" b="0" dirty="0" err="1"/>
              <a:t>you</a:t>
            </a:r>
            <a:r>
              <a:rPr lang="sv-SE" b="0" dirty="0"/>
              <a:t> </a:t>
            </a:r>
            <a:r>
              <a:rPr lang="sv-SE" b="0" dirty="0" err="1"/>
              <a:t>think</a:t>
            </a:r>
            <a:r>
              <a:rPr lang="sv-SE" b="0" dirty="0"/>
              <a:t> </a:t>
            </a:r>
            <a:r>
              <a:rPr lang="sv-SE" b="0" dirty="0" err="1"/>
              <a:t>may</a:t>
            </a:r>
            <a:r>
              <a:rPr lang="sv-SE" b="0" dirty="0"/>
              <a:t> be the </a:t>
            </a:r>
            <a:r>
              <a:rPr lang="sv-SE" b="0" dirty="0" err="1"/>
              <a:t>impacts</a:t>
            </a:r>
            <a:r>
              <a:rPr lang="sv-SE" b="0" dirty="0"/>
              <a:t> in terms </a:t>
            </a:r>
            <a:r>
              <a:rPr lang="sv-SE" b="0" dirty="0" err="1"/>
              <a:t>of</a:t>
            </a:r>
            <a:r>
              <a:rPr lang="sv-SE" b="0" dirty="0"/>
              <a:t> </a:t>
            </a:r>
            <a:r>
              <a:rPr lang="sv-SE" b="0" dirty="0" err="1"/>
              <a:t>politics</a:t>
            </a:r>
            <a:r>
              <a:rPr lang="sv-SE" b="0" dirty="0"/>
              <a:t>, </a:t>
            </a:r>
            <a:r>
              <a:rPr lang="sv-SE" b="0" dirty="0" err="1"/>
              <a:t>economy</a:t>
            </a:r>
            <a:r>
              <a:rPr lang="sv-SE" b="0" dirty="0"/>
              <a:t>, social relations, access to services or the </a:t>
            </a:r>
            <a:r>
              <a:rPr lang="sv-SE" b="0" dirty="0" err="1"/>
              <a:t>surrounding</a:t>
            </a:r>
            <a:r>
              <a:rPr lang="sv-SE" b="0" dirty="0"/>
              <a:t> </a:t>
            </a:r>
            <a:r>
              <a:rPr lang="sv-SE" b="0" dirty="0" err="1"/>
              <a:t>environment</a:t>
            </a:r>
            <a:r>
              <a:rPr lang="sv-SE" b="0" dirty="0"/>
              <a:t>? </a:t>
            </a:r>
            <a:r>
              <a:rPr lang="sv-SE" b="0" dirty="0" err="1"/>
              <a:t>How</a:t>
            </a:r>
            <a:r>
              <a:rPr lang="sv-SE" b="0" dirty="0"/>
              <a:t> do </a:t>
            </a:r>
            <a:r>
              <a:rPr lang="sv-SE" b="0" dirty="0" err="1"/>
              <a:t>you</a:t>
            </a:r>
            <a:r>
              <a:rPr lang="sv-SE" b="0" dirty="0"/>
              <a:t> </a:t>
            </a:r>
            <a:r>
              <a:rPr lang="sv-SE" b="0" dirty="0" err="1"/>
              <a:t>think</a:t>
            </a:r>
            <a:r>
              <a:rPr lang="sv-SE" b="0" dirty="0"/>
              <a:t> </a:t>
            </a:r>
            <a:r>
              <a:rPr lang="sv-SE" b="0" dirty="0" err="1"/>
              <a:t>impacts</a:t>
            </a:r>
            <a:r>
              <a:rPr lang="sv-SE" b="0" dirty="0"/>
              <a:t> </a:t>
            </a:r>
            <a:r>
              <a:rPr lang="sv-SE" b="0" dirty="0" err="1"/>
              <a:t>with</a:t>
            </a:r>
            <a:r>
              <a:rPr lang="sv-SE" b="0" dirty="0"/>
              <a:t> </a:t>
            </a:r>
            <a:r>
              <a:rPr lang="sv-SE" b="0" dirty="0" err="1"/>
              <a:t>regards</a:t>
            </a:r>
            <a:r>
              <a:rPr lang="sv-SE" b="0" dirty="0"/>
              <a:t> to </a:t>
            </a:r>
            <a:r>
              <a:rPr lang="sv-SE" b="0" dirty="0" err="1"/>
              <a:t>these</a:t>
            </a:r>
            <a:r>
              <a:rPr lang="sv-SE" b="0" dirty="0"/>
              <a:t> </a:t>
            </a:r>
            <a:r>
              <a:rPr lang="sv-SE" b="0" dirty="0" err="1"/>
              <a:t>aspects</a:t>
            </a:r>
            <a:r>
              <a:rPr lang="sv-SE" b="0" dirty="0"/>
              <a:t> </a:t>
            </a:r>
            <a:r>
              <a:rPr lang="sv-SE" b="0" dirty="0" err="1"/>
              <a:t>will</a:t>
            </a:r>
            <a:r>
              <a:rPr lang="sv-SE" b="0" dirty="0"/>
              <a:t> </a:t>
            </a:r>
            <a:r>
              <a:rPr lang="sv-SE" b="0" dirty="0" err="1"/>
              <a:t>differ</a:t>
            </a:r>
            <a:r>
              <a:rPr lang="sv-SE" b="0" dirty="0"/>
              <a:t> in the </a:t>
            </a:r>
            <a:r>
              <a:rPr lang="sv-SE" b="0" dirty="0" err="1"/>
              <a:t>society</a:t>
            </a:r>
            <a:r>
              <a:rPr lang="sv-SE" b="0" dirty="0"/>
              <a:t> from </a:t>
            </a:r>
            <a:r>
              <a:rPr lang="sv-SE" b="0" dirty="0" err="1"/>
              <a:t>where</a:t>
            </a:r>
            <a:r>
              <a:rPr lang="sv-SE" b="0" dirty="0"/>
              <a:t> the </a:t>
            </a:r>
            <a:r>
              <a:rPr lang="sv-SE" b="0" dirty="0" err="1"/>
              <a:t>displaced</a:t>
            </a:r>
            <a:r>
              <a:rPr lang="sv-SE" b="0" dirty="0"/>
              <a:t> population has </a:t>
            </a:r>
            <a:r>
              <a:rPr lang="sv-SE" b="0" dirty="0" err="1"/>
              <a:t>left</a:t>
            </a:r>
            <a:r>
              <a:rPr lang="sv-SE" b="0" dirty="0"/>
              <a:t>, vis-</a:t>
            </a:r>
            <a:r>
              <a:rPr lang="sv-SE" b="0" dirty="0" err="1"/>
              <a:t>á</a:t>
            </a:r>
            <a:r>
              <a:rPr lang="sv-SE" b="0" dirty="0"/>
              <a:t>-vis in the </a:t>
            </a:r>
            <a:r>
              <a:rPr lang="sv-SE" b="0" dirty="0" err="1"/>
              <a:t>society</a:t>
            </a:r>
            <a:r>
              <a:rPr lang="sv-SE" b="0" dirty="0"/>
              <a:t> </a:t>
            </a:r>
            <a:r>
              <a:rPr lang="sv-SE" b="0" dirty="0" err="1"/>
              <a:t>which</a:t>
            </a:r>
            <a:r>
              <a:rPr lang="sv-SE" b="0" dirty="0"/>
              <a:t> has </a:t>
            </a:r>
            <a:r>
              <a:rPr lang="sv-SE" b="0" dirty="0" err="1"/>
              <a:t>received</a:t>
            </a:r>
            <a:r>
              <a:rPr lang="sv-SE" b="0" dirty="0"/>
              <a:t> the </a:t>
            </a:r>
            <a:r>
              <a:rPr lang="sv-SE" b="0" dirty="0" err="1"/>
              <a:t>displaced</a:t>
            </a:r>
            <a:r>
              <a:rPr lang="sv-SE" b="0" dirty="0"/>
              <a:t> population? </a:t>
            </a:r>
          </a:p>
          <a:p>
            <a:pPr marL="0" indent="0" algn="just">
              <a:buFont typeface="+mj-lt"/>
              <a:buNone/>
            </a:pPr>
            <a:endParaRPr lang="sv-SE" b="0" dirty="0"/>
          </a:p>
          <a:p>
            <a:pPr marL="0" indent="0" algn="just">
              <a:buFont typeface="+mj-lt"/>
              <a:buNone/>
            </a:pPr>
            <a:r>
              <a:rPr lang="sv-SE" b="0" dirty="0" err="1"/>
              <a:t>Ïn</a:t>
            </a:r>
            <a:r>
              <a:rPr lang="sv-SE" b="0" dirty="0"/>
              <a:t> </a:t>
            </a:r>
            <a:r>
              <a:rPr lang="sv-SE" b="0" dirty="0" err="1"/>
              <a:t>Module</a:t>
            </a:r>
            <a:r>
              <a:rPr lang="sv-SE" b="0" dirty="0"/>
              <a:t> 3 </a:t>
            </a:r>
            <a:r>
              <a:rPr lang="sv-SE" b="0" dirty="0" err="1"/>
              <a:t>you</a:t>
            </a:r>
            <a:r>
              <a:rPr lang="sv-SE" b="0" dirty="0"/>
              <a:t> </a:t>
            </a:r>
            <a:r>
              <a:rPr lang="sv-SE" b="0" dirty="0" err="1"/>
              <a:t>were</a:t>
            </a:r>
            <a:r>
              <a:rPr lang="sv-SE" b="0" dirty="0"/>
              <a:t> </a:t>
            </a:r>
            <a:r>
              <a:rPr lang="sv-SE" b="0" dirty="0" err="1"/>
              <a:t>also</a:t>
            </a:r>
            <a:r>
              <a:rPr lang="sv-SE" b="0" dirty="0"/>
              <a:t> </a:t>
            </a:r>
            <a:r>
              <a:rPr lang="sv-SE" b="0" dirty="0" err="1"/>
              <a:t>introduced</a:t>
            </a:r>
            <a:r>
              <a:rPr lang="sv-SE" b="0" dirty="0"/>
              <a:t> to the </a:t>
            </a:r>
            <a:r>
              <a:rPr lang="sv-SE" b="0" dirty="0" err="1"/>
              <a:t>concepts</a:t>
            </a:r>
            <a:r>
              <a:rPr lang="sv-SE" b="0" dirty="0"/>
              <a:t> </a:t>
            </a:r>
            <a:r>
              <a:rPr lang="sv-SE" b="0" i="1" dirty="0" err="1"/>
              <a:t>refugee</a:t>
            </a:r>
            <a:r>
              <a:rPr lang="sv-SE" b="0" i="1" dirty="0"/>
              <a:t> </a:t>
            </a:r>
            <a:r>
              <a:rPr lang="sv-SE" b="0" i="0" dirty="0"/>
              <a:t>and </a:t>
            </a:r>
            <a:r>
              <a:rPr lang="sv-SE" b="0" i="1" dirty="0" err="1"/>
              <a:t>internally</a:t>
            </a:r>
            <a:r>
              <a:rPr lang="sv-SE" b="0" i="1" dirty="0"/>
              <a:t> </a:t>
            </a:r>
            <a:r>
              <a:rPr lang="sv-SE" b="0" i="1" dirty="0" err="1"/>
              <a:t>displaced</a:t>
            </a:r>
            <a:r>
              <a:rPr lang="sv-SE" b="0" i="1" dirty="0"/>
              <a:t> person, </a:t>
            </a:r>
            <a:r>
              <a:rPr lang="sv-SE" b="0" i="0" dirty="0"/>
              <a:t>and </a:t>
            </a:r>
            <a:r>
              <a:rPr lang="sv-SE" b="0" i="0" dirty="0" err="1"/>
              <a:t>we</a:t>
            </a:r>
            <a:r>
              <a:rPr lang="sv-SE" b="0" i="0" dirty="0"/>
              <a:t> </a:t>
            </a:r>
            <a:r>
              <a:rPr lang="sv-SE" b="0" i="0" dirty="0" err="1"/>
              <a:t>discussed</a:t>
            </a:r>
            <a:r>
              <a:rPr lang="sv-SE" b="0" i="0" dirty="0"/>
              <a:t> the </a:t>
            </a:r>
            <a:r>
              <a:rPr lang="sv-SE" b="0" i="0" dirty="0" err="1"/>
              <a:t>important</a:t>
            </a:r>
            <a:r>
              <a:rPr lang="sv-SE" b="0" i="0" dirty="0"/>
              <a:t> </a:t>
            </a:r>
            <a:r>
              <a:rPr lang="sv-SE" b="0" i="0" dirty="0" err="1"/>
              <a:t>differences</a:t>
            </a:r>
            <a:r>
              <a:rPr lang="sv-SE" b="0" i="0" dirty="0"/>
              <a:t> </a:t>
            </a:r>
            <a:r>
              <a:rPr lang="sv-SE" b="0" i="0" dirty="0" err="1"/>
              <a:t>between</a:t>
            </a:r>
            <a:r>
              <a:rPr lang="sv-SE" b="0" i="0" dirty="0"/>
              <a:t> </a:t>
            </a:r>
            <a:r>
              <a:rPr lang="sv-SE" b="0" i="0" dirty="0" err="1"/>
              <a:t>these</a:t>
            </a:r>
            <a:r>
              <a:rPr lang="sv-SE" b="0" i="0" dirty="0"/>
              <a:t> terms and the </a:t>
            </a:r>
            <a:r>
              <a:rPr lang="sv-SE" b="0" i="0" dirty="0" err="1"/>
              <a:t>implications</a:t>
            </a:r>
            <a:r>
              <a:rPr lang="sv-SE" b="0" i="0" dirty="0"/>
              <a:t> </a:t>
            </a:r>
            <a:r>
              <a:rPr lang="sv-SE" b="0" i="0" dirty="0" err="1"/>
              <a:t>of</a:t>
            </a:r>
            <a:r>
              <a:rPr lang="sv-SE" b="0" i="0" dirty="0"/>
              <a:t> </a:t>
            </a:r>
            <a:r>
              <a:rPr lang="sv-SE" b="0" i="0" dirty="0" err="1"/>
              <a:t>having</a:t>
            </a:r>
            <a:r>
              <a:rPr lang="sv-SE" b="0" i="0" dirty="0"/>
              <a:t> </a:t>
            </a:r>
            <a:r>
              <a:rPr lang="sv-SE" b="0" i="0" dirty="0" err="1"/>
              <a:t>crossed</a:t>
            </a:r>
            <a:r>
              <a:rPr lang="sv-SE" b="0" i="0" dirty="0"/>
              <a:t> a national </a:t>
            </a:r>
            <a:r>
              <a:rPr lang="sv-SE" b="0" i="0" dirty="0" err="1"/>
              <a:t>border</a:t>
            </a:r>
            <a:r>
              <a:rPr lang="sv-SE" b="0" i="0" dirty="0"/>
              <a:t> as a </a:t>
            </a:r>
            <a:r>
              <a:rPr lang="sv-SE" b="0" i="0" dirty="0" err="1"/>
              <a:t>displacee</a:t>
            </a:r>
            <a:r>
              <a:rPr lang="sv-SE" b="0" i="0" dirty="0"/>
              <a:t>. </a:t>
            </a:r>
            <a:r>
              <a:rPr lang="sv-SE" b="0" i="0" dirty="0" err="1"/>
              <a:t>What</a:t>
            </a:r>
            <a:r>
              <a:rPr lang="sv-SE" b="0" i="0" dirty="0"/>
              <a:t> do </a:t>
            </a:r>
            <a:r>
              <a:rPr lang="sv-SE" b="0" i="0" dirty="0" err="1"/>
              <a:t>you</a:t>
            </a:r>
            <a:r>
              <a:rPr lang="sv-SE" b="0" i="0" dirty="0"/>
              <a:t> </a:t>
            </a:r>
            <a:r>
              <a:rPr lang="sv-SE" b="0" i="0" dirty="0" err="1"/>
              <a:t>think</a:t>
            </a:r>
            <a:r>
              <a:rPr lang="sv-SE" b="0" i="0" dirty="0"/>
              <a:t> </a:t>
            </a:r>
            <a:r>
              <a:rPr lang="sv-SE" b="0" i="0" dirty="0" err="1"/>
              <a:t>are</a:t>
            </a:r>
            <a:r>
              <a:rPr lang="sv-SE" b="0" i="0" dirty="0"/>
              <a:t> </a:t>
            </a:r>
            <a:r>
              <a:rPr lang="sv-SE" b="0" i="0" dirty="0" err="1"/>
              <a:t>some</a:t>
            </a:r>
            <a:r>
              <a:rPr lang="sv-SE" b="0" i="0" dirty="0"/>
              <a:t> </a:t>
            </a:r>
            <a:r>
              <a:rPr lang="sv-SE" b="0" i="0" dirty="0" err="1"/>
              <a:t>of</a:t>
            </a:r>
            <a:r>
              <a:rPr lang="sv-SE" b="0" i="0" dirty="0"/>
              <a:t> the </a:t>
            </a:r>
            <a:r>
              <a:rPr lang="sv-SE" b="0" i="0" dirty="0" err="1"/>
              <a:t>unique</a:t>
            </a:r>
            <a:r>
              <a:rPr lang="sv-SE" b="0" i="0" dirty="0"/>
              <a:t> </a:t>
            </a:r>
            <a:r>
              <a:rPr lang="sv-SE" b="0" i="0" dirty="0" err="1"/>
              <a:t>challenges</a:t>
            </a:r>
            <a:r>
              <a:rPr lang="sv-SE" b="0" i="0" dirty="0"/>
              <a:t> or </a:t>
            </a:r>
            <a:r>
              <a:rPr lang="sv-SE" b="0" i="0" dirty="0" err="1"/>
              <a:t>hardships</a:t>
            </a:r>
            <a:r>
              <a:rPr lang="sv-SE" b="0" i="0" dirty="0"/>
              <a:t> </a:t>
            </a:r>
            <a:r>
              <a:rPr lang="sv-SE" b="0" i="0" dirty="0" err="1"/>
              <a:t>that</a:t>
            </a:r>
            <a:r>
              <a:rPr lang="sv-SE" b="0" i="0" dirty="0"/>
              <a:t> </a:t>
            </a:r>
            <a:r>
              <a:rPr lang="sv-SE" b="0" i="0" dirty="0" err="1"/>
              <a:t>societies</a:t>
            </a:r>
            <a:r>
              <a:rPr lang="sv-SE" b="0" i="0" dirty="0"/>
              <a:t> </a:t>
            </a:r>
            <a:r>
              <a:rPr lang="sv-SE" b="0" i="0" dirty="0" err="1"/>
              <a:t>which</a:t>
            </a:r>
            <a:r>
              <a:rPr lang="sv-SE" b="0" i="0" dirty="0"/>
              <a:t> </a:t>
            </a:r>
            <a:r>
              <a:rPr lang="sv-SE" b="0" i="0" dirty="0" err="1"/>
              <a:t>have</a:t>
            </a:r>
            <a:r>
              <a:rPr lang="sv-SE" b="0" i="0" dirty="0"/>
              <a:t> </a:t>
            </a:r>
            <a:r>
              <a:rPr lang="sv-SE" b="0" i="0" dirty="0" err="1"/>
              <a:t>been</a:t>
            </a:r>
            <a:r>
              <a:rPr lang="sv-SE" b="0" i="0" dirty="0"/>
              <a:t> </a:t>
            </a:r>
            <a:r>
              <a:rPr lang="sv-SE" b="0" i="0" dirty="0" err="1"/>
              <a:t>subjected</a:t>
            </a:r>
            <a:r>
              <a:rPr lang="sv-SE" b="0" i="0" dirty="0"/>
              <a:t> to </a:t>
            </a:r>
            <a:r>
              <a:rPr lang="sv-SE" b="0" i="0" dirty="0" err="1"/>
              <a:t>either</a:t>
            </a:r>
            <a:r>
              <a:rPr lang="sv-SE" b="0" i="0" dirty="0"/>
              <a:t> </a:t>
            </a:r>
            <a:r>
              <a:rPr lang="sv-SE" b="0" i="0" dirty="0" err="1"/>
              <a:t>mass</a:t>
            </a:r>
            <a:r>
              <a:rPr lang="sv-SE" b="0" i="0" dirty="0"/>
              <a:t> </a:t>
            </a:r>
            <a:r>
              <a:rPr lang="sv-SE" b="0" i="0" dirty="0" err="1"/>
              <a:t>displacement</a:t>
            </a:r>
            <a:r>
              <a:rPr lang="sv-SE" b="0" i="0" dirty="0"/>
              <a:t> </a:t>
            </a:r>
            <a:r>
              <a:rPr lang="sv-SE" b="0" i="0" dirty="0" err="1"/>
              <a:t>of</a:t>
            </a:r>
            <a:r>
              <a:rPr lang="sv-SE" b="0" i="0" dirty="0"/>
              <a:t> </a:t>
            </a:r>
            <a:r>
              <a:rPr lang="sv-SE" b="0" i="0" dirty="0" err="1"/>
              <a:t>refugees</a:t>
            </a:r>
            <a:r>
              <a:rPr lang="sv-SE" b="0" i="0" dirty="0"/>
              <a:t> or </a:t>
            </a:r>
            <a:r>
              <a:rPr lang="sv-SE" b="0" i="0" dirty="0" err="1"/>
              <a:t>internally</a:t>
            </a:r>
            <a:r>
              <a:rPr lang="sv-SE" b="0" i="0" dirty="0"/>
              <a:t> </a:t>
            </a:r>
            <a:r>
              <a:rPr lang="sv-SE" b="0" i="0" dirty="0" err="1"/>
              <a:t>displaced</a:t>
            </a:r>
            <a:r>
              <a:rPr lang="sv-SE" b="0" i="0" dirty="0"/>
              <a:t> persons face? </a:t>
            </a:r>
            <a:r>
              <a:rPr lang="sv-SE" b="0" i="0" dirty="0" err="1"/>
              <a:t>What</a:t>
            </a:r>
            <a:r>
              <a:rPr lang="sv-SE" b="0" i="0" dirty="0"/>
              <a:t> is the </a:t>
            </a:r>
            <a:r>
              <a:rPr lang="sv-SE" b="0" i="0" dirty="0" err="1"/>
              <a:t>impact</a:t>
            </a:r>
            <a:r>
              <a:rPr lang="sv-SE" b="0" i="0" dirty="0"/>
              <a:t> </a:t>
            </a:r>
            <a:r>
              <a:rPr lang="sv-SE" b="0" i="0" dirty="0" err="1"/>
              <a:t>of</a:t>
            </a:r>
            <a:r>
              <a:rPr lang="sv-SE" b="0" i="0" dirty="0"/>
              <a:t> </a:t>
            </a:r>
            <a:r>
              <a:rPr lang="sv-SE" b="0" i="0" dirty="0" err="1"/>
              <a:t>mass</a:t>
            </a:r>
            <a:r>
              <a:rPr lang="sv-SE" b="0" i="0" dirty="0"/>
              <a:t> </a:t>
            </a:r>
            <a:r>
              <a:rPr lang="sv-SE" b="0" i="0" dirty="0" err="1"/>
              <a:t>displacement</a:t>
            </a:r>
            <a:r>
              <a:rPr lang="sv-SE" b="0" i="0" dirty="0"/>
              <a:t> </a:t>
            </a:r>
            <a:r>
              <a:rPr lang="sv-SE" b="0" i="0" dirty="0" err="1"/>
              <a:t>when</a:t>
            </a:r>
            <a:r>
              <a:rPr lang="sv-SE" b="0" i="0" dirty="0"/>
              <a:t> the </a:t>
            </a:r>
            <a:r>
              <a:rPr lang="sv-SE" b="0" i="0" dirty="0" err="1"/>
              <a:t>responsibility</a:t>
            </a:r>
            <a:r>
              <a:rPr lang="sv-SE" b="0" i="0" dirty="0"/>
              <a:t> for </a:t>
            </a:r>
            <a:r>
              <a:rPr lang="sv-SE" b="0" i="0" dirty="0" err="1"/>
              <a:t>taking</a:t>
            </a:r>
            <a:r>
              <a:rPr lang="sv-SE" b="0" i="0" dirty="0"/>
              <a:t> </a:t>
            </a:r>
            <a:r>
              <a:rPr lang="sv-SE" b="0" i="0" dirty="0" err="1"/>
              <a:t>care</a:t>
            </a:r>
            <a:r>
              <a:rPr lang="sv-SE" b="0" i="0" dirty="0"/>
              <a:t> </a:t>
            </a:r>
            <a:r>
              <a:rPr lang="sv-SE" b="0" i="0" dirty="0" err="1"/>
              <a:t>of</a:t>
            </a:r>
            <a:r>
              <a:rPr lang="sv-SE" b="0" i="0" dirty="0"/>
              <a:t> the displacees lies </a:t>
            </a:r>
            <a:r>
              <a:rPr lang="sv-SE" b="0" i="0" dirty="0" err="1"/>
              <a:t>either</a:t>
            </a:r>
            <a:r>
              <a:rPr lang="sv-SE" b="0" i="0" dirty="0"/>
              <a:t> on the national </a:t>
            </a:r>
            <a:r>
              <a:rPr lang="sv-SE" b="0" i="0" dirty="0" err="1"/>
              <a:t>state</a:t>
            </a:r>
            <a:r>
              <a:rPr lang="sv-SE" b="0" i="0" dirty="0"/>
              <a:t> </a:t>
            </a:r>
            <a:r>
              <a:rPr lang="sv-SE" b="0" i="0" dirty="0" err="1"/>
              <a:t>itself</a:t>
            </a:r>
            <a:r>
              <a:rPr lang="sv-SE" b="0" i="0" dirty="0"/>
              <a:t> or on the international </a:t>
            </a:r>
            <a:r>
              <a:rPr lang="sv-SE" b="0" i="0" dirty="0" err="1"/>
              <a:t>community</a:t>
            </a:r>
            <a:r>
              <a:rPr lang="sv-SE" b="0" i="0" dirty="0"/>
              <a:t>?</a:t>
            </a:r>
            <a:endParaRPr lang="sv-SE" b="0" dirty="0"/>
          </a:p>
        </p:txBody>
      </p:sp>
      <p:sp>
        <p:nvSpPr>
          <p:cNvPr id="4" name="Platshållare för bildnummer 3"/>
          <p:cNvSpPr>
            <a:spLocks noGrp="1"/>
          </p:cNvSpPr>
          <p:nvPr>
            <p:ph type="sldNum" sz="quarter" idx="5"/>
          </p:nvPr>
        </p:nvSpPr>
        <p:spPr/>
        <p:txBody>
          <a:bodyPr/>
          <a:lstStyle/>
          <a:p>
            <a:fld id="{AB3281AD-E6E5-46B6-873B-15949B9E5D9F}" type="slidenum">
              <a:rPr lang="sv-SE" smtClean="0"/>
              <a:t>3</a:t>
            </a:fld>
            <a:endParaRPr lang="sv-SE"/>
          </a:p>
        </p:txBody>
      </p:sp>
    </p:spTree>
    <p:extLst>
      <p:ext uri="{BB962C8B-B14F-4D97-AF65-F5344CB8AC3E}">
        <p14:creationId xmlns:p14="http://schemas.microsoft.com/office/powerpoint/2010/main" val="20046185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21009FB-07CC-450D-9A25-E526D1458040}"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90539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err="1"/>
              <a:t>Societal</a:t>
            </a:r>
            <a:r>
              <a:rPr lang="sv-SE" b="1" dirty="0"/>
              <a:t> </a:t>
            </a:r>
            <a:r>
              <a:rPr lang="sv-SE" b="1" dirty="0" err="1"/>
              <a:t>impacts</a:t>
            </a:r>
            <a:r>
              <a:rPr lang="sv-SE" b="1" dirty="0"/>
              <a:t> </a:t>
            </a:r>
            <a:r>
              <a:rPr lang="sv-SE" b="1" dirty="0" err="1"/>
              <a:t>of</a:t>
            </a:r>
            <a:r>
              <a:rPr lang="sv-SE" b="1" dirty="0"/>
              <a:t> </a:t>
            </a:r>
            <a:r>
              <a:rPr lang="sv-SE" b="1" dirty="0" err="1"/>
              <a:t>mass</a:t>
            </a:r>
            <a:r>
              <a:rPr lang="sv-SE" b="1" dirty="0"/>
              <a:t> </a:t>
            </a:r>
            <a:r>
              <a:rPr lang="sv-SE" b="1" dirty="0" err="1"/>
              <a:t>displacement</a:t>
            </a:r>
            <a:endParaRPr lang="sv-SE" b="1" dirty="0"/>
          </a:p>
          <a:p>
            <a:endParaRPr lang="sv-SE" b="1" dirty="0"/>
          </a:p>
          <a:p>
            <a:pPr marL="0" marR="0" lvl="0" indent="0" algn="just" defTabSz="914400" rtl="0" eaLnBrk="1" fontAlgn="auto" latinLnBrk="0" hangingPunct="1">
              <a:lnSpc>
                <a:spcPct val="100000"/>
              </a:lnSpc>
              <a:spcBef>
                <a:spcPts val="0"/>
              </a:spcBef>
              <a:spcAft>
                <a:spcPts val="0"/>
              </a:spcAft>
              <a:buClrTx/>
              <a:buSzTx/>
              <a:buFontTx/>
              <a:buNone/>
              <a:tabLst/>
              <a:defRPr/>
            </a:pPr>
            <a:r>
              <a:rPr lang="sv-SE" b="0" dirty="0"/>
              <a:t>In 2016, the </a:t>
            </a:r>
            <a:r>
              <a:rPr lang="sv-SE" b="0" i="1" dirty="0"/>
              <a:t>Global Risk </a:t>
            </a:r>
            <a:r>
              <a:rPr lang="sv-SE" b="0" i="1" dirty="0" err="1"/>
              <a:t>Report</a:t>
            </a:r>
            <a:r>
              <a:rPr lang="sv-SE" b="0" i="1" dirty="0"/>
              <a:t> </a:t>
            </a:r>
            <a:r>
              <a:rPr lang="sv-SE" b="0" i="0" dirty="0" err="1"/>
              <a:t>deemed</a:t>
            </a:r>
            <a:r>
              <a:rPr lang="sv-SE" b="0" i="0" dirty="0"/>
              <a:t> </a:t>
            </a:r>
            <a:r>
              <a:rPr lang="en-US" dirty="0"/>
              <a:t>large-scale forced migration and displacement as the most likely, and the fourth most impactful, current ‘risk for humanity’.</a:t>
            </a:r>
            <a:r>
              <a:rPr lang="en-US" baseline="30000" dirty="0"/>
              <a:t>1 </a:t>
            </a:r>
            <a:r>
              <a:rPr lang="en-US" baseline="0" dirty="0"/>
              <a:t>Simultaneously, the displacement in itself is often just the beginning of a series of challenges for the displaced. On an individual level displacement may lead to challenges such as </a:t>
            </a:r>
            <a:r>
              <a:rPr lang="en-US" dirty="0"/>
              <a:t>continuing insecurity, further displacement via attacks on camps and settlements, and exposure to threats including sexual violence, forced recruitment and human trafficking.</a:t>
            </a:r>
            <a:r>
              <a:rPr lang="en-US" baseline="30000" dirty="0"/>
              <a:t>2 </a:t>
            </a:r>
            <a:r>
              <a:rPr lang="en-US" dirty="0"/>
              <a:t>Displacement often leads to hunger and illness, both physical and mental, and there is a loss of dignity, as individuals and families become dependent on others for survival. Children are unable to go to school and many are not able to get the health care that they need. The effects of displacement can last a lifetime and beyond, damaging the prospects of future generations. For many displaced people in the world, the experience can result in a permanent loss of livelihood or employment opportunities, and can turn into chronic destitution. People lose contact with their countries, their cultures, and their communities.</a:t>
            </a:r>
            <a:r>
              <a:rPr lang="en-US" baseline="30000" dirty="0"/>
              <a:t>3</a:t>
            </a:r>
            <a:r>
              <a:rPr lang="sv-SE" b="1" baseline="30000" dirty="0"/>
              <a:t> </a:t>
            </a:r>
            <a:r>
              <a:rPr lang="en-US" b="0" dirty="0"/>
              <a:t>D</a:t>
            </a:r>
            <a:r>
              <a:rPr lang="en-US" dirty="0"/>
              <a:t>isplacement furthermore brings with it risks and vulnerabilities such as loss of land and work, homelessness, food insecurity, health risks, loss of access to common resources such as education, and possibly destruction of social networks upon which people depend, particularly during a crisis.</a:t>
            </a:r>
            <a:r>
              <a:rPr lang="en-US" baseline="30000" dirty="0"/>
              <a:t>4  </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baseline="30000" dirty="0"/>
          </a:p>
          <a:p>
            <a:pPr marL="0" marR="0" lvl="0" indent="0" algn="just" defTabSz="914400" rtl="0" eaLnBrk="1" fontAlgn="auto" latinLnBrk="0" hangingPunct="1">
              <a:lnSpc>
                <a:spcPct val="100000"/>
              </a:lnSpc>
              <a:spcBef>
                <a:spcPts val="0"/>
              </a:spcBef>
              <a:spcAft>
                <a:spcPts val="0"/>
              </a:spcAft>
              <a:buClrTx/>
              <a:buSzTx/>
              <a:buFontTx/>
              <a:buNone/>
              <a:tabLst/>
              <a:defRPr/>
            </a:pPr>
            <a:r>
              <a:rPr lang="en-US" dirty="0"/>
              <a:t>The impacts of displacement on the individual may be devastating, and, in many cases the displacee may be subject to the same type of insecurities and violations he or she was fleeing from in the first place. In addition, the impact on society at large when mass amounts of people are on the move at the same time may be disastrous. What exacerbates the impact of mass displacement is that displaced populations, as we noticed in Module 3, are often received by some of the poorest countries in the world, countries which often already experience political hardships, poverty, social tensions and the potential risk of environmental disasters. These societies are already ill equipped to cater for their own populations, and may experience increased hardships with a rapid influx of new populations. </a:t>
            </a:r>
          </a:p>
          <a:p>
            <a:pPr algn="just"/>
            <a:endParaRPr lang="en-US" b="1" dirty="0"/>
          </a:p>
        </p:txBody>
      </p:sp>
      <p:sp>
        <p:nvSpPr>
          <p:cNvPr id="4" name="Platshållare för bildnummer 3"/>
          <p:cNvSpPr>
            <a:spLocks noGrp="1"/>
          </p:cNvSpPr>
          <p:nvPr>
            <p:ph type="sldNum" sz="quarter" idx="5"/>
          </p:nvPr>
        </p:nvSpPr>
        <p:spPr/>
        <p:txBody>
          <a:bodyPr/>
          <a:lstStyle/>
          <a:p>
            <a:fld id="{AB3281AD-E6E5-46B6-873B-15949B9E5D9F}" type="slidenum">
              <a:rPr lang="sv-SE" smtClean="0"/>
              <a:t>4</a:t>
            </a:fld>
            <a:endParaRPr lang="sv-SE"/>
          </a:p>
        </p:txBody>
      </p:sp>
    </p:spTree>
    <p:extLst>
      <p:ext uri="{BB962C8B-B14F-4D97-AF65-F5344CB8AC3E}">
        <p14:creationId xmlns:p14="http://schemas.microsoft.com/office/powerpoint/2010/main" val="8770010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The challenge of urban resilience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People displaced by conflict and disasters increasingly end up in urban areas, as opposed to for instance refugee camps.</a:t>
            </a:r>
            <a:r>
              <a:rPr kumimoji="0" lang="en-US" sz="1200" b="0" i="0" u="none" strike="noStrike" kern="1200" cap="none" spc="0" normalizeH="0" baseline="30000" noProof="0" dirty="0">
                <a:ln>
                  <a:noFill/>
                </a:ln>
                <a:solidFill>
                  <a:prstClr val="black"/>
                </a:solidFill>
                <a:effectLst/>
                <a:uLnTx/>
                <a:uFillTx/>
                <a:latin typeface="+mn-lt"/>
                <a:ea typeface="+mn-ea"/>
                <a:cs typeface="+mn-cs"/>
              </a:rPr>
              <a:t>6</a:t>
            </a:r>
            <a:r>
              <a:rPr kumimoji="0" lang="en-US" sz="1200" b="0" i="0" u="none" strike="noStrike" kern="1200" cap="none" spc="0" normalizeH="0" baseline="0" noProof="0" dirty="0">
                <a:ln>
                  <a:noFill/>
                </a:ln>
                <a:solidFill>
                  <a:prstClr val="black"/>
                </a:solidFill>
                <a:effectLst/>
                <a:uLnTx/>
                <a:uFillTx/>
                <a:latin typeface="+mn-lt"/>
                <a:ea typeface="+mn-ea"/>
                <a:cs typeface="+mn-cs"/>
              </a:rPr>
              <a:t> The majority of displaced people move to cities: in 2015, approximately 60% of internally displaced persons and refugees globally were living in urban areas (up from 50% in 2010) and internally displaced persons are more likely to live in urban environments than refugees.</a:t>
            </a:r>
            <a:r>
              <a:rPr kumimoji="0" lang="en-US" sz="1200" b="0" i="0" u="none" strike="noStrike" kern="1200" cap="none" spc="0" normalizeH="0" baseline="30000" noProof="0" dirty="0">
                <a:ln>
                  <a:noFill/>
                </a:ln>
                <a:solidFill>
                  <a:prstClr val="black"/>
                </a:solidFill>
                <a:effectLst/>
                <a:uLnTx/>
                <a:uFillTx/>
                <a:latin typeface="+mn-lt"/>
                <a:ea typeface="+mn-ea"/>
                <a:cs typeface="+mn-cs"/>
              </a:rPr>
              <a:t>7</a:t>
            </a:r>
            <a:r>
              <a:rPr kumimoji="0" lang="en-US" sz="1200" b="0" i="0" u="none" strike="noStrike" kern="1200" cap="none" spc="0" normalizeH="0" baseline="0" noProof="0" dirty="0">
                <a:ln>
                  <a:noFill/>
                </a:ln>
                <a:solidFill>
                  <a:prstClr val="black"/>
                </a:solidFill>
                <a:effectLst/>
                <a:uLnTx/>
                <a:uFillTx/>
                <a:latin typeface="+mn-lt"/>
                <a:ea typeface="+mn-ea"/>
                <a:cs typeface="+mn-cs"/>
              </a:rPr>
              <a:t> In some places these proportions are even higher. This means that urban systems have to respond to a rapid influx of new and often long-term residents, who have been displaced by conflicts and disasters. Although this influx of people in certain cases may strengthen cities, for instance by bringing in new skills and knowledge, the rapid influx of new residents often represents a significant stress factor, in particular for towns and cities with already weak formal institutions that face difficulties in delivering adequate basic services to growing populations.</a:t>
            </a:r>
            <a:r>
              <a:rPr kumimoji="0" lang="en-US" sz="1200" b="0" i="0" u="none" strike="noStrike" kern="1200" cap="none" spc="0" normalizeH="0" baseline="30000" noProof="0" dirty="0">
                <a:ln>
                  <a:noFill/>
                </a:ln>
                <a:solidFill>
                  <a:prstClr val="black"/>
                </a:solidFill>
                <a:effectLst/>
                <a:uLnTx/>
                <a:uFillTx/>
                <a:latin typeface="+mn-lt"/>
                <a:ea typeface="+mn-ea"/>
                <a:cs typeface="+mn-cs"/>
              </a:rPr>
              <a:t>8</a:t>
            </a:r>
            <a:r>
              <a:rPr kumimoji="0" lang="en-US" sz="1200" b="0" i="0" u="none" strike="noStrike" kern="1200" cap="none" spc="0" normalizeH="0" baseline="0" noProof="0" dirty="0">
                <a:ln>
                  <a:noFill/>
                </a:ln>
                <a:solidFill>
                  <a:prstClr val="black"/>
                </a:solidFill>
                <a:effectLst/>
                <a:uLnTx/>
                <a:uFillTx/>
                <a:latin typeface="+mn-lt"/>
                <a:ea typeface="+mn-ea"/>
                <a:cs typeface="+mn-cs"/>
              </a:rPr>
              <a:t> There may be significant political sensitivities and perceived costs of accepting and integrating large numbers of new arrivals, for instance for cities receiving large numbers of displaced people and which are situated within countries experiencing conflict or intense political change, and existing communities within those cities may already be living in situations of chronic stress.</a:t>
            </a:r>
            <a:r>
              <a:rPr kumimoji="0" lang="en-US" sz="1200" b="0" i="0" u="none" strike="noStrike" kern="1200" cap="none" spc="0" normalizeH="0" baseline="30000" noProof="0" dirty="0">
                <a:ln>
                  <a:noFill/>
                </a:ln>
                <a:solidFill>
                  <a:prstClr val="black"/>
                </a:solidFill>
                <a:effectLst/>
                <a:uLnTx/>
                <a:uFillTx/>
                <a:latin typeface="+mn-lt"/>
                <a:ea typeface="+mn-ea"/>
                <a:cs typeface="+mn-cs"/>
              </a:rPr>
              <a:t>9</a:t>
            </a:r>
            <a:r>
              <a:rPr kumimoji="0" lang="en-US" sz="1200" b="0" i="0" u="none" strike="noStrike" kern="1200" cap="none" spc="0" normalizeH="0" baseline="0" noProof="0" dirty="0">
                <a:ln>
                  <a:noFill/>
                </a:ln>
                <a:solidFill>
                  <a:prstClr val="black"/>
                </a:solidFill>
                <a:effectLst/>
                <a:uLnTx/>
                <a:uFillTx/>
                <a:latin typeface="+mn-lt"/>
                <a:ea typeface="+mn-ea"/>
                <a:cs typeface="+mn-cs"/>
              </a:rPr>
              <a:t> Strengthening the resilience of such urban areas to mass displacement is thus becoming a pressing concern.</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mn-lt"/>
                <a:ea typeface="+mn-ea"/>
                <a:cs typeface="+mn-cs"/>
              </a:rPr>
              <a:t>Resilience</a:t>
            </a:r>
            <a:r>
              <a:rPr kumimoji="0" lang="en-US" sz="1200" b="0" i="0" u="none" strike="noStrike" kern="1200" cap="none" spc="0" normalizeH="0" baseline="0" noProof="0" dirty="0">
                <a:ln>
                  <a:noFill/>
                </a:ln>
                <a:solidFill>
                  <a:prstClr val="black"/>
                </a:solidFill>
                <a:effectLst/>
                <a:uLnTx/>
                <a:uFillTx/>
                <a:latin typeface="+mn-lt"/>
                <a:ea typeface="+mn-ea"/>
                <a:cs typeface="+mn-cs"/>
              </a:rPr>
              <a:t> refers to the ability of an urban system to anticipate, absorb and adapt to shocks and stresses, and to respond in ways that preserve, restore or improve its essential functions, structures and identity, while also maintaining the capacity for adaptation and transformation.</a:t>
            </a:r>
            <a:r>
              <a:rPr kumimoji="0" lang="en-US" sz="1200" b="0" i="0" u="none" strike="noStrike" kern="1200" cap="none" spc="0" normalizeH="0" baseline="30000" noProof="0" dirty="0">
                <a:ln>
                  <a:noFill/>
                </a:ln>
                <a:solidFill>
                  <a:prstClr val="black"/>
                </a:solidFill>
                <a:effectLst/>
                <a:uLnTx/>
                <a:uFillTx/>
                <a:latin typeface="+mn-lt"/>
                <a:ea typeface="+mn-ea"/>
                <a:cs typeface="+mn-cs"/>
              </a:rPr>
              <a:t>10</a:t>
            </a:r>
            <a:r>
              <a:rPr kumimoji="0" lang="en-US" sz="1200" b="0" i="0" u="none" strike="noStrike" kern="1200" cap="none" spc="0" normalizeH="0" baseline="0" noProof="0" dirty="0">
                <a:ln>
                  <a:noFill/>
                </a:ln>
                <a:solidFill>
                  <a:prstClr val="black"/>
                </a:solidFill>
                <a:effectLst/>
                <a:uLnTx/>
                <a:uFillTx/>
                <a:latin typeface="+mn-lt"/>
                <a:ea typeface="+mn-ea"/>
                <a:cs typeface="+mn-cs"/>
              </a:rPr>
              <a:t> The concept is concerned with the ability of all citizens, including the poor and vulnerable, both to survive and thrive in the face of these shocks and stresses. </a:t>
            </a:r>
          </a:p>
          <a:p>
            <a:pPr algn="just"/>
            <a:endParaRPr lang="sv-SE" dirty="0"/>
          </a:p>
          <a:p>
            <a:pPr algn="just"/>
            <a:r>
              <a:rPr lang="sv-SE" dirty="0"/>
              <a:t>A </a:t>
            </a:r>
            <a:r>
              <a:rPr lang="sv-SE" dirty="0" err="1"/>
              <a:t>number</a:t>
            </a:r>
            <a:r>
              <a:rPr lang="sv-SE" dirty="0"/>
              <a:t> </a:t>
            </a:r>
            <a:r>
              <a:rPr lang="sv-SE" dirty="0" err="1"/>
              <a:t>of</a:t>
            </a:r>
            <a:r>
              <a:rPr lang="sv-SE" dirty="0"/>
              <a:t> </a:t>
            </a:r>
            <a:r>
              <a:rPr lang="sv-SE" dirty="0" err="1"/>
              <a:t>frameworks</a:t>
            </a:r>
            <a:r>
              <a:rPr lang="sv-SE" dirty="0"/>
              <a:t> </a:t>
            </a:r>
            <a:r>
              <a:rPr lang="sv-SE" dirty="0" err="1"/>
              <a:t>have</a:t>
            </a:r>
            <a:r>
              <a:rPr lang="sv-SE" dirty="0"/>
              <a:t> </a:t>
            </a:r>
            <a:r>
              <a:rPr lang="sv-SE" dirty="0" err="1"/>
              <a:t>been</a:t>
            </a:r>
            <a:r>
              <a:rPr lang="sv-SE" dirty="0"/>
              <a:t> </a:t>
            </a:r>
            <a:r>
              <a:rPr lang="sv-SE" dirty="0" err="1"/>
              <a:t>developed</a:t>
            </a:r>
            <a:r>
              <a:rPr lang="sv-SE" dirty="0"/>
              <a:t> to </a:t>
            </a:r>
            <a:r>
              <a:rPr lang="sv-SE" dirty="0" err="1"/>
              <a:t>characterize</a:t>
            </a:r>
            <a:r>
              <a:rPr lang="sv-SE" dirty="0"/>
              <a:t> and interpret the </a:t>
            </a:r>
            <a:r>
              <a:rPr lang="sv-SE" dirty="0" err="1"/>
              <a:t>resilience</a:t>
            </a:r>
            <a:r>
              <a:rPr lang="sv-SE" dirty="0"/>
              <a:t> </a:t>
            </a:r>
            <a:r>
              <a:rPr lang="sv-SE" dirty="0" err="1"/>
              <a:t>of</a:t>
            </a:r>
            <a:r>
              <a:rPr lang="sv-SE" dirty="0"/>
              <a:t> urban areas, </a:t>
            </a:r>
            <a:r>
              <a:rPr lang="sv-SE" dirty="0" err="1"/>
              <a:t>drawing</a:t>
            </a:r>
            <a:r>
              <a:rPr lang="sv-SE" dirty="0"/>
              <a:t> for </a:t>
            </a:r>
            <a:r>
              <a:rPr lang="sv-SE" dirty="0" err="1"/>
              <a:t>instance</a:t>
            </a:r>
            <a:r>
              <a:rPr lang="sv-SE" dirty="0"/>
              <a:t> on </a:t>
            </a:r>
            <a:r>
              <a:rPr lang="sv-SE" dirty="0" err="1"/>
              <a:t>concepts</a:t>
            </a:r>
            <a:r>
              <a:rPr lang="sv-SE" dirty="0"/>
              <a:t> and definitions from </a:t>
            </a:r>
            <a:r>
              <a:rPr lang="sv-SE" dirty="0" err="1"/>
              <a:t>ecology</a:t>
            </a:r>
            <a:r>
              <a:rPr lang="sv-SE" dirty="0"/>
              <a:t>, </a:t>
            </a:r>
            <a:r>
              <a:rPr lang="sv-SE" dirty="0" err="1"/>
              <a:t>disaster</a:t>
            </a:r>
            <a:r>
              <a:rPr lang="sv-SE" dirty="0"/>
              <a:t> risk </a:t>
            </a:r>
            <a:r>
              <a:rPr lang="sv-SE" dirty="0" err="1"/>
              <a:t>reduction</a:t>
            </a:r>
            <a:r>
              <a:rPr lang="sv-SE" dirty="0"/>
              <a:t> and </a:t>
            </a:r>
            <a:r>
              <a:rPr lang="sv-SE" dirty="0" err="1"/>
              <a:t>climate</a:t>
            </a:r>
            <a:r>
              <a:rPr lang="sv-SE" dirty="0"/>
              <a:t> </a:t>
            </a:r>
            <a:r>
              <a:rPr lang="sv-SE" dirty="0" err="1"/>
              <a:t>change</a:t>
            </a:r>
            <a:r>
              <a:rPr lang="sv-SE" dirty="0"/>
              <a:t> adaption. </a:t>
            </a:r>
            <a:r>
              <a:rPr lang="sv-SE" dirty="0" err="1"/>
              <a:t>Below</a:t>
            </a:r>
            <a:r>
              <a:rPr lang="sv-SE" dirty="0"/>
              <a:t> </a:t>
            </a:r>
            <a:r>
              <a:rPr lang="sv-SE" dirty="0" err="1"/>
              <a:t>are</a:t>
            </a:r>
            <a:r>
              <a:rPr lang="sv-SE" dirty="0"/>
              <a:t> a </a:t>
            </a:r>
            <a:r>
              <a:rPr lang="sv-SE" dirty="0" err="1"/>
              <a:t>few</a:t>
            </a:r>
            <a:r>
              <a:rPr lang="sv-SE" dirty="0"/>
              <a:t> </a:t>
            </a:r>
            <a:r>
              <a:rPr lang="sv-SE" dirty="0" err="1"/>
              <a:t>examples</a:t>
            </a:r>
            <a:r>
              <a:rPr lang="sv-SE" dirty="0"/>
              <a:t> </a:t>
            </a:r>
            <a:r>
              <a:rPr lang="sv-SE" dirty="0" err="1"/>
              <a:t>of</a:t>
            </a:r>
            <a:r>
              <a:rPr lang="sv-SE" dirty="0"/>
              <a:t> </a:t>
            </a:r>
            <a:r>
              <a:rPr lang="sv-SE" dirty="0" err="1"/>
              <a:t>such</a:t>
            </a:r>
            <a:r>
              <a:rPr lang="sv-SE" dirty="0"/>
              <a:t> </a:t>
            </a:r>
            <a:r>
              <a:rPr lang="sv-SE" dirty="0" err="1"/>
              <a:t>frameworks</a:t>
            </a:r>
            <a:r>
              <a:rPr lang="sv-SE" dirty="0"/>
              <a:t>, and </a:t>
            </a:r>
            <a:r>
              <a:rPr lang="sv-SE" dirty="0" err="1"/>
              <a:t>what</a:t>
            </a:r>
            <a:r>
              <a:rPr lang="sv-SE" dirty="0"/>
              <a:t> </a:t>
            </a:r>
            <a:r>
              <a:rPr lang="sv-SE" dirty="0" err="1"/>
              <a:t>they</a:t>
            </a:r>
            <a:r>
              <a:rPr lang="sv-SE" dirty="0"/>
              <a:t> </a:t>
            </a:r>
            <a:r>
              <a:rPr lang="sv-SE" dirty="0" err="1"/>
              <a:t>seek</a:t>
            </a:r>
            <a:r>
              <a:rPr lang="sv-SE" dirty="0"/>
              <a:t> to measure:</a:t>
            </a:r>
            <a:r>
              <a:rPr lang="sv-SE" baseline="30000" dirty="0"/>
              <a:t>11</a:t>
            </a:r>
            <a:endParaRPr lang="sv-SE" dirty="0"/>
          </a:p>
          <a:p>
            <a:pPr algn="just"/>
            <a:endParaRPr lang="sv-SE" dirty="0"/>
          </a:p>
          <a:p>
            <a:pPr marL="628650" lvl="1" indent="-171450" algn="just">
              <a:buFont typeface="Arial" panose="020B0604020202020204" pitchFamily="34" charset="0"/>
              <a:buChar char="•"/>
            </a:pPr>
            <a:r>
              <a:rPr lang="en-US" dirty="0"/>
              <a:t>The </a:t>
            </a:r>
            <a:r>
              <a:rPr lang="en-US" b="1" dirty="0"/>
              <a:t>City Resilience Index </a:t>
            </a:r>
            <a:r>
              <a:rPr lang="en-US" dirty="0"/>
              <a:t>outlines 52 ‘indicators’ of resilience under four dimensions of urban resilience: leadership and strategy (knowledge); health and well-being (people); infrastructure and ecosystems (place); and economy and society (</a:t>
            </a:r>
            <a:r>
              <a:rPr lang="en-US" dirty="0" err="1"/>
              <a:t>organisation</a:t>
            </a:r>
            <a:r>
              <a:rPr lang="en-US" dirty="0"/>
              <a:t>). According to this framework, resilient systems ought to be </a:t>
            </a:r>
            <a:r>
              <a:rPr lang="en-US" i="1" dirty="0"/>
              <a:t>flexible, robust, resourceful, reflective, inclusive, integrated</a:t>
            </a:r>
            <a:r>
              <a:rPr lang="en-US" dirty="0"/>
              <a:t>, and should on top of that maintain a degree of </a:t>
            </a:r>
            <a:r>
              <a:rPr lang="en-US" i="1" dirty="0"/>
              <a:t>redundancy</a:t>
            </a:r>
            <a:r>
              <a:rPr lang="en-US" dirty="0"/>
              <a:t>.</a:t>
            </a:r>
          </a:p>
          <a:p>
            <a:pPr marL="628650" lvl="1" indent="-171450" algn="just">
              <a:buFont typeface="Arial" panose="020B0604020202020204" pitchFamily="34" charset="0"/>
              <a:buChar char="•"/>
            </a:pPr>
            <a:r>
              <a:rPr lang="en-US" dirty="0"/>
              <a:t>The </a:t>
            </a:r>
            <a:r>
              <a:rPr lang="en-US" b="1" dirty="0"/>
              <a:t>Rockefeller Foundation </a:t>
            </a:r>
            <a:r>
              <a:rPr lang="en-US" dirty="0"/>
              <a:t>in a similar manner identifies five broad characteristics of resilience: </a:t>
            </a:r>
            <a:r>
              <a:rPr lang="en-US" i="1" dirty="0"/>
              <a:t>awareness, diversity, self-regulation, integration </a:t>
            </a:r>
            <a:r>
              <a:rPr lang="en-US" dirty="0"/>
              <a:t>and </a:t>
            </a:r>
            <a:r>
              <a:rPr lang="en-US" i="1" dirty="0"/>
              <a:t>adaptiveness.</a:t>
            </a:r>
            <a:r>
              <a:rPr lang="en-US" dirty="0"/>
              <a:t> </a:t>
            </a:r>
          </a:p>
          <a:p>
            <a:pPr marL="628650" lvl="1" indent="-171450" algn="just">
              <a:buFont typeface="Arial" panose="020B0604020202020204" pitchFamily="34" charset="0"/>
              <a:buChar char="•"/>
            </a:pPr>
            <a:r>
              <a:rPr lang="en-US" dirty="0"/>
              <a:t>Other frameworks are concerned with particular shocks and stresses, or with certain populations. For instance, </a:t>
            </a:r>
            <a:r>
              <a:rPr lang="en-US" b="1" dirty="0"/>
              <a:t>Tyler and </a:t>
            </a:r>
            <a:r>
              <a:rPr lang="en-US" b="1" dirty="0" err="1"/>
              <a:t>Moench’s</a:t>
            </a:r>
            <a:r>
              <a:rPr lang="en-US" b="1" dirty="0"/>
              <a:t> </a:t>
            </a:r>
            <a:r>
              <a:rPr lang="en-US" dirty="0"/>
              <a:t>urban climate resilience framework characterizes the resilient </a:t>
            </a:r>
            <a:r>
              <a:rPr lang="en-US" i="1" dirty="0"/>
              <a:t>systems,</a:t>
            </a:r>
            <a:r>
              <a:rPr lang="en-US" dirty="0"/>
              <a:t> </a:t>
            </a:r>
            <a:r>
              <a:rPr lang="en-US" i="1" dirty="0"/>
              <a:t>agents</a:t>
            </a:r>
            <a:r>
              <a:rPr lang="en-US" dirty="0"/>
              <a:t> and </a:t>
            </a:r>
            <a:r>
              <a:rPr lang="en-US" i="1" dirty="0"/>
              <a:t>institutions</a:t>
            </a:r>
            <a:r>
              <a:rPr lang="en-US" dirty="0"/>
              <a:t>, while </a:t>
            </a:r>
            <a:r>
              <a:rPr lang="en-US" b="1" dirty="0"/>
              <a:t>Woolf et al. </a:t>
            </a:r>
            <a:r>
              <a:rPr lang="en-US" dirty="0"/>
              <a:t>focus on informal settlements, highlighting </a:t>
            </a:r>
            <a:r>
              <a:rPr lang="en-US" i="1" dirty="0"/>
              <a:t>external</a:t>
            </a:r>
            <a:r>
              <a:rPr lang="en-US" dirty="0"/>
              <a:t> </a:t>
            </a:r>
            <a:r>
              <a:rPr lang="en-US" i="1" dirty="0"/>
              <a:t>resources</a:t>
            </a:r>
            <a:r>
              <a:rPr lang="en-US" dirty="0"/>
              <a:t>, </a:t>
            </a:r>
            <a:r>
              <a:rPr lang="en-US" i="1" dirty="0"/>
              <a:t>assets</a:t>
            </a:r>
            <a:r>
              <a:rPr lang="en-US" dirty="0"/>
              <a:t>, </a:t>
            </a:r>
            <a:r>
              <a:rPr lang="en-US" i="1" dirty="0"/>
              <a:t>capacities</a:t>
            </a:r>
            <a:r>
              <a:rPr lang="en-US" dirty="0"/>
              <a:t> and </a:t>
            </a:r>
            <a:r>
              <a:rPr lang="en-US" i="1" dirty="0"/>
              <a:t>qualities</a:t>
            </a:r>
            <a:r>
              <a:rPr lang="en-US" dirty="0"/>
              <a:t>, as multidimensional aspects of resilience. </a:t>
            </a:r>
            <a:endParaRPr lang="sv-SE" dirty="0"/>
          </a:p>
          <a:p>
            <a:endParaRPr lang="sv-SE" dirty="0"/>
          </a:p>
          <a:p>
            <a:r>
              <a:rPr lang="sv-SE" dirty="0" err="1"/>
              <a:t>None</a:t>
            </a:r>
            <a:r>
              <a:rPr lang="sv-SE" dirty="0"/>
              <a:t> </a:t>
            </a:r>
            <a:r>
              <a:rPr lang="sv-SE" dirty="0" err="1"/>
              <a:t>of</a:t>
            </a:r>
            <a:r>
              <a:rPr lang="sv-SE" dirty="0"/>
              <a:t> </a:t>
            </a:r>
            <a:r>
              <a:rPr lang="sv-SE" dirty="0" err="1"/>
              <a:t>these</a:t>
            </a:r>
            <a:r>
              <a:rPr lang="sv-SE" dirty="0"/>
              <a:t> </a:t>
            </a:r>
            <a:r>
              <a:rPr lang="sv-SE" dirty="0" err="1"/>
              <a:t>frameworks</a:t>
            </a:r>
            <a:r>
              <a:rPr lang="sv-SE" dirty="0"/>
              <a:t> </a:t>
            </a:r>
            <a:r>
              <a:rPr lang="sv-SE" dirty="0" err="1"/>
              <a:t>explicitly</a:t>
            </a:r>
            <a:r>
              <a:rPr lang="sv-SE" dirty="0"/>
              <a:t> focus on </a:t>
            </a:r>
            <a:r>
              <a:rPr lang="sv-SE" dirty="0" err="1"/>
              <a:t>mass</a:t>
            </a:r>
            <a:r>
              <a:rPr lang="sv-SE" dirty="0"/>
              <a:t> </a:t>
            </a:r>
            <a:r>
              <a:rPr lang="sv-SE" dirty="0" err="1"/>
              <a:t>displacement</a:t>
            </a:r>
            <a:r>
              <a:rPr lang="sv-SE" dirty="0"/>
              <a:t> as a </a:t>
            </a:r>
            <a:r>
              <a:rPr lang="sv-SE" dirty="0" err="1"/>
              <a:t>disturbance</a:t>
            </a:r>
            <a:r>
              <a:rPr lang="sv-SE" dirty="0"/>
              <a:t> to urban systems or </a:t>
            </a:r>
            <a:r>
              <a:rPr lang="sv-SE" dirty="0" err="1"/>
              <a:t>societies</a:t>
            </a:r>
            <a:r>
              <a:rPr lang="sv-SE" dirty="0"/>
              <a:t>. </a:t>
            </a:r>
            <a:r>
              <a:rPr lang="sv-SE" dirty="0" err="1"/>
              <a:t>But</a:t>
            </a:r>
            <a:r>
              <a:rPr lang="sv-SE" dirty="0"/>
              <a:t> </a:t>
            </a:r>
            <a:r>
              <a:rPr lang="sv-SE" dirty="0" err="1"/>
              <a:t>they</a:t>
            </a:r>
            <a:r>
              <a:rPr lang="sv-SE" dirty="0"/>
              <a:t> </a:t>
            </a:r>
            <a:r>
              <a:rPr lang="sv-SE" dirty="0" err="1"/>
              <a:t>are</a:t>
            </a:r>
            <a:r>
              <a:rPr lang="sv-SE" dirty="0"/>
              <a:t> still </a:t>
            </a:r>
            <a:r>
              <a:rPr lang="sv-SE" dirty="0" err="1"/>
              <a:t>helpful</a:t>
            </a:r>
            <a:r>
              <a:rPr lang="sv-SE" dirty="0"/>
              <a:t> in </a:t>
            </a:r>
            <a:r>
              <a:rPr lang="sv-SE" dirty="0" err="1"/>
              <a:t>that</a:t>
            </a:r>
            <a:r>
              <a:rPr lang="sv-SE" dirty="0"/>
              <a:t> </a:t>
            </a:r>
            <a:r>
              <a:rPr lang="sv-SE" dirty="0" err="1"/>
              <a:t>they</a:t>
            </a:r>
            <a:r>
              <a:rPr lang="sv-SE" dirty="0"/>
              <a:t> </a:t>
            </a:r>
            <a:r>
              <a:rPr lang="sv-SE" dirty="0" err="1"/>
              <a:t>may</a:t>
            </a:r>
            <a:r>
              <a:rPr lang="sv-SE" dirty="0"/>
              <a:t> </a:t>
            </a:r>
            <a:r>
              <a:rPr lang="sv-SE" dirty="0" err="1"/>
              <a:t>help</a:t>
            </a:r>
            <a:r>
              <a:rPr lang="sv-SE" dirty="0"/>
              <a:t> </a:t>
            </a:r>
            <a:r>
              <a:rPr lang="sv-SE" dirty="0" err="1"/>
              <a:t>identify</a:t>
            </a:r>
            <a:r>
              <a:rPr lang="sv-SE" dirty="0"/>
              <a:t> </a:t>
            </a:r>
            <a:r>
              <a:rPr lang="sv-SE" dirty="0" err="1"/>
              <a:t>those</a:t>
            </a:r>
            <a:r>
              <a:rPr lang="sv-SE" dirty="0"/>
              <a:t> </a:t>
            </a:r>
            <a:r>
              <a:rPr lang="sv-SE" dirty="0" err="1"/>
              <a:t>aspects</a:t>
            </a:r>
            <a:r>
              <a:rPr lang="sv-SE" dirty="0"/>
              <a:t> </a:t>
            </a:r>
            <a:r>
              <a:rPr lang="sv-SE" dirty="0" err="1"/>
              <a:t>of</a:t>
            </a:r>
            <a:r>
              <a:rPr lang="sv-SE" dirty="0"/>
              <a:t> the system </a:t>
            </a:r>
            <a:r>
              <a:rPr lang="sv-SE" dirty="0" err="1"/>
              <a:t>that</a:t>
            </a:r>
            <a:r>
              <a:rPr lang="sv-SE" dirty="0"/>
              <a:t> </a:t>
            </a:r>
            <a:r>
              <a:rPr lang="sv-SE" dirty="0" err="1"/>
              <a:t>are</a:t>
            </a:r>
            <a:r>
              <a:rPr lang="sv-SE" dirty="0"/>
              <a:t> the </a:t>
            </a:r>
            <a:r>
              <a:rPr lang="sv-SE" dirty="0" err="1"/>
              <a:t>most</a:t>
            </a:r>
            <a:r>
              <a:rPr lang="sv-SE" dirty="0"/>
              <a:t> </a:t>
            </a:r>
            <a:r>
              <a:rPr lang="sv-SE" dirty="0" err="1"/>
              <a:t>affected</a:t>
            </a:r>
            <a:r>
              <a:rPr lang="sv-SE" dirty="0"/>
              <a:t> by a rapid </a:t>
            </a:r>
            <a:r>
              <a:rPr lang="sv-SE" dirty="0" err="1"/>
              <a:t>influx</a:t>
            </a:r>
            <a:r>
              <a:rPr lang="sv-SE" dirty="0"/>
              <a:t> </a:t>
            </a:r>
            <a:r>
              <a:rPr lang="sv-SE" dirty="0" err="1"/>
              <a:t>of</a:t>
            </a:r>
            <a:r>
              <a:rPr lang="sv-SE" dirty="0"/>
              <a:t> </a:t>
            </a:r>
            <a:r>
              <a:rPr lang="sv-SE" dirty="0" err="1"/>
              <a:t>displaced</a:t>
            </a:r>
            <a:r>
              <a:rPr lang="sv-SE" dirty="0"/>
              <a:t> </a:t>
            </a:r>
            <a:r>
              <a:rPr lang="sv-SE" dirty="0" err="1"/>
              <a:t>people</a:t>
            </a:r>
            <a:r>
              <a:rPr lang="sv-SE" dirty="0"/>
              <a:t>. By </a:t>
            </a:r>
            <a:r>
              <a:rPr lang="sv-SE" dirty="0" err="1"/>
              <a:t>helping</a:t>
            </a:r>
            <a:r>
              <a:rPr lang="sv-SE" dirty="0"/>
              <a:t> </a:t>
            </a:r>
            <a:r>
              <a:rPr lang="sv-SE" dirty="0" err="1"/>
              <a:t>us</a:t>
            </a:r>
            <a:r>
              <a:rPr lang="sv-SE" dirty="0"/>
              <a:t> to </a:t>
            </a:r>
            <a:r>
              <a:rPr lang="sv-SE" dirty="0" err="1"/>
              <a:t>identify</a:t>
            </a:r>
            <a:r>
              <a:rPr lang="sv-SE" dirty="0"/>
              <a:t> </a:t>
            </a:r>
            <a:r>
              <a:rPr lang="sv-SE" dirty="0" err="1"/>
              <a:t>failures</a:t>
            </a:r>
            <a:r>
              <a:rPr lang="sv-SE" dirty="0"/>
              <a:t> in the system and </a:t>
            </a:r>
            <a:r>
              <a:rPr lang="sv-SE" dirty="0" err="1"/>
              <a:t>how</a:t>
            </a:r>
            <a:r>
              <a:rPr lang="sv-SE" dirty="0"/>
              <a:t> </a:t>
            </a:r>
            <a:r>
              <a:rPr lang="sv-SE" dirty="0" err="1"/>
              <a:t>displaced</a:t>
            </a:r>
            <a:r>
              <a:rPr lang="sv-SE" dirty="0"/>
              <a:t> and </a:t>
            </a:r>
            <a:r>
              <a:rPr lang="sv-SE" dirty="0" err="1"/>
              <a:t>host</a:t>
            </a:r>
            <a:r>
              <a:rPr lang="sv-SE" dirty="0"/>
              <a:t> </a:t>
            </a:r>
            <a:r>
              <a:rPr lang="sv-SE" dirty="0" err="1"/>
              <a:t>communities</a:t>
            </a:r>
            <a:r>
              <a:rPr lang="sv-SE" dirty="0"/>
              <a:t> </a:t>
            </a:r>
            <a:r>
              <a:rPr lang="sv-SE" dirty="0" err="1"/>
              <a:t>alike</a:t>
            </a:r>
            <a:r>
              <a:rPr lang="sv-SE" dirty="0"/>
              <a:t> </a:t>
            </a:r>
            <a:r>
              <a:rPr lang="sv-SE" dirty="0" err="1"/>
              <a:t>are</a:t>
            </a:r>
            <a:r>
              <a:rPr lang="sv-SE" dirty="0"/>
              <a:t> </a:t>
            </a:r>
            <a:r>
              <a:rPr lang="sv-SE" dirty="0" err="1"/>
              <a:t>affected</a:t>
            </a:r>
            <a:r>
              <a:rPr lang="sv-SE" dirty="0"/>
              <a:t> by </a:t>
            </a:r>
            <a:r>
              <a:rPr lang="sv-SE" dirty="0" err="1"/>
              <a:t>such</a:t>
            </a:r>
            <a:r>
              <a:rPr lang="sv-SE" dirty="0"/>
              <a:t> </a:t>
            </a:r>
            <a:r>
              <a:rPr lang="sv-SE" dirty="0" err="1"/>
              <a:t>failures</a:t>
            </a:r>
            <a:r>
              <a:rPr lang="sv-SE" dirty="0"/>
              <a:t>, areas </a:t>
            </a:r>
            <a:r>
              <a:rPr lang="sv-SE" dirty="0" err="1"/>
              <a:t>of</a:t>
            </a:r>
            <a:r>
              <a:rPr lang="sv-SE" dirty="0"/>
              <a:t> focus for </a:t>
            </a:r>
            <a:r>
              <a:rPr lang="sv-SE" dirty="0" err="1"/>
              <a:t>building</a:t>
            </a:r>
            <a:r>
              <a:rPr lang="sv-SE" dirty="0"/>
              <a:t> urban </a:t>
            </a:r>
            <a:r>
              <a:rPr lang="sv-SE" dirty="0" err="1"/>
              <a:t>resilience</a:t>
            </a:r>
            <a:r>
              <a:rPr lang="sv-SE" dirty="0"/>
              <a:t> (and for </a:t>
            </a:r>
            <a:r>
              <a:rPr lang="sv-SE" dirty="0" err="1"/>
              <a:t>building</a:t>
            </a:r>
            <a:r>
              <a:rPr lang="sv-SE" dirty="0"/>
              <a:t> </a:t>
            </a:r>
            <a:r>
              <a:rPr lang="sv-SE" dirty="0" err="1"/>
              <a:t>resilience</a:t>
            </a:r>
            <a:r>
              <a:rPr lang="sv-SE" dirty="0"/>
              <a:t> in </a:t>
            </a:r>
            <a:r>
              <a:rPr lang="sv-SE" dirty="0" err="1"/>
              <a:t>societies</a:t>
            </a:r>
            <a:r>
              <a:rPr lang="sv-SE" dirty="0"/>
              <a:t> at </a:t>
            </a:r>
            <a:r>
              <a:rPr lang="sv-SE" dirty="0" err="1"/>
              <a:t>large</a:t>
            </a:r>
            <a:r>
              <a:rPr lang="sv-SE" dirty="0"/>
              <a:t>) </a:t>
            </a:r>
            <a:r>
              <a:rPr lang="sv-SE" dirty="0" err="1"/>
              <a:t>may</a:t>
            </a:r>
            <a:r>
              <a:rPr lang="sv-SE" dirty="0"/>
              <a:t> be </a:t>
            </a:r>
            <a:r>
              <a:rPr lang="sv-SE" dirty="0" err="1"/>
              <a:t>identified</a:t>
            </a:r>
            <a:r>
              <a:rPr lang="sv-SE" dirty="0"/>
              <a:t>. The process </a:t>
            </a:r>
            <a:r>
              <a:rPr lang="sv-SE" dirty="0" err="1"/>
              <a:t>of</a:t>
            </a:r>
            <a:r>
              <a:rPr lang="sv-SE" dirty="0"/>
              <a:t> </a:t>
            </a:r>
            <a:r>
              <a:rPr lang="sv-SE" dirty="0" err="1"/>
              <a:t>rebuilding</a:t>
            </a:r>
            <a:r>
              <a:rPr lang="sv-SE" dirty="0"/>
              <a:t> </a:t>
            </a:r>
            <a:r>
              <a:rPr lang="sv-SE" dirty="0" err="1"/>
              <a:t>societies</a:t>
            </a:r>
            <a:r>
              <a:rPr lang="sv-SE" dirty="0"/>
              <a:t> </a:t>
            </a:r>
            <a:r>
              <a:rPr lang="sv-SE" dirty="0" err="1"/>
              <a:t>which</a:t>
            </a:r>
            <a:r>
              <a:rPr lang="sv-SE" dirty="0"/>
              <a:t> </a:t>
            </a:r>
            <a:r>
              <a:rPr lang="sv-SE" dirty="0" err="1"/>
              <a:t>have</a:t>
            </a:r>
            <a:r>
              <a:rPr lang="sv-SE" dirty="0"/>
              <a:t> </a:t>
            </a:r>
            <a:r>
              <a:rPr lang="sv-SE" dirty="0" err="1"/>
              <a:t>been</a:t>
            </a:r>
            <a:r>
              <a:rPr lang="sv-SE" dirty="0"/>
              <a:t> </a:t>
            </a:r>
            <a:r>
              <a:rPr lang="sv-SE" dirty="0" err="1"/>
              <a:t>subjected</a:t>
            </a:r>
            <a:r>
              <a:rPr lang="sv-SE" dirty="0"/>
              <a:t> to </a:t>
            </a:r>
            <a:r>
              <a:rPr lang="sv-SE" dirty="0" err="1"/>
              <a:t>mass</a:t>
            </a:r>
            <a:r>
              <a:rPr lang="sv-SE" dirty="0"/>
              <a:t> </a:t>
            </a:r>
            <a:r>
              <a:rPr lang="sv-SE" dirty="0" err="1"/>
              <a:t>displacements</a:t>
            </a:r>
            <a:r>
              <a:rPr lang="sv-SE" dirty="0"/>
              <a:t> </a:t>
            </a:r>
            <a:r>
              <a:rPr lang="sv-SE" dirty="0" err="1"/>
              <a:t>may</a:t>
            </a:r>
            <a:r>
              <a:rPr lang="sv-SE" dirty="0"/>
              <a:t> </a:t>
            </a:r>
            <a:r>
              <a:rPr lang="sv-SE" dirty="0" err="1"/>
              <a:t>thus</a:t>
            </a:r>
            <a:r>
              <a:rPr lang="sv-SE" dirty="0"/>
              <a:t> </a:t>
            </a:r>
            <a:r>
              <a:rPr lang="sv-SE" dirty="0" err="1"/>
              <a:t>very</a:t>
            </a:r>
            <a:r>
              <a:rPr lang="sv-SE" dirty="0"/>
              <a:t> </a:t>
            </a:r>
            <a:r>
              <a:rPr lang="sv-SE" dirty="0" err="1"/>
              <a:t>much</a:t>
            </a:r>
            <a:r>
              <a:rPr lang="sv-SE" dirty="0"/>
              <a:t> be </a:t>
            </a:r>
            <a:r>
              <a:rPr lang="sv-SE" dirty="0" err="1"/>
              <a:t>facilitated</a:t>
            </a:r>
            <a:r>
              <a:rPr lang="sv-SE" dirty="0"/>
              <a:t> by </a:t>
            </a:r>
            <a:r>
              <a:rPr lang="sv-SE" dirty="0" err="1"/>
              <a:t>identifying</a:t>
            </a:r>
            <a:r>
              <a:rPr lang="sv-SE" dirty="0"/>
              <a:t> </a:t>
            </a:r>
            <a:r>
              <a:rPr lang="sv-SE" dirty="0" err="1"/>
              <a:t>these</a:t>
            </a:r>
            <a:r>
              <a:rPr lang="sv-SE" dirty="0"/>
              <a:t> </a:t>
            </a:r>
            <a:r>
              <a:rPr lang="sv-SE" dirty="0" err="1"/>
              <a:t>aspects</a:t>
            </a:r>
            <a:r>
              <a:rPr lang="sv-SE" dirty="0"/>
              <a:t>. </a:t>
            </a:r>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3281AD-E6E5-46B6-873B-15949B9E5D9F}"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98534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Prevention, </a:t>
            </a:r>
            <a:r>
              <a:rPr lang="sv-SE" b="1" dirty="0" err="1"/>
              <a:t>protection</a:t>
            </a:r>
            <a:r>
              <a:rPr lang="sv-SE" b="1" dirty="0"/>
              <a:t> and </a:t>
            </a:r>
            <a:r>
              <a:rPr lang="sv-SE" b="1" dirty="0" err="1"/>
              <a:t>remedial</a:t>
            </a:r>
            <a:r>
              <a:rPr lang="sv-SE" b="1" dirty="0"/>
              <a:t> action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1" dirty="0"/>
          </a:p>
          <a:p>
            <a:pPr marL="0" marR="0" lvl="0" indent="0" algn="just" defTabSz="914400" rtl="0" eaLnBrk="1" fontAlgn="auto" latinLnBrk="0" hangingPunct="1">
              <a:lnSpc>
                <a:spcPct val="100000"/>
              </a:lnSpc>
              <a:spcBef>
                <a:spcPts val="0"/>
              </a:spcBef>
              <a:spcAft>
                <a:spcPts val="0"/>
              </a:spcAft>
              <a:buClrTx/>
              <a:buSzTx/>
              <a:buFontTx/>
              <a:buNone/>
              <a:tabLst/>
              <a:defRPr/>
            </a:pPr>
            <a:r>
              <a:rPr lang="en-US" dirty="0"/>
              <a:t>Perhaps the most effective way to minimize the risk and impact of displacement is to avoid conditions that might compel people to leave their homes against their will in the first place (such as conflicts or natural disasters), and in many cases, forced displacement could be avoided or greatly reduced if the rules of international law were respected.</a:t>
            </a:r>
            <a:r>
              <a:rPr lang="en-US" baseline="30000" dirty="0"/>
              <a:t>12</a:t>
            </a:r>
            <a:r>
              <a:rPr lang="en-US" dirty="0"/>
              <a:t> </a:t>
            </a:r>
            <a:r>
              <a:rPr lang="sv-SE" b="0" dirty="0" err="1"/>
              <a:t>This</a:t>
            </a:r>
            <a:r>
              <a:rPr lang="sv-SE" b="0" dirty="0"/>
              <a:t> </a:t>
            </a:r>
            <a:r>
              <a:rPr lang="sv-SE" b="0" dirty="0" err="1"/>
              <a:t>emphasis</a:t>
            </a:r>
            <a:r>
              <a:rPr lang="sv-SE" b="0" dirty="0"/>
              <a:t> on prevention </a:t>
            </a:r>
            <a:r>
              <a:rPr lang="sv-SE" b="0" dirty="0" err="1"/>
              <a:t>of</a:t>
            </a:r>
            <a:r>
              <a:rPr lang="sv-SE" b="0" dirty="0"/>
              <a:t> </a:t>
            </a:r>
            <a:r>
              <a:rPr lang="sv-SE" b="0" dirty="0" err="1"/>
              <a:t>displacement</a:t>
            </a:r>
            <a:r>
              <a:rPr lang="sv-SE" b="0" dirty="0"/>
              <a:t> has </a:t>
            </a:r>
            <a:r>
              <a:rPr lang="sv-SE" b="0" dirty="0" err="1"/>
              <a:t>however</a:t>
            </a:r>
            <a:r>
              <a:rPr lang="sv-SE" b="0" dirty="0"/>
              <a:t> not </a:t>
            </a:r>
            <a:r>
              <a:rPr lang="sv-SE" b="0" dirty="0" err="1"/>
              <a:t>always</a:t>
            </a:r>
            <a:r>
              <a:rPr lang="sv-SE" b="0" dirty="0"/>
              <a:t> </a:t>
            </a:r>
            <a:r>
              <a:rPr lang="sv-SE" b="0" dirty="0" err="1"/>
              <a:t>been</a:t>
            </a:r>
            <a:r>
              <a:rPr lang="sv-SE" b="0" dirty="0"/>
              <a:t> the evident choice. The </a:t>
            </a:r>
            <a:r>
              <a:rPr lang="sv-SE" b="0" dirty="0" err="1"/>
              <a:t>concept</a:t>
            </a:r>
            <a:r>
              <a:rPr lang="sv-SE" b="0" dirty="0"/>
              <a:t> </a:t>
            </a:r>
            <a:r>
              <a:rPr lang="sv-SE" b="0" dirty="0" err="1"/>
              <a:t>of</a:t>
            </a:r>
            <a:r>
              <a:rPr lang="sv-SE" b="0" dirty="0"/>
              <a:t> prevention as </a:t>
            </a:r>
            <a:r>
              <a:rPr lang="sv-SE" b="0" dirty="0" err="1"/>
              <a:t>applied</a:t>
            </a:r>
            <a:r>
              <a:rPr lang="sv-SE" b="0" dirty="0"/>
              <a:t> to </a:t>
            </a:r>
            <a:r>
              <a:rPr lang="sv-SE" b="0" dirty="0" err="1"/>
              <a:t>forced</a:t>
            </a:r>
            <a:r>
              <a:rPr lang="sv-SE" b="0" dirty="0"/>
              <a:t> </a:t>
            </a:r>
            <a:r>
              <a:rPr lang="sv-SE" b="0" dirty="0" err="1"/>
              <a:t>displacement</a:t>
            </a:r>
            <a:r>
              <a:rPr lang="sv-SE" b="0" dirty="0"/>
              <a:t> </a:t>
            </a:r>
            <a:r>
              <a:rPr lang="sv-SE" b="0" dirty="0" err="1"/>
              <a:t>originated</a:t>
            </a:r>
            <a:r>
              <a:rPr lang="sv-SE" b="0" dirty="0"/>
              <a:t> in the 1980’s as a </a:t>
            </a:r>
            <a:r>
              <a:rPr lang="sv-SE" b="0" dirty="0" err="1"/>
              <a:t>way</a:t>
            </a:r>
            <a:r>
              <a:rPr lang="sv-SE" b="0" dirty="0"/>
              <a:t> to </a:t>
            </a:r>
            <a:r>
              <a:rPr lang="sv-SE" b="0" dirty="0" err="1"/>
              <a:t>avert</a:t>
            </a:r>
            <a:r>
              <a:rPr lang="sv-SE" b="0" dirty="0"/>
              <a:t> new </a:t>
            </a:r>
            <a:r>
              <a:rPr lang="sv-SE" b="0" dirty="0" err="1"/>
              <a:t>flows</a:t>
            </a:r>
            <a:r>
              <a:rPr lang="sv-SE" b="0" dirty="0"/>
              <a:t> </a:t>
            </a:r>
            <a:r>
              <a:rPr lang="sv-SE" b="0" dirty="0" err="1"/>
              <a:t>of</a:t>
            </a:r>
            <a:r>
              <a:rPr lang="sv-SE" b="0" dirty="0"/>
              <a:t> </a:t>
            </a:r>
            <a:r>
              <a:rPr lang="sv-SE" b="0" dirty="0" err="1"/>
              <a:t>refugees</a:t>
            </a:r>
            <a:r>
              <a:rPr lang="sv-SE" b="0" dirty="0"/>
              <a:t>, </a:t>
            </a:r>
            <a:r>
              <a:rPr lang="sv-SE" b="0" dirty="0" err="1"/>
              <a:t>but</a:t>
            </a:r>
            <a:r>
              <a:rPr lang="sv-SE" b="0" dirty="0"/>
              <a:t> </a:t>
            </a:r>
            <a:r>
              <a:rPr lang="sv-SE" b="0" dirty="0" err="1"/>
              <a:t>was</a:t>
            </a:r>
            <a:r>
              <a:rPr lang="sv-SE" b="0" dirty="0"/>
              <a:t> </a:t>
            </a:r>
            <a:r>
              <a:rPr lang="sv-SE" b="0" dirty="0" err="1"/>
              <a:t>met</a:t>
            </a:r>
            <a:r>
              <a:rPr lang="sv-SE" b="0" dirty="0"/>
              <a:t> </a:t>
            </a:r>
            <a:r>
              <a:rPr lang="sv-SE" b="0" dirty="0" err="1"/>
              <a:t>with</a:t>
            </a:r>
            <a:r>
              <a:rPr lang="sv-SE" b="0" dirty="0"/>
              <a:t> initial </a:t>
            </a:r>
            <a:r>
              <a:rPr lang="sv-SE" b="0" dirty="0" err="1"/>
              <a:t>scepticism</a:t>
            </a:r>
            <a:r>
              <a:rPr lang="sv-SE" b="0" dirty="0"/>
              <a:t> from the UNHCR, </a:t>
            </a:r>
            <a:r>
              <a:rPr lang="sv-SE" b="0" dirty="0" err="1"/>
              <a:t>which</a:t>
            </a:r>
            <a:r>
              <a:rPr lang="sv-SE" b="0" dirty="0"/>
              <a:t> </a:t>
            </a:r>
            <a:r>
              <a:rPr lang="sv-SE" b="0" dirty="0" err="1"/>
              <a:t>deemed</a:t>
            </a:r>
            <a:r>
              <a:rPr lang="sv-SE" b="0" dirty="0"/>
              <a:t> prevention to be </a:t>
            </a:r>
            <a:r>
              <a:rPr lang="sv-SE" b="0" dirty="0" err="1"/>
              <a:t>outside</a:t>
            </a:r>
            <a:r>
              <a:rPr lang="sv-SE" b="0" dirty="0"/>
              <a:t> </a:t>
            </a:r>
            <a:r>
              <a:rPr lang="sv-SE" b="0" dirty="0" err="1"/>
              <a:t>its</a:t>
            </a:r>
            <a:r>
              <a:rPr lang="sv-SE" b="0" dirty="0"/>
              <a:t> mandate.</a:t>
            </a:r>
            <a:r>
              <a:rPr lang="sv-SE" b="0" baseline="30000" dirty="0"/>
              <a:t>13</a:t>
            </a:r>
            <a:r>
              <a:rPr lang="sv-SE" b="0" dirty="0"/>
              <a:t> </a:t>
            </a:r>
            <a:r>
              <a:rPr lang="sv-SE" b="0" dirty="0" err="1"/>
              <a:t>Simultaneously</a:t>
            </a:r>
            <a:r>
              <a:rPr lang="sv-SE" b="0" dirty="0"/>
              <a:t>, </a:t>
            </a:r>
            <a:r>
              <a:rPr lang="sv-SE" b="0" dirty="0" err="1"/>
              <a:t>however</a:t>
            </a:r>
            <a:r>
              <a:rPr lang="sv-SE" b="0" dirty="0"/>
              <a:t>, the UN Commission on Human </a:t>
            </a:r>
            <a:r>
              <a:rPr lang="sv-SE" b="0" dirty="0" err="1"/>
              <a:t>Rights</a:t>
            </a:r>
            <a:r>
              <a:rPr lang="sv-SE" b="0" dirty="0"/>
              <a:t> </a:t>
            </a:r>
            <a:r>
              <a:rPr lang="sv-SE" b="0" dirty="0" err="1"/>
              <a:t>recommended</a:t>
            </a:r>
            <a:r>
              <a:rPr lang="sv-SE" b="0" dirty="0"/>
              <a:t> </a:t>
            </a:r>
            <a:r>
              <a:rPr lang="en-US" dirty="0"/>
              <a:t>the deployment of humanitarian observers to crisis areas, the adoption of an early warning system and the carrying out of conflict prevention and resolution mechanisms as </a:t>
            </a:r>
            <a:r>
              <a:rPr lang="sv-SE" dirty="0" err="1"/>
              <a:t>preventive</a:t>
            </a:r>
            <a:r>
              <a:rPr lang="sv-SE" dirty="0"/>
              <a:t> actions.</a:t>
            </a:r>
            <a:r>
              <a:rPr lang="sv-SE" baseline="30000" dirty="0"/>
              <a:t>14</a:t>
            </a:r>
            <a:r>
              <a:rPr lang="sv-SE" dirty="0"/>
              <a:t> </a:t>
            </a:r>
            <a:r>
              <a:rPr lang="sv-SE" dirty="0" err="1"/>
              <a:t>This</a:t>
            </a:r>
            <a:r>
              <a:rPr lang="sv-SE" dirty="0"/>
              <a:t> and </a:t>
            </a:r>
            <a:r>
              <a:rPr lang="sv-SE" dirty="0" err="1"/>
              <a:t>other</a:t>
            </a:r>
            <a:r>
              <a:rPr lang="sv-SE" dirty="0"/>
              <a:t> </a:t>
            </a:r>
            <a:r>
              <a:rPr lang="sv-SE" dirty="0" err="1"/>
              <a:t>developments</a:t>
            </a:r>
            <a:r>
              <a:rPr lang="sv-SE" dirty="0"/>
              <a:t> </a:t>
            </a:r>
            <a:r>
              <a:rPr lang="sv-SE" dirty="0" err="1"/>
              <a:t>eventually</a:t>
            </a:r>
            <a:r>
              <a:rPr lang="sv-SE" dirty="0"/>
              <a:t> </a:t>
            </a:r>
            <a:r>
              <a:rPr lang="sv-SE" dirty="0" err="1"/>
              <a:t>gave</a:t>
            </a:r>
            <a:r>
              <a:rPr lang="sv-SE" dirty="0"/>
              <a:t> </a:t>
            </a:r>
            <a:r>
              <a:rPr lang="sv-SE" dirty="0" err="1"/>
              <a:t>way</a:t>
            </a:r>
            <a:r>
              <a:rPr lang="sv-SE" dirty="0"/>
              <a:t> to the UNHCR </a:t>
            </a:r>
            <a:r>
              <a:rPr lang="sv-SE" dirty="0" err="1"/>
              <a:t>three-pronged</a:t>
            </a:r>
            <a:r>
              <a:rPr lang="sv-SE" dirty="0"/>
              <a:t> approach </a:t>
            </a:r>
            <a:r>
              <a:rPr lang="sv-SE" dirty="0" err="1"/>
              <a:t>of</a:t>
            </a:r>
            <a:r>
              <a:rPr lang="sv-SE" dirty="0"/>
              <a:t> </a:t>
            </a:r>
            <a:r>
              <a:rPr lang="sv-SE" i="1" dirty="0" err="1"/>
              <a:t>preventive</a:t>
            </a:r>
            <a:r>
              <a:rPr lang="sv-SE" i="1" dirty="0"/>
              <a:t> action, </a:t>
            </a:r>
            <a:r>
              <a:rPr lang="sv-SE" i="1" dirty="0" err="1"/>
              <a:t>responsive</a:t>
            </a:r>
            <a:r>
              <a:rPr lang="sv-SE" i="1" dirty="0"/>
              <a:t> action/</a:t>
            </a:r>
            <a:r>
              <a:rPr lang="sv-SE" i="1" dirty="0" err="1"/>
              <a:t>protection</a:t>
            </a:r>
            <a:r>
              <a:rPr lang="sv-SE" i="1" dirty="0"/>
              <a:t> </a:t>
            </a:r>
            <a:r>
              <a:rPr lang="sv-SE" i="0" dirty="0"/>
              <a:t>and </a:t>
            </a:r>
            <a:r>
              <a:rPr lang="sv-SE" i="1" dirty="0" err="1"/>
              <a:t>remedial</a:t>
            </a:r>
            <a:r>
              <a:rPr lang="sv-SE" i="1" dirty="0"/>
              <a:t> action/solutions</a:t>
            </a:r>
            <a:r>
              <a:rPr lang="sv-SE" i="0" dirty="0"/>
              <a:t>, </a:t>
            </a:r>
            <a:r>
              <a:rPr lang="sv-SE" i="0" dirty="0" err="1"/>
              <a:t>although</a:t>
            </a:r>
            <a:r>
              <a:rPr lang="sv-SE" i="0" dirty="0"/>
              <a:t> the organisation in the </a:t>
            </a:r>
            <a:r>
              <a:rPr lang="sv-SE" i="0" dirty="0" err="1"/>
              <a:t>beginning</a:t>
            </a:r>
            <a:r>
              <a:rPr lang="sv-SE" i="0" dirty="0"/>
              <a:t> </a:t>
            </a:r>
            <a:r>
              <a:rPr lang="sv-SE" i="0" dirty="0" err="1"/>
              <a:t>seemed</a:t>
            </a:r>
            <a:r>
              <a:rPr lang="sv-SE" i="0" dirty="0"/>
              <a:t> to </a:t>
            </a:r>
            <a:r>
              <a:rPr lang="sv-SE" i="0" dirty="0" err="1"/>
              <a:t>struggle</a:t>
            </a:r>
            <a:r>
              <a:rPr lang="sv-SE" i="0" dirty="0"/>
              <a:t> </a:t>
            </a:r>
            <a:r>
              <a:rPr lang="sv-SE" i="0" dirty="0" err="1"/>
              <a:t>with</a:t>
            </a:r>
            <a:r>
              <a:rPr lang="sv-SE" i="0" dirty="0"/>
              <a:t> </a:t>
            </a:r>
            <a:r>
              <a:rPr lang="sv-SE" i="0" dirty="0" err="1"/>
              <a:t>what</a:t>
            </a:r>
            <a:r>
              <a:rPr lang="sv-SE" i="0" dirty="0"/>
              <a:t> </a:t>
            </a:r>
            <a:r>
              <a:rPr lang="sv-SE" i="0" dirty="0" err="1"/>
              <a:t>was</a:t>
            </a:r>
            <a:r>
              <a:rPr lang="sv-SE" i="0" dirty="0"/>
              <a:t> to lie in the </a:t>
            </a:r>
            <a:r>
              <a:rPr lang="sv-SE" i="0" dirty="0" err="1"/>
              <a:t>concept</a:t>
            </a:r>
            <a:r>
              <a:rPr lang="sv-SE" i="0" dirty="0"/>
              <a:t> </a:t>
            </a:r>
            <a:r>
              <a:rPr lang="sv-SE" i="0" dirty="0" err="1"/>
              <a:t>of</a:t>
            </a:r>
            <a:r>
              <a:rPr lang="sv-SE" i="0" dirty="0"/>
              <a:t> prevention. </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sv-SE" i="0" dirty="0"/>
          </a:p>
          <a:p>
            <a:pPr marL="0" marR="0" lvl="0" indent="0" algn="just" defTabSz="914400" rtl="0" eaLnBrk="1" fontAlgn="auto" latinLnBrk="0" hangingPunct="1">
              <a:lnSpc>
                <a:spcPct val="100000"/>
              </a:lnSpc>
              <a:spcBef>
                <a:spcPts val="0"/>
              </a:spcBef>
              <a:spcAft>
                <a:spcPts val="0"/>
              </a:spcAft>
              <a:buClrTx/>
              <a:buSzTx/>
              <a:buFontTx/>
              <a:buNone/>
              <a:tabLst/>
              <a:defRPr/>
            </a:pPr>
            <a:r>
              <a:rPr lang="sv-SE" i="0" dirty="0" err="1"/>
              <a:t>Since</a:t>
            </a:r>
            <a:r>
              <a:rPr lang="sv-SE" i="0" dirty="0"/>
              <a:t> </a:t>
            </a:r>
            <a:r>
              <a:rPr lang="sv-SE" i="0" dirty="0" err="1"/>
              <a:t>its</a:t>
            </a:r>
            <a:r>
              <a:rPr lang="sv-SE" i="0" dirty="0"/>
              <a:t> initial </a:t>
            </a:r>
            <a:r>
              <a:rPr lang="sv-SE" i="0" dirty="0" err="1"/>
              <a:t>scepticism</a:t>
            </a:r>
            <a:r>
              <a:rPr lang="sv-SE" i="0" dirty="0"/>
              <a:t>, the UNHCR has </a:t>
            </a:r>
            <a:r>
              <a:rPr lang="sv-SE" i="0" dirty="0" err="1"/>
              <a:t>refined</a:t>
            </a:r>
            <a:r>
              <a:rPr lang="sv-SE" i="0" dirty="0"/>
              <a:t> the </a:t>
            </a:r>
            <a:r>
              <a:rPr lang="sv-SE" i="0" dirty="0" err="1"/>
              <a:t>meaning</a:t>
            </a:r>
            <a:r>
              <a:rPr lang="sv-SE" i="0" dirty="0"/>
              <a:t> </a:t>
            </a:r>
            <a:r>
              <a:rPr lang="sv-SE" i="0" dirty="0" err="1"/>
              <a:t>of</a:t>
            </a:r>
            <a:r>
              <a:rPr lang="sv-SE" i="0" dirty="0"/>
              <a:t> prevention in </a:t>
            </a:r>
            <a:r>
              <a:rPr lang="sv-SE" i="0" dirty="0" err="1"/>
              <a:t>contexts</a:t>
            </a:r>
            <a:r>
              <a:rPr lang="sv-SE" i="0" dirty="0"/>
              <a:t> </a:t>
            </a:r>
            <a:r>
              <a:rPr lang="sv-SE" i="0" dirty="0" err="1"/>
              <a:t>of</a:t>
            </a:r>
            <a:r>
              <a:rPr lang="sv-SE" i="0" dirty="0"/>
              <a:t> </a:t>
            </a:r>
            <a:r>
              <a:rPr lang="sv-SE" i="0" dirty="0" err="1"/>
              <a:t>mass</a:t>
            </a:r>
            <a:r>
              <a:rPr lang="sv-SE" i="0" dirty="0"/>
              <a:t> </a:t>
            </a:r>
            <a:r>
              <a:rPr lang="sv-SE" i="0" dirty="0" err="1"/>
              <a:t>displacement</a:t>
            </a:r>
            <a:r>
              <a:rPr lang="sv-SE" i="0" dirty="0"/>
              <a:t>:</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sv-SE" i="0" dirty="0"/>
          </a:p>
          <a:p>
            <a:pPr marL="628650" marR="0" lvl="1"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a:t>
            </a:r>
            <a:r>
              <a:rPr lang="en-US" i="1" dirty="0"/>
              <a:t>objective</a:t>
            </a:r>
            <a:r>
              <a:rPr lang="en-US" dirty="0"/>
              <a:t> of prevention is not to obstruct escape from danger or from an intolerable situation, but to make flight unnecessary by removing or alleviating the conditions that force people to flee</a:t>
            </a:r>
            <a:r>
              <a:rPr lang="en-US" baseline="30000" dirty="0"/>
              <a:t>15</a:t>
            </a:r>
          </a:p>
          <a:p>
            <a:pPr marL="628650" marR="0" lvl="1"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Preventive </a:t>
            </a:r>
            <a:r>
              <a:rPr lang="en-US" i="1" dirty="0"/>
              <a:t>action</a:t>
            </a:r>
            <a:r>
              <a:rPr lang="en-US" dirty="0"/>
              <a:t> consists of initiatives which have the effect of averting the occurrence and recurrence of those conditions which force people to leave their usual place of residence</a:t>
            </a:r>
            <a:r>
              <a:rPr lang="en-US" baseline="30000" dirty="0"/>
              <a:t>16</a:t>
            </a:r>
            <a:endParaRPr lang="sv-SE" i="0" dirty="0"/>
          </a:p>
          <a:p>
            <a:pPr marL="0" marR="0" lvl="0" indent="0" algn="just" defTabSz="914400" rtl="0" eaLnBrk="1" fontAlgn="auto" latinLnBrk="0" hangingPunct="1">
              <a:lnSpc>
                <a:spcPct val="100000"/>
              </a:lnSpc>
              <a:spcBef>
                <a:spcPts val="0"/>
              </a:spcBef>
              <a:spcAft>
                <a:spcPts val="0"/>
              </a:spcAft>
              <a:buClrTx/>
              <a:buSzTx/>
              <a:buFontTx/>
              <a:buNone/>
              <a:tabLst/>
              <a:defRPr/>
            </a:pPr>
            <a:endParaRPr lang="sv-SE" i="0" dirty="0"/>
          </a:p>
          <a:p>
            <a:pPr marL="0" marR="0" lvl="0" indent="0" algn="just" defTabSz="914400" rtl="0" eaLnBrk="1" fontAlgn="auto" latinLnBrk="0" hangingPunct="1">
              <a:lnSpc>
                <a:spcPct val="100000"/>
              </a:lnSpc>
              <a:spcBef>
                <a:spcPts val="0"/>
              </a:spcBef>
              <a:spcAft>
                <a:spcPts val="0"/>
              </a:spcAft>
              <a:buClrTx/>
              <a:buSzTx/>
              <a:buFontTx/>
              <a:buNone/>
              <a:tabLst/>
              <a:defRPr/>
            </a:pPr>
            <a:r>
              <a:rPr lang="en-US" dirty="0"/>
              <a:t>While preventing mass displacement no doubt is a worthy pursuit, it is simultaneously important to remember that:</a:t>
            </a:r>
          </a:p>
          <a:p>
            <a:pPr algn="just"/>
            <a:endParaRPr lang="en-US" dirty="0"/>
          </a:p>
          <a:p>
            <a:pPr marL="685800" lvl="1" indent="-228600" algn="just">
              <a:buFont typeface="Arial" panose="020B0604020202020204" pitchFamily="34" charset="0"/>
              <a:buChar char="•"/>
            </a:pPr>
            <a:r>
              <a:rPr lang="en-US" dirty="0"/>
              <a:t>The possibility of displacement should be preserved when that is a choice or a necessity</a:t>
            </a:r>
          </a:p>
          <a:p>
            <a:pPr marL="685800" lvl="1" indent="-228600" algn="just">
              <a:buFont typeface="Arial" panose="020B0604020202020204" pitchFamily="34" charset="0"/>
              <a:buChar char="•"/>
            </a:pPr>
            <a:r>
              <a:rPr lang="en-US" dirty="0"/>
              <a:t>Many of the traditional durable solutions (e.g. </a:t>
            </a:r>
            <a:r>
              <a:rPr lang="en-US" i="1" dirty="0"/>
              <a:t>resettlement, voluntary repatriation, </a:t>
            </a:r>
            <a:r>
              <a:rPr lang="en-US" i="0" dirty="0"/>
              <a:t>and </a:t>
            </a:r>
            <a:r>
              <a:rPr lang="en-US" i="1" dirty="0"/>
              <a:t>settlement elsewhere in the country</a:t>
            </a:r>
            <a:r>
              <a:rPr lang="en-US" i="0" dirty="0"/>
              <a:t>) </a:t>
            </a:r>
            <a:r>
              <a:rPr lang="en-US" dirty="0"/>
              <a:t>involve further displacement</a:t>
            </a:r>
            <a:r>
              <a:rPr lang="en-US" baseline="30000" dirty="0"/>
              <a:t>17</a:t>
            </a:r>
          </a:p>
          <a:p>
            <a:pPr marL="457200" lvl="1" indent="0" algn="just">
              <a:buFont typeface="Arial" panose="020B0604020202020204" pitchFamily="34" charset="0"/>
              <a:buNone/>
            </a:pPr>
            <a:endParaRPr lang="en-US" dirty="0"/>
          </a:p>
          <a:p>
            <a:pPr marL="0" lvl="0" indent="0" algn="just">
              <a:buFont typeface="+mj-lt"/>
              <a:buNone/>
            </a:pPr>
            <a:r>
              <a:rPr lang="en-US" dirty="0"/>
              <a:t>This means that all preventative measures must be promoted with respect to International Humanitarian Law, and with keeping the rights of the </a:t>
            </a:r>
            <a:r>
              <a:rPr lang="en-US" dirty="0" err="1"/>
              <a:t>displacees</a:t>
            </a:r>
            <a:r>
              <a:rPr lang="en-US" dirty="0"/>
              <a:t> in mind. To illustrate, the UNHCR </a:t>
            </a:r>
            <a:r>
              <a:rPr lang="en-US" i="1" dirty="0"/>
              <a:t>Handbook for the Protection of Internally Displaced Persons </a:t>
            </a:r>
            <a:r>
              <a:rPr lang="en-US" i="0" dirty="0"/>
              <a:t>warns that “a</a:t>
            </a:r>
            <a:r>
              <a:rPr lang="en-US" dirty="0"/>
              <a:t>ll persons have a right to move freely and in safety within their country and to leave the country and seek asylum in another country at any time. Efforts to prevent and/or minimize forced displacement and mitigate its adverse effects must not in any way restrict or limit freedom of movement, impede people’s ability to move, or influence their decision to do so”.</a:t>
            </a:r>
            <a:r>
              <a:rPr lang="en-US" baseline="30000" dirty="0"/>
              <a:t>18</a:t>
            </a:r>
            <a:endParaRPr lang="en-US" i="1" baseline="30000" dirty="0"/>
          </a:p>
          <a:p>
            <a:pPr marL="0" lvl="0" indent="0" algn="just">
              <a:buFont typeface="+mj-lt"/>
              <a:buNone/>
            </a:pPr>
            <a:endParaRPr lang="en-US" dirty="0"/>
          </a:p>
          <a:p>
            <a:pPr marL="0" lvl="0" indent="0" algn="just">
              <a:buFont typeface="+mj-lt"/>
              <a:buNone/>
            </a:pPr>
            <a:r>
              <a:rPr lang="en-US" dirty="0"/>
              <a:t>If preventative measures aim at avoiding the conditions that give rise to mass displacement in the first place, </a:t>
            </a:r>
            <a:r>
              <a:rPr lang="en-US" i="1" dirty="0"/>
              <a:t>protection</a:t>
            </a:r>
            <a:r>
              <a:rPr lang="en-US" i="0" dirty="0"/>
              <a:t> may be</a:t>
            </a:r>
            <a:r>
              <a:rPr lang="en-US" dirty="0"/>
              <a:t> defined as “all activities aimed at </a:t>
            </a:r>
            <a:r>
              <a:rPr lang="en-US" i="1" dirty="0"/>
              <a:t>obtaining full respect for the rights </a:t>
            </a:r>
            <a:r>
              <a:rPr lang="en-US" dirty="0"/>
              <a:t>of the individual in accordance with the letter and spirit of the relevant bodies of law, namely human rights law, international humanitarian law and refugee law”</a:t>
            </a:r>
            <a:r>
              <a:rPr lang="en-US" baseline="30000" dirty="0"/>
              <a:t>19</a:t>
            </a:r>
            <a:r>
              <a:rPr lang="en-US" dirty="0"/>
              <a:t> Protection can be seen as: an </a:t>
            </a:r>
            <a:r>
              <a:rPr lang="en-US" i="1" dirty="0"/>
              <a:t>objective</a:t>
            </a:r>
            <a:r>
              <a:rPr lang="en-US" dirty="0"/>
              <a:t>; a </a:t>
            </a:r>
            <a:r>
              <a:rPr lang="en-US" i="1" dirty="0"/>
              <a:t>legal responsibility</a:t>
            </a:r>
            <a:r>
              <a:rPr lang="en-US" dirty="0"/>
              <a:t>; and an </a:t>
            </a:r>
            <a:r>
              <a:rPr lang="en-US" i="1" dirty="0"/>
              <a:t>activity</a:t>
            </a:r>
            <a:r>
              <a:rPr lang="en-US" dirty="0"/>
              <a:t>. It is “an objective which requires full and equal respect for the right of all individuals, without discrimination, as provided for in national and international law. Protection is not limited to survival and physical security but covers the full range of rights, including civil and political rights, such as the right to freedom of movement, the right to political participation, and economic, social and cultural rights, including the rights to education and health. Protection is a legal responsibility, principally of the state and its agents. In situations of armed conflict, that responsibility extends to all parties to the conflict under international humanitarian law, including armed opposition groups. Humanitarian and human rights actors play an important role as well, in particular when states and other authorities are unable or unwilling to fulfil their protection obligations. Protection is an activity because action must be taken to ensure the enjoyment of rights.“</a:t>
            </a:r>
            <a:r>
              <a:rPr lang="en-US" baseline="30000" dirty="0"/>
              <a:t>20</a:t>
            </a:r>
            <a:r>
              <a:rPr lang="en-US" dirty="0"/>
              <a:t> </a:t>
            </a:r>
          </a:p>
          <a:p>
            <a:pPr marL="0" lvl="0" indent="0" algn="just">
              <a:buFont typeface="+mj-lt"/>
              <a:buNone/>
            </a:pPr>
            <a:endParaRPr lang="en-US" dirty="0"/>
          </a:p>
          <a:p>
            <a:pPr marL="0" lvl="0" indent="0" algn="just">
              <a:buFont typeface="+mj-lt"/>
              <a:buNone/>
            </a:pPr>
            <a:r>
              <a:rPr lang="en-US" dirty="0"/>
              <a:t>There are three types of protection activities that can be carried out concurrently:</a:t>
            </a:r>
            <a:r>
              <a:rPr lang="en-US" baseline="30000" dirty="0"/>
              <a:t>21</a:t>
            </a:r>
            <a:r>
              <a:rPr lang="en-US" dirty="0"/>
              <a:t> </a:t>
            </a:r>
          </a:p>
          <a:p>
            <a:pPr marL="0" lvl="0" indent="0" algn="just">
              <a:buFont typeface="+mj-lt"/>
              <a:buNone/>
            </a:pPr>
            <a:endParaRPr lang="en-US" dirty="0"/>
          </a:p>
          <a:p>
            <a:pPr marL="628650" lvl="1" indent="-171450" algn="just">
              <a:buFont typeface="Arial" panose="020B0604020202020204" pitchFamily="34" charset="0"/>
              <a:buChar char="•"/>
            </a:pPr>
            <a:r>
              <a:rPr lang="en-US" i="1" dirty="0"/>
              <a:t>Responsive activities </a:t>
            </a:r>
            <a:r>
              <a:rPr lang="en-US" dirty="0"/>
              <a:t>which aim to prevent or stop violations of rights</a:t>
            </a:r>
          </a:p>
          <a:p>
            <a:pPr marL="628650" lvl="1" indent="-171450" algn="just">
              <a:buFont typeface="Arial" panose="020B0604020202020204" pitchFamily="34" charset="0"/>
              <a:buChar char="•"/>
            </a:pPr>
            <a:r>
              <a:rPr lang="en-US" i="1" dirty="0"/>
              <a:t>Remedial activities</a:t>
            </a:r>
            <a:r>
              <a:rPr lang="en-US" dirty="0"/>
              <a:t> which aim to ensure a remedy to violations, including through access to justice and reparations; and</a:t>
            </a:r>
          </a:p>
          <a:p>
            <a:pPr marL="628650" lvl="1" indent="-171450" algn="just">
              <a:buFont typeface="Arial" panose="020B0604020202020204" pitchFamily="34" charset="0"/>
              <a:buChar char="•"/>
            </a:pPr>
            <a:r>
              <a:rPr lang="en-US" i="1" dirty="0"/>
              <a:t>Environment-building activities</a:t>
            </a:r>
            <a:r>
              <a:rPr lang="en-US" dirty="0"/>
              <a:t>, which aim to promote respect for rights and the rule of law.</a:t>
            </a:r>
          </a:p>
        </p:txBody>
      </p:sp>
      <p:sp>
        <p:nvSpPr>
          <p:cNvPr id="4" name="Platshållare för bildnummer 3"/>
          <p:cNvSpPr>
            <a:spLocks noGrp="1"/>
          </p:cNvSpPr>
          <p:nvPr>
            <p:ph type="sldNum" sz="quarter" idx="5"/>
          </p:nvPr>
        </p:nvSpPr>
        <p:spPr/>
        <p:txBody>
          <a:bodyPr/>
          <a:lstStyle/>
          <a:p>
            <a:fld id="{AB3281AD-E6E5-46B6-873B-15949B9E5D9F}" type="slidenum">
              <a:rPr lang="sv-SE" smtClean="0"/>
              <a:t>6</a:t>
            </a:fld>
            <a:endParaRPr lang="sv-SE"/>
          </a:p>
        </p:txBody>
      </p:sp>
    </p:spTree>
    <p:extLst>
      <p:ext uri="{BB962C8B-B14F-4D97-AF65-F5344CB8AC3E}">
        <p14:creationId xmlns:p14="http://schemas.microsoft.com/office/powerpoint/2010/main" val="296827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The </a:t>
            </a:r>
            <a:r>
              <a:rPr lang="sv-SE" b="1" dirty="0" err="1"/>
              <a:t>responsibility</a:t>
            </a:r>
            <a:r>
              <a:rPr lang="sv-SE" b="1" dirty="0"/>
              <a:t> </a:t>
            </a:r>
            <a:r>
              <a:rPr lang="sv-SE" b="1" dirty="0" err="1"/>
              <a:t>of</a:t>
            </a:r>
            <a:r>
              <a:rPr lang="sv-SE" b="1" dirty="0"/>
              <a:t> </a:t>
            </a:r>
            <a:r>
              <a:rPr lang="sv-SE" b="1" dirty="0" err="1"/>
              <a:t>humanitarian</a:t>
            </a:r>
            <a:r>
              <a:rPr lang="sv-SE" b="1" dirty="0"/>
              <a:t> actors</a:t>
            </a:r>
            <a:r>
              <a:rPr lang="sv-SE" b="0" baseline="30000" dirty="0"/>
              <a:t>22</a:t>
            </a:r>
            <a:r>
              <a:rPr lang="sv-SE" b="0" dirty="0"/>
              <a:t> </a:t>
            </a:r>
          </a:p>
          <a:p>
            <a:endParaRPr lang="sv-SE" b="0" dirty="0"/>
          </a:p>
          <a:p>
            <a:pPr algn="just"/>
            <a:r>
              <a:rPr lang="en-US" dirty="0"/>
              <a:t>Forced displacement is often caused by violations of human rights or, in cases of conflict, of international humanitarian law. Therefore, preventing these violations is often necessary to address displacement. Humanitarian and human rights actors can play an important role in preventing or minimizing forced displacement as well as in mitigating the negative effects of the displacement when it occurs. It should however be noted that:</a:t>
            </a:r>
          </a:p>
          <a:p>
            <a:pPr algn="just"/>
            <a:endParaRPr lang="en-US" dirty="0"/>
          </a:p>
          <a:p>
            <a:pPr marL="628650" lvl="1" indent="-171450" algn="just">
              <a:buFont typeface="Arial" panose="020B0604020202020204" pitchFamily="34" charset="0"/>
              <a:buChar char="•"/>
            </a:pPr>
            <a:r>
              <a:rPr lang="en-US" dirty="0"/>
              <a:t>Efforts to prevent or mitigate mass displacement should be based on an understanding of the applicable national and international legal framework and should be undertaken in close coordination with other relevant human rights, humanitarian, development and political actors. </a:t>
            </a:r>
          </a:p>
          <a:p>
            <a:pPr marL="628650" lvl="1" indent="-171450" algn="just">
              <a:buFont typeface="Arial" panose="020B0604020202020204" pitchFamily="34" charset="0"/>
              <a:buChar char="•"/>
            </a:pPr>
            <a:r>
              <a:rPr lang="en-US" dirty="0"/>
              <a:t>Humanitarian action must never undermine the right of every person to move freely within and out of his/her country as well as to seek asylum in another country. </a:t>
            </a:r>
          </a:p>
          <a:p>
            <a:pPr algn="just"/>
            <a:endParaRPr lang="en-US" dirty="0"/>
          </a:p>
          <a:p>
            <a:pPr algn="just"/>
            <a:r>
              <a:rPr lang="en-US" dirty="0"/>
              <a:t>It may be difficult for field practitioners to distinguish the violations of rights that are specifically at the root of displacement from the broader violations of rights occurring at a particular place. Selecting communities at risk of displacement for specific protective action, as opposed to developing protection strategies for an affected population as a whole, may overlook the situation of communities who suffer serious violations of rights without being at a particular risk of displacement. Therefore it is typically most essential that general protective strategies target identified threats and risks to affected populations according to their magnitude and severity rather than according to whether or not the threats/risks underlie the displacement. Nevertheless, these strategies may contain some elements that are displacement-specific, such as contingency planning. </a:t>
            </a:r>
          </a:p>
          <a:p>
            <a:pPr algn="just"/>
            <a:endParaRPr lang="en-US" dirty="0"/>
          </a:p>
          <a:p>
            <a:pPr algn="just"/>
            <a:r>
              <a:rPr lang="en-US" dirty="0"/>
              <a:t>Efforts to prevent or minimize unlawful displacement generally include a set of strategies or activities that seek to strengthen the rule of law as well as to prevent and respond to violations of human rights and humanitarian law. This can include </a:t>
            </a:r>
            <a:r>
              <a:rPr lang="en-US" i="1" dirty="0"/>
              <a:t>building the capacities of the authorities </a:t>
            </a:r>
            <a:r>
              <a:rPr lang="en-US" dirty="0"/>
              <a:t>to maintain law and order, </a:t>
            </a:r>
            <a:r>
              <a:rPr lang="en-US" i="1" dirty="0"/>
              <a:t>combat impunity</a:t>
            </a:r>
            <a:r>
              <a:rPr lang="en-US" dirty="0"/>
              <a:t>, ensure </a:t>
            </a:r>
            <a:r>
              <a:rPr lang="en-US" i="1" dirty="0"/>
              <a:t>access to justice </a:t>
            </a:r>
            <a:r>
              <a:rPr lang="en-US" dirty="0"/>
              <a:t>and </a:t>
            </a:r>
            <a:r>
              <a:rPr lang="en-US" i="1" dirty="0"/>
              <a:t>promote the peaceful resolution </a:t>
            </a:r>
            <a:r>
              <a:rPr lang="en-US" dirty="0"/>
              <a:t>of conflict and disputes. In times of armed conflict, special efforts must be made to ensure respect for humanitarian law by all parties to a conflict, including in particular provisions relating to the protection of civilians. Humanitarian actors may be helpful in preventing mass displacement in a number of ways:</a:t>
            </a:r>
          </a:p>
          <a:p>
            <a:pPr algn="just"/>
            <a:endParaRPr lang="en-US" b="1" dirty="0"/>
          </a:p>
          <a:p>
            <a:pPr marL="628650" lvl="1" indent="-171450" algn="just">
              <a:buFont typeface="Arial" panose="020B0604020202020204" pitchFamily="34" charset="0"/>
              <a:buChar char="•"/>
            </a:pPr>
            <a:r>
              <a:rPr lang="en-US" dirty="0"/>
              <a:t>They may assist in assessment of situations by ensuring that protection assessments and analyses gather information about any factors or events (e.g. potential political or ethnic tensions within the country, disputes over land and other resources, incidents of violence and human rights violations, migratory movements which could result in clashes, or large-scale development projects and disaster-prone areas) that might result in forced displacement and sharing such information with relevant actors</a:t>
            </a:r>
          </a:p>
          <a:p>
            <a:pPr marL="628650" lvl="1" indent="-171450" algn="just">
              <a:buFont typeface="Arial" panose="020B0604020202020204" pitchFamily="34" charset="0"/>
              <a:buChar char="•"/>
            </a:pPr>
            <a:r>
              <a:rPr lang="en-US" dirty="0"/>
              <a:t>By working with other humanitarian and human rights actors to establish early warning mechanisms and develop contingency plans to respond to incidents of forced displacement; and by helping to build the capacity of the competent authorities to maintain early warning mechanisms and develop and implement contingency plans in case displacement is imminent or already occurring</a:t>
            </a:r>
          </a:p>
          <a:p>
            <a:pPr marL="628650" lvl="1" indent="-171450" algn="just">
              <a:buFont typeface="Arial" panose="020B0604020202020204" pitchFamily="34" charset="0"/>
              <a:buChar char="•"/>
            </a:pPr>
            <a:r>
              <a:rPr lang="en-US" dirty="0"/>
              <a:t>They may assist in ensuring that all preventative efforts are coordinated with other relevant human rights, humanitarian, development, political and military actors</a:t>
            </a:r>
          </a:p>
          <a:p>
            <a:pPr marL="628650" lvl="1" indent="-171450" algn="just">
              <a:buFont typeface="Arial" panose="020B0604020202020204" pitchFamily="34" charset="0"/>
              <a:buChar char="•"/>
            </a:pPr>
            <a:r>
              <a:rPr lang="en-US" dirty="0"/>
              <a:t>By helping to deter violations of human rights by maintaining high visibility presence in areas at risk of displacement, in cases when it is appropriate</a:t>
            </a:r>
          </a:p>
          <a:p>
            <a:pPr marL="628650" lvl="1" indent="-171450" algn="just">
              <a:buFont typeface="Arial" panose="020B0604020202020204" pitchFamily="34" charset="0"/>
              <a:buChar char="•"/>
            </a:pPr>
            <a:r>
              <a:rPr lang="en-US" dirty="0"/>
              <a:t>Advocate with relevant authorities and, in times of armed conflict, with parties to a conflict, and encourage them to respect and ensure respect for human rights and humanitarian principles</a:t>
            </a:r>
          </a:p>
          <a:p>
            <a:pPr marL="628650" lvl="1" indent="-171450" algn="just">
              <a:buFont typeface="Arial" panose="020B0604020202020204" pitchFamily="34" charset="0"/>
              <a:buChar char="•"/>
            </a:pPr>
            <a:r>
              <a:rPr lang="en-US" dirty="0"/>
              <a:t>As needed, engage with influential stakeholders, such as regional or international organizations or relevant states, to encourage and support their involvement to minimize the risk of displacement. </a:t>
            </a:r>
          </a:p>
          <a:p>
            <a:pPr marL="628650" lvl="1" indent="-171450" algn="just">
              <a:buFont typeface="Arial" panose="020B0604020202020204" pitchFamily="34" charset="0"/>
              <a:buChar char="•"/>
            </a:pPr>
            <a:r>
              <a:rPr lang="en-US" dirty="0"/>
              <a:t>Helping to build the capacity of civil society, communities at risk of displacement, national authorities and other stakeholders to participate in such efforts, by for instance providing training on mediation and negotiation skills </a:t>
            </a:r>
          </a:p>
          <a:p>
            <a:pPr marL="628650" lvl="1" indent="-171450" algn="just">
              <a:buFont typeface="Arial" panose="020B0604020202020204" pitchFamily="34" charset="0"/>
              <a:buChar char="•"/>
            </a:pPr>
            <a:r>
              <a:rPr lang="en-US" dirty="0"/>
              <a:t>Working with human rights and humanitarian actors to build the capacity of the state, local authorities and non-state entities to respect and ensure respect for human rights and humanitarian principles</a:t>
            </a:r>
            <a:endParaRPr lang="sv-SE" b="1" dirty="0"/>
          </a:p>
        </p:txBody>
      </p:sp>
      <p:sp>
        <p:nvSpPr>
          <p:cNvPr id="4" name="Platshållare för bildnummer 3"/>
          <p:cNvSpPr>
            <a:spLocks noGrp="1"/>
          </p:cNvSpPr>
          <p:nvPr>
            <p:ph type="sldNum" sz="quarter" idx="5"/>
          </p:nvPr>
        </p:nvSpPr>
        <p:spPr/>
        <p:txBody>
          <a:bodyPr/>
          <a:lstStyle/>
          <a:p>
            <a:fld id="{AB3281AD-E6E5-46B6-873B-15949B9E5D9F}" type="slidenum">
              <a:rPr lang="sv-SE" smtClean="0"/>
              <a:t>7</a:t>
            </a:fld>
            <a:endParaRPr lang="sv-SE"/>
          </a:p>
        </p:txBody>
      </p:sp>
    </p:spTree>
    <p:extLst>
      <p:ext uri="{BB962C8B-B14F-4D97-AF65-F5344CB8AC3E}">
        <p14:creationId xmlns:p14="http://schemas.microsoft.com/office/powerpoint/2010/main" val="4887258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just"/>
            <a:r>
              <a:rPr lang="en-US" sz="2000" b="1" dirty="0"/>
              <a:t>The search for durable solutions</a:t>
            </a:r>
          </a:p>
          <a:p>
            <a:pPr algn="just"/>
            <a:endParaRPr lang="en-US" sz="2000" b="1" dirty="0"/>
          </a:p>
          <a:p>
            <a:pPr algn="just"/>
            <a:r>
              <a:rPr lang="en-US" sz="2000" b="0" dirty="0"/>
              <a:t>Regardless of </a:t>
            </a:r>
            <a:r>
              <a:rPr lang="en-US" sz="2000" dirty="0"/>
              <a:t>what the societal impacts of mass displacements are, discussions in the end revolve around how to take care of the displaced populations in the best manner possible, and how to alleviate the negative social impacts caused by displacement. Such discussions vary greatly in nature and their content, outputs and outcomes are reliant upon the contexts within which mass displacement has taken place. Social, economic and political impacts put aside, one key question usually is what to do with the displaced population itself. Where are displaced individuals supposed to go, when their places of origin may no longer be suitable for residence? And conversely, where are displaced individuals supposed to go, when their places of origin once again have become suitable for residence? To illustrate, these questions have been, and are still very visible in European debates concerning refugees from Syria. If the mass displacement of Syrians into European territory first triggered a discussion about where these Syrians were supposed to go and about solidarity among European countries with regards to receiving this or that number of Syrian refugees, as the Syrian conflict has evolved, these discussions have now turned to a debate centered on the suitability of sending Syrian refugees back to their places of origin. While this is the ultimate goal for many regimes, the difficulties surrounding relocation and resettlement of refugees become increasingly clear the longer the refugees have remained displaced from their countries of origin. </a:t>
            </a:r>
          </a:p>
          <a:p>
            <a:endParaRPr lang="en-US" sz="2000" dirty="0"/>
          </a:p>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dirty="0"/>
              <a:t>There thus exists a variety of opinions on how to treat displaced populations. In the context of displacement, it is often spoken about </a:t>
            </a:r>
            <a:r>
              <a:rPr lang="en-US" sz="2000" i="1" dirty="0"/>
              <a:t>durable solutions </a:t>
            </a:r>
            <a:r>
              <a:rPr lang="en-US" sz="2000" i="0" dirty="0"/>
              <a:t>for the displaced as the main goal. For refugees, durable solutions are referred to as “a</a:t>
            </a:r>
            <a:r>
              <a:rPr lang="en-US" sz="2000" dirty="0"/>
              <a:t>ny means by which the situation of refugees can be satisfactorily and permanently resolved to enable them to lead normal lives”,</a:t>
            </a:r>
            <a:r>
              <a:rPr lang="en-US" sz="2000" baseline="30000" dirty="0"/>
              <a:t>23</a:t>
            </a:r>
            <a:r>
              <a:rPr lang="en-US" sz="2000" dirty="0"/>
              <a:t> traditionally including solutions such as </a:t>
            </a:r>
            <a:r>
              <a:rPr lang="en-US" sz="2000" i="1" dirty="0"/>
              <a:t>voluntary repatriation</a:t>
            </a:r>
            <a:r>
              <a:rPr lang="en-US" sz="2000" dirty="0"/>
              <a:t>, </a:t>
            </a:r>
            <a:r>
              <a:rPr lang="en-US" sz="2000" i="1" dirty="0"/>
              <a:t>local integration </a:t>
            </a:r>
            <a:r>
              <a:rPr lang="en-US" sz="2000" dirty="0"/>
              <a:t>or </a:t>
            </a:r>
            <a:r>
              <a:rPr lang="en-US" sz="2000" i="1" dirty="0"/>
              <a:t>resettlement</a:t>
            </a:r>
            <a:r>
              <a:rPr lang="en-US" sz="2000" dirty="0"/>
              <a:t>.  </a:t>
            </a:r>
            <a:r>
              <a:rPr lang="en-US" sz="2000" i="1" dirty="0"/>
              <a:t>Voluntary repatriation </a:t>
            </a:r>
            <a:r>
              <a:rPr lang="en-US" sz="2000" dirty="0"/>
              <a:t>was covered in Module 2 as “The assisted or independent return to the country of origin, transit or another country based on the voluntary decision of the returnee”.</a:t>
            </a:r>
            <a:r>
              <a:rPr lang="en-US" sz="2000" baseline="30000" dirty="0"/>
              <a:t>24</a:t>
            </a:r>
            <a:r>
              <a:rPr lang="en-US" sz="2000" baseline="0" dirty="0"/>
              <a:t> and </a:t>
            </a:r>
            <a:r>
              <a:rPr lang="en-US" sz="2000" i="1" baseline="0" dirty="0"/>
              <a:t>resettlement </a:t>
            </a:r>
            <a:r>
              <a:rPr lang="en-US" sz="2000" i="0" baseline="0" dirty="0"/>
              <a:t>refers to “</a:t>
            </a:r>
            <a:r>
              <a:rPr lang="en-US" sz="2000" dirty="0">
                <a:solidFill>
                  <a:srgbClr val="000000">
                    <a:lumMod val="75000"/>
                    <a:lumOff val="25000"/>
                  </a:srgbClr>
                </a:solidFill>
              </a:rPr>
              <a:t>the transfer of refugees from the country in which they have sought protection to another state that has agreed to admit them – as refugees – with permanent residence status”.</a:t>
            </a:r>
            <a:r>
              <a:rPr lang="en-US" sz="2000" baseline="30000" dirty="0">
                <a:solidFill>
                  <a:srgbClr val="000000">
                    <a:lumMod val="75000"/>
                    <a:lumOff val="25000"/>
                  </a:srgbClr>
                </a:solidFill>
              </a:rPr>
              <a:t>25</a:t>
            </a:r>
            <a:r>
              <a:rPr lang="en-US" sz="2000" dirty="0">
                <a:solidFill>
                  <a:srgbClr val="000000">
                    <a:lumMod val="75000"/>
                    <a:lumOff val="25000"/>
                  </a:srgbClr>
                </a:solidFill>
              </a:rPr>
              <a:t> </a:t>
            </a:r>
            <a:r>
              <a:rPr lang="en-US" sz="2000" dirty="0"/>
              <a:t>It can be noted that this definition of durable solution does not lend much certainty as to what actually lies in the concept – the phrase “to lead normal lives” is certainly up for discussion as it is by no means sure what constitutes a normal life. </a:t>
            </a:r>
          </a:p>
          <a:p>
            <a:pPr algn="just"/>
            <a:endParaRPr lang="en-US" sz="2000" dirty="0"/>
          </a:p>
          <a:p>
            <a:pPr algn="just"/>
            <a:r>
              <a:rPr lang="en-US" sz="2000" dirty="0"/>
              <a:t>For internally displaced persons, the concept of durable solutions provides us with slightly more clarity: “for internally displaced persons, a durable solution is achieved when internally displaced persons no longer have any specific assistance and protection needs that are linked to their displacement and can enjoy their human rights without discrimination on account of their displacement”.</a:t>
            </a:r>
            <a:r>
              <a:rPr lang="en-US" sz="2000" baseline="30000" dirty="0"/>
              <a:t>26</a:t>
            </a:r>
            <a:r>
              <a:rPr lang="en-US" sz="2000" dirty="0"/>
              <a:t> This generally includes “sustainable reintegration at the place of origin (also referred to as return); or sustainable local integration in areas where internally displaced persons take refuge (local integration); sustainable integration in another part of the country”.</a:t>
            </a:r>
            <a:r>
              <a:rPr lang="en-US" sz="2000" baseline="30000" dirty="0"/>
              <a:t>27</a:t>
            </a:r>
            <a:r>
              <a:rPr lang="en-US" sz="2000" dirty="0"/>
              <a:t> In this context, </a:t>
            </a:r>
            <a:r>
              <a:rPr lang="en-US" sz="2000" i="1" dirty="0"/>
              <a:t>settlement elsewhere in the country </a:t>
            </a:r>
            <a:r>
              <a:rPr lang="en-US" sz="2000" i="0" dirty="0"/>
              <a:t>refers to “t</a:t>
            </a:r>
            <a:r>
              <a:rPr lang="en-US" sz="2000" dirty="0"/>
              <a:t>he transfer and integration of internally displaced persons into a geographical area within the same country other than their place of origin or the place where they first arrived when displaced”</a:t>
            </a:r>
            <a:r>
              <a:rPr lang="en-US" sz="2000" baseline="30000" dirty="0"/>
              <a:t>28</a:t>
            </a:r>
            <a:r>
              <a:rPr lang="sv-SE" sz="2000" dirty="0"/>
              <a:t> and </a:t>
            </a:r>
            <a:r>
              <a:rPr lang="sv-SE" sz="2000" i="1" dirty="0" err="1"/>
              <a:t>reintegration</a:t>
            </a:r>
            <a:r>
              <a:rPr lang="sv-SE" sz="2000" i="1" dirty="0"/>
              <a:t> </a:t>
            </a:r>
            <a:r>
              <a:rPr lang="sv-SE" sz="2000" i="0" dirty="0"/>
              <a:t>is </a:t>
            </a:r>
            <a:r>
              <a:rPr lang="en-US" sz="2000" i="0" dirty="0"/>
              <a:t>“a</a:t>
            </a:r>
            <a:r>
              <a:rPr lang="en-US" sz="2000" dirty="0"/>
              <a:t> process which enables individuals to re-establish the economic, social and psychosocial relationships needed to maintain life, livelihood and dignity and inclusion in civic life”.</a:t>
            </a:r>
            <a:r>
              <a:rPr lang="en-US" sz="2000" baseline="30000" dirty="0"/>
              <a:t>29</a:t>
            </a:r>
            <a:endParaRPr lang="en-US" sz="2000" dirty="0"/>
          </a:p>
          <a:p>
            <a:pPr algn="just"/>
            <a:endParaRPr lang="en-US" sz="2000" dirty="0"/>
          </a:p>
        </p:txBody>
      </p:sp>
      <p:sp>
        <p:nvSpPr>
          <p:cNvPr id="4" name="Platshållare för bildnummer 3"/>
          <p:cNvSpPr>
            <a:spLocks noGrp="1"/>
          </p:cNvSpPr>
          <p:nvPr>
            <p:ph type="sldNum" sz="quarter" idx="5"/>
          </p:nvPr>
        </p:nvSpPr>
        <p:spPr/>
        <p:txBody>
          <a:bodyPr/>
          <a:lstStyle/>
          <a:p>
            <a:fld id="{AB3281AD-E6E5-46B6-873B-15949B9E5D9F}" type="slidenum">
              <a:rPr lang="sv-SE" smtClean="0"/>
              <a:t>8</a:t>
            </a:fld>
            <a:endParaRPr lang="sv-SE"/>
          </a:p>
        </p:txBody>
      </p:sp>
    </p:spTree>
    <p:extLst>
      <p:ext uri="{BB962C8B-B14F-4D97-AF65-F5344CB8AC3E}">
        <p14:creationId xmlns:p14="http://schemas.microsoft.com/office/powerpoint/2010/main" val="9818636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just"/>
            <a:r>
              <a:rPr lang="en-US" b="1" dirty="0"/>
              <a:t>The host and origin dichotomy</a:t>
            </a:r>
          </a:p>
          <a:p>
            <a:pPr algn="just"/>
            <a:endParaRPr lang="en-US" b="1" dirty="0"/>
          </a:p>
          <a:p>
            <a:pPr algn="just"/>
            <a:r>
              <a:rPr lang="en-US" dirty="0"/>
              <a:t>By now, you might have noticed that there is a tendency within migration and mass displacement related contexts to speak in dichotomous ways. We have previously encountered the push-pull, forced-voluntary and the mobile-immobile dichotomies, and have shown how such dichotomies are problematic in relation to the complex lives of many people on the move. Next in line we have the host-origin dichotomy, which is quite common in discussions relating to the rebuilding of societies which have been subjected to mass displacements. Highlighting that this dichotomy exists and looking at how it is defined will pave the way for better understanding concepts such as resettlement, integration and social cohesion, concepts which in turn frequent discussions of how to successfully and sustainably rebuild societies which have experienced mass displacement. Below are some terms relating to this divide:</a:t>
            </a:r>
          </a:p>
          <a:p>
            <a:pPr algn="just"/>
            <a:endParaRPr lang="en-US" dirty="0"/>
          </a:p>
          <a:p>
            <a:pPr marL="628650" lvl="1" indent="-171450" algn="just">
              <a:buFont typeface="Arial" panose="020B0604020202020204" pitchFamily="34" charset="0"/>
              <a:buChar char="•"/>
            </a:pPr>
            <a:r>
              <a:rPr lang="en-US" b="1" i="0" dirty="0"/>
              <a:t>Host community: </a:t>
            </a:r>
            <a:r>
              <a:rPr lang="en-US" dirty="0"/>
              <a:t>A national or local community in which displaced persons temporarily reside</a:t>
            </a:r>
            <a:r>
              <a:rPr lang="en-US" baseline="30000" dirty="0"/>
              <a:t>30</a:t>
            </a:r>
            <a:r>
              <a:rPr lang="en-US" dirty="0"/>
              <a:t> </a:t>
            </a:r>
          </a:p>
          <a:p>
            <a:pPr marL="628650" lvl="1" indent="-171450" algn="just">
              <a:buFont typeface="Arial" panose="020B0604020202020204" pitchFamily="34" charset="0"/>
              <a:buChar char="•"/>
            </a:pPr>
            <a:r>
              <a:rPr lang="en-US" b="1" i="0" dirty="0"/>
              <a:t>Country of destination: </a:t>
            </a:r>
            <a:r>
              <a:rPr lang="en-US" dirty="0"/>
              <a:t>In the migration context, a country that is the destination for a person or a group of persons, irrespective of whether they migrate regularly or irregularly</a:t>
            </a:r>
            <a:r>
              <a:rPr lang="en-US" baseline="30000" dirty="0"/>
              <a:t>31</a:t>
            </a:r>
          </a:p>
          <a:p>
            <a:pPr marL="628650" lvl="1" indent="-171450" algn="just">
              <a:buFont typeface="Arial" panose="020B0604020202020204" pitchFamily="34" charset="0"/>
              <a:buChar char="•"/>
            </a:pPr>
            <a:r>
              <a:rPr lang="en-US" b="1" i="0" dirty="0"/>
              <a:t>Community of origin: </a:t>
            </a:r>
            <a:r>
              <a:rPr lang="en-US" dirty="0"/>
              <a:t>In the migration context, a national or local community of a person or group of persons who have migrated internally or internationally</a:t>
            </a:r>
            <a:r>
              <a:rPr lang="en-US" baseline="30000" dirty="0"/>
              <a:t>32</a:t>
            </a:r>
            <a:r>
              <a:rPr lang="en-US" dirty="0"/>
              <a:t> </a:t>
            </a:r>
          </a:p>
          <a:p>
            <a:pPr marL="628650" lvl="1" indent="-171450" algn="just">
              <a:buFont typeface="Arial" panose="020B0604020202020204" pitchFamily="34" charset="0"/>
              <a:buChar char="•"/>
            </a:pPr>
            <a:r>
              <a:rPr lang="en-US" b="1" i="0" dirty="0"/>
              <a:t>Country of origin: </a:t>
            </a:r>
            <a:r>
              <a:rPr lang="en-US" dirty="0"/>
              <a:t>In the migration context, a country of nationality or of former habitual residence of a person or group of persons who have migrated abroad, irrespective of whether they migrate regularly or irregularly</a:t>
            </a:r>
            <a:r>
              <a:rPr lang="en-US" baseline="30000" dirty="0"/>
              <a:t>33 </a:t>
            </a:r>
            <a:endParaRPr lang="en-US" dirty="0"/>
          </a:p>
          <a:p>
            <a:pPr marL="628650" lvl="1" indent="-171450" algn="just">
              <a:buFont typeface="Arial" panose="020B0604020202020204" pitchFamily="34" charset="0"/>
              <a:buChar char="•"/>
            </a:pPr>
            <a:r>
              <a:rPr lang="en-US" b="1" i="0" dirty="0"/>
              <a:t>State of origin: </a:t>
            </a:r>
            <a:r>
              <a:rPr lang="en-US" dirty="0"/>
              <a:t>The State of which the person concerned is a national</a:t>
            </a:r>
            <a:r>
              <a:rPr lang="en-US" baseline="30000" dirty="0"/>
              <a:t>34</a:t>
            </a:r>
          </a:p>
          <a:p>
            <a:pPr marL="457200" lvl="1" indent="0" algn="just">
              <a:buFont typeface="Arial" panose="020B0604020202020204" pitchFamily="34" charset="0"/>
              <a:buNone/>
            </a:pPr>
            <a:endParaRPr lang="en-US" dirty="0"/>
          </a:p>
          <a:p>
            <a:pPr algn="just"/>
            <a:r>
              <a:rPr lang="en-US" dirty="0"/>
              <a:t>In short, </a:t>
            </a:r>
            <a:r>
              <a:rPr lang="en-US" i="1" dirty="0"/>
              <a:t>host </a:t>
            </a:r>
            <a:r>
              <a:rPr lang="en-US" i="0" dirty="0"/>
              <a:t>or </a:t>
            </a:r>
            <a:r>
              <a:rPr lang="en-US" i="1" dirty="0"/>
              <a:t>destination</a:t>
            </a:r>
            <a:r>
              <a:rPr lang="en-US" dirty="0"/>
              <a:t> thus refers to the society which has received an influx of displaced individuals, and </a:t>
            </a:r>
            <a:r>
              <a:rPr lang="en-US" i="1" dirty="0"/>
              <a:t>guest </a:t>
            </a:r>
            <a:r>
              <a:rPr lang="en-US" i="0" dirty="0"/>
              <a:t>refers to the displaced community itself, while </a:t>
            </a:r>
            <a:r>
              <a:rPr lang="en-US" i="1" dirty="0"/>
              <a:t>origin</a:t>
            </a:r>
            <a:r>
              <a:rPr lang="en-US" i="0" dirty="0"/>
              <a:t> is the community, country or state from where the displaced population is stemming (this, in itself being problematic because displacees may have stayed in transit for very long period of times, which complicates the idea of a destination and an origin). </a:t>
            </a:r>
            <a:endParaRPr lang="en-US" dirty="0"/>
          </a:p>
          <a:p>
            <a:pPr algn="just"/>
            <a:endParaRPr lang="sv-SE" dirty="0"/>
          </a:p>
          <a:p>
            <a:pPr marL="0" lvl="0" indent="-164592" algn="just">
              <a:buFont typeface="+mj-lt"/>
              <a:buNone/>
            </a:pPr>
            <a:r>
              <a:rPr lang="en-US" b="1" dirty="0"/>
              <a:t>Questions for reflection</a:t>
            </a:r>
          </a:p>
          <a:p>
            <a:pPr marL="0" lvl="0" indent="-164592" algn="just">
              <a:buFont typeface="+mj-lt"/>
              <a:buNone/>
            </a:pPr>
            <a:r>
              <a:rPr lang="sv-SE" dirty="0" err="1"/>
              <a:t>One</a:t>
            </a:r>
            <a:r>
              <a:rPr lang="sv-SE" dirty="0"/>
              <a:t> </a:t>
            </a:r>
            <a:r>
              <a:rPr lang="sv-SE" dirty="0" err="1"/>
              <a:t>may</a:t>
            </a:r>
            <a:r>
              <a:rPr lang="sv-SE" dirty="0"/>
              <a:t> </a:t>
            </a:r>
            <a:r>
              <a:rPr lang="sv-SE" dirty="0" err="1"/>
              <a:t>reflect</a:t>
            </a:r>
            <a:r>
              <a:rPr lang="sv-SE" dirty="0"/>
              <a:t> over </a:t>
            </a:r>
            <a:r>
              <a:rPr lang="sv-SE" dirty="0" err="1"/>
              <a:t>what</a:t>
            </a:r>
            <a:r>
              <a:rPr lang="sv-SE" dirty="0"/>
              <a:t> </a:t>
            </a:r>
            <a:r>
              <a:rPr lang="sv-SE" dirty="0" err="1"/>
              <a:t>thinking</a:t>
            </a:r>
            <a:r>
              <a:rPr lang="sv-SE" dirty="0"/>
              <a:t> </a:t>
            </a:r>
            <a:r>
              <a:rPr lang="sv-SE" dirty="0" err="1"/>
              <a:t>about</a:t>
            </a:r>
            <a:r>
              <a:rPr lang="sv-SE" dirty="0"/>
              <a:t> populations in terms </a:t>
            </a:r>
            <a:r>
              <a:rPr lang="sv-SE" dirty="0" err="1"/>
              <a:t>of</a:t>
            </a:r>
            <a:r>
              <a:rPr lang="sv-SE" dirty="0"/>
              <a:t> </a:t>
            </a:r>
            <a:r>
              <a:rPr lang="sv-SE" i="1" dirty="0" err="1"/>
              <a:t>host</a:t>
            </a:r>
            <a:r>
              <a:rPr lang="sv-SE" i="1" dirty="0"/>
              <a:t> </a:t>
            </a:r>
            <a:r>
              <a:rPr lang="sv-SE" i="0" dirty="0"/>
              <a:t>and </a:t>
            </a:r>
            <a:r>
              <a:rPr lang="sv-SE" i="1" dirty="0" err="1"/>
              <a:t>guest</a:t>
            </a:r>
            <a:r>
              <a:rPr lang="sv-SE" i="1" dirty="0"/>
              <a:t> </a:t>
            </a:r>
            <a:r>
              <a:rPr lang="sv-SE" i="0" dirty="0"/>
              <a:t>(or </a:t>
            </a:r>
            <a:r>
              <a:rPr lang="sv-SE" i="0" dirty="0" err="1"/>
              <a:t>thinking</a:t>
            </a:r>
            <a:r>
              <a:rPr lang="sv-SE" i="0" dirty="0"/>
              <a:t> </a:t>
            </a:r>
            <a:r>
              <a:rPr lang="sv-SE" i="0" dirty="0" err="1"/>
              <a:t>about</a:t>
            </a:r>
            <a:r>
              <a:rPr lang="sv-SE" i="0" dirty="0"/>
              <a:t> populations in a </a:t>
            </a:r>
            <a:r>
              <a:rPr lang="sv-SE" i="0" dirty="0" err="1"/>
              <a:t>dichotomous</a:t>
            </a:r>
            <a:r>
              <a:rPr lang="sv-SE" i="0" dirty="0"/>
              <a:t> </a:t>
            </a:r>
            <a:r>
              <a:rPr lang="sv-SE" i="0" dirty="0" err="1"/>
              <a:t>way</a:t>
            </a:r>
            <a:r>
              <a:rPr lang="sv-SE" i="0" dirty="0"/>
              <a:t> in general) </a:t>
            </a:r>
            <a:r>
              <a:rPr lang="sv-SE" i="0" dirty="0" err="1"/>
              <a:t>does</a:t>
            </a:r>
            <a:r>
              <a:rPr lang="sv-SE" i="0" dirty="0"/>
              <a:t> to </a:t>
            </a:r>
            <a:r>
              <a:rPr lang="sv-SE" i="0" dirty="0" err="1"/>
              <a:t>our</a:t>
            </a:r>
            <a:r>
              <a:rPr lang="sv-SE" i="0" dirty="0"/>
              <a:t> </a:t>
            </a:r>
            <a:r>
              <a:rPr lang="sv-SE" i="0" dirty="0" err="1"/>
              <a:t>understanding</a:t>
            </a:r>
            <a:r>
              <a:rPr lang="sv-SE" i="0" dirty="0"/>
              <a:t> </a:t>
            </a:r>
            <a:r>
              <a:rPr lang="sv-SE" i="0" dirty="0" err="1"/>
              <a:t>of</a:t>
            </a:r>
            <a:r>
              <a:rPr lang="sv-SE" i="0" dirty="0"/>
              <a:t> </a:t>
            </a:r>
            <a:r>
              <a:rPr lang="sv-SE" i="0" dirty="0" err="1"/>
              <a:t>those</a:t>
            </a:r>
            <a:r>
              <a:rPr lang="sv-SE" i="0" dirty="0"/>
              <a:t> populations, and </a:t>
            </a:r>
            <a:r>
              <a:rPr lang="sv-SE" i="0" dirty="0" err="1"/>
              <a:t>how</a:t>
            </a:r>
            <a:r>
              <a:rPr lang="sv-SE" i="0" dirty="0"/>
              <a:t> </a:t>
            </a:r>
            <a:r>
              <a:rPr lang="sv-SE" i="0" dirty="0" err="1"/>
              <a:t>we</a:t>
            </a:r>
            <a:r>
              <a:rPr lang="sv-SE" i="0" dirty="0"/>
              <a:t> </a:t>
            </a:r>
            <a:r>
              <a:rPr lang="sv-SE" i="0" dirty="0" err="1"/>
              <a:t>view</a:t>
            </a:r>
            <a:r>
              <a:rPr lang="sv-SE" i="0" dirty="0"/>
              <a:t> </a:t>
            </a:r>
            <a:r>
              <a:rPr lang="sv-SE" i="0" dirty="0" err="1"/>
              <a:t>their</a:t>
            </a:r>
            <a:r>
              <a:rPr lang="sv-SE" i="0" dirty="0"/>
              <a:t> </a:t>
            </a:r>
            <a:r>
              <a:rPr lang="sv-SE" i="0" dirty="0" err="1"/>
              <a:t>place</a:t>
            </a:r>
            <a:r>
              <a:rPr lang="sv-SE" i="0" dirty="0"/>
              <a:t> in </a:t>
            </a:r>
            <a:r>
              <a:rPr lang="sv-SE" i="0" dirty="0" err="1"/>
              <a:t>society</a:t>
            </a:r>
            <a:r>
              <a:rPr lang="sv-SE" i="0" dirty="0"/>
              <a:t>. </a:t>
            </a:r>
            <a:r>
              <a:rPr lang="sv-SE" i="0" dirty="0" err="1"/>
              <a:t>Below</a:t>
            </a:r>
            <a:r>
              <a:rPr lang="sv-SE" i="0" dirty="0"/>
              <a:t> </a:t>
            </a:r>
            <a:r>
              <a:rPr lang="sv-SE" i="0" dirty="0" err="1"/>
              <a:t>are</a:t>
            </a:r>
            <a:r>
              <a:rPr lang="sv-SE" i="0" dirty="0"/>
              <a:t> </a:t>
            </a:r>
            <a:r>
              <a:rPr lang="sv-SE" i="0" dirty="0" err="1"/>
              <a:t>some</a:t>
            </a:r>
            <a:r>
              <a:rPr lang="sv-SE" i="0" dirty="0"/>
              <a:t> suggestions </a:t>
            </a:r>
            <a:r>
              <a:rPr lang="sv-SE" i="0" dirty="0" err="1"/>
              <a:t>of</a:t>
            </a:r>
            <a:r>
              <a:rPr lang="sv-SE" i="0" dirty="0"/>
              <a:t> </a:t>
            </a:r>
            <a:r>
              <a:rPr lang="sv-SE" i="0" dirty="0" err="1"/>
              <a:t>how</a:t>
            </a:r>
            <a:r>
              <a:rPr lang="sv-SE" i="0" dirty="0"/>
              <a:t> </a:t>
            </a:r>
            <a:r>
              <a:rPr lang="sv-SE" i="0" dirty="0" err="1"/>
              <a:t>using</a:t>
            </a:r>
            <a:r>
              <a:rPr lang="sv-SE" i="0" dirty="0"/>
              <a:t> </a:t>
            </a:r>
            <a:r>
              <a:rPr lang="sv-SE" i="0" dirty="0" err="1"/>
              <a:t>this</a:t>
            </a:r>
            <a:r>
              <a:rPr lang="sv-SE" i="0" dirty="0"/>
              <a:t> </a:t>
            </a:r>
            <a:r>
              <a:rPr lang="sv-SE" i="0" dirty="0" err="1"/>
              <a:t>divide</a:t>
            </a:r>
            <a:r>
              <a:rPr lang="sv-SE" i="0" dirty="0"/>
              <a:t> makes </a:t>
            </a:r>
            <a:r>
              <a:rPr lang="sv-SE" i="0" dirty="0" err="1"/>
              <a:t>us</a:t>
            </a:r>
            <a:r>
              <a:rPr lang="sv-SE" i="0" dirty="0"/>
              <a:t> </a:t>
            </a:r>
            <a:r>
              <a:rPr lang="sv-SE" i="0" dirty="0" err="1"/>
              <a:t>reason</a:t>
            </a:r>
            <a:r>
              <a:rPr lang="sv-SE" i="0" dirty="0"/>
              <a:t> </a:t>
            </a:r>
            <a:r>
              <a:rPr lang="sv-SE" i="0" dirty="0" err="1"/>
              <a:t>around</a:t>
            </a:r>
            <a:r>
              <a:rPr lang="sv-SE" i="0" dirty="0"/>
              <a:t> the </a:t>
            </a:r>
            <a:r>
              <a:rPr lang="sv-SE" i="0" dirty="0" err="1"/>
              <a:t>place</a:t>
            </a:r>
            <a:r>
              <a:rPr lang="sv-SE" i="0" dirty="0"/>
              <a:t> </a:t>
            </a:r>
            <a:r>
              <a:rPr lang="sv-SE" i="0" dirty="0" err="1"/>
              <a:t>of</a:t>
            </a:r>
            <a:r>
              <a:rPr lang="sv-SE" i="0" dirty="0"/>
              <a:t> </a:t>
            </a:r>
            <a:r>
              <a:rPr lang="sv-SE" i="0" dirty="0" err="1"/>
              <a:t>displaced</a:t>
            </a:r>
            <a:r>
              <a:rPr lang="sv-SE" i="0" dirty="0"/>
              <a:t> populations, </a:t>
            </a:r>
            <a:r>
              <a:rPr lang="sv-SE" i="0" dirty="0" err="1"/>
              <a:t>but</a:t>
            </a:r>
            <a:r>
              <a:rPr lang="sv-SE" i="0" dirty="0"/>
              <a:t> </a:t>
            </a:r>
            <a:r>
              <a:rPr lang="sv-SE" i="0" dirty="0" err="1"/>
              <a:t>you</a:t>
            </a:r>
            <a:r>
              <a:rPr lang="sv-SE" i="0" dirty="0"/>
              <a:t> </a:t>
            </a:r>
            <a:r>
              <a:rPr lang="sv-SE" i="0" dirty="0" err="1"/>
              <a:t>are</a:t>
            </a:r>
            <a:r>
              <a:rPr lang="sv-SE" i="0" dirty="0"/>
              <a:t> </a:t>
            </a:r>
            <a:r>
              <a:rPr lang="sv-SE" i="0" dirty="0" err="1"/>
              <a:t>also</a:t>
            </a:r>
            <a:r>
              <a:rPr lang="sv-SE" i="0" dirty="0"/>
              <a:t> </a:t>
            </a:r>
            <a:r>
              <a:rPr lang="sv-SE" i="0" dirty="0" err="1"/>
              <a:t>encouraged</a:t>
            </a:r>
            <a:r>
              <a:rPr lang="sv-SE" i="0" dirty="0"/>
              <a:t> to </a:t>
            </a:r>
            <a:r>
              <a:rPr lang="sv-SE" i="0" dirty="0" err="1"/>
              <a:t>reflect</a:t>
            </a:r>
            <a:r>
              <a:rPr lang="sv-SE" i="0" dirty="0"/>
              <a:t> on </a:t>
            </a:r>
            <a:r>
              <a:rPr lang="sv-SE" i="0" dirty="0" err="1"/>
              <a:t>your</a:t>
            </a:r>
            <a:r>
              <a:rPr lang="sv-SE" i="0" dirty="0"/>
              <a:t> </a:t>
            </a:r>
            <a:r>
              <a:rPr lang="sv-SE" i="0" dirty="0" err="1"/>
              <a:t>own</a:t>
            </a:r>
            <a:r>
              <a:rPr lang="sv-SE" i="0" dirty="0"/>
              <a:t> on </a:t>
            </a:r>
            <a:r>
              <a:rPr lang="sv-SE" i="0" dirty="0" err="1"/>
              <a:t>this</a:t>
            </a:r>
            <a:r>
              <a:rPr lang="sv-SE" i="0" dirty="0"/>
              <a:t> </a:t>
            </a:r>
            <a:r>
              <a:rPr lang="sv-SE" i="0" dirty="0" err="1"/>
              <a:t>divide</a:t>
            </a:r>
            <a:r>
              <a:rPr lang="sv-SE" i="0" dirty="0"/>
              <a:t>:</a:t>
            </a:r>
          </a:p>
          <a:p>
            <a:pPr marL="0" lvl="0" indent="-164592" algn="just">
              <a:buFont typeface="+mj-lt"/>
              <a:buNone/>
            </a:pPr>
            <a:endParaRPr lang="sv-SE" i="0" dirty="0"/>
          </a:p>
          <a:p>
            <a:pPr marL="464058" lvl="1" indent="-171450" algn="just">
              <a:buFont typeface="Arial" panose="020B0604020202020204" pitchFamily="34" charset="0"/>
              <a:buChar char="•"/>
            </a:pPr>
            <a:r>
              <a:rPr lang="sv-SE" i="0" dirty="0"/>
              <a:t>The </a:t>
            </a:r>
            <a:r>
              <a:rPr lang="sv-SE" i="0" dirty="0" err="1"/>
              <a:t>use</a:t>
            </a:r>
            <a:r>
              <a:rPr lang="sv-SE" i="0" dirty="0"/>
              <a:t> </a:t>
            </a:r>
            <a:r>
              <a:rPr lang="sv-SE" i="0" dirty="0" err="1"/>
              <a:t>of</a:t>
            </a:r>
            <a:r>
              <a:rPr lang="sv-SE" i="0" dirty="0"/>
              <a:t> the host-</a:t>
            </a:r>
            <a:r>
              <a:rPr lang="sv-SE" i="0" dirty="0" err="1"/>
              <a:t>guest</a:t>
            </a:r>
            <a:r>
              <a:rPr lang="sv-SE" i="0" dirty="0"/>
              <a:t> </a:t>
            </a:r>
            <a:r>
              <a:rPr lang="sv-SE" i="0" dirty="0" err="1"/>
              <a:t>divide</a:t>
            </a:r>
            <a:r>
              <a:rPr lang="sv-SE" i="0" dirty="0"/>
              <a:t> </a:t>
            </a:r>
            <a:r>
              <a:rPr lang="sv-SE" i="0" dirty="0" err="1"/>
              <a:t>implies</a:t>
            </a:r>
            <a:r>
              <a:rPr lang="sv-SE" i="0" dirty="0"/>
              <a:t> </a:t>
            </a:r>
            <a:r>
              <a:rPr lang="sv-SE" i="0" dirty="0" err="1"/>
              <a:t>particular</a:t>
            </a:r>
            <a:r>
              <a:rPr lang="sv-SE" i="0" dirty="0"/>
              <a:t> relationships </a:t>
            </a:r>
            <a:r>
              <a:rPr lang="sv-SE" i="0" dirty="0" err="1"/>
              <a:t>between</a:t>
            </a:r>
            <a:r>
              <a:rPr lang="sv-SE" i="0" dirty="0"/>
              <a:t> the </a:t>
            </a:r>
            <a:r>
              <a:rPr lang="sv-SE" i="0" dirty="0" err="1"/>
              <a:t>displaced</a:t>
            </a:r>
            <a:r>
              <a:rPr lang="sv-SE" i="0" dirty="0"/>
              <a:t> populations and the populations </a:t>
            </a:r>
            <a:r>
              <a:rPr lang="sv-SE" i="0" dirty="0" err="1"/>
              <a:t>who</a:t>
            </a:r>
            <a:r>
              <a:rPr lang="sv-SE" i="0" dirty="0"/>
              <a:t> </a:t>
            </a:r>
            <a:r>
              <a:rPr lang="sv-SE" i="0" dirty="0" err="1"/>
              <a:t>were</a:t>
            </a:r>
            <a:r>
              <a:rPr lang="sv-SE" i="0" dirty="0"/>
              <a:t> </a:t>
            </a:r>
            <a:r>
              <a:rPr lang="sv-SE" i="0" dirty="0" err="1"/>
              <a:t>native</a:t>
            </a:r>
            <a:r>
              <a:rPr lang="sv-SE" i="0" dirty="0"/>
              <a:t> to the </a:t>
            </a:r>
            <a:r>
              <a:rPr lang="sv-SE" i="0" dirty="0" err="1"/>
              <a:t>society</a:t>
            </a:r>
            <a:r>
              <a:rPr lang="sv-SE" i="0" dirty="0"/>
              <a:t> in </a:t>
            </a:r>
            <a:r>
              <a:rPr lang="sv-SE" i="0" dirty="0" err="1"/>
              <a:t>which</a:t>
            </a:r>
            <a:r>
              <a:rPr lang="sv-SE" i="0" dirty="0"/>
              <a:t> the </a:t>
            </a:r>
            <a:r>
              <a:rPr lang="sv-SE" i="0" dirty="0" err="1"/>
              <a:t>displaced</a:t>
            </a:r>
            <a:r>
              <a:rPr lang="sv-SE" i="0" dirty="0"/>
              <a:t> </a:t>
            </a:r>
            <a:r>
              <a:rPr lang="sv-SE" i="0" dirty="0" err="1"/>
              <a:t>were</a:t>
            </a:r>
            <a:r>
              <a:rPr lang="sv-SE" i="0" dirty="0"/>
              <a:t> </a:t>
            </a:r>
            <a:r>
              <a:rPr lang="sv-SE" i="0" dirty="0" err="1"/>
              <a:t>received</a:t>
            </a:r>
            <a:r>
              <a:rPr lang="sv-SE" i="0" dirty="0"/>
              <a:t>. </a:t>
            </a:r>
            <a:r>
              <a:rPr lang="sv-SE" i="0" dirty="0" err="1"/>
              <a:t>Embedded</a:t>
            </a:r>
            <a:r>
              <a:rPr lang="sv-SE" i="0" dirty="0"/>
              <a:t> in </a:t>
            </a:r>
            <a:r>
              <a:rPr lang="sv-SE" i="0" dirty="0" err="1"/>
              <a:t>these</a:t>
            </a:r>
            <a:r>
              <a:rPr lang="sv-SE" i="0" dirty="0"/>
              <a:t> relationships </a:t>
            </a:r>
            <a:r>
              <a:rPr lang="sv-SE" i="0" dirty="0" err="1"/>
              <a:t>are</a:t>
            </a:r>
            <a:r>
              <a:rPr lang="sv-SE" i="0" dirty="0"/>
              <a:t> </a:t>
            </a:r>
            <a:r>
              <a:rPr lang="sv-SE" i="0" dirty="0" err="1"/>
              <a:t>ideas</a:t>
            </a:r>
            <a:r>
              <a:rPr lang="sv-SE" i="0" dirty="0"/>
              <a:t> </a:t>
            </a:r>
            <a:r>
              <a:rPr lang="sv-SE" i="0" dirty="0" err="1"/>
              <a:t>of</a:t>
            </a:r>
            <a:r>
              <a:rPr lang="sv-SE" i="0" dirty="0"/>
              <a:t> </a:t>
            </a:r>
            <a:r>
              <a:rPr lang="sv-SE" i="0" dirty="0" err="1"/>
              <a:t>power</a:t>
            </a:r>
            <a:r>
              <a:rPr lang="sv-SE" i="0" dirty="0"/>
              <a:t>, </a:t>
            </a:r>
            <a:r>
              <a:rPr lang="sv-SE" i="0" dirty="0" err="1"/>
              <a:t>rights</a:t>
            </a:r>
            <a:r>
              <a:rPr lang="sv-SE" i="0" dirty="0"/>
              <a:t> and obligations </a:t>
            </a:r>
            <a:r>
              <a:rPr lang="sv-SE" i="0" dirty="0" err="1"/>
              <a:t>that</a:t>
            </a:r>
            <a:r>
              <a:rPr lang="sv-SE" i="0" dirty="0"/>
              <a:t> the populations </a:t>
            </a:r>
            <a:r>
              <a:rPr lang="sv-SE" i="0" dirty="0" err="1"/>
              <a:t>hold</a:t>
            </a:r>
            <a:r>
              <a:rPr lang="sv-SE" i="0" dirty="0"/>
              <a:t> in </a:t>
            </a:r>
            <a:r>
              <a:rPr lang="sv-SE" i="0" dirty="0" err="1"/>
              <a:t>themselves</a:t>
            </a:r>
            <a:r>
              <a:rPr lang="sv-SE" i="0" dirty="0"/>
              <a:t> and in relation to </a:t>
            </a:r>
            <a:r>
              <a:rPr lang="sv-SE" i="0" dirty="0" err="1"/>
              <a:t>each</a:t>
            </a:r>
            <a:r>
              <a:rPr lang="sv-SE" i="0" dirty="0"/>
              <a:t> </a:t>
            </a:r>
            <a:r>
              <a:rPr lang="sv-SE" i="0" dirty="0" err="1"/>
              <a:t>other</a:t>
            </a:r>
            <a:r>
              <a:rPr lang="sv-SE" i="0" dirty="0"/>
              <a:t>. </a:t>
            </a:r>
          </a:p>
          <a:p>
            <a:pPr marL="464058" lvl="1" indent="-171450" algn="just">
              <a:buFont typeface="Arial" panose="020B0604020202020204" pitchFamily="34" charset="0"/>
              <a:buChar char="•"/>
            </a:pPr>
            <a:r>
              <a:rPr lang="sv-SE" i="0" dirty="0"/>
              <a:t>The </a:t>
            </a:r>
            <a:r>
              <a:rPr lang="sv-SE" i="0" dirty="0" err="1"/>
              <a:t>use</a:t>
            </a:r>
            <a:r>
              <a:rPr lang="sv-SE" i="0" dirty="0"/>
              <a:t> </a:t>
            </a:r>
            <a:r>
              <a:rPr lang="sv-SE" i="0" dirty="0" err="1"/>
              <a:t>of</a:t>
            </a:r>
            <a:r>
              <a:rPr lang="sv-SE" i="0" dirty="0"/>
              <a:t> the term </a:t>
            </a:r>
            <a:r>
              <a:rPr lang="sv-SE" i="1" dirty="0" err="1"/>
              <a:t>guest</a:t>
            </a:r>
            <a:r>
              <a:rPr lang="sv-SE" i="1" dirty="0"/>
              <a:t> </a:t>
            </a:r>
            <a:r>
              <a:rPr lang="sv-SE" i="0" dirty="0" err="1"/>
              <a:t>implies</a:t>
            </a:r>
            <a:r>
              <a:rPr lang="sv-SE" i="0" dirty="0"/>
              <a:t> </a:t>
            </a:r>
            <a:r>
              <a:rPr lang="sv-SE" i="0" dirty="0" err="1"/>
              <a:t>temporality</a:t>
            </a:r>
            <a:r>
              <a:rPr lang="sv-SE" i="0" dirty="0"/>
              <a:t> – the </a:t>
            </a:r>
            <a:r>
              <a:rPr lang="sv-SE" i="0" dirty="0" err="1"/>
              <a:t>displaced</a:t>
            </a:r>
            <a:r>
              <a:rPr lang="sv-SE" i="0" dirty="0"/>
              <a:t> populations </a:t>
            </a:r>
            <a:r>
              <a:rPr lang="sv-SE" i="0" dirty="0" err="1"/>
              <a:t>are</a:t>
            </a:r>
            <a:r>
              <a:rPr lang="sv-SE" i="0" dirty="0"/>
              <a:t> not </a:t>
            </a:r>
            <a:r>
              <a:rPr lang="sv-SE" i="0" dirty="0" err="1"/>
              <a:t>here</a:t>
            </a:r>
            <a:r>
              <a:rPr lang="sv-SE" i="0" dirty="0"/>
              <a:t> to </a:t>
            </a:r>
            <a:r>
              <a:rPr lang="sv-SE" i="0" dirty="0" err="1"/>
              <a:t>stay</a:t>
            </a:r>
            <a:r>
              <a:rPr lang="sv-SE" i="0" dirty="0"/>
              <a:t>, and obligations </a:t>
            </a:r>
            <a:r>
              <a:rPr lang="sv-SE" i="0" dirty="0" err="1"/>
              <a:t>towards</a:t>
            </a:r>
            <a:r>
              <a:rPr lang="sv-SE" i="0" dirty="0"/>
              <a:t> </a:t>
            </a:r>
            <a:r>
              <a:rPr lang="sv-SE" i="0" dirty="0" err="1"/>
              <a:t>them</a:t>
            </a:r>
            <a:r>
              <a:rPr lang="sv-SE" i="0" dirty="0"/>
              <a:t> </a:t>
            </a:r>
            <a:r>
              <a:rPr lang="sv-SE" i="0" dirty="0" err="1"/>
              <a:t>are</a:t>
            </a:r>
            <a:r>
              <a:rPr lang="sv-SE" i="0" dirty="0"/>
              <a:t> </a:t>
            </a:r>
            <a:r>
              <a:rPr lang="sv-SE" i="0" dirty="0" err="1"/>
              <a:t>temporary</a:t>
            </a:r>
            <a:r>
              <a:rPr lang="sv-SE" i="0" dirty="0"/>
              <a:t> as </a:t>
            </a:r>
            <a:r>
              <a:rPr lang="sv-SE" i="0" dirty="0" err="1"/>
              <a:t>they</a:t>
            </a:r>
            <a:r>
              <a:rPr lang="sv-SE" i="0" dirty="0"/>
              <a:t> </a:t>
            </a:r>
            <a:r>
              <a:rPr lang="sv-SE" i="0" dirty="0" err="1"/>
              <a:t>are</a:t>
            </a:r>
            <a:r>
              <a:rPr lang="sv-SE" i="0" dirty="0"/>
              <a:t> </a:t>
            </a:r>
            <a:r>
              <a:rPr lang="sv-SE" i="0" dirty="0" err="1"/>
              <a:t>supposed</a:t>
            </a:r>
            <a:r>
              <a:rPr lang="sv-SE" i="0" dirty="0"/>
              <a:t> to go back to </a:t>
            </a:r>
            <a:r>
              <a:rPr lang="sv-SE" i="0" dirty="0" err="1"/>
              <a:t>their</a:t>
            </a:r>
            <a:r>
              <a:rPr lang="sv-SE" i="0" dirty="0"/>
              <a:t> original destinations</a:t>
            </a:r>
          </a:p>
          <a:p>
            <a:pPr marL="464058" lvl="1" indent="-171450" algn="just">
              <a:buFont typeface="Arial" panose="020B0604020202020204" pitchFamily="34" charset="0"/>
              <a:buChar char="•"/>
            </a:pPr>
            <a:r>
              <a:rPr lang="sv-SE" i="0" dirty="0"/>
              <a:t>The host-</a:t>
            </a:r>
            <a:r>
              <a:rPr lang="sv-SE" i="0" dirty="0" err="1"/>
              <a:t>guest</a:t>
            </a:r>
            <a:r>
              <a:rPr lang="sv-SE" i="0" dirty="0"/>
              <a:t> </a:t>
            </a:r>
            <a:r>
              <a:rPr lang="sv-SE" i="0" dirty="0" err="1"/>
              <a:t>divide</a:t>
            </a:r>
            <a:r>
              <a:rPr lang="sv-SE" i="0" dirty="0"/>
              <a:t> </a:t>
            </a:r>
            <a:r>
              <a:rPr lang="sv-SE" i="0" dirty="0" err="1"/>
              <a:t>enforces</a:t>
            </a:r>
            <a:r>
              <a:rPr lang="sv-SE" i="0" dirty="0"/>
              <a:t> an </a:t>
            </a:r>
            <a:r>
              <a:rPr lang="sv-SE" i="0" dirty="0" err="1"/>
              <a:t>idea</a:t>
            </a:r>
            <a:r>
              <a:rPr lang="sv-SE" i="0" dirty="0"/>
              <a:t> </a:t>
            </a:r>
            <a:r>
              <a:rPr lang="sv-SE" i="0" dirty="0" err="1"/>
              <a:t>of</a:t>
            </a:r>
            <a:r>
              <a:rPr lang="sv-SE" i="0" dirty="0"/>
              <a:t> </a:t>
            </a:r>
            <a:r>
              <a:rPr lang="sv-SE" i="0" dirty="0" err="1"/>
              <a:t>displaced</a:t>
            </a:r>
            <a:r>
              <a:rPr lang="sv-SE" i="0" dirty="0"/>
              <a:t> </a:t>
            </a:r>
            <a:r>
              <a:rPr lang="sv-SE" i="0" dirty="0" err="1"/>
              <a:t>people</a:t>
            </a:r>
            <a:r>
              <a:rPr lang="sv-SE" i="0" dirty="0"/>
              <a:t> as </a:t>
            </a:r>
            <a:r>
              <a:rPr lang="sv-SE" i="1" dirty="0" err="1"/>
              <a:t>out</a:t>
            </a:r>
            <a:r>
              <a:rPr lang="sv-SE" i="1" dirty="0"/>
              <a:t> </a:t>
            </a:r>
            <a:r>
              <a:rPr lang="sv-SE" i="1" dirty="0" err="1"/>
              <a:t>of</a:t>
            </a:r>
            <a:r>
              <a:rPr lang="sv-SE" i="1" dirty="0"/>
              <a:t> </a:t>
            </a:r>
            <a:r>
              <a:rPr lang="sv-SE" i="1" dirty="0" err="1"/>
              <a:t>place</a:t>
            </a:r>
            <a:r>
              <a:rPr lang="sv-SE" i="0" dirty="0"/>
              <a:t>, </a:t>
            </a:r>
            <a:r>
              <a:rPr lang="sv-SE" i="0" dirty="0" err="1"/>
              <a:t>that</a:t>
            </a:r>
            <a:r>
              <a:rPr lang="sv-SE" i="0" dirty="0"/>
              <a:t> </a:t>
            </a:r>
            <a:r>
              <a:rPr lang="sv-SE" i="0" dirty="0" err="1"/>
              <a:t>they</a:t>
            </a:r>
            <a:r>
              <a:rPr lang="sv-SE" i="0" dirty="0"/>
              <a:t> do not </a:t>
            </a:r>
            <a:r>
              <a:rPr lang="sv-SE" i="0" dirty="0" err="1"/>
              <a:t>belong</a:t>
            </a:r>
            <a:r>
              <a:rPr lang="sv-SE" i="0" dirty="0"/>
              <a:t> and </a:t>
            </a:r>
            <a:r>
              <a:rPr lang="sv-SE" i="0" dirty="0" err="1"/>
              <a:t>that</a:t>
            </a:r>
            <a:r>
              <a:rPr lang="sv-SE" i="0" dirty="0"/>
              <a:t> </a:t>
            </a:r>
            <a:r>
              <a:rPr lang="sv-SE" i="0" dirty="0" err="1"/>
              <a:t>they</a:t>
            </a:r>
            <a:r>
              <a:rPr lang="sv-SE" i="0" dirty="0"/>
              <a:t> </a:t>
            </a:r>
            <a:r>
              <a:rPr lang="sv-SE" i="0" dirty="0" err="1"/>
              <a:t>are</a:t>
            </a:r>
            <a:r>
              <a:rPr lang="sv-SE" i="0" dirty="0"/>
              <a:t> a problem in </a:t>
            </a:r>
            <a:r>
              <a:rPr lang="sv-SE" i="0" dirty="0" err="1"/>
              <a:t>need</a:t>
            </a:r>
            <a:r>
              <a:rPr lang="sv-SE" i="0" dirty="0"/>
              <a:t> </a:t>
            </a:r>
            <a:r>
              <a:rPr lang="sv-SE" i="0" dirty="0" err="1"/>
              <a:t>of</a:t>
            </a:r>
            <a:r>
              <a:rPr lang="sv-SE" i="0" dirty="0"/>
              <a:t> a solution</a:t>
            </a:r>
            <a:endParaRPr lang="sv-SE" dirty="0"/>
          </a:p>
          <a:p>
            <a:endParaRPr lang="sv-SE" dirty="0"/>
          </a:p>
        </p:txBody>
      </p:sp>
      <p:sp>
        <p:nvSpPr>
          <p:cNvPr id="4" name="Platshållare för bildnummer 3"/>
          <p:cNvSpPr>
            <a:spLocks noGrp="1"/>
          </p:cNvSpPr>
          <p:nvPr>
            <p:ph type="sldNum" sz="quarter" idx="5"/>
          </p:nvPr>
        </p:nvSpPr>
        <p:spPr/>
        <p:txBody>
          <a:bodyPr/>
          <a:lstStyle/>
          <a:p>
            <a:fld id="{AB3281AD-E6E5-46B6-873B-15949B9E5D9F}" type="slidenum">
              <a:rPr lang="sv-SE" smtClean="0"/>
              <a:t>9</a:t>
            </a:fld>
            <a:endParaRPr lang="sv-SE"/>
          </a:p>
        </p:txBody>
      </p:sp>
    </p:spTree>
    <p:extLst>
      <p:ext uri="{BB962C8B-B14F-4D97-AF65-F5344CB8AC3E}">
        <p14:creationId xmlns:p14="http://schemas.microsoft.com/office/powerpoint/2010/main" val="25084108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b="1" dirty="0"/>
              <a:t>Integration…</a:t>
            </a:r>
          </a:p>
          <a:p>
            <a:pPr marL="0" indent="0" algn="just">
              <a:buNone/>
            </a:pPr>
            <a:r>
              <a:rPr lang="sv-SE" dirty="0">
                <a:cs typeface="Calibri" panose="020F0502020204030204"/>
              </a:rPr>
              <a:t>As </a:t>
            </a:r>
            <a:r>
              <a:rPr lang="sv-SE" dirty="0" err="1">
                <a:cs typeface="Calibri" panose="020F0502020204030204"/>
              </a:rPr>
              <a:t>mentioned</a:t>
            </a:r>
            <a:r>
              <a:rPr lang="sv-SE" dirty="0">
                <a:cs typeface="Calibri" panose="020F0502020204030204"/>
              </a:rPr>
              <a:t> in the </a:t>
            </a:r>
            <a:r>
              <a:rPr lang="sv-SE" dirty="0" err="1">
                <a:cs typeface="Calibri" panose="020F0502020204030204"/>
              </a:rPr>
              <a:t>previous</a:t>
            </a:r>
            <a:r>
              <a:rPr lang="sv-SE" dirty="0">
                <a:cs typeface="Calibri" panose="020F0502020204030204"/>
              </a:rPr>
              <a:t> </a:t>
            </a:r>
            <a:r>
              <a:rPr lang="sv-SE" dirty="0" err="1">
                <a:cs typeface="Calibri" panose="020F0502020204030204"/>
              </a:rPr>
              <a:t>slide</a:t>
            </a:r>
            <a:r>
              <a:rPr lang="sv-SE" dirty="0">
                <a:cs typeface="Calibri" panose="020F0502020204030204"/>
              </a:rPr>
              <a:t>, integration in the </a:t>
            </a:r>
            <a:r>
              <a:rPr lang="sv-SE" dirty="0" err="1">
                <a:cs typeface="Calibri" panose="020F0502020204030204"/>
              </a:rPr>
              <a:t>local</a:t>
            </a:r>
            <a:r>
              <a:rPr lang="sv-SE" dirty="0">
                <a:cs typeface="Calibri" panose="020F0502020204030204"/>
              </a:rPr>
              <a:t> </a:t>
            </a:r>
            <a:r>
              <a:rPr lang="sv-SE" dirty="0" err="1">
                <a:cs typeface="Calibri" panose="020F0502020204030204"/>
              </a:rPr>
              <a:t>community</a:t>
            </a:r>
            <a:r>
              <a:rPr lang="sv-SE" dirty="0">
                <a:cs typeface="Calibri" panose="020F0502020204030204"/>
              </a:rPr>
              <a:t> is </a:t>
            </a:r>
            <a:r>
              <a:rPr lang="sv-SE" dirty="0" err="1">
                <a:cs typeface="Calibri" panose="020F0502020204030204"/>
              </a:rPr>
              <a:t>one</a:t>
            </a:r>
            <a:r>
              <a:rPr lang="sv-SE" dirty="0">
                <a:cs typeface="Calibri" panose="020F0502020204030204"/>
              </a:rPr>
              <a:t> </a:t>
            </a:r>
            <a:r>
              <a:rPr lang="sv-SE" dirty="0" err="1">
                <a:cs typeface="Calibri" panose="020F0502020204030204"/>
              </a:rPr>
              <a:t>of</a:t>
            </a:r>
            <a:r>
              <a:rPr lang="sv-SE" dirty="0">
                <a:cs typeface="Calibri" panose="020F0502020204030204"/>
              </a:rPr>
              <a:t> the durable solutions </a:t>
            </a:r>
            <a:r>
              <a:rPr lang="sv-SE" dirty="0" err="1">
                <a:cs typeface="Calibri" panose="020F0502020204030204"/>
              </a:rPr>
              <a:t>both</a:t>
            </a:r>
            <a:r>
              <a:rPr lang="sv-SE" dirty="0">
                <a:cs typeface="Calibri" panose="020F0502020204030204"/>
              </a:rPr>
              <a:t> for </a:t>
            </a:r>
            <a:r>
              <a:rPr lang="sv-SE" dirty="0" err="1">
                <a:cs typeface="Calibri" panose="020F0502020204030204"/>
              </a:rPr>
              <a:t>refugees</a:t>
            </a:r>
            <a:r>
              <a:rPr lang="sv-SE" dirty="0">
                <a:cs typeface="Calibri" panose="020F0502020204030204"/>
              </a:rPr>
              <a:t> and </a:t>
            </a:r>
            <a:r>
              <a:rPr lang="sv-SE" dirty="0" err="1">
                <a:cs typeface="Calibri" panose="020F0502020204030204"/>
              </a:rPr>
              <a:t>internally</a:t>
            </a:r>
            <a:r>
              <a:rPr lang="sv-SE" dirty="0">
                <a:cs typeface="Calibri" panose="020F0502020204030204"/>
              </a:rPr>
              <a:t> </a:t>
            </a:r>
            <a:r>
              <a:rPr lang="sv-SE" dirty="0" err="1">
                <a:cs typeface="Calibri" panose="020F0502020204030204"/>
              </a:rPr>
              <a:t>displaced</a:t>
            </a:r>
            <a:r>
              <a:rPr lang="sv-SE" dirty="0">
                <a:cs typeface="Calibri" panose="020F0502020204030204"/>
              </a:rPr>
              <a:t> persons. </a:t>
            </a:r>
            <a:r>
              <a:rPr lang="sv-SE" dirty="0" err="1">
                <a:cs typeface="Calibri" panose="020F0502020204030204"/>
              </a:rPr>
              <a:t>Arguably</a:t>
            </a:r>
            <a:r>
              <a:rPr lang="sv-SE" dirty="0">
                <a:cs typeface="Calibri" panose="020F0502020204030204"/>
              </a:rPr>
              <a:t>, integration is </a:t>
            </a:r>
            <a:r>
              <a:rPr lang="sv-SE" dirty="0" err="1">
                <a:cs typeface="Calibri" panose="020F0502020204030204"/>
              </a:rPr>
              <a:t>one</a:t>
            </a:r>
            <a:r>
              <a:rPr lang="sv-SE" dirty="0">
                <a:cs typeface="Calibri" panose="020F0502020204030204"/>
              </a:rPr>
              <a:t> </a:t>
            </a:r>
            <a:r>
              <a:rPr lang="sv-SE" dirty="0" err="1">
                <a:cs typeface="Calibri" panose="020F0502020204030204"/>
              </a:rPr>
              <a:t>of</a:t>
            </a:r>
            <a:r>
              <a:rPr lang="sv-SE" dirty="0">
                <a:cs typeface="Calibri" panose="020F0502020204030204"/>
              </a:rPr>
              <a:t> the </a:t>
            </a:r>
            <a:r>
              <a:rPr lang="sv-SE" dirty="0" err="1">
                <a:cs typeface="Calibri" panose="020F0502020204030204"/>
              </a:rPr>
              <a:t>most</a:t>
            </a:r>
            <a:r>
              <a:rPr lang="sv-SE" dirty="0">
                <a:cs typeface="Calibri" panose="020F0502020204030204"/>
              </a:rPr>
              <a:t> </a:t>
            </a:r>
            <a:r>
              <a:rPr lang="sv-SE" dirty="0" err="1">
                <a:cs typeface="Calibri" panose="020F0502020204030204"/>
              </a:rPr>
              <a:t>debated</a:t>
            </a:r>
            <a:r>
              <a:rPr lang="sv-SE" dirty="0">
                <a:cs typeface="Calibri" panose="020F0502020204030204"/>
              </a:rPr>
              <a:t> </a:t>
            </a:r>
            <a:r>
              <a:rPr lang="sv-SE" dirty="0" err="1">
                <a:cs typeface="Calibri" panose="020F0502020204030204"/>
              </a:rPr>
              <a:t>topics</a:t>
            </a:r>
            <a:r>
              <a:rPr lang="sv-SE" dirty="0">
                <a:cs typeface="Calibri" panose="020F0502020204030204"/>
              </a:rPr>
              <a:t> </a:t>
            </a:r>
            <a:r>
              <a:rPr lang="sv-SE" dirty="0" err="1">
                <a:cs typeface="Calibri" panose="020F0502020204030204"/>
              </a:rPr>
              <a:t>of</a:t>
            </a:r>
            <a:r>
              <a:rPr lang="sv-SE" dirty="0">
                <a:cs typeface="Calibri" panose="020F0502020204030204"/>
              </a:rPr>
              <a:t> the </a:t>
            </a:r>
            <a:r>
              <a:rPr lang="sv-SE" dirty="0" err="1">
                <a:cs typeface="Calibri" panose="020F0502020204030204"/>
              </a:rPr>
              <a:t>past</a:t>
            </a:r>
            <a:r>
              <a:rPr lang="sv-SE" dirty="0">
                <a:cs typeface="Calibri" panose="020F0502020204030204"/>
              </a:rPr>
              <a:t> </a:t>
            </a:r>
            <a:r>
              <a:rPr lang="sv-SE" dirty="0" err="1">
                <a:cs typeface="Calibri" panose="020F0502020204030204"/>
              </a:rPr>
              <a:t>decades</a:t>
            </a:r>
            <a:r>
              <a:rPr lang="sv-SE" dirty="0">
                <a:cs typeface="Calibri" panose="020F0502020204030204"/>
              </a:rPr>
              <a:t>, at </a:t>
            </a:r>
            <a:r>
              <a:rPr lang="sv-SE" dirty="0" err="1">
                <a:cs typeface="Calibri" panose="020F0502020204030204"/>
              </a:rPr>
              <a:t>least</a:t>
            </a:r>
            <a:r>
              <a:rPr lang="sv-SE" dirty="0">
                <a:cs typeface="Calibri" panose="020F0502020204030204"/>
              </a:rPr>
              <a:t> in a Western </a:t>
            </a:r>
            <a:r>
              <a:rPr lang="sv-SE" dirty="0" err="1">
                <a:cs typeface="Calibri" panose="020F0502020204030204"/>
              </a:rPr>
              <a:t>context</a:t>
            </a:r>
            <a:r>
              <a:rPr lang="sv-SE" dirty="0">
                <a:cs typeface="Calibri" panose="020F0502020204030204"/>
              </a:rPr>
              <a:t>, and </a:t>
            </a:r>
            <a:r>
              <a:rPr lang="sv-SE" dirty="0" err="1">
                <a:cs typeface="Calibri" panose="020F0502020204030204"/>
              </a:rPr>
              <a:t>much</a:t>
            </a:r>
            <a:r>
              <a:rPr lang="sv-SE" dirty="0">
                <a:cs typeface="Calibri" panose="020F0502020204030204"/>
              </a:rPr>
              <a:t> so as a </a:t>
            </a:r>
            <a:r>
              <a:rPr lang="sv-SE" dirty="0" err="1">
                <a:cs typeface="Calibri" panose="020F0502020204030204"/>
              </a:rPr>
              <a:t>consequence</a:t>
            </a:r>
            <a:r>
              <a:rPr lang="sv-SE" dirty="0">
                <a:cs typeface="Calibri" panose="020F0502020204030204"/>
              </a:rPr>
              <a:t> </a:t>
            </a:r>
            <a:r>
              <a:rPr lang="sv-SE" dirty="0" err="1">
                <a:cs typeface="Calibri" panose="020F0502020204030204"/>
              </a:rPr>
              <a:t>of</a:t>
            </a:r>
            <a:r>
              <a:rPr lang="sv-SE" dirty="0">
                <a:cs typeface="Calibri" panose="020F0502020204030204"/>
              </a:rPr>
              <a:t> the </a:t>
            </a:r>
            <a:r>
              <a:rPr lang="sv-SE" dirty="0" err="1">
                <a:cs typeface="Calibri" panose="020F0502020204030204"/>
              </a:rPr>
              <a:t>instances</a:t>
            </a:r>
            <a:r>
              <a:rPr lang="sv-SE" dirty="0">
                <a:cs typeface="Calibri" panose="020F0502020204030204"/>
              </a:rPr>
              <a:t> </a:t>
            </a:r>
            <a:r>
              <a:rPr lang="sv-SE" dirty="0" err="1">
                <a:cs typeface="Calibri" panose="020F0502020204030204"/>
              </a:rPr>
              <a:t>of</a:t>
            </a:r>
            <a:r>
              <a:rPr lang="sv-SE" dirty="0">
                <a:cs typeface="Calibri" panose="020F0502020204030204"/>
              </a:rPr>
              <a:t> </a:t>
            </a:r>
            <a:r>
              <a:rPr lang="sv-SE" dirty="0" err="1">
                <a:cs typeface="Calibri" panose="020F0502020204030204"/>
              </a:rPr>
              <a:t>mass</a:t>
            </a:r>
            <a:r>
              <a:rPr lang="sv-SE" dirty="0">
                <a:cs typeface="Calibri" panose="020F0502020204030204"/>
              </a:rPr>
              <a:t> </a:t>
            </a:r>
            <a:r>
              <a:rPr lang="sv-SE" dirty="0" err="1">
                <a:cs typeface="Calibri" panose="020F0502020204030204"/>
              </a:rPr>
              <a:t>displacement</a:t>
            </a:r>
            <a:r>
              <a:rPr lang="sv-SE" dirty="0">
                <a:cs typeface="Calibri" panose="020F0502020204030204"/>
              </a:rPr>
              <a:t> </a:t>
            </a:r>
            <a:r>
              <a:rPr lang="sv-SE" dirty="0" err="1">
                <a:cs typeface="Calibri" panose="020F0502020204030204"/>
              </a:rPr>
              <a:t>that</a:t>
            </a:r>
            <a:r>
              <a:rPr lang="sv-SE" dirty="0">
                <a:cs typeface="Calibri" panose="020F0502020204030204"/>
              </a:rPr>
              <a:t> </a:t>
            </a:r>
            <a:r>
              <a:rPr lang="sv-SE" dirty="0" err="1">
                <a:cs typeface="Calibri" panose="020F0502020204030204"/>
              </a:rPr>
              <a:t>have</a:t>
            </a:r>
            <a:r>
              <a:rPr lang="sv-SE" dirty="0">
                <a:cs typeface="Calibri" panose="020F0502020204030204"/>
              </a:rPr>
              <a:t> </a:t>
            </a:r>
            <a:r>
              <a:rPr lang="sv-SE" dirty="0" err="1">
                <a:cs typeface="Calibri" panose="020F0502020204030204"/>
              </a:rPr>
              <a:t>occured</a:t>
            </a:r>
            <a:r>
              <a:rPr lang="sv-SE" dirty="0">
                <a:cs typeface="Calibri" panose="020F0502020204030204"/>
              </a:rPr>
              <a:t> </a:t>
            </a:r>
            <a:r>
              <a:rPr lang="sv-SE" dirty="0" err="1">
                <a:cs typeface="Calibri" panose="020F0502020204030204"/>
              </a:rPr>
              <a:t>during</a:t>
            </a:r>
            <a:r>
              <a:rPr lang="sv-SE" dirty="0">
                <a:cs typeface="Calibri" panose="020F0502020204030204"/>
              </a:rPr>
              <a:t> the </a:t>
            </a:r>
            <a:r>
              <a:rPr lang="sv-SE" dirty="0" err="1">
                <a:cs typeface="Calibri" panose="020F0502020204030204"/>
              </a:rPr>
              <a:t>past</a:t>
            </a:r>
            <a:r>
              <a:rPr lang="sv-SE" dirty="0">
                <a:cs typeface="Calibri" panose="020F0502020204030204"/>
              </a:rPr>
              <a:t> </a:t>
            </a:r>
            <a:r>
              <a:rPr lang="sv-SE" dirty="0" err="1">
                <a:cs typeface="Calibri" panose="020F0502020204030204"/>
              </a:rPr>
              <a:t>years</a:t>
            </a:r>
            <a:r>
              <a:rPr lang="sv-SE" dirty="0">
                <a:cs typeface="Calibri" panose="020F0502020204030204"/>
              </a:rPr>
              <a:t>. In </a:t>
            </a:r>
            <a:r>
              <a:rPr lang="sv-SE" dirty="0" err="1">
                <a:cs typeface="Calibri" panose="020F0502020204030204"/>
              </a:rPr>
              <a:t>many</a:t>
            </a:r>
            <a:r>
              <a:rPr lang="sv-SE" dirty="0">
                <a:cs typeface="Calibri" panose="020F0502020204030204"/>
              </a:rPr>
              <a:t> situations it has </a:t>
            </a:r>
            <a:r>
              <a:rPr lang="sv-SE" dirty="0" err="1">
                <a:cs typeface="Calibri" panose="020F0502020204030204"/>
              </a:rPr>
              <a:t>become</a:t>
            </a:r>
            <a:r>
              <a:rPr lang="sv-SE" dirty="0">
                <a:cs typeface="Calibri" panose="020F0502020204030204"/>
              </a:rPr>
              <a:t> evident </a:t>
            </a:r>
            <a:r>
              <a:rPr lang="sv-SE" dirty="0" err="1">
                <a:cs typeface="Calibri" panose="020F0502020204030204"/>
              </a:rPr>
              <a:t>that</a:t>
            </a:r>
            <a:r>
              <a:rPr lang="sv-SE" dirty="0">
                <a:cs typeface="Calibri" panose="020F0502020204030204"/>
              </a:rPr>
              <a:t> </a:t>
            </a:r>
            <a:r>
              <a:rPr lang="sv-SE" dirty="0" err="1">
                <a:cs typeface="Calibri" panose="020F0502020204030204"/>
              </a:rPr>
              <a:t>refugees</a:t>
            </a:r>
            <a:r>
              <a:rPr lang="sv-SE" dirty="0">
                <a:cs typeface="Calibri" panose="020F0502020204030204"/>
              </a:rPr>
              <a:t>’ and </a:t>
            </a:r>
            <a:r>
              <a:rPr lang="sv-SE" dirty="0" err="1">
                <a:cs typeface="Calibri" panose="020F0502020204030204"/>
              </a:rPr>
              <a:t>internally</a:t>
            </a:r>
            <a:r>
              <a:rPr lang="sv-SE" dirty="0">
                <a:cs typeface="Calibri" panose="020F0502020204030204"/>
              </a:rPr>
              <a:t> </a:t>
            </a:r>
            <a:r>
              <a:rPr lang="sv-SE" dirty="0" err="1">
                <a:cs typeface="Calibri" panose="020F0502020204030204"/>
              </a:rPr>
              <a:t>displaced</a:t>
            </a:r>
            <a:r>
              <a:rPr lang="sv-SE" dirty="0">
                <a:cs typeface="Calibri" panose="020F0502020204030204"/>
              </a:rPr>
              <a:t> persons’ ”</a:t>
            </a:r>
            <a:r>
              <a:rPr lang="sv-SE" dirty="0" err="1">
                <a:cs typeface="Calibri" panose="020F0502020204030204"/>
              </a:rPr>
              <a:t>places</a:t>
            </a:r>
            <a:r>
              <a:rPr lang="sv-SE" dirty="0">
                <a:cs typeface="Calibri" panose="020F0502020204030204"/>
              </a:rPr>
              <a:t> </a:t>
            </a:r>
            <a:r>
              <a:rPr lang="sv-SE" dirty="0" err="1">
                <a:cs typeface="Calibri" panose="020F0502020204030204"/>
              </a:rPr>
              <a:t>of</a:t>
            </a:r>
            <a:r>
              <a:rPr lang="sv-SE" dirty="0">
                <a:cs typeface="Calibri" panose="020F0502020204030204"/>
              </a:rPr>
              <a:t> </a:t>
            </a:r>
            <a:r>
              <a:rPr lang="sv-SE" dirty="0" err="1">
                <a:cs typeface="Calibri" panose="020F0502020204030204"/>
              </a:rPr>
              <a:t>origins</a:t>
            </a:r>
            <a:r>
              <a:rPr lang="sv-SE" dirty="0">
                <a:cs typeface="Calibri" panose="020F0502020204030204"/>
              </a:rPr>
              <a:t>” </a:t>
            </a:r>
            <a:r>
              <a:rPr lang="sv-SE" dirty="0" err="1">
                <a:cs typeface="Calibri" panose="020F0502020204030204"/>
              </a:rPr>
              <a:t>are</a:t>
            </a:r>
            <a:r>
              <a:rPr lang="sv-SE" dirty="0">
                <a:cs typeface="Calibri" panose="020F0502020204030204"/>
              </a:rPr>
              <a:t> still </a:t>
            </a:r>
            <a:r>
              <a:rPr lang="sv-SE" dirty="0" err="1">
                <a:cs typeface="Calibri" panose="020F0502020204030204"/>
              </a:rPr>
              <a:t>inhabitable</a:t>
            </a:r>
            <a:r>
              <a:rPr lang="sv-SE" dirty="0">
                <a:cs typeface="Calibri" panose="020F0502020204030204"/>
              </a:rPr>
              <a:t> and </a:t>
            </a:r>
            <a:r>
              <a:rPr lang="sv-SE" dirty="0" err="1">
                <a:cs typeface="Calibri" panose="020F0502020204030204"/>
              </a:rPr>
              <a:t>return</a:t>
            </a:r>
            <a:r>
              <a:rPr lang="sv-SE" dirty="0">
                <a:cs typeface="Calibri" panose="020F0502020204030204"/>
              </a:rPr>
              <a:t> </a:t>
            </a:r>
            <a:r>
              <a:rPr lang="sv-SE" dirty="0" err="1">
                <a:cs typeface="Calibri" panose="020F0502020204030204"/>
              </a:rPr>
              <a:t>thereto</a:t>
            </a:r>
            <a:r>
              <a:rPr lang="sv-SE" dirty="0">
                <a:cs typeface="Calibri" panose="020F0502020204030204"/>
              </a:rPr>
              <a:t> </a:t>
            </a:r>
            <a:r>
              <a:rPr lang="sv-SE" dirty="0" err="1">
                <a:cs typeface="Calibri" panose="020F0502020204030204"/>
              </a:rPr>
              <a:t>therefore</a:t>
            </a:r>
            <a:r>
              <a:rPr lang="sv-SE" dirty="0">
                <a:cs typeface="Calibri" panose="020F0502020204030204"/>
              </a:rPr>
              <a:t> </a:t>
            </a:r>
            <a:r>
              <a:rPr lang="sv-SE" dirty="0" err="1">
                <a:cs typeface="Calibri" panose="020F0502020204030204"/>
              </a:rPr>
              <a:t>would</a:t>
            </a:r>
            <a:r>
              <a:rPr lang="sv-SE" dirty="0">
                <a:cs typeface="Calibri" panose="020F0502020204030204"/>
              </a:rPr>
              <a:t> </a:t>
            </a:r>
            <a:r>
              <a:rPr lang="sv-SE" dirty="0" err="1">
                <a:cs typeface="Calibri" panose="020F0502020204030204"/>
              </a:rPr>
              <a:t>constitute</a:t>
            </a:r>
            <a:r>
              <a:rPr lang="sv-SE" dirty="0">
                <a:cs typeface="Calibri" panose="020F0502020204030204"/>
              </a:rPr>
              <a:t> a </a:t>
            </a:r>
            <a:r>
              <a:rPr lang="sv-SE" dirty="0" err="1">
                <a:cs typeface="Calibri" panose="020F0502020204030204"/>
              </a:rPr>
              <a:t>great</a:t>
            </a:r>
            <a:r>
              <a:rPr lang="sv-SE" dirty="0">
                <a:cs typeface="Calibri" panose="020F0502020204030204"/>
              </a:rPr>
              <a:t> </a:t>
            </a:r>
            <a:r>
              <a:rPr lang="sv-SE" dirty="0" err="1">
                <a:cs typeface="Calibri" panose="020F0502020204030204"/>
              </a:rPr>
              <a:t>danger</a:t>
            </a:r>
            <a:r>
              <a:rPr lang="sv-SE" dirty="0">
                <a:cs typeface="Calibri" panose="020F0502020204030204"/>
              </a:rPr>
              <a:t> on the part </a:t>
            </a:r>
            <a:r>
              <a:rPr lang="sv-SE" dirty="0" err="1">
                <a:cs typeface="Calibri" panose="020F0502020204030204"/>
              </a:rPr>
              <a:t>of</a:t>
            </a:r>
            <a:r>
              <a:rPr lang="sv-SE" dirty="0">
                <a:cs typeface="Calibri" panose="020F0502020204030204"/>
              </a:rPr>
              <a:t> the </a:t>
            </a:r>
            <a:r>
              <a:rPr lang="sv-SE" dirty="0" err="1">
                <a:cs typeface="Calibri" panose="020F0502020204030204"/>
              </a:rPr>
              <a:t>displacees</a:t>
            </a:r>
            <a:r>
              <a:rPr lang="sv-SE" dirty="0">
                <a:cs typeface="Calibri" panose="020F0502020204030204"/>
              </a:rPr>
              <a:t>, rendering solutions </a:t>
            </a:r>
            <a:r>
              <a:rPr lang="sv-SE" dirty="0" err="1">
                <a:cs typeface="Calibri" panose="020F0502020204030204"/>
              </a:rPr>
              <a:t>such</a:t>
            </a:r>
            <a:r>
              <a:rPr lang="sv-SE" dirty="0">
                <a:cs typeface="Calibri" panose="020F0502020204030204"/>
              </a:rPr>
              <a:t> as </a:t>
            </a:r>
            <a:r>
              <a:rPr lang="sv-SE" dirty="0" err="1">
                <a:cs typeface="Calibri" panose="020F0502020204030204"/>
              </a:rPr>
              <a:t>resettlement</a:t>
            </a:r>
            <a:r>
              <a:rPr lang="sv-SE" dirty="0">
                <a:cs typeface="Calibri" panose="020F0502020204030204"/>
              </a:rPr>
              <a:t>, </a:t>
            </a:r>
            <a:r>
              <a:rPr lang="sv-SE" dirty="0" err="1">
                <a:cs typeface="Calibri" panose="020F0502020204030204"/>
              </a:rPr>
              <a:t>voluntary</a:t>
            </a:r>
            <a:r>
              <a:rPr lang="sv-SE" dirty="0">
                <a:cs typeface="Calibri" panose="020F0502020204030204"/>
              </a:rPr>
              <a:t> </a:t>
            </a:r>
            <a:r>
              <a:rPr lang="sv-SE" dirty="0" err="1">
                <a:cs typeface="Calibri" panose="020F0502020204030204"/>
              </a:rPr>
              <a:t>repatriation</a:t>
            </a:r>
            <a:r>
              <a:rPr lang="sv-SE" dirty="0">
                <a:cs typeface="Calibri" panose="020F0502020204030204"/>
              </a:rPr>
              <a:t>, settlement </a:t>
            </a:r>
            <a:r>
              <a:rPr lang="sv-SE" dirty="0" err="1">
                <a:cs typeface="Calibri" panose="020F0502020204030204"/>
              </a:rPr>
              <a:t>elsewhere</a:t>
            </a:r>
            <a:r>
              <a:rPr lang="sv-SE" dirty="0">
                <a:cs typeface="Calibri" panose="020F0502020204030204"/>
              </a:rPr>
              <a:t> in the country or </a:t>
            </a:r>
            <a:r>
              <a:rPr lang="sv-SE" dirty="0" err="1">
                <a:cs typeface="Calibri" panose="020F0502020204030204"/>
              </a:rPr>
              <a:t>reintegration</a:t>
            </a:r>
            <a:r>
              <a:rPr lang="sv-SE" dirty="0">
                <a:cs typeface="Calibri" panose="020F0502020204030204"/>
              </a:rPr>
              <a:t> </a:t>
            </a:r>
            <a:r>
              <a:rPr lang="sv-SE" dirty="0" err="1">
                <a:cs typeface="Calibri" panose="020F0502020204030204"/>
              </a:rPr>
              <a:t>into</a:t>
            </a:r>
            <a:r>
              <a:rPr lang="sv-SE" dirty="0">
                <a:cs typeface="Calibri" panose="020F0502020204030204"/>
              </a:rPr>
              <a:t> the </a:t>
            </a:r>
            <a:r>
              <a:rPr lang="sv-SE" dirty="0" err="1">
                <a:cs typeface="Calibri" panose="020F0502020204030204"/>
              </a:rPr>
              <a:t>origin</a:t>
            </a:r>
            <a:r>
              <a:rPr lang="sv-SE" dirty="0">
                <a:cs typeface="Calibri" panose="020F0502020204030204"/>
              </a:rPr>
              <a:t> </a:t>
            </a:r>
            <a:r>
              <a:rPr lang="sv-SE" dirty="0" err="1">
                <a:cs typeface="Calibri" panose="020F0502020204030204"/>
              </a:rPr>
              <a:t>society</a:t>
            </a:r>
            <a:r>
              <a:rPr lang="sv-SE" dirty="0">
                <a:cs typeface="Calibri" panose="020F0502020204030204"/>
              </a:rPr>
              <a:t> </a:t>
            </a:r>
            <a:r>
              <a:rPr lang="sv-SE" dirty="0" err="1">
                <a:cs typeface="Calibri" panose="020F0502020204030204"/>
              </a:rPr>
              <a:t>impossible</a:t>
            </a:r>
            <a:r>
              <a:rPr lang="sv-SE" dirty="0">
                <a:cs typeface="Calibri" panose="020F0502020204030204"/>
              </a:rPr>
              <a:t>. </a:t>
            </a:r>
            <a:r>
              <a:rPr lang="sv-SE" dirty="0" err="1">
                <a:cs typeface="Calibri" panose="020F0502020204030204"/>
              </a:rPr>
              <a:t>Local</a:t>
            </a:r>
            <a:r>
              <a:rPr lang="sv-SE" dirty="0">
                <a:cs typeface="Calibri" panose="020F0502020204030204"/>
              </a:rPr>
              <a:t> integration </a:t>
            </a:r>
            <a:r>
              <a:rPr lang="sv-SE" dirty="0" err="1">
                <a:cs typeface="Calibri" panose="020F0502020204030204"/>
              </a:rPr>
              <a:t>thus</a:t>
            </a:r>
            <a:r>
              <a:rPr lang="sv-SE" dirty="0">
                <a:cs typeface="Calibri" panose="020F0502020204030204"/>
              </a:rPr>
              <a:t> </a:t>
            </a:r>
            <a:r>
              <a:rPr lang="sv-SE" dirty="0" err="1">
                <a:cs typeface="Calibri" panose="020F0502020204030204"/>
              </a:rPr>
              <a:t>seems</a:t>
            </a:r>
            <a:r>
              <a:rPr lang="sv-SE" dirty="0">
                <a:cs typeface="Calibri" panose="020F0502020204030204"/>
              </a:rPr>
              <a:t> to be the </a:t>
            </a:r>
            <a:r>
              <a:rPr lang="sv-SE" dirty="0" err="1">
                <a:cs typeface="Calibri" panose="020F0502020204030204"/>
              </a:rPr>
              <a:t>only</a:t>
            </a:r>
            <a:r>
              <a:rPr lang="sv-SE" dirty="0">
                <a:cs typeface="Calibri" panose="020F0502020204030204"/>
              </a:rPr>
              <a:t> solution </a:t>
            </a:r>
            <a:r>
              <a:rPr lang="sv-SE" dirty="0" err="1">
                <a:cs typeface="Calibri" panose="020F0502020204030204"/>
              </a:rPr>
              <a:t>left</a:t>
            </a:r>
            <a:r>
              <a:rPr lang="sv-SE" dirty="0">
                <a:cs typeface="Calibri" panose="020F0502020204030204"/>
              </a:rPr>
              <a:t>. </a:t>
            </a:r>
          </a:p>
          <a:p>
            <a:pPr marL="0" indent="0" algn="just">
              <a:buNone/>
            </a:pPr>
            <a:endParaRPr lang="sv-SE" dirty="0">
              <a:cs typeface="Calibri" panose="020F0502020204030204"/>
            </a:endParaRPr>
          </a:p>
          <a:p>
            <a:pPr marL="0" indent="0" algn="just">
              <a:buNone/>
            </a:pPr>
            <a:r>
              <a:rPr lang="sv-SE" dirty="0" err="1">
                <a:cs typeface="Calibri" panose="020F0502020204030204"/>
              </a:rPr>
              <a:t>There</a:t>
            </a:r>
            <a:r>
              <a:rPr lang="sv-SE" dirty="0">
                <a:cs typeface="Calibri" panose="020F0502020204030204"/>
              </a:rPr>
              <a:t> </a:t>
            </a:r>
            <a:r>
              <a:rPr lang="sv-SE" dirty="0" err="1">
                <a:cs typeface="Calibri" panose="020F0502020204030204"/>
              </a:rPr>
              <a:t>exists</a:t>
            </a:r>
            <a:r>
              <a:rPr lang="sv-SE" dirty="0">
                <a:cs typeface="Calibri" panose="020F0502020204030204"/>
              </a:rPr>
              <a:t> </a:t>
            </a:r>
            <a:r>
              <a:rPr lang="sv-SE" dirty="0" err="1">
                <a:cs typeface="Calibri" panose="020F0502020204030204"/>
              </a:rPr>
              <a:t>many</a:t>
            </a:r>
            <a:r>
              <a:rPr lang="sv-SE" dirty="0">
                <a:cs typeface="Calibri" panose="020F0502020204030204"/>
              </a:rPr>
              <a:t> </a:t>
            </a:r>
            <a:r>
              <a:rPr lang="sv-SE" dirty="0" err="1">
                <a:cs typeface="Calibri" panose="020F0502020204030204"/>
              </a:rPr>
              <a:t>ideas</a:t>
            </a:r>
            <a:r>
              <a:rPr lang="sv-SE" dirty="0">
                <a:cs typeface="Calibri" panose="020F0502020204030204"/>
              </a:rPr>
              <a:t> and opinions </a:t>
            </a:r>
            <a:r>
              <a:rPr lang="sv-SE" dirty="0" err="1">
                <a:cs typeface="Calibri" panose="020F0502020204030204"/>
              </a:rPr>
              <a:t>with</a:t>
            </a:r>
            <a:r>
              <a:rPr lang="sv-SE" dirty="0">
                <a:cs typeface="Calibri" panose="020F0502020204030204"/>
              </a:rPr>
              <a:t> </a:t>
            </a:r>
            <a:r>
              <a:rPr lang="sv-SE" dirty="0" err="1">
                <a:cs typeface="Calibri" panose="020F0502020204030204"/>
              </a:rPr>
              <a:t>regards</a:t>
            </a:r>
            <a:r>
              <a:rPr lang="sv-SE" dirty="0">
                <a:cs typeface="Calibri" panose="020F0502020204030204"/>
              </a:rPr>
              <a:t> to the </a:t>
            </a:r>
            <a:r>
              <a:rPr lang="sv-SE" dirty="0" err="1">
                <a:cs typeface="Calibri" panose="020F0502020204030204"/>
              </a:rPr>
              <a:t>concept</a:t>
            </a:r>
            <a:r>
              <a:rPr lang="sv-SE" dirty="0">
                <a:cs typeface="Calibri" panose="020F0502020204030204"/>
              </a:rPr>
              <a:t> </a:t>
            </a:r>
            <a:r>
              <a:rPr lang="sv-SE" dirty="0" err="1">
                <a:cs typeface="Calibri" panose="020F0502020204030204"/>
              </a:rPr>
              <a:t>of</a:t>
            </a:r>
            <a:r>
              <a:rPr lang="sv-SE" dirty="0">
                <a:cs typeface="Calibri" panose="020F0502020204030204"/>
              </a:rPr>
              <a:t> integration, </a:t>
            </a:r>
            <a:r>
              <a:rPr lang="sv-SE" dirty="0" err="1">
                <a:cs typeface="Calibri" panose="020F0502020204030204"/>
              </a:rPr>
              <a:t>both</a:t>
            </a:r>
            <a:r>
              <a:rPr lang="sv-SE" dirty="0">
                <a:cs typeface="Calibri" panose="020F0502020204030204"/>
              </a:rPr>
              <a:t> as to the definition and </a:t>
            </a:r>
            <a:r>
              <a:rPr lang="sv-SE" dirty="0" err="1">
                <a:cs typeface="Calibri" panose="020F0502020204030204"/>
              </a:rPr>
              <a:t>meaning</a:t>
            </a:r>
            <a:r>
              <a:rPr lang="sv-SE" dirty="0">
                <a:cs typeface="Calibri" panose="020F0502020204030204"/>
              </a:rPr>
              <a:t> </a:t>
            </a:r>
            <a:r>
              <a:rPr lang="sv-SE" dirty="0" err="1">
                <a:cs typeface="Calibri" panose="020F0502020204030204"/>
              </a:rPr>
              <a:t>of</a:t>
            </a:r>
            <a:r>
              <a:rPr lang="sv-SE" dirty="0">
                <a:cs typeface="Calibri" panose="020F0502020204030204"/>
              </a:rPr>
              <a:t> the term </a:t>
            </a:r>
            <a:r>
              <a:rPr lang="sv-SE" dirty="0" err="1">
                <a:cs typeface="Calibri" panose="020F0502020204030204"/>
              </a:rPr>
              <a:t>but</a:t>
            </a:r>
            <a:r>
              <a:rPr lang="sv-SE" dirty="0">
                <a:cs typeface="Calibri" panose="020F0502020204030204"/>
              </a:rPr>
              <a:t> </a:t>
            </a:r>
            <a:r>
              <a:rPr lang="sv-SE" dirty="0" err="1">
                <a:cs typeface="Calibri" panose="020F0502020204030204"/>
              </a:rPr>
              <a:t>also</a:t>
            </a:r>
            <a:r>
              <a:rPr lang="sv-SE" dirty="0">
                <a:cs typeface="Calibri" panose="020F0502020204030204"/>
              </a:rPr>
              <a:t> </a:t>
            </a:r>
            <a:r>
              <a:rPr lang="sv-SE" dirty="0" err="1">
                <a:cs typeface="Calibri" panose="020F0502020204030204"/>
              </a:rPr>
              <a:t>with</a:t>
            </a:r>
            <a:r>
              <a:rPr lang="sv-SE" dirty="0">
                <a:cs typeface="Calibri" panose="020F0502020204030204"/>
              </a:rPr>
              <a:t> </a:t>
            </a:r>
            <a:r>
              <a:rPr lang="sv-SE" dirty="0" err="1">
                <a:cs typeface="Calibri" panose="020F0502020204030204"/>
              </a:rPr>
              <a:t>regards</a:t>
            </a:r>
            <a:r>
              <a:rPr lang="sv-SE" dirty="0">
                <a:cs typeface="Calibri" panose="020F0502020204030204"/>
              </a:rPr>
              <a:t> to </a:t>
            </a:r>
            <a:r>
              <a:rPr lang="sv-SE" dirty="0" err="1">
                <a:cs typeface="Calibri" panose="020F0502020204030204"/>
              </a:rPr>
              <a:t>its</a:t>
            </a:r>
            <a:r>
              <a:rPr lang="sv-SE" dirty="0">
                <a:cs typeface="Calibri" panose="020F0502020204030204"/>
              </a:rPr>
              <a:t> </a:t>
            </a:r>
            <a:r>
              <a:rPr lang="sv-SE" dirty="0" err="1">
                <a:cs typeface="Calibri" panose="020F0502020204030204"/>
              </a:rPr>
              <a:t>being</a:t>
            </a:r>
            <a:r>
              <a:rPr lang="sv-SE" dirty="0">
                <a:cs typeface="Calibri" panose="020F0502020204030204"/>
              </a:rPr>
              <a:t> a </a:t>
            </a:r>
            <a:r>
              <a:rPr lang="sv-SE" dirty="0" err="1">
                <a:cs typeface="Calibri" panose="020F0502020204030204"/>
              </a:rPr>
              <a:t>viable</a:t>
            </a:r>
            <a:r>
              <a:rPr lang="sv-SE" dirty="0">
                <a:cs typeface="Calibri" panose="020F0502020204030204"/>
              </a:rPr>
              <a:t> solution for </a:t>
            </a:r>
            <a:r>
              <a:rPr lang="sv-SE" dirty="0" err="1">
                <a:cs typeface="Calibri" panose="020F0502020204030204"/>
              </a:rPr>
              <a:t>rebuilding</a:t>
            </a:r>
            <a:r>
              <a:rPr lang="sv-SE" dirty="0">
                <a:cs typeface="Calibri" panose="020F0502020204030204"/>
              </a:rPr>
              <a:t> </a:t>
            </a:r>
            <a:r>
              <a:rPr lang="sv-SE" dirty="0" err="1">
                <a:cs typeface="Calibri" panose="020F0502020204030204"/>
              </a:rPr>
              <a:t>societies</a:t>
            </a:r>
            <a:r>
              <a:rPr lang="sv-SE" dirty="0">
                <a:cs typeface="Calibri" panose="020F0502020204030204"/>
              </a:rPr>
              <a:t> </a:t>
            </a:r>
            <a:r>
              <a:rPr lang="sv-SE" dirty="0" err="1">
                <a:cs typeface="Calibri" panose="020F0502020204030204"/>
              </a:rPr>
              <a:t>which</a:t>
            </a:r>
            <a:r>
              <a:rPr lang="sv-SE" dirty="0">
                <a:cs typeface="Calibri" panose="020F0502020204030204"/>
              </a:rPr>
              <a:t> </a:t>
            </a:r>
            <a:r>
              <a:rPr lang="sv-SE" dirty="0" err="1">
                <a:cs typeface="Calibri" panose="020F0502020204030204"/>
              </a:rPr>
              <a:t>have</a:t>
            </a:r>
            <a:r>
              <a:rPr lang="sv-SE" dirty="0">
                <a:cs typeface="Calibri" panose="020F0502020204030204"/>
              </a:rPr>
              <a:t> </a:t>
            </a:r>
            <a:r>
              <a:rPr lang="sv-SE" dirty="0" err="1">
                <a:cs typeface="Calibri" panose="020F0502020204030204"/>
              </a:rPr>
              <a:t>experienced</a:t>
            </a:r>
            <a:r>
              <a:rPr lang="sv-SE" dirty="0">
                <a:cs typeface="Calibri" panose="020F0502020204030204"/>
              </a:rPr>
              <a:t> </a:t>
            </a:r>
            <a:r>
              <a:rPr lang="sv-SE" dirty="0" err="1">
                <a:cs typeface="Calibri" panose="020F0502020204030204"/>
              </a:rPr>
              <a:t>mass</a:t>
            </a:r>
            <a:r>
              <a:rPr lang="sv-SE" dirty="0">
                <a:cs typeface="Calibri" panose="020F0502020204030204"/>
              </a:rPr>
              <a:t> </a:t>
            </a:r>
            <a:r>
              <a:rPr lang="sv-SE" dirty="0" err="1">
                <a:cs typeface="Calibri" panose="020F0502020204030204"/>
              </a:rPr>
              <a:t>displacement</a:t>
            </a:r>
            <a:r>
              <a:rPr lang="sv-SE" dirty="0">
                <a:cs typeface="Calibri" panose="020F0502020204030204"/>
              </a:rPr>
              <a:t> or not. It </a:t>
            </a:r>
            <a:r>
              <a:rPr lang="en-US" dirty="0">
                <a:cs typeface="Calibri" panose="020F0502020204030204"/>
              </a:rPr>
              <a:t>is a central concept in migration studies but also a strongly disputed one – “classical notions of integration are </a:t>
            </a:r>
            <a:r>
              <a:rPr lang="en-US" dirty="0" err="1">
                <a:cs typeface="Calibri" panose="020F0502020204030204"/>
              </a:rPr>
              <a:t>criticised</a:t>
            </a:r>
            <a:r>
              <a:rPr lang="en-US" dirty="0">
                <a:cs typeface="Calibri" panose="020F0502020204030204"/>
              </a:rPr>
              <a:t> for suggesting fixed boundaries between immigrants and non-immigrants that have essentializing connotations, as well as for the normative underpinnings of the term and the discursive implications of its use”.</a:t>
            </a:r>
            <a:r>
              <a:rPr lang="en-US" baseline="30000" dirty="0">
                <a:cs typeface="Calibri" panose="020F0502020204030204"/>
              </a:rPr>
              <a:t>36</a:t>
            </a:r>
            <a:r>
              <a:rPr lang="en-US" dirty="0">
                <a:cs typeface="Calibri" panose="020F0502020204030204"/>
              </a:rPr>
              <a:t> </a:t>
            </a:r>
            <a:r>
              <a:rPr lang="sv-SE" dirty="0">
                <a:cs typeface="Calibri" panose="020F0502020204030204"/>
              </a:rPr>
              <a:t>A simple </a:t>
            </a:r>
            <a:r>
              <a:rPr lang="sv-SE" dirty="0" err="1">
                <a:cs typeface="Calibri" panose="020F0502020204030204"/>
              </a:rPr>
              <a:t>way</a:t>
            </a:r>
            <a:r>
              <a:rPr lang="sv-SE" dirty="0">
                <a:cs typeface="Calibri" panose="020F0502020204030204"/>
              </a:rPr>
              <a:t> </a:t>
            </a:r>
            <a:r>
              <a:rPr lang="sv-SE" dirty="0" err="1">
                <a:cs typeface="Calibri" panose="020F0502020204030204"/>
              </a:rPr>
              <a:t>of</a:t>
            </a:r>
            <a:r>
              <a:rPr lang="sv-SE" dirty="0">
                <a:cs typeface="Calibri" panose="020F0502020204030204"/>
              </a:rPr>
              <a:t> </a:t>
            </a:r>
            <a:r>
              <a:rPr lang="sv-SE" dirty="0" err="1">
                <a:cs typeface="Calibri" panose="020F0502020204030204"/>
              </a:rPr>
              <a:t>looking</a:t>
            </a:r>
            <a:r>
              <a:rPr lang="sv-SE" dirty="0">
                <a:cs typeface="Calibri" panose="020F0502020204030204"/>
              </a:rPr>
              <a:t> on integration </a:t>
            </a:r>
            <a:r>
              <a:rPr lang="sv-SE" dirty="0" err="1">
                <a:cs typeface="Calibri" panose="020F0502020204030204"/>
              </a:rPr>
              <a:t>may</a:t>
            </a:r>
            <a:r>
              <a:rPr lang="sv-SE" dirty="0">
                <a:cs typeface="Calibri" panose="020F0502020204030204"/>
              </a:rPr>
              <a:t> be to </a:t>
            </a:r>
            <a:r>
              <a:rPr lang="sv-SE" dirty="0" err="1">
                <a:cs typeface="Calibri" panose="020F0502020204030204"/>
              </a:rPr>
              <a:t>see</a:t>
            </a:r>
            <a:r>
              <a:rPr lang="sv-SE" dirty="0">
                <a:cs typeface="Calibri" panose="020F0502020204030204"/>
              </a:rPr>
              <a:t> integration as ”</a:t>
            </a:r>
            <a:r>
              <a:rPr lang="en-US" sz="1200" b="0" i="0" kern="1200" dirty="0">
                <a:solidFill>
                  <a:schemeClr val="tx1"/>
                </a:solidFill>
                <a:effectLst/>
                <a:latin typeface="+mn-lt"/>
                <a:ea typeface="+mn-ea"/>
                <a:cs typeface="+mn-cs"/>
              </a:rPr>
              <a:t>the act of bringing together smaller components into a single system that functions as one”</a:t>
            </a:r>
            <a:r>
              <a:rPr lang="en-US" sz="1200" b="0" i="0" kern="1200" baseline="30000" dirty="0">
                <a:solidFill>
                  <a:schemeClr val="tx1"/>
                </a:solidFill>
                <a:effectLst/>
                <a:latin typeface="+mn-lt"/>
                <a:ea typeface="+mn-ea"/>
                <a:cs typeface="+mn-cs"/>
              </a:rPr>
              <a:t>37 </a:t>
            </a:r>
            <a:r>
              <a:rPr lang="en-US" sz="1200" b="0" i="0" kern="1200" dirty="0">
                <a:solidFill>
                  <a:schemeClr val="tx1"/>
                </a:solidFill>
                <a:effectLst/>
                <a:latin typeface="+mn-lt"/>
                <a:ea typeface="+mn-ea"/>
                <a:cs typeface="+mn-cs"/>
              </a:rPr>
              <a:t>– i.e. individuals in both host and guest communities come together to function as one single society, where each individual has his or her place and function. Others see integration as “</a:t>
            </a:r>
            <a:r>
              <a:rPr lang="en-US" dirty="0"/>
              <a:t>the process of settlement of newcomers in a given society, to the interaction of these newcomers with the host society, and to the social change that follows immigration”.</a:t>
            </a:r>
            <a:r>
              <a:rPr lang="en-US" baseline="30000" dirty="0"/>
              <a:t>38</a:t>
            </a:r>
            <a:r>
              <a:rPr lang="en-US" dirty="0"/>
              <a:t> </a:t>
            </a:r>
            <a:r>
              <a:rPr lang="sv-SE" dirty="0" err="1">
                <a:cs typeface="Calibri" panose="020F0502020204030204"/>
              </a:rPr>
              <a:t>Certain</a:t>
            </a:r>
            <a:r>
              <a:rPr lang="sv-SE" dirty="0">
                <a:cs typeface="Calibri" panose="020F0502020204030204"/>
              </a:rPr>
              <a:t> is, </a:t>
            </a:r>
            <a:r>
              <a:rPr lang="sv-SE" dirty="0" err="1">
                <a:cs typeface="Calibri" panose="020F0502020204030204"/>
              </a:rPr>
              <a:t>that</a:t>
            </a:r>
            <a:r>
              <a:rPr lang="sv-SE" dirty="0">
                <a:cs typeface="Calibri" panose="020F0502020204030204"/>
              </a:rPr>
              <a:t> </a:t>
            </a:r>
            <a:r>
              <a:rPr lang="sv-SE" dirty="0" err="1">
                <a:cs typeface="Calibri" panose="020F0502020204030204"/>
              </a:rPr>
              <a:t>there</a:t>
            </a:r>
            <a:r>
              <a:rPr lang="sv-SE" dirty="0">
                <a:cs typeface="Calibri" panose="020F0502020204030204"/>
              </a:rPr>
              <a:t> </a:t>
            </a:r>
            <a:r>
              <a:rPr lang="sv-SE" dirty="0" err="1">
                <a:cs typeface="Calibri" panose="020F0502020204030204"/>
              </a:rPr>
              <a:t>are</a:t>
            </a:r>
            <a:r>
              <a:rPr lang="sv-SE" dirty="0">
                <a:cs typeface="Calibri" panose="020F0502020204030204"/>
              </a:rPr>
              <a:t> </a:t>
            </a:r>
            <a:r>
              <a:rPr lang="sv-SE" dirty="0" err="1">
                <a:cs typeface="Calibri" panose="020F0502020204030204"/>
              </a:rPr>
              <a:t>almost</a:t>
            </a:r>
            <a:r>
              <a:rPr lang="sv-SE" dirty="0">
                <a:cs typeface="Calibri" panose="020F0502020204030204"/>
              </a:rPr>
              <a:t> as </a:t>
            </a:r>
            <a:r>
              <a:rPr lang="sv-SE" dirty="0" err="1">
                <a:cs typeface="Calibri" panose="020F0502020204030204"/>
              </a:rPr>
              <a:t>many</a:t>
            </a:r>
            <a:r>
              <a:rPr lang="sv-SE" dirty="0">
                <a:cs typeface="Calibri" panose="020F0502020204030204"/>
              </a:rPr>
              <a:t> </a:t>
            </a:r>
            <a:r>
              <a:rPr lang="sv-SE" dirty="0" err="1">
                <a:cs typeface="Calibri" panose="020F0502020204030204"/>
              </a:rPr>
              <a:t>ideas</a:t>
            </a:r>
            <a:r>
              <a:rPr lang="sv-SE" dirty="0">
                <a:cs typeface="Calibri" panose="020F0502020204030204"/>
              </a:rPr>
              <a:t> </a:t>
            </a:r>
            <a:r>
              <a:rPr lang="sv-SE" dirty="0" err="1">
                <a:cs typeface="Calibri" panose="020F0502020204030204"/>
              </a:rPr>
              <a:t>of</a:t>
            </a:r>
            <a:r>
              <a:rPr lang="sv-SE" dirty="0">
                <a:cs typeface="Calibri" panose="020F0502020204030204"/>
              </a:rPr>
              <a:t> </a:t>
            </a:r>
            <a:r>
              <a:rPr lang="sv-SE" dirty="0" err="1">
                <a:cs typeface="Calibri" panose="020F0502020204030204"/>
              </a:rPr>
              <a:t>what</a:t>
            </a:r>
            <a:r>
              <a:rPr lang="sv-SE" dirty="0">
                <a:cs typeface="Calibri" panose="020F0502020204030204"/>
              </a:rPr>
              <a:t> integration is and </a:t>
            </a:r>
            <a:r>
              <a:rPr lang="sv-SE" dirty="0" err="1">
                <a:cs typeface="Calibri" panose="020F0502020204030204"/>
              </a:rPr>
              <a:t>what</a:t>
            </a:r>
            <a:r>
              <a:rPr lang="sv-SE" dirty="0">
                <a:cs typeface="Calibri" panose="020F0502020204030204"/>
              </a:rPr>
              <a:t> integration </a:t>
            </a:r>
            <a:r>
              <a:rPr lang="sv-SE" dirty="0" err="1">
                <a:cs typeface="Calibri" panose="020F0502020204030204"/>
              </a:rPr>
              <a:t>entails</a:t>
            </a:r>
            <a:r>
              <a:rPr lang="sv-SE" dirty="0">
                <a:cs typeface="Calibri" panose="020F0502020204030204"/>
              </a:rPr>
              <a:t> as </a:t>
            </a:r>
            <a:r>
              <a:rPr lang="sv-SE" dirty="0" err="1">
                <a:cs typeface="Calibri" panose="020F0502020204030204"/>
              </a:rPr>
              <a:t>there</a:t>
            </a:r>
            <a:r>
              <a:rPr lang="sv-SE" dirty="0">
                <a:cs typeface="Calibri" panose="020F0502020204030204"/>
              </a:rPr>
              <a:t> </a:t>
            </a:r>
            <a:r>
              <a:rPr lang="sv-SE" dirty="0" err="1">
                <a:cs typeface="Calibri" panose="020F0502020204030204"/>
              </a:rPr>
              <a:t>are</a:t>
            </a:r>
            <a:r>
              <a:rPr lang="sv-SE" dirty="0">
                <a:cs typeface="Calibri" panose="020F0502020204030204"/>
              </a:rPr>
              <a:t> </a:t>
            </a:r>
            <a:r>
              <a:rPr lang="sv-SE" dirty="0" err="1">
                <a:cs typeface="Calibri" panose="020F0502020204030204"/>
              </a:rPr>
              <a:t>scholars</a:t>
            </a:r>
            <a:r>
              <a:rPr lang="sv-SE" dirty="0">
                <a:cs typeface="Calibri" panose="020F0502020204030204"/>
              </a:rPr>
              <a:t>, </a:t>
            </a:r>
            <a:r>
              <a:rPr lang="sv-SE" dirty="0" err="1">
                <a:cs typeface="Calibri" panose="020F0502020204030204"/>
              </a:rPr>
              <a:t>politicians</a:t>
            </a:r>
            <a:r>
              <a:rPr lang="sv-SE" dirty="0">
                <a:cs typeface="Calibri" panose="020F0502020204030204"/>
              </a:rPr>
              <a:t> or </a:t>
            </a:r>
            <a:r>
              <a:rPr lang="sv-SE" dirty="0" err="1">
                <a:cs typeface="Calibri" panose="020F0502020204030204"/>
              </a:rPr>
              <a:t>others</a:t>
            </a:r>
            <a:r>
              <a:rPr lang="sv-SE" dirty="0">
                <a:cs typeface="Calibri" panose="020F0502020204030204"/>
              </a:rPr>
              <a:t> </a:t>
            </a:r>
            <a:r>
              <a:rPr lang="sv-SE" dirty="0" err="1">
                <a:cs typeface="Calibri" panose="020F0502020204030204"/>
              </a:rPr>
              <a:t>which</a:t>
            </a:r>
            <a:r>
              <a:rPr lang="sv-SE" dirty="0">
                <a:cs typeface="Calibri" panose="020F0502020204030204"/>
              </a:rPr>
              <a:t> </a:t>
            </a:r>
            <a:r>
              <a:rPr lang="sv-SE" dirty="0" err="1">
                <a:cs typeface="Calibri" panose="020F0502020204030204"/>
              </a:rPr>
              <a:t>have</a:t>
            </a:r>
            <a:r>
              <a:rPr lang="sv-SE" dirty="0">
                <a:cs typeface="Calibri" panose="020F0502020204030204"/>
              </a:rPr>
              <a:t> an opinion on the </a:t>
            </a:r>
            <a:r>
              <a:rPr lang="sv-SE" dirty="0" err="1">
                <a:cs typeface="Calibri" panose="020F0502020204030204"/>
              </a:rPr>
              <a:t>matter</a:t>
            </a:r>
            <a:r>
              <a:rPr lang="sv-SE" dirty="0">
                <a:cs typeface="Calibri" panose="020F0502020204030204"/>
              </a:rPr>
              <a:t>. </a:t>
            </a:r>
          </a:p>
          <a:p>
            <a:pPr marL="0" indent="0" algn="just">
              <a:buNone/>
            </a:pPr>
            <a:endParaRPr lang="sv-SE" dirty="0">
              <a:cs typeface="Calibri" panose="020F0502020204030204"/>
            </a:endParaRPr>
          </a:p>
          <a:p>
            <a:pPr marL="0" indent="0" algn="just">
              <a:buNone/>
            </a:pPr>
            <a:r>
              <a:rPr lang="sv-SE" dirty="0" err="1">
                <a:cs typeface="Calibri" panose="020F0502020204030204"/>
              </a:rPr>
              <a:t>Above</a:t>
            </a:r>
            <a:r>
              <a:rPr lang="sv-SE" dirty="0">
                <a:cs typeface="Calibri" panose="020F0502020204030204"/>
              </a:rPr>
              <a:t> </a:t>
            </a:r>
            <a:r>
              <a:rPr lang="sv-SE" dirty="0" err="1">
                <a:cs typeface="Calibri" panose="020F0502020204030204"/>
              </a:rPr>
              <a:t>you</a:t>
            </a:r>
            <a:r>
              <a:rPr lang="sv-SE" dirty="0">
                <a:cs typeface="Calibri" panose="020F0502020204030204"/>
              </a:rPr>
              <a:t> </a:t>
            </a:r>
            <a:r>
              <a:rPr lang="sv-SE" dirty="0" err="1">
                <a:cs typeface="Calibri" panose="020F0502020204030204"/>
              </a:rPr>
              <a:t>can</a:t>
            </a:r>
            <a:r>
              <a:rPr lang="sv-SE" dirty="0">
                <a:cs typeface="Calibri" panose="020F0502020204030204"/>
              </a:rPr>
              <a:t> </a:t>
            </a:r>
            <a:r>
              <a:rPr lang="sv-SE" dirty="0" err="1">
                <a:cs typeface="Calibri" panose="020F0502020204030204"/>
              </a:rPr>
              <a:t>see</a:t>
            </a:r>
            <a:r>
              <a:rPr lang="sv-SE" dirty="0">
                <a:cs typeface="Calibri" panose="020F0502020204030204"/>
              </a:rPr>
              <a:t> the International </a:t>
            </a:r>
            <a:r>
              <a:rPr lang="sv-SE" dirty="0" err="1">
                <a:cs typeface="Calibri" panose="020F0502020204030204"/>
              </a:rPr>
              <a:t>Organization</a:t>
            </a:r>
            <a:r>
              <a:rPr lang="sv-SE" dirty="0">
                <a:cs typeface="Calibri" panose="020F0502020204030204"/>
              </a:rPr>
              <a:t> for Migration definition </a:t>
            </a:r>
            <a:r>
              <a:rPr lang="sv-SE" dirty="0" err="1">
                <a:cs typeface="Calibri" panose="020F0502020204030204"/>
              </a:rPr>
              <a:t>of</a:t>
            </a:r>
            <a:r>
              <a:rPr lang="sv-SE" dirty="0">
                <a:cs typeface="Calibri" panose="020F0502020204030204"/>
              </a:rPr>
              <a:t> integration, and </a:t>
            </a:r>
            <a:r>
              <a:rPr lang="sv-SE" dirty="0" err="1">
                <a:cs typeface="Calibri" panose="020F0502020204030204"/>
              </a:rPr>
              <a:t>some</a:t>
            </a:r>
            <a:r>
              <a:rPr lang="sv-SE" dirty="0">
                <a:cs typeface="Calibri" panose="020F0502020204030204"/>
              </a:rPr>
              <a:t> </a:t>
            </a:r>
            <a:r>
              <a:rPr lang="sv-SE" dirty="0" err="1">
                <a:cs typeface="Calibri" panose="020F0502020204030204"/>
              </a:rPr>
              <a:t>key</a:t>
            </a:r>
            <a:r>
              <a:rPr lang="sv-SE" dirty="0">
                <a:cs typeface="Calibri" panose="020F0502020204030204"/>
              </a:rPr>
              <a:t> </a:t>
            </a:r>
            <a:r>
              <a:rPr lang="sv-SE" dirty="0" err="1">
                <a:cs typeface="Calibri" panose="020F0502020204030204"/>
              </a:rPr>
              <a:t>components</a:t>
            </a:r>
            <a:r>
              <a:rPr lang="sv-SE" dirty="0">
                <a:cs typeface="Calibri" panose="020F0502020204030204"/>
              </a:rPr>
              <a:t> </a:t>
            </a:r>
            <a:r>
              <a:rPr lang="sv-SE" dirty="0" err="1">
                <a:cs typeface="Calibri" panose="020F0502020204030204"/>
              </a:rPr>
              <a:t>of</a:t>
            </a:r>
            <a:r>
              <a:rPr lang="sv-SE" dirty="0">
                <a:cs typeface="Calibri" panose="020F0502020204030204"/>
              </a:rPr>
              <a:t> the term. </a:t>
            </a:r>
            <a:r>
              <a:rPr lang="en-US" dirty="0">
                <a:cs typeface="Calibri" panose="020F0502020204030204"/>
              </a:rPr>
              <a:t>In relation to this definition, the IOM highlights some important caveats:</a:t>
            </a:r>
          </a:p>
          <a:p>
            <a:pPr marL="0" indent="0" algn="just">
              <a:buNone/>
            </a:pPr>
            <a:endParaRPr lang="en-US" dirty="0">
              <a:cs typeface="Calibri" panose="020F0502020204030204"/>
            </a:endParaRPr>
          </a:p>
          <a:p>
            <a:pPr marL="628650" lvl="1" indent="-171450" algn="just">
              <a:buFont typeface="Arial" panose="020B0604020202020204" pitchFamily="34" charset="0"/>
              <a:buChar char="•"/>
            </a:pPr>
            <a:r>
              <a:rPr lang="en-US" dirty="0"/>
              <a:t>Integration does not necessarily imply permanent residence. It does, however, imply </a:t>
            </a:r>
            <a:r>
              <a:rPr lang="en-US" i="1" dirty="0"/>
              <a:t>consideration of the rights and obligations</a:t>
            </a:r>
            <a:r>
              <a:rPr lang="en-US" dirty="0"/>
              <a:t> of migrants and societies of the countries of transit or destination, of access to different kinds of services and the labour market, and of identification and respect for a core set of values that bind migrants and receiving communities in a common purpose. </a:t>
            </a:r>
          </a:p>
          <a:p>
            <a:pPr marL="628650" lvl="1" indent="-171450" algn="just">
              <a:buFont typeface="Arial" panose="020B0604020202020204" pitchFamily="34" charset="0"/>
              <a:buChar char="•"/>
            </a:pPr>
            <a:r>
              <a:rPr lang="en-US" dirty="0"/>
              <a:t>In the refugee context, however, local integration as a durable solution would imply permanent residence as it refers to refugees’ “permanent settlement in a country of first asylum, and eventually being granted nationality of that country”.</a:t>
            </a:r>
            <a:endParaRPr lang="sv-SE" dirty="0">
              <a:cs typeface="Calibri" panose="020F0502020204030204"/>
            </a:endParaRPr>
          </a:p>
          <a:p>
            <a:pPr marL="628650" lvl="1" indent="-171450" algn="just">
              <a:buFont typeface="Arial" panose="020B0604020202020204" pitchFamily="34" charset="0"/>
              <a:buChar char="•"/>
            </a:pPr>
            <a:endParaRPr lang="sv-SE" dirty="0">
              <a:cs typeface="Calibri" panose="020F0502020204030204"/>
            </a:endParaRPr>
          </a:p>
          <a:p>
            <a:pPr marL="0" lvl="0" indent="0" algn="just">
              <a:buFont typeface="Arial" panose="020B0604020202020204" pitchFamily="34" charset="0"/>
              <a:buNone/>
            </a:pPr>
            <a:r>
              <a:rPr lang="sv-SE" b="1" dirty="0"/>
              <a:t>… or assimilation?</a:t>
            </a:r>
          </a:p>
          <a:p>
            <a:pPr marL="0" lvl="0" indent="0" algn="just">
              <a:buFont typeface="Arial" panose="020B0604020202020204" pitchFamily="34" charset="0"/>
              <a:buNone/>
            </a:pPr>
            <a:r>
              <a:rPr lang="sv-SE" b="0" i="1" dirty="0"/>
              <a:t>Assimilation </a:t>
            </a:r>
            <a:r>
              <a:rPr lang="sv-SE" b="0" i="0" dirty="0"/>
              <a:t>is </a:t>
            </a:r>
            <a:r>
              <a:rPr lang="sv-SE" b="0" i="0" dirty="0" err="1"/>
              <a:t>often</a:t>
            </a:r>
            <a:r>
              <a:rPr lang="sv-SE" b="0" i="0" dirty="0"/>
              <a:t> </a:t>
            </a:r>
            <a:r>
              <a:rPr lang="sv-SE" b="0" i="0" dirty="0" err="1"/>
              <a:t>presented</a:t>
            </a:r>
            <a:r>
              <a:rPr lang="sv-SE" b="0" i="0" dirty="0"/>
              <a:t> as an alternative to integration or a form </a:t>
            </a:r>
            <a:r>
              <a:rPr lang="sv-SE" b="0" i="0" dirty="0" err="1"/>
              <a:t>of</a:t>
            </a:r>
            <a:r>
              <a:rPr lang="sv-SE" b="0" i="0" dirty="0"/>
              <a:t> integration, and </a:t>
            </a:r>
            <a:r>
              <a:rPr lang="sv-SE" b="0" i="0" dirty="0" err="1"/>
              <a:t>likewise</a:t>
            </a:r>
            <a:r>
              <a:rPr lang="sv-SE" b="0" i="0" dirty="0"/>
              <a:t> </a:t>
            </a:r>
            <a:r>
              <a:rPr lang="sv-SE" b="0" i="0" dirty="0" err="1"/>
              <a:t>refers</a:t>
            </a:r>
            <a:r>
              <a:rPr lang="sv-SE" b="0" i="0" dirty="0"/>
              <a:t> to the </a:t>
            </a:r>
            <a:r>
              <a:rPr lang="sv-SE" b="0" i="0" dirty="0" err="1"/>
              <a:t>way</a:t>
            </a:r>
            <a:r>
              <a:rPr lang="sv-SE" b="0" i="0" dirty="0"/>
              <a:t> in </a:t>
            </a:r>
            <a:r>
              <a:rPr lang="sv-SE" b="0" i="0" dirty="0" err="1"/>
              <a:t>which</a:t>
            </a:r>
            <a:r>
              <a:rPr lang="sv-SE" b="0" i="0" dirty="0"/>
              <a:t> </a:t>
            </a:r>
            <a:r>
              <a:rPr lang="sv-SE" b="0" i="0" dirty="0" err="1"/>
              <a:t>host</a:t>
            </a:r>
            <a:r>
              <a:rPr lang="sv-SE" b="0" i="0" dirty="0"/>
              <a:t> and </a:t>
            </a:r>
            <a:r>
              <a:rPr lang="sv-SE" b="0" i="0" dirty="0" err="1"/>
              <a:t>guest</a:t>
            </a:r>
            <a:r>
              <a:rPr lang="sv-SE" b="0" i="0" dirty="0"/>
              <a:t> </a:t>
            </a:r>
            <a:r>
              <a:rPr lang="sv-SE" b="0" i="0" dirty="0" err="1"/>
              <a:t>communities</a:t>
            </a:r>
            <a:r>
              <a:rPr lang="sv-SE" b="0" i="0" dirty="0"/>
              <a:t> </a:t>
            </a:r>
            <a:r>
              <a:rPr lang="sv-SE" b="0" i="0" dirty="0" err="1"/>
              <a:t>should</a:t>
            </a:r>
            <a:r>
              <a:rPr lang="sv-SE" b="0" i="0" dirty="0"/>
              <a:t> </a:t>
            </a:r>
            <a:r>
              <a:rPr lang="sv-SE" b="0" i="0" dirty="0" err="1"/>
              <a:t>behave</a:t>
            </a:r>
            <a:r>
              <a:rPr lang="sv-SE" b="0" i="0" dirty="0"/>
              <a:t> </a:t>
            </a:r>
            <a:r>
              <a:rPr lang="sv-SE" b="0" i="0" dirty="0" err="1"/>
              <a:t>towards</a:t>
            </a:r>
            <a:r>
              <a:rPr lang="sv-SE" b="0" i="0" dirty="0"/>
              <a:t> </a:t>
            </a:r>
            <a:r>
              <a:rPr lang="sv-SE" b="0" i="0" dirty="0" err="1"/>
              <a:t>each</a:t>
            </a:r>
            <a:r>
              <a:rPr lang="sv-SE" b="0" i="0" dirty="0"/>
              <a:t> </a:t>
            </a:r>
            <a:r>
              <a:rPr lang="sv-SE" b="0" i="0" dirty="0" err="1"/>
              <a:t>other</a:t>
            </a:r>
            <a:r>
              <a:rPr lang="sv-SE" b="0" i="0" dirty="0"/>
              <a:t> in a </a:t>
            </a:r>
            <a:r>
              <a:rPr lang="sv-SE" b="0" i="0" dirty="0" err="1"/>
              <a:t>context</a:t>
            </a:r>
            <a:r>
              <a:rPr lang="sv-SE" b="0" i="0" dirty="0"/>
              <a:t> </a:t>
            </a:r>
            <a:r>
              <a:rPr lang="sv-SE" b="0" i="0" dirty="0" err="1"/>
              <a:t>of</a:t>
            </a:r>
            <a:r>
              <a:rPr lang="sv-SE" b="0" i="0" dirty="0"/>
              <a:t> </a:t>
            </a:r>
            <a:r>
              <a:rPr lang="sv-SE" b="0" i="0" dirty="0" err="1"/>
              <a:t>mass</a:t>
            </a:r>
            <a:r>
              <a:rPr lang="sv-SE" b="0" i="0" dirty="0"/>
              <a:t> </a:t>
            </a:r>
            <a:r>
              <a:rPr lang="sv-SE" b="0" i="0" dirty="0" err="1"/>
              <a:t>displacement</a:t>
            </a:r>
            <a:r>
              <a:rPr lang="sv-SE" b="0" i="0" dirty="0"/>
              <a:t>. If the focus </a:t>
            </a:r>
            <a:r>
              <a:rPr lang="sv-SE" b="0" i="0" dirty="0" err="1"/>
              <a:t>of</a:t>
            </a:r>
            <a:r>
              <a:rPr lang="sv-SE" b="0" i="0" dirty="0"/>
              <a:t> integration is on </a:t>
            </a:r>
            <a:r>
              <a:rPr lang="sv-SE" b="0" i="0" dirty="0" err="1"/>
              <a:t>mutual</a:t>
            </a:r>
            <a:r>
              <a:rPr lang="sv-SE" b="0" i="0" dirty="0"/>
              <a:t> adaption and joint </a:t>
            </a:r>
            <a:r>
              <a:rPr lang="sv-SE" b="0" i="0" dirty="0" err="1"/>
              <a:t>responsibilities</a:t>
            </a:r>
            <a:r>
              <a:rPr lang="sv-SE" b="0" i="0" dirty="0"/>
              <a:t> and is </a:t>
            </a:r>
            <a:r>
              <a:rPr lang="sv-SE" b="0" i="0" dirty="0" err="1"/>
              <a:t>seen</a:t>
            </a:r>
            <a:r>
              <a:rPr lang="sv-SE" b="0" i="0" dirty="0"/>
              <a:t> as a </a:t>
            </a:r>
            <a:r>
              <a:rPr lang="sv-SE" b="0" i="0" dirty="0" err="1"/>
              <a:t>two-way</a:t>
            </a:r>
            <a:r>
              <a:rPr lang="sv-SE" b="0" i="0" dirty="0"/>
              <a:t> process, assimilation </a:t>
            </a:r>
            <a:r>
              <a:rPr lang="sv-SE" b="0" i="0" dirty="0" err="1"/>
              <a:t>can</a:t>
            </a:r>
            <a:r>
              <a:rPr lang="sv-SE" b="0" i="0" dirty="0"/>
              <a:t> be </a:t>
            </a:r>
            <a:r>
              <a:rPr lang="sv-SE" b="0" i="0" dirty="0" err="1"/>
              <a:t>seen</a:t>
            </a:r>
            <a:r>
              <a:rPr lang="sv-SE" b="0" i="0" dirty="0"/>
              <a:t> as </a:t>
            </a:r>
            <a:r>
              <a:rPr lang="en-US" b="0" i="0" dirty="0"/>
              <a:t>“a </a:t>
            </a:r>
            <a:r>
              <a:rPr lang="en-US" dirty="0"/>
              <a:t>one-directional policy approach to integration whereby an ethnic or social group – usually a minority – adopts the cultural practices of another – usually that of the majority ethnic or social group. Assimilation involves the subsuming of language, traditions, values, mores and </a:t>
            </a:r>
            <a:r>
              <a:rPr lang="en-US" dirty="0" err="1"/>
              <a:t>behaviour</a:t>
            </a:r>
            <a:r>
              <a:rPr lang="en-US" dirty="0"/>
              <a:t> normally leading the assimilating party to become less socially distinguishable from other members of the receiving society”.</a:t>
            </a:r>
            <a:r>
              <a:rPr lang="en-US" baseline="30000" dirty="0"/>
              <a:t>39</a:t>
            </a:r>
            <a:r>
              <a:rPr lang="en-US" dirty="0"/>
              <a:t> If integration sees rebuilding a society which has been subjected to mass displacement as the responsibility and joint enterprise of </a:t>
            </a:r>
            <a:r>
              <a:rPr lang="en-US" i="1" dirty="0"/>
              <a:t>both </a:t>
            </a:r>
            <a:r>
              <a:rPr lang="en-US" i="0" dirty="0"/>
              <a:t>the host and guest community, responsibility in assimilation seems to lie primarily with the guest community, which in </a:t>
            </a:r>
            <a:r>
              <a:rPr lang="sv-SE" b="0" i="0" dirty="0" err="1"/>
              <a:t>this</a:t>
            </a:r>
            <a:r>
              <a:rPr lang="sv-SE" b="0" i="0" dirty="0"/>
              <a:t> sense is </a:t>
            </a:r>
            <a:r>
              <a:rPr lang="sv-SE" b="0" i="0" dirty="0" err="1"/>
              <a:t>supposed</a:t>
            </a:r>
            <a:r>
              <a:rPr lang="sv-SE" b="0" i="0" dirty="0"/>
              <a:t> to </a:t>
            </a:r>
            <a:r>
              <a:rPr lang="sv-SE" b="0" i="0" dirty="0" err="1"/>
              <a:t>adopt</a:t>
            </a:r>
            <a:r>
              <a:rPr lang="sv-SE" b="0" i="0" dirty="0"/>
              <a:t> the </a:t>
            </a:r>
            <a:r>
              <a:rPr lang="sv-SE" b="0" i="0" dirty="0" err="1"/>
              <a:t>host</a:t>
            </a:r>
            <a:r>
              <a:rPr lang="sv-SE" b="0" i="0" dirty="0"/>
              <a:t> </a:t>
            </a:r>
            <a:r>
              <a:rPr lang="sv-SE" b="0" i="0" dirty="0" err="1"/>
              <a:t>society</a:t>
            </a:r>
            <a:r>
              <a:rPr lang="sv-SE" b="0" i="0" dirty="0"/>
              <a:t> </a:t>
            </a:r>
            <a:r>
              <a:rPr lang="sv-SE" b="0" i="0" dirty="0" err="1"/>
              <a:t>way</a:t>
            </a:r>
            <a:r>
              <a:rPr lang="sv-SE" b="0" i="0" dirty="0"/>
              <a:t> </a:t>
            </a:r>
            <a:r>
              <a:rPr lang="sv-SE" b="0" i="0" dirty="0" err="1"/>
              <a:t>of</a:t>
            </a:r>
            <a:r>
              <a:rPr lang="sv-SE" b="0" i="0" dirty="0"/>
              <a:t> </a:t>
            </a:r>
            <a:r>
              <a:rPr lang="sv-SE" b="0" i="0" dirty="0" err="1"/>
              <a:t>life</a:t>
            </a:r>
            <a:r>
              <a:rPr lang="sv-SE" b="0" i="0" dirty="0"/>
              <a:t>. </a:t>
            </a:r>
            <a:r>
              <a:rPr lang="en-US" dirty="0"/>
              <a:t>Integration policies formulated primarily on the principle of assimilation have been undergoing considerable criticism both within academia and among policy makers, given this one-sidedness and failure to incorporate important relevant policy areas such as social cohesion, transnationalism, diversity and tolerance.</a:t>
            </a:r>
            <a:r>
              <a:rPr lang="en-US" baseline="30000" dirty="0"/>
              <a:t>40</a:t>
            </a:r>
            <a:endParaRPr lang="sv-SE" b="0" i="1" dirty="0"/>
          </a:p>
        </p:txBody>
      </p:sp>
      <p:sp>
        <p:nvSpPr>
          <p:cNvPr id="4" name="Platshållare för bildnummer 3"/>
          <p:cNvSpPr>
            <a:spLocks noGrp="1"/>
          </p:cNvSpPr>
          <p:nvPr>
            <p:ph type="sldNum" sz="quarter" idx="5"/>
          </p:nvPr>
        </p:nvSpPr>
        <p:spPr/>
        <p:txBody>
          <a:bodyPr/>
          <a:lstStyle/>
          <a:p>
            <a:fld id="{AB3281AD-E6E5-46B6-873B-15949B9E5D9F}" type="slidenum">
              <a:rPr lang="sv-SE" smtClean="0"/>
              <a:t>10</a:t>
            </a:fld>
            <a:endParaRPr lang="sv-SE"/>
          </a:p>
        </p:txBody>
      </p:sp>
    </p:spTree>
    <p:extLst>
      <p:ext uri="{BB962C8B-B14F-4D97-AF65-F5344CB8AC3E}">
        <p14:creationId xmlns:p14="http://schemas.microsoft.com/office/powerpoint/2010/main" val="36424824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dirty="0"/>
              <a:t>Click to edit Master title style</a:t>
            </a:r>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89C47AD-EEFC-4F07-AE4C-27E6708BAAB4}" type="datetime1">
              <a:rPr lang="en-GB" smtClean="0"/>
              <a:t>01/11/2021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430ACF3-4854-4857-A683-D5429A81F3F2}"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DF11BA1F-EFB8-40F1-80EA-BE41C366620E}"/>
              </a:ext>
            </a:extLst>
          </p:cNvPr>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19951" y="133883"/>
            <a:ext cx="1670685" cy="568960"/>
          </a:xfrm>
          <a:prstGeom prst="rect">
            <a:avLst/>
          </a:prstGeom>
          <a:noFill/>
          <a:ln>
            <a:noFill/>
          </a:ln>
        </p:spPr>
      </p:pic>
      <p:pic>
        <p:nvPicPr>
          <p:cNvPr id="11" name="Picture 10">
            <a:extLst>
              <a:ext uri="{FF2B5EF4-FFF2-40B4-BE49-F238E27FC236}">
                <a16:creationId xmlns:a16="http://schemas.microsoft.com/office/drawing/2014/main" id="{F24101D6-A3D8-4004-8C5A-D9F3D7441A88}"/>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821115" y="127508"/>
            <a:ext cx="2181860" cy="622300"/>
          </a:xfrm>
          <a:prstGeom prst="rect">
            <a:avLst/>
          </a:prstGeom>
          <a:noFill/>
          <a:ln>
            <a:noFill/>
          </a:ln>
        </p:spPr>
      </p:pic>
    </p:spTree>
    <p:extLst>
      <p:ext uri="{BB962C8B-B14F-4D97-AF65-F5344CB8AC3E}">
        <p14:creationId xmlns:p14="http://schemas.microsoft.com/office/powerpoint/2010/main" val="13601496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652B37-27F5-4A76-9A61-B841E7031BF3}" type="datetime1">
              <a:rPr lang="en-GB" smtClean="0"/>
              <a:t>01/11/2021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30ACF3-4854-4857-A683-D5429A81F3F2}" type="slidenum">
              <a:rPr lang="en-GB" smtClean="0"/>
              <a:t>‹#›</a:t>
            </a:fld>
            <a:endParaRPr lang="en-GB"/>
          </a:p>
        </p:txBody>
      </p:sp>
    </p:spTree>
    <p:extLst>
      <p:ext uri="{BB962C8B-B14F-4D97-AF65-F5344CB8AC3E}">
        <p14:creationId xmlns:p14="http://schemas.microsoft.com/office/powerpoint/2010/main" val="37298754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33ED32E-10E3-4979-99F0-6ADE6A40C79C}" type="datetime1">
              <a:rPr lang="en-GB" smtClean="0"/>
              <a:t>01/11/2021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30ACF3-4854-4857-A683-D5429A81F3F2}" type="slidenum">
              <a:rPr lang="en-GB" smtClean="0"/>
              <a:t>‹#›</a:t>
            </a:fld>
            <a:endParaRPr lang="en-GB"/>
          </a:p>
        </p:txBody>
      </p:sp>
    </p:spTree>
    <p:extLst>
      <p:ext uri="{BB962C8B-B14F-4D97-AF65-F5344CB8AC3E}">
        <p14:creationId xmlns:p14="http://schemas.microsoft.com/office/powerpoint/2010/main" val="1178158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CA566-D995-428F-A7AA-A46175019FE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4A6A305-7BD5-4208-ADE2-5D924827376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ADC5C24-7CF1-4F0E-9EBF-7AB8402B27C8}"/>
              </a:ext>
            </a:extLst>
          </p:cNvPr>
          <p:cNvSpPr>
            <a:spLocks noGrp="1"/>
          </p:cNvSpPr>
          <p:nvPr>
            <p:ph type="dt" sz="half" idx="10"/>
          </p:nvPr>
        </p:nvSpPr>
        <p:spPr/>
        <p:txBody>
          <a:bodyPr/>
          <a:lstStyle/>
          <a:p>
            <a:fld id="{EBAD835A-FD77-40FB-848F-24810F97FBFE}" type="datetime1">
              <a:rPr lang="en-GB" smtClean="0"/>
              <a:t>01/11/2021</a:t>
            </a:fld>
            <a:endParaRPr lang="en-GB"/>
          </a:p>
        </p:txBody>
      </p:sp>
      <p:sp>
        <p:nvSpPr>
          <p:cNvPr id="5" name="Footer Placeholder 4">
            <a:extLst>
              <a:ext uri="{FF2B5EF4-FFF2-40B4-BE49-F238E27FC236}">
                <a16:creationId xmlns:a16="http://schemas.microsoft.com/office/drawing/2014/main" id="{452DD3A2-BF0C-44B5-8352-15C6B853178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81609D4-75D8-48B6-8BF9-7A472F8E8B6C}"/>
              </a:ext>
            </a:extLst>
          </p:cNvPr>
          <p:cNvSpPr>
            <a:spLocks noGrp="1"/>
          </p:cNvSpPr>
          <p:nvPr>
            <p:ph type="sldNum" sz="quarter" idx="12"/>
          </p:nvPr>
        </p:nvSpPr>
        <p:spPr/>
        <p:txBody>
          <a:bodyPr/>
          <a:lstStyle/>
          <a:p>
            <a:fld id="{F3238CA0-3056-4810-AED1-6D1C948538A1}" type="slidenum">
              <a:rPr lang="en-GB" smtClean="0"/>
              <a:t>‹#›</a:t>
            </a:fld>
            <a:endParaRPr lang="en-GB"/>
          </a:p>
        </p:txBody>
      </p:sp>
    </p:spTree>
    <p:extLst>
      <p:ext uri="{BB962C8B-B14F-4D97-AF65-F5344CB8AC3E}">
        <p14:creationId xmlns:p14="http://schemas.microsoft.com/office/powerpoint/2010/main" val="17929255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1E18F-64FE-4F93-850B-390674C28DC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AA947CF-CC19-485F-B111-ED3F1C24E8C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C0B6582-361D-467F-A362-38A1C188D40A}"/>
              </a:ext>
            </a:extLst>
          </p:cNvPr>
          <p:cNvSpPr>
            <a:spLocks noGrp="1"/>
          </p:cNvSpPr>
          <p:nvPr>
            <p:ph type="dt" sz="half" idx="10"/>
          </p:nvPr>
        </p:nvSpPr>
        <p:spPr/>
        <p:txBody>
          <a:bodyPr/>
          <a:lstStyle/>
          <a:p>
            <a:fld id="{B5B2D7C0-389B-482D-8E43-B3579A0803D9}" type="datetime1">
              <a:rPr lang="en-GB" smtClean="0"/>
              <a:t>01/11/2021</a:t>
            </a:fld>
            <a:endParaRPr lang="en-GB"/>
          </a:p>
        </p:txBody>
      </p:sp>
      <p:sp>
        <p:nvSpPr>
          <p:cNvPr id="5" name="Footer Placeholder 4">
            <a:extLst>
              <a:ext uri="{FF2B5EF4-FFF2-40B4-BE49-F238E27FC236}">
                <a16:creationId xmlns:a16="http://schemas.microsoft.com/office/drawing/2014/main" id="{D8EDE49D-D2BF-4B3D-8E7B-CF45BCB4FB0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D0B25BD-751D-4F05-8E6D-30F0B22F50E9}"/>
              </a:ext>
            </a:extLst>
          </p:cNvPr>
          <p:cNvSpPr>
            <a:spLocks noGrp="1"/>
          </p:cNvSpPr>
          <p:nvPr>
            <p:ph type="sldNum" sz="quarter" idx="12"/>
          </p:nvPr>
        </p:nvSpPr>
        <p:spPr/>
        <p:txBody>
          <a:bodyPr/>
          <a:lstStyle/>
          <a:p>
            <a:fld id="{F3238CA0-3056-4810-AED1-6D1C948538A1}" type="slidenum">
              <a:rPr lang="en-GB" smtClean="0"/>
              <a:t>‹#›</a:t>
            </a:fld>
            <a:endParaRPr lang="en-GB"/>
          </a:p>
        </p:txBody>
      </p:sp>
    </p:spTree>
    <p:extLst>
      <p:ext uri="{BB962C8B-B14F-4D97-AF65-F5344CB8AC3E}">
        <p14:creationId xmlns:p14="http://schemas.microsoft.com/office/powerpoint/2010/main" val="124645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DA786-5151-41CC-9F44-0ED7471884B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9DDDD9A-9A9F-4E5B-B395-0DA4C28C0B4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C93C29A-DC11-44B3-86F6-5C8161531125}"/>
              </a:ext>
            </a:extLst>
          </p:cNvPr>
          <p:cNvSpPr>
            <a:spLocks noGrp="1"/>
          </p:cNvSpPr>
          <p:nvPr>
            <p:ph type="dt" sz="half" idx="10"/>
          </p:nvPr>
        </p:nvSpPr>
        <p:spPr/>
        <p:txBody>
          <a:bodyPr/>
          <a:lstStyle/>
          <a:p>
            <a:fld id="{F7B9F9CF-A95A-4384-9240-2DA25A1067E2}" type="datetime1">
              <a:rPr lang="en-GB" smtClean="0"/>
              <a:t>01/11/2021</a:t>
            </a:fld>
            <a:endParaRPr lang="en-GB"/>
          </a:p>
        </p:txBody>
      </p:sp>
      <p:sp>
        <p:nvSpPr>
          <p:cNvPr id="5" name="Footer Placeholder 4">
            <a:extLst>
              <a:ext uri="{FF2B5EF4-FFF2-40B4-BE49-F238E27FC236}">
                <a16:creationId xmlns:a16="http://schemas.microsoft.com/office/drawing/2014/main" id="{0003E3F6-B998-41F6-9E56-118EEB565B3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F85CB67-716C-456B-8F48-CE0AC07E4922}"/>
              </a:ext>
            </a:extLst>
          </p:cNvPr>
          <p:cNvSpPr>
            <a:spLocks noGrp="1"/>
          </p:cNvSpPr>
          <p:nvPr>
            <p:ph type="sldNum" sz="quarter" idx="12"/>
          </p:nvPr>
        </p:nvSpPr>
        <p:spPr/>
        <p:txBody>
          <a:bodyPr/>
          <a:lstStyle/>
          <a:p>
            <a:fld id="{F3238CA0-3056-4810-AED1-6D1C948538A1}" type="slidenum">
              <a:rPr lang="en-GB" smtClean="0"/>
              <a:t>‹#›</a:t>
            </a:fld>
            <a:endParaRPr lang="en-GB"/>
          </a:p>
        </p:txBody>
      </p:sp>
    </p:spTree>
    <p:extLst>
      <p:ext uri="{BB962C8B-B14F-4D97-AF65-F5344CB8AC3E}">
        <p14:creationId xmlns:p14="http://schemas.microsoft.com/office/powerpoint/2010/main" val="11920443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EFC4F-D854-420A-961C-F13B2F4E699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D98AE22-3410-45A6-AA29-A80535B10DF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791D104-4BE4-4DB6-8FBF-DCAE2F95BA4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D8B2B19-7577-4615-8564-6C33952CB486}"/>
              </a:ext>
            </a:extLst>
          </p:cNvPr>
          <p:cNvSpPr>
            <a:spLocks noGrp="1"/>
          </p:cNvSpPr>
          <p:nvPr>
            <p:ph type="dt" sz="half" idx="10"/>
          </p:nvPr>
        </p:nvSpPr>
        <p:spPr/>
        <p:txBody>
          <a:bodyPr/>
          <a:lstStyle/>
          <a:p>
            <a:fld id="{06237C45-7D5F-4818-91DB-D885E0E12225}" type="datetime1">
              <a:rPr lang="en-GB" smtClean="0"/>
              <a:t>01/11/2021</a:t>
            </a:fld>
            <a:endParaRPr lang="en-GB"/>
          </a:p>
        </p:txBody>
      </p:sp>
      <p:sp>
        <p:nvSpPr>
          <p:cNvPr id="6" name="Footer Placeholder 5">
            <a:extLst>
              <a:ext uri="{FF2B5EF4-FFF2-40B4-BE49-F238E27FC236}">
                <a16:creationId xmlns:a16="http://schemas.microsoft.com/office/drawing/2014/main" id="{10310238-9795-4F59-AEF9-A3DA5E1A68F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C701B98-3CD9-4701-86A2-1DEA9FC1C9A2}"/>
              </a:ext>
            </a:extLst>
          </p:cNvPr>
          <p:cNvSpPr>
            <a:spLocks noGrp="1"/>
          </p:cNvSpPr>
          <p:nvPr>
            <p:ph type="sldNum" sz="quarter" idx="12"/>
          </p:nvPr>
        </p:nvSpPr>
        <p:spPr/>
        <p:txBody>
          <a:bodyPr/>
          <a:lstStyle/>
          <a:p>
            <a:fld id="{F3238CA0-3056-4810-AED1-6D1C948538A1}" type="slidenum">
              <a:rPr lang="en-GB" smtClean="0"/>
              <a:t>‹#›</a:t>
            </a:fld>
            <a:endParaRPr lang="en-GB"/>
          </a:p>
        </p:txBody>
      </p:sp>
    </p:spTree>
    <p:extLst>
      <p:ext uri="{BB962C8B-B14F-4D97-AF65-F5344CB8AC3E}">
        <p14:creationId xmlns:p14="http://schemas.microsoft.com/office/powerpoint/2010/main" val="39006704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B7CA6-9466-4795-BFA9-FFB8964C391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0E6E30E-88E8-4BF1-BF47-464D03FE819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333F7D1-C2D3-4C38-B35C-7F0C322C391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915212C-0D00-4C3F-B71D-E40A355E6B8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6F16E87-AC07-43E5-AA04-7FE92F12353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D64C582-845E-4154-B47C-B9843DB93D35}"/>
              </a:ext>
            </a:extLst>
          </p:cNvPr>
          <p:cNvSpPr>
            <a:spLocks noGrp="1"/>
          </p:cNvSpPr>
          <p:nvPr>
            <p:ph type="dt" sz="half" idx="10"/>
          </p:nvPr>
        </p:nvSpPr>
        <p:spPr/>
        <p:txBody>
          <a:bodyPr/>
          <a:lstStyle/>
          <a:p>
            <a:fld id="{D6DD2F44-4CFE-466C-96BF-FECDBDE201B0}" type="datetime1">
              <a:rPr lang="en-GB" smtClean="0"/>
              <a:t>01/11/2021</a:t>
            </a:fld>
            <a:endParaRPr lang="en-GB"/>
          </a:p>
        </p:txBody>
      </p:sp>
      <p:sp>
        <p:nvSpPr>
          <p:cNvPr id="8" name="Footer Placeholder 7">
            <a:extLst>
              <a:ext uri="{FF2B5EF4-FFF2-40B4-BE49-F238E27FC236}">
                <a16:creationId xmlns:a16="http://schemas.microsoft.com/office/drawing/2014/main" id="{5D30D677-38E8-420F-9216-ACDE0180171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F158473-0E1E-4E7F-961A-ADB3DFAA51D3}"/>
              </a:ext>
            </a:extLst>
          </p:cNvPr>
          <p:cNvSpPr>
            <a:spLocks noGrp="1"/>
          </p:cNvSpPr>
          <p:nvPr>
            <p:ph type="sldNum" sz="quarter" idx="12"/>
          </p:nvPr>
        </p:nvSpPr>
        <p:spPr/>
        <p:txBody>
          <a:bodyPr/>
          <a:lstStyle/>
          <a:p>
            <a:fld id="{F3238CA0-3056-4810-AED1-6D1C948538A1}" type="slidenum">
              <a:rPr lang="en-GB" smtClean="0"/>
              <a:t>‹#›</a:t>
            </a:fld>
            <a:endParaRPr lang="en-GB"/>
          </a:p>
        </p:txBody>
      </p:sp>
    </p:spTree>
    <p:extLst>
      <p:ext uri="{BB962C8B-B14F-4D97-AF65-F5344CB8AC3E}">
        <p14:creationId xmlns:p14="http://schemas.microsoft.com/office/powerpoint/2010/main" val="39108509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27091-213A-4F1D-A57C-ED4F24892E8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B1A2198-61F8-4985-A950-F1D10700A444}"/>
              </a:ext>
            </a:extLst>
          </p:cNvPr>
          <p:cNvSpPr>
            <a:spLocks noGrp="1"/>
          </p:cNvSpPr>
          <p:nvPr>
            <p:ph type="dt" sz="half" idx="10"/>
          </p:nvPr>
        </p:nvSpPr>
        <p:spPr/>
        <p:txBody>
          <a:bodyPr/>
          <a:lstStyle/>
          <a:p>
            <a:fld id="{87A0A7F6-66C1-4796-BCD4-0D8E133D54E4}" type="datetime1">
              <a:rPr lang="en-GB" smtClean="0"/>
              <a:t>01/11/2021</a:t>
            </a:fld>
            <a:endParaRPr lang="en-GB"/>
          </a:p>
        </p:txBody>
      </p:sp>
      <p:sp>
        <p:nvSpPr>
          <p:cNvPr id="4" name="Footer Placeholder 3">
            <a:extLst>
              <a:ext uri="{FF2B5EF4-FFF2-40B4-BE49-F238E27FC236}">
                <a16:creationId xmlns:a16="http://schemas.microsoft.com/office/drawing/2014/main" id="{C583E451-F1DF-4870-80A9-00171F19866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68D33AE-47CA-468E-BB47-B93524623062}"/>
              </a:ext>
            </a:extLst>
          </p:cNvPr>
          <p:cNvSpPr>
            <a:spLocks noGrp="1"/>
          </p:cNvSpPr>
          <p:nvPr>
            <p:ph type="sldNum" sz="quarter" idx="12"/>
          </p:nvPr>
        </p:nvSpPr>
        <p:spPr/>
        <p:txBody>
          <a:bodyPr/>
          <a:lstStyle/>
          <a:p>
            <a:fld id="{F3238CA0-3056-4810-AED1-6D1C948538A1}" type="slidenum">
              <a:rPr lang="en-GB" smtClean="0"/>
              <a:t>‹#›</a:t>
            </a:fld>
            <a:endParaRPr lang="en-GB"/>
          </a:p>
        </p:txBody>
      </p:sp>
    </p:spTree>
    <p:extLst>
      <p:ext uri="{BB962C8B-B14F-4D97-AF65-F5344CB8AC3E}">
        <p14:creationId xmlns:p14="http://schemas.microsoft.com/office/powerpoint/2010/main" val="18618297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BEC796-D31F-459E-A138-2AFBD4A293AF}"/>
              </a:ext>
            </a:extLst>
          </p:cNvPr>
          <p:cNvSpPr>
            <a:spLocks noGrp="1"/>
          </p:cNvSpPr>
          <p:nvPr>
            <p:ph type="dt" sz="half" idx="10"/>
          </p:nvPr>
        </p:nvSpPr>
        <p:spPr/>
        <p:txBody>
          <a:bodyPr/>
          <a:lstStyle/>
          <a:p>
            <a:fld id="{5342FFF6-799E-48A4-B77B-DC67E56A184A}" type="datetime1">
              <a:rPr lang="en-GB" smtClean="0"/>
              <a:t>01/11/2021</a:t>
            </a:fld>
            <a:endParaRPr lang="en-GB"/>
          </a:p>
        </p:txBody>
      </p:sp>
      <p:sp>
        <p:nvSpPr>
          <p:cNvPr id="3" name="Footer Placeholder 2">
            <a:extLst>
              <a:ext uri="{FF2B5EF4-FFF2-40B4-BE49-F238E27FC236}">
                <a16:creationId xmlns:a16="http://schemas.microsoft.com/office/drawing/2014/main" id="{92604254-A912-41E1-A188-79E0C1B5B91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4C24E09-AA99-4507-98CC-2210673D1950}"/>
              </a:ext>
            </a:extLst>
          </p:cNvPr>
          <p:cNvSpPr>
            <a:spLocks noGrp="1"/>
          </p:cNvSpPr>
          <p:nvPr>
            <p:ph type="sldNum" sz="quarter" idx="12"/>
          </p:nvPr>
        </p:nvSpPr>
        <p:spPr/>
        <p:txBody>
          <a:bodyPr/>
          <a:lstStyle/>
          <a:p>
            <a:fld id="{F3238CA0-3056-4810-AED1-6D1C948538A1}" type="slidenum">
              <a:rPr lang="en-GB" smtClean="0"/>
              <a:t>‹#›</a:t>
            </a:fld>
            <a:endParaRPr lang="en-GB"/>
          </a:p>
        </p:txBody>
      </p:sp>
    </p:spTree>
    <p:extLst>
      <p:ext uri="{BB962C8B-B14F-4D97-AF65-F5344CB8AC3E}">
        <p14:creationId xmlns:p14="http://schemas.microsoft.com/office/powerpoint/2010/main" val="23574621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A856B-8BEC-488E-8E0C-C32E222FDC1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53DA2A6-92E4-4FCB-9105-38DD5379854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9C668AB-1A4D-4FE3-A28A-EEFA86B928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B873E7C-B989-47FB-A4B6-A8334E0367B0}"/>
              </a:ext>
            </a:extLst>
          </p:cNvPr>
          <p:cNvSpPr>
            <a:spLocks noGrp="1"/>
          </p:cNvSpPr>
          <p:nvPr>
            <p:ph type="dt" sz="half" idx="10"/>
          </p:nvPr>
        </p:nvSpPr>
        <p:spPr/>
        <p:txBody>
          <a:bodyPr/>
          <a:lstStyle/>
          <a:p>
            <a:fld id="{75C486A2-E706-4024-9B02-EFE2588444E7}" type="datetime1">
              <a:rPr lang="en-GB" smtClean="0"/>
              <a:t>01/11/2021</a:t>
            </a:fld>
            <a:endParaRPr lang="en-GB"/>
          </a:p>
        </p:txBody>
      </p:sp>
      <p:sp>
        <p:nvSpPr>
          <p:cNvPr id="6" name="Footer Placeholder 5">
            <a:extLst>
              <a:ext uri="{FF2B5EF4-FFF2-40B4-BE49-F238E27FC236}">
                <a16:creationId xmlns:a16="http://schemas.microsoft.com/office/drawing/2014/main" id="{D484A091-E2B1-477E-BFFB-CBDDE0596B2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088434F-EE21-4096-BF97-5DEC8D98FD3B}"/>
              </a:ext>
            </a:extLst>
          </p:cNvPr>
          <p:cNvSpPr>
            <a:spLocks noGrp="1"/>
          </p:cNvSpPr>
          <p:nvPr>
            <p:ph type="sldNum" sz="quarter" idx="12"/>
          </p:nvPr>
        </p:nvSpPr>
        <p:spPr/>
        <p:txBody>
          <a:bodyPr/>
          <a:lstStyle/>
          <a:p>
            <a:fld id="{F3238CA0-3056-4810-AED1-6D1C948538A1}" type="slidenum">
              <a:rPr lang="en-GB" smtClean="0"/>
              <a:t>‹#›</a:t>
            </a:fld>
            <a:endParaRPr lang="en-GB"/>
          </a:p>
        </p:txBody>
      </p:sp>
    </p:spTree>
    <p:extLst>
      <p:ext uri="{BB962C8B-B14F-4D97-AF65-F5344CB8AC3E}">
        <p14:creationId xmlns:p14="http://schemas.microsoft.com/office/powerpoint/2010/main" val="2732036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A4FA8D-F682-40B6-A531-897CA310165A}" type="datetime1">
              <a:rPr lang="en-GB" smtClean="0"/>
              <a:t>01/11/2021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30ACF3-4854-4857-A683-D5429A81F3F2}" type="slidenum">
              <a:rPr lang="en-GB" smtClean="0"/>
              <a:t>‹#›</a:t>
            </a:fld>
            <a:endParaRPr lang="en-GB"/>
          </a:p>
        </p:txBody>
      </p:sp>
      <p:pic>
        <p:nvPicPr>
          <p:cNvPr id="7" name="Picture 6">
            <a:extLst>
              <a:ext uri="{FF2B5EF4-FFF2-40B4-BE49-F238E27FC236}">
                <a16:creationId xmlns:a16="http://schemas.microsoft.com/office/drawing/2014/main" id="{1B26D898-02A4-4D43-A4EE-64ADC7DC2ABD}"/>
              </a:ext>
            </a:extLst>
          </p:cNvPr>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38477" y="95236"/>
            <a:ext cx="1670685" cy="568960"/>
          </a:xfrm>
          <a:prstGeom prst="rect">
            <a:avLst/>
          </a:prstGeom>
          <a:noFill/>
          <a:ln>
            <a:noFill/>
          </a:ln>
        </p:spPr>
      </p:pic>
      <p:pic>
        <p:nvPicPr>
          <p:cNvPr id="8" name="Picture 7">
            <a:extLst>
              <a:ext uri="{FF2B5EF4-FFF2-40B4-BE49-F238E27FC236}">
                <a16:creationId xmlns:a16="http://schemas.microsoft.com/office/drawing/2014/main" id="{299DF6A7-6DA5-4242-B61E-1BCF4ACD2ABA}"/>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900458" y="86358"/>
            <a:ext cx="2181860" cy="622300"/>
          </a:xfrm>
          <a:prstGeom prst="rect">
            <a:avLst/>
          </a:prstGeom>
          <a:noFill/>
          <a:ln>
            <a:noFill/>
          </a:ln>
        </p:spPr>
      </p:pic>
    </p:spTree>
    <p:extLst>
      <p:ext uri="{BB962C8B-B14F-4D97-AF65-F5344CB8AC3E}">
        <p14:creationId xmlns:p14="http://schemas.microsoft.com/office/powerpoint/2010/main" val="17816485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74064-0535-484B-8ACB-7B6F296186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A7EFDAA-BE87-4B48-AE18-56C43C847B8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F931357-112E-4CAA-9E08-99A334AEBF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2C1552-B907-444D-A397-7DD212DC31BA}"/>
              </a:ext>
            </a:extLst>
          </p:cNvPr>
          <p:cNvSpPr>
            <a:spLocks noGrp="1"/>
          </p:cNvSpPr>
          <p:nvPr>
            <p:ph type="dt" sz="half" idx="10"/>
          </p:nvPr>
        </p:nvSpPr>
        <p:spPr/>
        <p:txBody>
          <a:bodyPr/>
          <a:lstStyle/>
          <a:p>
            <a:fld id="{B3611F1E-FB20-4F43-AE06-A4989D29B48E}" type="datetime1">
              <a:rPr lang="en-GB" smtClean="0"/>
              <a:t>01/11/2021</a:t>
            </a:fld>
            <a:endParaRPr lang="en-GB"/>
          </a:p>
        </p:txBody>
      </p:sp>
      <p:sp>
        <p:nvSpPr>
          <p:cNvPr id="6" name="Footer Placeholder 5">
            <a:extLst>
              <a:ext uri="{FF2B5EF4-FFF2-40B4-BE49-F238E27FC236}">
                <a16:creationId xmlns:a16="http://schemas.microsoft.com/office/drawing/2014/main" id="{29FC4B93-B74D-4F82-AADA-7DD779132C1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47B2162-6DD5-4182-9253-D1D27831569C}"/>
              </a:ext>
            </a:extLst>
          </p:cNvPr>
          <p:cNvSpPr>
            <a:spLocks noGrp="1"/>
          </p:cNvSpPr>
          <p:nvPr>
            <p:ph type="sldNum" sz="quarter" idx="12"/>
          </p:nvPr>
        </p:nvSpPr>
        <p:spPr/>
        <p:txBody>
          <a:bodyPr/>
          <a:lstStyle/>
          <a:p>
            <a:fld id="{F3238CA0-3056-4810-AED1-6D1C948538A1}" type="slidenum">
              <a:rPr lang="en-GB" smtClean="0"/>
              <a:t>‹#›</a:t>
            </a:fld>
            <a:endParaRPr lang="en-GB"/>
          </a:p>
        </p:txBody>
      </p:sp>
    </p:spTree>
    <p:extLst>
      <p:ext uri="{BB962C8B-B14F-4D97-AF65-F5344CB8AC3E}">
        <p14:creationId xmlns:p14="http://schemas.microsoft.com/office/powerpoint/2010/main" val="22307729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2D08D-31F6-4A31-A2D3-617C89BC123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A961EA0-6249-480A-9B6C-46A76313491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37A9417-FCD1-491A-974E-2C77DA1BF19C}"/>
              </a:ext>
            </a:extLst>
          </p:cNvPr>
          <p:cNvSpPr>
            <a:spLocks noGrp="1"/>
          </p:cNvSpPr>
          <p:nvPr>
            <p:ph type="dt" sz="half" idx="10"/>
          </p:nvPr>
        </p:nvSpPr>
        <p:spPr/>
        <p:txBody>
          <a:bodyPr/>
          <a:lstStyle/>
          <a:p>
            <a:fld id="{7F8B6CEB-9760-4F93-A9FC-01745826AE97}" type="datetime1">
              <a:rPr lang="en-GB" smtClean="0"/>
              <a:t>01/11/2021</a:t>
            </a:fld>
            <a:endParaRPr lang="en-GB"/>
          </a:p>
        </p:txBody>
      </p:sp>
      <p:sp>
        <p:nvSpPr>
          <p:cNvPr id="5" name="Footer Placeholder 4">
            <a:extLst>
              <a:ext uri="{FF2B5EF4-FFF2-40B4-BE49-F238E27FC236}">
                <a16:creationId xmlns:a16="http://schemas.microsoft.com/office/drawing/2014/main" id="{269591EC-B158-4A32-9943-AC155C075C0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957CE8A-83F1-4CAB-8C5D-F790933E99D3}"/>
              </a:ext>
            </a:extLst>
          </p:cNvPr>
          <p:cNvSpPr>
            <a:spLocks noGrp="1"/>
          </p:cNvSpPr>
          <p:nvPr>
            <p:ph type="sldNum" sz="quarter" idx="12"/>
          </p:nvPr>
        </p:nvSpPr>
        <p:spPr/>
        <p:txBody>
          <a:bodyPr/>
          <a:lstStyle/>
          <a:p>
            <a:fld id="{F3238CA0-3056-4810-AED1-6D1C948538A1}" type="slidenum">
              <a:rPr lang="en-GB" smtClean="0"/>
              <a:t>‹#›</a:t>
            </a:fld>
            <a:endParaRPr lang="en-GB"/>
          </a:p>
        </p:txBody>
      </p:sp>
    </p:spTree>
    <p:extLst>
      <p:ext uri="{BB962C8B-B14F-4D97-AF65-F5344CB8AC3E}">
        <p14:creationId xmlns:p14="http://schemas.microsoft.com/office/powerpoint/2010/main" val="2199791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639E760-8596-45E5-BA76-D0B21A41433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5F61093-56B2-44CB-8627-38379295BD1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3BAFF10-1DF2-4822-8A2C-7076EA30EC0F}"/>
              </a:ext>
            </a:extLst>
          </p:cNvPr>
          <p:cNvSpPr>
            <a:spLocks noGrp="1"/>
          </p:cNvSpPr>
          <p:nvPr>
            <p:ph type="dt" sz="half" idx="10"/>
          </p:nvPr>
        </p:nvSpPr>
        <p:spPr/>
        <p:txBody>
          <a:bodyPr/>
          <a:lstStyle/>
          <a:p>
            <a:fld id="{C070B045-5024-4760-8115-7DC7D6EF683E}" type="datetime1">
              <a:rPr lang="en-GB" smtClean="0"/>
              <a:t>01/11/2021</a:t>
            </a:fld>
            <a:endParaRPr lang="en-GB"/>
          </a:p>
        </p:txBody>
      </p:sp>
      <p:sp>
        <p:nvSpPr>
          <p:cNvPr id="5" name="Footer Placeholder 4">
            <a:extLst>
              <a:ext uri="{FF2B5EF4-FFF2-40B4-BE49-F238E27FC236}">
                <a16:creationId xmlns:a16="http://schemas.microsoft.com/office/drawing/2014/main" id="{BA59A69D-5736-4F78-9075-D8F1A2283F7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AE89B87-E353-41CB-A88E-613B326E73EC}"/>
              </a:ext>
            </a:extLst>
          </p:cNvPr>
          <p:cNvSpPr>
            <a:spLocks noGrp="1"/>
          </p:cNvSpPr>
          <p:nvPr>
            <p:ph type="sldNum" sz="quarter" idx="12"/>
          </p:nvPr>
        </p:nvSpPr>
        <p:spPr/>
        <p:txBody>
          <a:bodyPr/>
          <a:lstStyle/>
          <a:p>
            <a:fld id="{F3238CA0-3056-4810-AED1-6D1C948538A1}" type="slidenum">
              <a:rPr lang="en-GB" smtClean="0"/>
              <a:t>‹#›</a:t>
            </a:fld>
            <a:endParaRPr lang="en-GB"/>
          </a:p>
        </p:txBody>
      </p:sp>
    </p:spTree>
    <p:extLst>
      <p:ext uri="{BB962C8B-B14F-4D97-AF65-F5344CB8AC3E}">
        <p14:creationId xmlns:p14="http://schemas.microsoft.com/office/powerpoint/2010/main" val="12505262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985617C-9F6C-4ACD-A709-501EB9689689}" type="datetime1">
              <a:rPr lang="en-GB" smtClean="0"/>
              <a:t>01/11/2021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30ACF3-4854-4857-A683-D5429A81F3F2}"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3168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B66219A-57C8-45B0-82E4-4AAA1AE3FFFF}" type="datetime1">
              <a:rPr lang="en-GB" smtClean="0"/>
              <a:t>01/11/2021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430ACF3-4854-4857-A683-D5429A81F3F2}" type="slidenum">
              <a:rPr lang="en-GB" smtClean="0"/>
              <a:t>‹#›</a:t>
            </a:fld>
            <a:endParaRPr lang="en-GB"/>
          </a:p>
        </p:txBody>
      </p:sp>
    </p:spTree>
    <p:extLst>
      <p:ext uri="{BB962C8B-B14F-4D97-AF65-F5344CB8AC3E}">
        <p14:creationId xmlns:p14="http://schemas.microsoft.com/office/powerpoint/2010/main" val="320423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BE5E4B1-2CCB-4E40-A39D-554444F386C9}" type="datetime1">
              <a:rPr lang="en-GB" smtClean="0"/>
              <a:t>01/11/2021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430ACF3-4854-4857-A683-D5429A81F3F2}" type="slidenum">
              <a:rPr lang="en-GB" smtClean="0"/>
              <a:t>‹#›</a:t>
            </a:fld>
            <a:endParaRPr lang="en-GB"/>
          </a:p>
        </p:txBody>
      </p:sp>
    </p:spTree>
    <p:extLst>
      <p:ext uri="{BB962C8B-B14F-4D97-AF65-F5344CB8AC3E}">
        <p14:creationId xmlns:p14="http://schemas.microsoft.com/office/powerpoint/2010/main" val="26055061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853B21D-FF28-4CAA-AF74-C817F3BA6FE3}" type="datetime1">
              <a:rPr lang="en-GB" smtClean="0"/>
              <a:t>01/11/2021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430ACF3-4854-4857-A683-D5429A81F3F2}" type="slidenum">
              <a:rPr lang="en-GB" smtClean="0"/>
              <a:t>‹#›</a:t>
            </a:fld>
            <a:endParaRPr lang="en-GB"/>
          </a:p>
        </p:txBody>
      </p:sp>
    </p:spTree>
    <p:extLst>
      <p:ext uri="{BB962C8B-B14F-4D97-AF65-F5344CB8AC3E}">
        <p14:creationId xmlns:p14="http://schemas.microsoft.com/office/powerpoint/2010/main" val="23696597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2E7D113-5254-4944-BCF3-2FA62AB65089}" type="datetime1">
              <a:rPr lang="en-GB" smtClean="0"/>
              <a:t>01/11/2021</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GB"/>
          </a:p>
        </p:txBody>
      </p:sp>
      <p:sp>
        <p:nvSpPr>
          <p:cNvPr id="9" name="Slide Number Placeholder 8"/>
          <p:cNvSpPr>
            <a:spLocks noGrp="1"/>
          </p:cNvSpPr>
          <p:nvPr>
            <p:ph type="sldNum" sz="quarter" idx="12"/>
          </p:nvPr>
        </p:nvSpPr>
        <p:spPr/>
        <p:txBody>
          <a:bodyPr/>
          <a:lstStyle/>
          <a:p>
            <a:fld id="{7430ACF3-4854-4857-A683-D5429A81F3F2}" type="slidenum">
              <a:rPr lang="en-GB" smtClean="0"/>
              <a:t>‹#›</a:t>
            </a:fld>
            <a:endParaRPr lang="en-GB"/>
          </a:p>
        </p:txBody>
      </p:sp>
    </p:spTree>
    <p:extLst>
      <p:ext uri="{BB962C8B-B14F-4D97-AF65-F5344CB8AC3E}">
        <p14:creationId xmlns:p14="http://schemas.microsoft.com/office/powerpoint/2010/main" val="1104976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C11DD12C-C28A-4476-A358-B5C6DEC06758}" type="datetime1">
              <a:rPr lang="en-GB" smtClean="0"/>
              <a:t>01/11/2021</a:t>
            </a:fld>
            <a:endParaRPr lang="en-GB"/>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7430ACF3-4854-4857-A683-D5429A81F3F2}" type="slidenum">
              <a:rPr lang="en-GB" smtClean="0"/>
              <a:t>‹#›</a:t>
            </a:fld>
            <a:endParaRPr lang="en-GB"/>
          </a:p>
        </p:txBody>
      </p:sp>
    </p:spTree>
    <p:extLst>
      <p:ext uri="{BB962C8B-B14F-4D97-AF65-F5344CB8AC3E}">
        <p14:creationId xmlns:p14="http://schemas.microsoft.com/office/powerpoint/2010/main" val="24751030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1A97EC-0487-4956-A5F9-9746A3561139}" type="datetime1">
              <a:rPr lang="en-GB" smtClean="0"/>
              <a:t>01/11/2021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430ACF3-4854-4857-A683-D5429A81F3F2}" type="slidenum">
              <a:rPr lang="en-GB" smtClean="0"/>
              <a:t>‹#›</a:t>
            </a:fld>
            <a:endParaRPr lang="en-GB"/>
          </a:p>
        </p:txBody>
      </p:sp>
    </p:spTree>
    <p:extLst>
      <p:ext uri="{BB962C8B-B14F-4D97-AF65-F5344CB8AC3E}">
        <p14:creationId xmlns:p14="http://schemas.microsoft.com/office/powerpoint/2010/main" val="33136424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C8CA9A24-9A30-427A-B88E-04B43877056C}" type="datetime1">
              <a:rPr lang="en-GB" smtClean="0"/>
              <a:t>01/11/2021</a:t>
            </a:fld>
            <a:endParaRPr lang="en-GB"/>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GB"/>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7430ACF3-4854-4857-A683-D5429A81F3F2}" type="slidenum">
              <a:rPr lang="en-GB" smtClean="0"/>
              <a:t>‹#›</a:t>
            </a:fld>
            <a:endParaRPr lang="en-GB"/>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61417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8EB564A-6ADC-413B-983F-6DC1E36046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7FD7E32-6FE8-4AF8-AC3E-10B0C1A8EB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AE666FB-2C42-4465-B9BC-8B9DE9B19A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EEEA17-E0F8-44C1-934C-3C8BB03A1892}" type="datetime1">
              <a:rPr lang="en-GB" smtClean="0"/>
              <a:t>01/11/2021</a:t>
            </a:fld>
            <a:endParaRPr lang="en-GB"/>
          </a:p>
        </p:txBody>
      </p:sp>
      <p:sp>
        <p:nvSpPr>
          <p:cNvPr id="5" name="Footer Placeholder 4">
            <a:extLst>
              <a:ext uri="{FF2B5EF4-FFF2-40B4-BE49-F238E27FC236}">
                <a16:creationId xmlns:a16="http://schemas.microsoft.com/office/drawing/2014/main" id="{9C2F0BC3-FD0C-4140-95C1-4399332ACE8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81CD2CF-62EC-4A5E-B3BA-F446C33A793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238CA0-3056-4810-AED1-6D1C948538A1}" type="slidenum">
              <a:rPr lang="en-GB" smtClean="0"/>
              <a:t>‹#›</a:t>
            </a:fld>
            <a:endParaRPr lang="en-GB"/>
          </a:p>
        </p:txBody>
      </p:sp>
    </p:spTree>
    <p:extLst>
      <p:ext uri="{BB962C8B-B14F-4D97-AF65-F5344CB8AC3E}">
        <p14:creationId xmlns:p14="http://schemas.microsoft.com/office/powerpoint/2010/main" val="351216636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sv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9.sv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16.png"/><Relationship Id="rId7"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7.svg"/><Relationship Id="rId5" Type="http://schemas.openxmlformats.org/officeDocument/2006/relationships/image" Target="../media/image26.png"/><Relationship Id="rId10" Type="http://schemas.openxmlformats.org/officeDocument/2006/relationships/image" Target="../media/image31.svg"/><Relationship Id="rId4" Type="http://schemas.openxmlformats.org/officeDocument/2006/relationships/image" Target="../media/image17.svg"/><Relationship Id="rId9" Type="http://schemas.openxmlformats.org/officeDocument/2006/relationships/image" Target="../media/image3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3.svg"/></Relationships>
</file>

<file path=ppt/slides/_rels/slide1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cityresilienceindex.org/#/"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s://www.unhcr.org/protection/idps/4c2355229/handbook-protection-internally-displaced-persons.html"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www.unhcr.org/protection/idps/4c2355229/handbook-protection-internally-displaced-persons.html"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s://publications.iom.int/system/files/pdf/iml_34_glossary.pdf"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searchcustomerexperience.techtarget.com/definition/integration"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s://publications.iom.int/system/files/pdf/iml_34_glossary.pdf"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5648491-2B56-4AEB-853B-C42192F3F063}"/>
              </a:ext>
            </a:extLst>
          </p:cNvPr>
          <p:cNvSpPr>
            <a:spLocks noGrp="1"/>
          </p:cNvSpPr>
          <p:nvPr>
            <p:ph type="ctrTitle"/>
          </p:nvPr>
        </p:nvSpPr>
        <p:spPr/>
        <p:txBody>
          <a:bodyPr>
            <a:normAutofit/>
          </a:bodyPr>
          <a:lstStyle/>
          <a:p>
            <a:r>
              <a:rPr lang="en-GB" sz="4800" b="1" dirty="0">
                <a:latin typeface="+mn-lt"/>
                <a:cs typeface="Aharoni" panose="02010803020104030203" pitchFamily="2" charset="-79"/>
              </a:rPr>
              <a:t>Introduction to Mass Displacement</a:t>
            </a:r>
          </a:p>
        </p:txBody>
      </p:sp>
      <p:sp>
        <p:nvSpPr>
          <p:cNvPr id="5" name="Subtitle 4">
            <a:extLst>
              <a:ext uri="{FF2B5EF4-FFF2-40B4-BE49-F238E27FC236}">
                <a16:creationId xmlns:a16="http://schemas.microsoft.com/office/drawing/2014/main" id="{6189E3F3-1C53-4B9A-AF63-5258D7CD2C29}"/>
              </a:ext>
            </a:extLst>
          </p:cNvPr>
          <p:cNvSpPr>
            <a:spLocks noGrp="1"/>
          </p:cNvSpPr>
          <p:nvPr>
            <p:ph type="subTitle" idx="1"/>
          </p:nvPr>
        </p:nvSpPr>
        <p:spPr/>
        <p:txBody>
          <a:bodyPr/>
          <a:lstStyle/>
          <a:p>
            <a:r>
              <a:rPr lang="en-GB" b="1" cap="none" dirty="0">
                <a:latin typeface="+mn-lt"/>
                <a:cs typeface="Aharoni" panose="02010803020104030203" pitchFamily="2" charset="-79"/>
              </a:rPr>
              <a:t>Module 4: Societal Challenges and Guidance for Integration </a:t>
            </a:r>
          </a:p>
        </p:txBody>
      </p:sp>
    </p:spTree>
    <p:extLst>
      <p:ext uri="{BB962C8B-B14F-4D97-AF65-F5344CB8AC3E}">
        <p14:creationId xmlns:p14="http://schemas.microsoft.com/office/powerpoint/2010/main" val="33622564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CB69958A-ECED-4034-90BA-E88F7C0380D7}"/>
              </a:ext>
            </a:extLst>
          </p:cNvPr>
          <p:cNvSpPr>
            <a:spLocks noGrp="1"/>
          </p:cNvSpPr>
          <p:nvPr>
            <p:ph type="sldNum" sz="quarter" idx="12"/>
          </p:nvPr>
        </p:nvSpPr>
        <p:spPr>
          <a:xfrm>
            <a:off x="10679049" y="6459785"/>
            <a:ext cx="1312025" cy="365125"/>
          </a:xfrm>
        </p:spPr>
        <p:txBody>
          <a:bodyPr/>
          <a:lstStyle/>
          <a:p>
            <a:r>
              <a:rPr lang="en-GB" dirty="0"/>
              <a:t>8</a:t>
            </a:r>
          </a:p>
        </p:txBody>
      </p:sp>
      <p:graphicFrame>
        <p:nvGraphicFramePr>
          <p:cNvPr id="6" name="Tabell 5">
            <a:extLst>
              <a:ext uri="{FF2B5EF4-FFF2-40B4-BE49-F238E27FC236}">
                <a16:creationId xmlns:a16="http://schemas.microsoft.com/office/drawing/2014/main" id="{6FC50BF6-FAC9-4CB5-B43E-E549A5C2E08A}"/>
              </a:ext>
            </a:extLst>
          </p:cNvPr>
          <p:cNvGraphicFramePr>
            <a:graphicFrameLocks noGrp="1"/>
          </p:cNvGraphicFramePr>
          <p:nvPr>
            <p:extLst>
              <p:ext uri="{D42A27DB-BD31-4B8C-83A1-F6EECF244321}">
                <p14:modId xmlns:p14="http://schemas.microsoft.com/office/powerpoint/2010/main" val="121453031"/>
              </p:ext>
            </p:extLst>
          </p:nvPr>
        </p:nvGraphicFramePr>
        <p:xfrm>
          <a:off x="1097280" y="2304477"/>
          <a:ext cx="10058400" cy="944880"/>
        </p:xfrm>
        <a:graphic>
          <a:graphicData uri="http://schemas.openxmlformats.org/drawingml/2006/table">
            <a:tbl>
              <a:tblPr firstRow="1" bandRow="1">
                <a:tableStyleId>{5940675A-B579-460E-94D1-54222C63F5DA}</a:tableStyleId>
              </a:tblPr>
              <a:tblGrid>
                <a:gridCol w="1925320">
                  <a:extLst>
                    <a:ext uri="{9D8B030D-6E8A-4147-A177-3AD203B41FA5}">
                      <a16:colId xmlns:a16="http://schemas.microsoft.com/office/drawing/2014/main" val="1997647384"/>
                    </a:ext>
                  </a:extLst>
                </a:gridCol>
                <a:gridCol w="8133080">
                  <a:extLst>
                    <a:ext uri="{9D8B030D-6E8A-4147-A177-3AD203B41FA5}">
                      <a16:colId xmlns:a16="http://schemas.microsoft.com/office/drawing/2014/main" val="2781014596"/>
                    </a:ext>
                  </a:extLst>
                </a:gridCol>
              </a:tblGrid>
              <a:tr h="370840">
                <a:tc>
                  <a:txBody>
                    <a:bodyPr/>
                    <a:lstStyle/>
                    <a:p>
                      <a:r>
                        <a:rPr lang="sv-SE" sz="2000" dirty="0">
                          <a:solidFill>
                            <a:schemeClr val="tx1">
                              <a:lumMod val="75000"/>
                              <a:lumOff val="25000"/>
                            </a:schemeClr>
                          </a:solidFill>
                        </a:rPr>
                        <a:t>Integration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sv-SE" sz="1400" dirty="0">
                          <a:solidFill>
                            <a:schemeClr val="tx1">
                              <a:lumMod val="75000"/>
                              <a:lumOff val="25000"/>
                            </a:schemeClr>
                          </a:solidFill>
                          <a:ea typeface="+mn-lt"/>
                          <a:cs typeface="+mn-lt"/>
                        </a:rPr>
                        <a:t>The </a:t>
                      </a:r>
                      <a:r>
                        <a:rPr lang="sv-SE" sz="1400" dirty="0" err="1">
                          <a:solidFill>
                            <a:schemeClr val="tx1">
                              <a:lumMod val="75000"/>
                              <a:lumOff val="25000"/>
                            </a:schemeClr>
                          </a:solidFill>
                          <a:ea typeface="+mn-lt"/>
                          <a:cs typeface="+mn-lt"/>
                        </a:rPr>
                        <a:t>two-way</a:t>
                      </a:r>
                      <a:r>
                        <a:rPr lang="sv-SE" sz="1400" dirty="0">
                          <a:solidFill>
                            <a:schemeClr val="tx1">
                              <a:lumMod val="75000"/>
                              <a:lumOff val="25000"/>
                            </a:schemeClr>
                          </a:solidFill>
                          <a:ea typeface="+mn-lt"/>
                          <a:cs typeface="+mn-lt"/>
                        </a:rPr>
                        <a:t> process </a:t>
                      </a:r>
                      <a:r>
                        <a:rPr lang="sv-SE" sz="1400" dirty="0" err="1">
                          <a:solidFill>
                            <a:schemeClr val="tx1">
                              <a:lumMod val="75000"/>
                              <a:lumOff val="25000"/>
                            </a:schemeClr>
                          </a:solidFill>
                          <a:ea typeface="+mn-lt"/>
                          <a:cs typeface="+mn-lt"/>
                        </a:rPr>
                        <a:t>of</a:t>
                      </a:r>
                      <a:r>
                        <a:rPr lang="sv-SE" sz="1400" dirty="0">
                          <a:solidFill>
                            <a:schemeClr val="tx1">
                              <a:lumMod val="75000"/>
                              <a:lumOff val="25000"/>
                            </a:schemeClr>
                          </a:solidFill>
                          <a:ea typeface="+mn-lt"/>
                          <a:cs typeface="+mn-lt"/>
                        </a:rPr>
                        <a:t> </a:t>
                      </a:r>
                      <a:r>
                        <a:rPr lang="sv-SE" sz="1400" dirty="0" err="1">
                          <a:solidFill>
                            <a:schemeClr val="tx1">
                              <a:lumMod val="75000"/>
                              <a:lumOff val="25000"/>
                            </a:schemeClr>
                          </a:solidFill>
                          <a:ea typeface="+mn-lt"/>
                          <a:cs typeface="+mn-lt"/>
                        </a:rPr>
                        <a:t>mutual</a:t>
                      </a:r>
                      <a:r>
                        <a:rPr lang="sv-SE" sz="1400" dirty="0">
                          <a:solidFill>
                            <a:schemeClr val="tx1">
                              <a:lumMod val="75000"/>
                              <a:lumOff val="25000"/>
                            </a:schemeClr>
                          </a:solidFill>
                          <a:ea typeface="+mn-lt"/>
                          <a:cs typeface="+mn-lt"/>
                        </a:rPr>
                        <a:t> adaptation </a:t>
                      </a:r>
                      <a:r>
                        <a:rPr lang="sv-SE" sz="1400" dirty="0" err="1">
                          <a:solidFill>
                            <a:schemeClr val="tx1">
                              <a:lumMod val="75000"/>
                              <a:lumOff val="25000"/>
                            </a:schemeClr>
                          </a:solidFill>
                          <a:ea typeface="+mn-lt"/>
                          <a:cs typeface="+mn-lt"/>
                        </a:rPr>
                        <a:t>between</a:t>
                      </a:r>
                      <a:r>
                        <a:rPr lang="sv-SE" sz="1400" dirty="0">
                          <a:solidFill>
                            <a:schemeClr val="tx1">
                              <a:lumMod val="75000"/>
                              <a:lumOff val="25000"/>
                            </a:schemeClr>
                          </a:solidFill>
                          <a:ea typeface="+mn-lt"/>
                          <a:cs typeface="+mn-lt"/>
                        </a:rPr>
                        <a:t> migrants and the </a:t>
                      </a:r>
                      <a:r>
                        <a:rPr lang="sv-SE" sz="1400" dirty="0" err="1">
                          <a:solidFill>
                            <a:schemeClr val="tx1">
                              <a:lumMod val="75000"/>
                              <a:lumOff val="25000"/>
                            </a:schemeClr>
                          </a:solidFill>
                          <a:ea typeface="+mn-lt"/>
                          <a:cs typeface="+mn-lt"/>
                        </a:rPr>
                        <a:t>societies</a:t>
                      </a:r>
                      <a:r>
                        <a:rPr lang="sv-SE" sz="1400" dirty="0">
                          <a:solidFill>
                            <a:schemeClr val="tx1">
                              <a:lumMod val="75000"/>
                              <a:lumOff val="25000"/>
                            </a:schemeClr>
                          </a:solidFill>
                          <a:ea typeface="+mn-lt"/>
                          <a:cs typeface="+mn-lt"/>
                        </a:rPr>
                        <a:t> in </a:t>
                      </a:r>
                      <a:r>
                        <a:rPr lang="sv-SE" sz="1400" dirty="0" err="1">
                          <a:solidFill>
                            <a:schemeClr val="tx1">
                              <a:lumMod val="75000"/>
                              <a:lumOff val="25000"/>
                            </a:schemeClr>
                          </a:solidFill>
                          <a:ea typeface="+mn-lt"/>
                          <a:cs typeface="+mn-lt"/>
                        </a:rPr>
                        <a:t>which</a:t>
                      </a:r>
                      <a:r>
                        <a:rPr lang="sv-SE" sz="1400" dirty="0">
                          <a:solidFill>
                            <a:schemeClr val="tx1">
                              <a:lumMod val="75000"/>
                              <a:lumOff val="25000"/>
                            </a:schemeClr>
                          </a:solidFill>
                          <a:ea typeface="+mn-lt"/>
                          <a:cs typeface="+mn-lt"/>
                        </a:rPr>
                        <a:t> </a:t>
                      </a:r>
                      <a:r>
                        <a:rPr lang="sv-SE" sz="1400" dirty="0" err="1">
                          <a:solidFill>
                            <a:schemeClr val="tx1">
                              <a:lumMod val="75000"/>
                              <a:lumOff val="25000"/>
                            </a:schemeClr>
                          </a:solidFill>
                          <a:ea typeface="+mn-lt"/>
                          <a:cs typeface="+mn-lt"/>
                        </a:rPr>
                        <a:t>they</a:t>
                      </a:r>
                      <a:r>
                        <a:rPr lang="sv-SE" sz="1400" dirty="0">
                          <a:solidFill>
                            <a:schemeClr val="tx1">
                              <a:lumMod val="75000"/>
                              <a:lumOff val="25000"/>
                            </a:schemeClr>
                          </a:solidFill>
                          <a:ea typeface="+mn-lt"/>
                          <a:cs typeface="+mn-lt"/>
                        </a:rPr>
                        <a:t> live, </a:t>
                      </a:r>
                      <a:r>
                        <a:rPr lang="sv-SE" sz="1400" dirty="0" err="1">
                          <a:solidFill>
                            <a:schemeClr val="tx1">
                              <a:lumMod val="75000"/>
                              <a:lumOff val="25000"/>
                            </a:schemeClr>
                          </a:solidFill>
                          <a:ea typeface="+mn-lt"/>
                          <a:cs typeface="+mn-lt"/>
                        </a:rPr>
                        <a:t>whereby</a:t>
                      </a:r>
                      <a:r>
                        <a:rPr lang="sv-SE" sz="1400" dirty="0">
                          <a:solidFill>
                            <a:schemeClr val="tx1">
                              <a:lumMod val="75000"/>
                              <a:lumOff val="25000"/>
                            </a:schemeClr>
                          </a:solidFill>
                          <a:ea typeface="+mn-lt"/>
                          <a:cs typeface="+mn-lt"/>
                        </a:rPr>
                        <a:t> migrants </a:t>
                      </a:r>
                      <a:r>
                        <a:rPr lang="sv-SE" sz="1400" dirty="0" err="1">
                          <a:solidFill>
                            <a:schemeClr val="tx1">
                              <a:lumMod val="75000"/>
                              <a:lumOff val="25000"/>
                            </a:schemeClr>
                          </a:solidFill>
                          <a:ea typeface="+mn-lt"/>
                          <a:cs typeface="+mn-lt"/>
                        </a:rPr>
                        <a:t>are</a:t>
                      </a:r>
                      <a:r>
                        <a:rPr lang="sv-SE" sz="1400" dirty="0">
                          <a:solidFill>
                            <a:schemeClr val="tx1">
                              <a:lumMod val="75000"/>
                              <a:lumOff val="25000"/>
                            </a:schemeClr>
                          </a:solidFill>
                          <a:ea typeface="+mn-lt"/>
                          <a:cs typeface="+mn-lt"/>
                        </a:rPr>
                        <a:t> </a:t>
                      </a:r>
                      <a:r>
                        <a:rPr lang="sv-SE" sz="1400" dirty="0" err="1">
                          <a:solidFill>
                            <a:schemeClr val="tx1">
                              <a:lumMod val="75000"/>
                              <a:lumOff val="25000"/>
                            </a:schemeClr>
                          </a:solidFill>
                          <a:ea typeface="+mn-lt"/>
                          <a:cs typeface="+mn-lt"/>
                        </a:rPr>
                        <a:t>incorporated</a:t>
                      </a:r>
                      <a:r>
                        <a:rPr lang="sv-SE" sz="1400" dirty="0">
                          <a:solidFill>
                            <a:schemeClr val="tx1">
                              <a:lumMod val="75000"/>
                              <a:lumOff val="25000"/>
                            </a:schemeClr>
                          </a:solidFill>
                          <a:ea typeface="+mn-lt"/>
                          <a:cs typeface="+mn-lt"/>
                        </a:rPr>
                        <a:t> </a:t>
                      </a:r>
                      <a:r>
                        <a:rPr lang="sv-SE" sz="1400" dirty="0" err="1">
                          <a:solidFill>
                            <a:schemeClr val="tx1">
                              <a:lumMod val="75000"/>
                              <a:lumOff val="25000"/>
                            </a:schemeClr>
                          </a:solidFill>
                          <a:ea typeface="+mn-lt"/>
                          <a:cs typeface="+mn-lt"/>
                        </a:rPr>
                        <a:t>into</a:t>
                      </a:r>
                      <a:r>
                        <a:rPr lang="sv-SE" sz="1400" dirty="0">
                          <a:solidFill>
                            <a:schemeClr val="tx1">
                              <a:lumMod val="75000"/>
                              <a:lumOff val="25000"/>
                            </a:schemeClr>
                          </a:solidFill>
                          <a:ea typeface="+mn-lt"/>
                          <a:cs typeface="+mn-lt"/>
                        </a:rPr>
                        <a:t> the social, </a:t>
                      </a:r>
                      <a:r>
                        <a:rPr lang="sv-SE" sz="1400" dirty="0" err="1">
                          <a:solidFill>
                            <a:schemeClr val="tx1">
                              <a:lumMod val="75000"/>
                              <a:lumOff val="25000"/>
                            </a:schemeClr>
                          </a:solidFill>
                          <a:ea typeface="+mn-lt"/>
                          <a:cs typeface="+mn-lt"/>
                        </a:rPr>
                        <a:t>economic</a:t>
                      </a:r>
                      <a:r>
                        <a:rPr lang="sv-SE" sz="1400" dirty="0">
                          <a:solidFill>
                            <a:schemeClr val="tx1">
                              <a:lumMod val="75000"/>
                              <a:lumOff val="25000"/>
                            </a:schemeClr>
                          </a:solidFill>
                          <a:ea typeface="+mn-lt"/>
                          <a:cs typeface="+mn-lt"/>
                        </a:rPr>
                        <a:t>, </a:t>
                      </a:r>
                      <a:r>
                        <a:rPr lang="sv-SE" sz="1400" dirty="0" err="1">
                          <a:solidFill>
                            <a:schemeClr val="tx1">
                              <a:lumMod val="75000"/>
                              <a:lumOff val="25000"/>
                            </a:schemeClr>
                          </a:solidFill>
                          <a:ea typeface="+mn-lt"/>
                          <a:cs typeface="+mn-lt"/>
                        </a:rPr>
                        <a:t>cultural</a:t>
                      </a:r>
                      <a:r>
                        <a:rPr lang="sv-SE" sz="1400" dirty="0">
                          <a:solidFill>
                            <a:schemeClr val="tx1">
                              <a:lumMod val="75000"/>
                              <a:lumOff val="25000"/>
                            </a:schemeClr>
                          </a:solidFill>
                          <a:ea typeface="+mn-lt"/>
                          <a:cs typeface="+mn-lt"/>
                        </a:rPr>
                        <a:t> and </a:t>
                      </a:r>
                      <a:r>
                        <a:rPr lang="sv-SE" sz="1400" dirty="0" err="1">
                          <a:solidFill>
                            <a:schemeClr val="tx1">
                              <a:lumMod val="75000"/>
                              <a:lumOff val="25000"/>
                            </a:schemeClr>
                          </a:solidFill>
                          <a:ea typeface="+mn-lt"/>
                          <a:cs typeface="+mn-lt"/>
                        </a:rPr>
                        <a:t>political</a:t>
                      </a:r>
                      <a:r>
                        <a:rPr lang="sv-SE" sz="1400" dirty="0">
                          <a:solidFill>
                            <a:schemeClr val="tx1">
                              <a:lumMod val="75000"/>
                              <a:lumOff val="25000"/>
                            </a:schemeClr>
                          </a:solidFill>
                          <a:ea typeface="+mn-lt"/>
                          <a:cs typeface="+mn-lt"/>
                        </a:rPr>
                        <a:t> </a:t>
                      </a:r>
                      <a:r>
                        <a:rPr lang="sv-SE" sz="1400" dirty="0" err="1">
                          <a:solidFill>
                            <a:schemeClr val="tx1">
                              <a:lumMod val="75000"/>
                              <a:lumOff val="25000"/>
                            </a:schemeClr>
                          </a:solidFill>
                          <a:ea typeface="+mn-lt"/>
                          <a:cs typeface="+mn-lt"/>
                        </a:rPr>
                        <a:t>life</a:t>
                      </a:r>
                      <a:r>
                        <a:rPr lang="sv-SE" sz="1400" dirty="0">
                          <a:solidFill>
                            <a:schemeClr val="tx1">
                              <a:lumMod val="75000"/>
                              <a:lumOff val="25000"/>
                            </a:schemeClr>
                          </a:solidFill>
                          <a:ea typeface="+mn-lt"/>
                          <a:cs typeface="+mn-lt"/>
                        </a:rPr>
                        <a:t> </a:t>
                      </a:r>
                      <a:r>
                        <a:rPr lang="sv-SE" sz="1400" dirty="0" err="1">
                          <a:solidFill>
                            <a:schemeClr val="tx1">
                              <a:lumMod val="75000"/>
                              <a:lumOff val="25000"/>
                            </a:schemeClr>
                          </a:solidFill>
                          <a:ea typeface="+mn-lt"/>
                          <a:cs typeface="+mn-lt"/>
                        </a:rPr>
                        <a:t>of</a:t>
                      </a:r>
                      <a:r>
                        <a:rPr lang="sv-SE" sz="1400" dirty="0">
                          <a:solidFill>
                            <a:schemeClr val="tx1">
                              <a:lumMod val="75000"/>
                              <a:lumOff val="25000"/>
                            </a:schemeClr>
                          </a:solidFill>
                          <a:ea typeface="+mn-lt"/>
                          <a:cs typeface="+mn-lt"/>
                        </a:rPr>
                        <a:t> the </a:t>
                      </a:r>
                      <a:r>
                        <a:rPr lang="sv-SE" sz="1400" dirty="0" err="1">
                          <a:solidFill>
                            <a:schemeClr val="tx1">
                              <a:lumMod val="75000"/>
                              <a:lumOff val="25000"/>
                            </a:schemeClr>
                          </a:solidFill>
                          <a:ea typeface="+mn-lt"/>
                          <a:cs typeface="+mn-lt"/>
                        </a:rPr>
                        <a:t>receiving</a:t>
                      </a:r>
                      <a:r>
                        <a:rPr lang="sv-SE" sz="1400" dirty="0">
                          <a:solidFill>
                            <a:schemeClr val="tx1">
                              <a:lumMod val="75000"/>
                              <a:lumOff val="25000"/>
                            </a:schemeClr>
                          </a:solidFill>
                          <a:ea typeface="+mn-lt"/>
                          <a:cs typeface="+mn-lt"/>
                        </a:rPr>
                        <a:t> </a:t>
                      </a:r>
                      <a:r>
                        <a:rPr lang="sv-SE" sz="1400" dirty="0" err="1">
                          <a:solidFill>
                            <a:schemeClr val="tx1">
                              <a:lumMod val="75000"/>
                              <a:lumOff val="25000"/>
                            </a:schemeClr>
                          </a:solidFill>
                          <a:ea typeface="+mn-lt"/>
                          <a:cs typeface="+mn-lt"/>
                        </a:rPr>
                        <a:t>community</a:t>
                      </a:r>
                      <a:r>
                        <a:rPr lang="sv-SE" sz="1400" dirty="0">
                          <a:solidFill>
                            <a:schemeClr val="tx1">
                              <a:lumMod val="75000"/>
                              <a:lumOff val="25000"/>
                            </a:schemeClr>
                          </a:solidFill>
                          <a:ea typeface="+mn-lt"/>
                          <a:cs typeface="+mn-lt"/>
                        </a:rPr>
                        <a:t>. It </a:t>
                      </a:r>
                      <a:r>
                        <a:rPr lang="sv-SE" sz="1400" dirty="0" err="1">
                          <a:solidFill>
                            <a:schemeClr val="tx1">
                              <a:lumMod val="75000"/>
                              <a:lumOff val="25000"/>
                            </a:schemeClr>
                          </a:solidFill>
                          <a:ea typeface="+mn-lt"/>
                          <a:cs typeface="+mn-lt"/>
                        </a:rPr>
                        <a:t>entails</a:t>
                      </a:r>
                      <a:r>
                        <a:rPr lang="sv-SE" sz="1400" dirty="0">
                          <a:solidFill>
                            <a:schemeClr val="tx1">
                              <a:lumMod val="75000"/>
                              <a:lumOff val="25000"/>
                            </a:schemeClr>
                          </a:solidFill>
                          <a:ea typeface="+mn-lt"/>
                          <a:cs typeface="+mn-lt"/>
                        </a:rPr>
                        <a:t> a set </a:t>
                      </a:r>
                      <a:r>
                        <a:rPr lang="sv-SE" sz="1400" dirty="0" err="1">
                          <a:solidFill>
                            <a:schemeClr val="tx1">
                              <a:lumMod val="75000"/>
                              <a:lumOff val="25000"/>
                            </a:schemeClr>
                          </a:solidFill>
                          <a:ea typeface="+mn-lt"/>
                          <a:cs typeface="+mn-lt"/>
                        </a:rPr>
                        <a:t>of</a:t>
                      </a:r>
                      <a:r>
                        <a:rPr lang="sv-SE" sz="1400" dirty="0">
                          <a:solidFill>
                            <a:schemeClr val="tx1">
                              <a:lumMod val="75000"/>
                              <a:lumOff val="25000"/>
                            </a:schemeClr>
                          </a:solidFill>
                          <a:ea typeface="+mn-lt"/>
                          <a:cs typeface="+mn-lt"/>
                        </a:rPr>
                        <a:t> joint </a:t>
                      </a:r>
                      <a:r>
                        <a:rPr lang="sv-SE" sz="1400" dirty="0" err="1">
                          <a:solidFill>
                            <a:schemeClr val="tx1">
                              <a:lumMod val="75000"/>
                              <a:lumOff val="25000"/>
                            </a:schemeClr>
                          </a:solidFill>
                          <a:ea typeface="+mn-lt"/>
                          <a:cs typeface="+mn-lt"/>
                        </a:rPr>
                        <a:t>responsibilities</a:t>
                      </a:r>
                      <a:r>
                        <a:rPr lang="sv-SE" sz="1400" dirty="0">
                          <a:solidFill>
                            <a:schemeClr val="tx1">
                              <a:lumMod val="75000"/>
                              <a:lumOff val="25000"/>
                            </a:schemeClr>
                          </a:solidFill>
                          <a:ea typeface="+mn-lt"/>
                          <a:cs typeface="+mn-lt"/>
                        </a:rPr>
                        <a:t> for migrants and </a:t>
                      </a:r>
                      <a:r>
                        <a:rPr lang="sv-SE" sz="1400" dirty="0" err="1">
                          <a:solidFill>
                            <a:schemeClr val="tx1">
                              <a:lumMod val="75000"/>
                              <a:lumOff val="25000"/>
                            </a:schemeClr>
                          </a:solidFill>
                          <a:ea typeface="+mn-lt"/>
                          <a:cs typeface="+mn-lt"/>
                        </a:rPr>
                        <a:t>communities</a:t>
                      </a:r>
                      <a:r>
                        <a:rPr lang="sv-SE" sz="1400" dirty="0">
                          <a:solidFill>
                            <a:schemeClr val="tx1">
                              <a:lumMod val="75000"/>
                              <a:lumOff val="25000"/>
                            </a:schemeClr>
                          </a:solidFill>
                          <a:ea typeface="+mn-lt"/>
                          <a:cs typeface="+mn-lt"/>
                        </a:rPr>
                        <a:t>, and </a:t>
                      </a:r>
                      <a:r>
                        <a:rPr lang="sv-SE" sz="1400" dirty="0" err="1">
                          <a:solidFill>
                            <a:schemeClr val="tx1">
                              <a:lumMod val="75000"/>
                              <a:lumOff val="25000"/>
                            </a:schemeClr>
                          </a:solidFill>
                          <a:ea typeface="+mn-lt"/>
                          <a:cs typeface="+mn-lt"/>
                        </a:rPr>
                        <a:t>incorporates</a:t>
                      </a:r>
                      <a:r>
                        <a:rPr lang="sv-SE" sz="1400" dirty="0">
                          <a:solidFill>
                            <a:schemeClr val="tx1">
                              <a:lumMod val="75000"/>
                              <a:lumOff val="25000"/>
                            </a:schemeClr>
                          </a:solidFill>
                          <a:ea typeface="+mn-lt"/>
                          <a:cs typeface="+mn-lt"/>
                        </a:rPr>
                        <a:t> </a:t>
                      </a:r>
                      <a:r>
                        <a:rPr lang="sv-SE" sz="1400" dirty="0" err="1">
                          <a:solidFill>
                            <a:schemeClr val="tx1">
                              <a:lumMod val="75000"/>
                              <a:lumOff val="25000"/>
                            </a:schemeClr>
                          </a:solidFill>
                          <a:ea typeface="+mn-lt"/>
                          <a:cs typeface="+mn-lt"/>
                        </a:rPr>
                        <a:t>other</a:t>
                      </a:r>
                      <a:r>
                        <a:rPr lang="sv-SE" sz="1400" dirty="0">
                          <a:solidFill>
                            <a:schemeClr val="tx1">
                              <a:lumMod val="75000"/>
                              <a:lumOff val="25000"/>
                            </a:schemeClr>
                          </a:solidFill>
                          <a:ea typeface="+mn-lt"/>
                          <a:cs typeface="+mn-lt"/>
                        </a:rPr>
                        <a:t> </a:t>
                      </a:r>
                      <a:r>
                        <a:rPr lang="sv-SE" sz="1400" dirty="0" err="1">
                          <a:solidFill>
                            <a:schemeClr val="tx1">
                              <a:lumMod val="75000"/>
                              <a:lumOff val="25000"/>
                            </a:schemeClr>
                          </a:solidFill>
                          <a:ea typeface="+mn-lt"/>
                          <a:cs typeface="+mn-lt"/>
                        </a:rPr>
                        <a:t>related</a:t>
                      </a:r>
                      <a:r>
                        <a:rPr lang="sv-SE" sz="1400" dirty="0">
                          <a:solidFill>
                            <a:schemeClr val="tx1">
                              <a:lumMod val="75000"/>
                              <a:lumOff val="25000"/>
                            </a:schemeClr>
                          </a:solidFill>
                          <a:ea typeface="+mn-lt"/>
                          <a:cs typeface="+mn-lt"/>
                        </a:rPr>
                        <a:t> </a:t>
                      </a:r>
                      <a:r>
                        <a:rPr lang="sv-SE" sz="1400" dirty="0" err="1">
                          <a:solidFill>
                            <a:schemeClr val="tx1">
                              <a:lumMod val="75000"/>
                              <a:lumOff val="25000"/>
                            </a:schemeClr>
                          </a:solidFill>
                          <a:ea typeface="+mn-lt"/>
                          <a:cs typeface="+mn-lt"/>
                        </a:rPr>
                        <a:t>notions</a:t>
                      </a:r>
                      <a:r>
                        <a:rPr lang="sv-SE" sz="1400" dirty="0">
                          <a:solidFill>
                            <a:schemeClr val="tx1">
                              <a:lumMod val="75000"/>
                              <a:lumOff val="25000"/>
                            </a:schemeClr>
                          </a:solidFill>
                          <a:ea typeface="+mn-lt"/>
                          <a:cs typeface="+mn-lt"/>
                        </a:rPr>
                        <a:t> </a:t>
                      </a:r>
                      <a:r>
                        <a:rPr lang="sv-SE" sz="1400" dirty="0" err="1">
                          <a:solidFill>
                            <a:schemeClr val="tx1">
                              <a:lumMod val="75000"/>
                              <a:lumOff val="25000"/>
                            </a:schemeClr>
                          </a:solidFill>
                          <a:ea typeface="+mn-lt"/>
                          <a:cs typeface="+mn-lt"/>
                        </a:rPr>
                        <a:t>such</a:t>
                      </a:r>
                      <a:r>
                        <a:rPr lang="sv-SE" sz="1400" dirty="0">
                          <a:solidFill>
                            <a:schemeClr val="tx1">
                              <a:lumMod val="75000"/>
                              <a:lumOff val="25000"/>
                            </a:schemeClr>
                          </a:solidFill>
                          <a:ea typeface="+mn-lt"/>
                          <a:cs typeface="+mn-lt"/>
                        </a:rPr>
                        <a:t> as social </a:t>
                      </a:r>
                      <a:r>
                        <a:rPr lang="sv-SE" sz="1400" dirty="0" err="1">
                          <a:solidFill>
                            <a:schemeClr val="tx1">
                              <a:lumMod val="75000"/>
                              <a:lumOff val="25000"/>
                            </a:schemeClr>
                          </a:solidFill>
                          <a:ea typeface="+mn-lt"/>
                          <a:cs typeface="+mn-lt"/>
                        </a:rPr>
                        <a:t>inclusion</a:t>
                      </a:r>
                      <a:r>
                        <a:rPr lang="sv-SE" sz="1400" dirty="0">
                          <a:solidFill>
                            <a:schemeClr val="tx1">
                              <a:lumMod val="75000"/>
                              <a:lumOff val="25000"/>
                            </a:schemeClr>
                          </a:solidFill>
                          <a:ea typeface="+mn-lt"/>
                          <a:cs typeface="+mn-lt"/>
                        </a:rPr>
                        <a:t> and social cohesion</a:t>
                      </a:r>
                      <a:r>
                        <a:rPr lang="sv-SE" sz="1400" baseline="30000" dirty="0">
                          <a:solidFill>
                            <a:schemeClr val="tx1">
                              <a:lumMod val="75000"/>
                              <a:lumOff val="25000"/>
                            </a:schemeClr>
                          </a:solidFill>
                          <a:ea typeface="+mn-lt"/>
                          <a:cs typeface="+mn-lt"/>
                        </a:rPr>
                        <a:t>35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919087345"/>
                  </a:ext>
                </a:extLst>
              </a:tr>
            </a:tbl>
          </a:graphicData>
        </a:graphic>
      </p:graphicFrame>
      <p:sp>
        <p:nvSpPr>
          <p:cNvPr id="3" name="Pil: böjd 2">
            <a:extLst>
              <a:ext uri="{FF2B5EF4-FFF2-40B4-BE49-F238E27FC236}">
                <a16:creationId xmlns:a16="http://schemas.microsoft.com/office/drawing/2014/main" id="{D5825B4E-14DE-484A-B9DB-BC31FDCC3151}"/>
              </a:ext>
            </a:extLst>
          </p:cNvPr>
          <p:cNvSpPr/>
          <p:nvPr/>
        </p:nvSpPr>
        <p:spPr>
          <a:xfrm flipV="1">
            <a:off x="1620570" y="2972397"/>
            <a:ext cx="1930350" cy="1812962"/>
          </a:xfrm>
          <a:prstGeom prst="bentArrow">
            <a:avLst>
              <a:gd name="adj1" fmla="val 11870"/>
              <a:gd name="adj2" fmla="val 16496"/>
              <a:gd name="adj3" fmla="val 23262"/>
              <a:gd name="adj4" fmla="val 29953"/>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grpSp>
        <p:nvGrpSpPr>
          <p:cNvPr id="24" name="Group 23">
            <a:extLst>
              <a:ext uri="{FF2B5EF4-FFF2-40B4-BE49-F238E27FC236}">
                <a16:creationId xmlns:a16="http://schemas.microsoft.com/office/drawing/2014/main" id="{1AC0BA89-F2C3-9D4B-8C25-6501FD22B731}"/>
              </a:ext>
            </a:extLst>
          </p:cNvPr>
          <p:cNvGrpSpPr/>
          <p:nvPr/>
        </p:nvGrpSpPr>
        <p:grpSpPr>
          <a:xfrm>
            <a:off x="4106950" y="3444366"/>
            <a:ext cx="6828925" cy="2259338"/>
            <a:chOff x="4106950" y="3444366"/>
            <a:chExt cx="6828925" cy="2259338"/>
          </a:xfrm>
        </p:grpSpPr>
        <p:grpSp>
          <p:nvGrpSpPr>
            <p:cNvPr id="13" name="Group 12">
              <a:extLst>
                <a:ext uri="{FF2B5EF4-FFF2-40B4-BE49-F238E27FC236}">
                  <a16:creationId xmlns:a16="http://schemas.microsoft.com/office/drawing/2014/main" id="{7832B588-1104-4A42-A353-DDC0FC85256E}"/>
                </a:ext>
              </a:extLst>
            </p:cNvPr>
            <p:cNvGrpSpPr/>
            <p:nvPr/>
          </p:nvGrpSpPr>
          <p:grpSpPr>
            <a:xfrm>
              <a:off x="4106950" y="3444366"/>
              <a:ext cx="5217346" cy="400110"/>
              <a:chOff x="4192826" y="3444366"/>
              <a:chExt cx="5217346" cy="400110"/>
            </a:xfrm>
          </p:grpSpPr>
          <p:sp>
            <p:nvSpPr>
              <p:cNvPr id="8" name="textruta 7">
                <a:extLst>
                  <a:ext uri="{FF2B5EF4-FFF2-40B4-BE49-F238E27FC236}">
                    <a16:creationId xmlns:a16="http://schemas.microsoft.com/office/drawing/2014/main" id="{0F930AC4-D8A0-4399-8B0E-B9A24D9B9C05}"/>
                  </a:ext>
                </a:extLst>
              </p:cNvPr>
              <p:cNvSpPr txBox="1"/>
              <p:nvPr/>
            </p:nvSpPr>
            <p:spPr>
              <a:xfrm>
                <a:off x="4937760" y="3444366"/>
                <a:ext cx="4472412" cy="400110"/>
              </a:xfrm>
              <a:prstGeom prst="rect">
                <a:avLst/>
              </a:prstGeom>
              <a:noFill/>
            </p:spPr>
            <p:txBody>
              <a:bodyPr wrap="square" rtlCol="0">
                <a:spAutoFit/>
              </a:bodyPr>
              <a:lstStyle/>
              <a:p>
                <a:r>
                  <a:rPr lang="sv-SE" sz="2000" dirty="0">
                    <a:solidFill>
                      <a:schemeClr val="accent3"/>
                    </a:solidFill>
                  </a:rPr>
                  <a:t>A </a:t>
                </a:r>
                <a:r>
                  <a:rPr lang="sv-SE" sz="2000" dirty="0" err="1">
                    <a:solidFill>
                      <a:schemeClr val="accent3"/>
                    </a:solidFill>
                  </a:rPr>
                  <a:t>two-way</a:t>
                </a:r>
                <a:r>
                  <a:rPr lang="sv-SE" sz="2000" dirty="0">
                    <a:solidFill>
                      <a:schemeClr val="accent3"/>
                    </a:solidFill>
                  </a:rPr>
                  <a:t> process </a:t>
                </a:r>
              </a:p>
            </p:txBody>
          </p:sp>
          <p:pic>
            <p:nvPicPr>
              <p:cNvPr id="12" name="Bild 11" descr="Överföring">
                <a:extLst>
                  <a:ext uri="{FF2B5EF4-FFF2-40B4-BE49-F238E27FC236}">
                    <a16:creationId xmlns:a16="http://schemas.microsoft.com/office/drawing/2014/main" id="{E21467A3-1AF8-4C42-B187-09D8657A841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flipV="1">
                <a:off x="4192826" y="3453813"/>
                <a:ext cx="389502" cy="389502"/>
              </a:xfrm>
              <a:prstGeom prst="rect">
                <a:avLst/>
              </a:prstGeom>
            </p:spPr>
          </p:pic>
        </p:grpSp>
        <p:grpSp>
          <p:nvGrpSpPr>
            <p:cNvPr id="23" name="Group 22">
              <a:extLst>
                <a:ext uri="{FF2B5EF4-FFF2-40B4-BE49-F238E27FC236}">
                  <a16:creationId xmlns:a16="http://schemas.microsoft.com/office/drawing/2014/main" id="{CF997CE2-0E58-E74B-BC6F-AABD55DA371F}"/>
                </a:ext>
              </a:extLst>
            </p:cNvPr>
            <p:cNvGrpSpPr/>
            <p:nvPr/>
          </p:nvGrpSpPr>
          <p:grpSpPr>
            <a:xfrm>
              <a:off x="4106950" y="5240513"/>
              <a:ext cx="6828925" cy="463191"/>
              <a:chOff x="4160469" y="5240513"/>
              <a:chExt cx="6828925" cy="463191"/>
            </a:xfrm>
          </p:grpSpPr>
          <p:sp>
            <p:nvSpPr>
              <p:cNvPr id="10" name="textruta 9">
                <a:extLst>
                  <a:ext uri="{FF2B5EF4-FFF2-40B4-BE49-F238E27FC236}">
                    <a16:creationId xmlns:a16="http://schemas.microsoft.com/office/drawing/2014/main" id="{53EDEBBF-9DB6-4C38-996F-0531AEAA5A31}"/>
                  </a:ext>
                </a:extLst>
              </p:cNvPr>
              <p:cNvSpPr txBox="1"/>
              <p:nvPr/>
            </p:nvSpPr>
            <p:spPr>
              <a:xfrm>
                <a:off x="4937760" y="5240513"/>
                <a:ext cx="6051634" cy="400110"/>
              </a:xfrm>
              <a:prstGeom prst="rect">
                <a:avLst/>
              </a:prstGeom>
              <a:noFill/>
            </p:spPr>
            <p:txBody>
              <a:bodyPr wrap="square" rtlCol="0">
                <a:spAutoFit/>
              </a:bodyPr>
              <a:lstStyle/>
              <a:p>
                <a:r>
                  <a:rPr lang="sv-SE" sz="2000" dirty="0" err="1">
                    <a:solidFill>
                      <a:schemeClr val="accent3"/>
                    </a:solidFill>
                  </a:rPr>
                  <a:t>Incorporates</a:t>
                </a:r>
                <a:r>
                  <a:rPr lang="sv-SE" sz="2000" dirty="0">
                    <a:solidFill>
                      <a:schemeClr val="accent3"/>
                    </a:solidFill>
                  </a:rPr>
                  <a:t> social </a:t>
                </a:r>
                <a:r>
                  <a:rPr lang="sv-SE" sz="2000" dirty="0" err="1">
                    <a:solidFill>
                      <a:schemeClr val="accent3"/>
                    </a:solidFill>
                  </a:rPr>
                  <a:t>inclusion</a:t>
                </a:r>
                <a:r>
                  <a:rPr lang="sv-SE" sz="2000" dirty="0">
                    <a:solidFill>
                      <a:schemeClr val="accent3"/>
                    </a:solidFill>
                  </a:rPr>
                  <a:t> and social </a:t>
                </a:r>
                <a:r>
                  <a:rPr lang="sv-SE" sz="2000" dirty="0" err="1">
                    <a:solidFill>
                      <a:schemeClr val="accent3"/>
                    </a:solidFill>
                  </a:rPr>
                  <a:t>cohesion</a:t>
                </a:r>
                <a:endParaRPr lang="sv-SE" sz="2000" dirty="0">
                  <a:solidFill>
                    <a:schemeClr val="accent3"/>
                  </a:solidFill>
                </a:endParaRPr>
              </a:p>
            </p:txBody>
          </p:sp>
          <p:pic>
            <p:nvPicPr>
              <p:cNvPr id="14" name="Bild 13" descr="Grupp med människor">
                <a:extLst>
                  <a:ext uri="{FF2B5EF4-FFF2-40B4-BE49-F238E27FC236}">
                    <a16:creationId xmlns:a16="http://schemas.microsoft.com/office/drawing/2014/main" id="{D2CA0AE5-F9E7-43EB-B315-A1C25B4382D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0800000" flipH="1" flipV="1">
                <a:off x="4160469" y="5249486"/>
                <a:ext cx="454218" cy="454218"/>
              </a:xfrm>
              <a:prstGeom prst="rect">
                <a:avLst/>
              </a:prstGeom>
            </p:spPr>
          </p:pic>
        </p:grpSp>
        <p:grpSp>
          <p:nvGrpSpPr>
            <p:cNvPr id="15" name="Group 14">
              <a:extLst>
                <a:ext uri="{FF2B5EF4-FFF2-40B4-BE49-F238E27FC236}">
                  <a16:creationId xmlns:a16="http://schemas.microsoft.com/office/drawing/2014/main" id="{F3C19D19-D52D-2B46-8A7B-8B3DA734F3AC}"/>
                </a:ext>
              </a:extLst>
            </p:cNvPr>
            <p:cNvGrpSpPr/>
            <p:nvPr/>
          </p:nvGrpSpPr>
          <p:grpSpPr>
            <a:xfrm>
              <a:off x="4106950" y="3998684"/>
              <a:ext cx="5272665" cy="500141"/>
              <a:chOff x="4137507" y="3998684"/>
              <a:chExt cx="5272665" cy="500141"/>
            </a:xfrm>
          </p:grpSpPr>
          <p:sp>
            <p:nvSpPr>
              <p:cNvPr id="7" name="textruta 6">
                <a:extLst>
                  <a:ext uri="{FF2B5EF4-FFF2-40B4-BE49-F238E27FC236}">
                    <a16:creationId xmlns:a16="http://schemas.microsoft.com/office/drawing/2014/main" id="{47ED6422-B3E7-4283-A2CF-9E24DAE28943}"/>
                  </a:ext>
                </a:extLst>
              </p:cNvPr>
              <p:cNvSpPr txBox="1"/>
              <p:nvPr/>
            </p:nvSpPr>
            <p:spPr>
              <a:xfrm>
                <a:off x="4937760" y="4043082"/>
                <a:ext cx="4472412" cy="400110"/>
              </a:xfrm>
              <a:prstGeom prst="rect">
                <a:avLst/>
              </a:prstGeom>
              <a:noFill/>
            </p:spPr>
            <p:txBody>
              <a:bodyPr wrap="square" rtlCol="0">
                <a:spAutoFit/>
              </a:bodyPr>
              <a:lstStyle/>
              <a:p>
                <a:r>
                  <a:rPr lang="sv-SE" sz="2000" dirty="0">
                    <a:solidFill>
                      <a:schemeClr val="accent3"/>
                    </a:solidFill>
                  </a:rPr>
                  <a:t>Mutual adaption</a:t>
                </a:r>
              </a:p>
            </p:txBody>
          </p:sp>
          <p:pic>
            <p:nvPicPr>
              <p:cNvPr id="16" name="Bild 15" descr="Kugghjul">
                <a:extLst>
                  <a:ext uri="{FF2B5EF4-FFF2-40B4-BE49-F238E27FC236}">
                    <a16:creationId xmlns:a16="http://schemas.microsoft.com/office/drawing/2014/main" id="{C96F6EBB-0914-40D6-8EF2-02C92BFAE8C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750036" flipH="1" flipV="1">
                <a:off x="4137507" y="3998684"/>
                <a:ext cx="500141" cy="500141"/>
              </a:xfrm>
              <a:prstGeom prst="rect">
                <a:avLst/>
              </a:prstGeom>
            </p:spPr>
          </p:pic>
        </p:grpSp>
        <p:grpSp>
          <p:nvGrpSpPr>
            <p:cNvPr id="17" name="Group 16">
              <a:extLst>
                <a:ext uri="{FF2B5EF4-FFF2-40B4-BE49-F238E27FC236}">
                  <a16:creationId xmlns:a16="http://schemas.microsoft.com/office/drawing/2014/main" id="{AC8E5FC5-D19E-C14B-93D5-2D36F7B09FE4}"/>
                </a:ext>
              </a:extLst>
            </p:cNvPr>
            <p:cNvGrpSpPr/>
            <p:nvPr/>
          </p:nvGrpSpPr>
          <p:grpSpPr>
            <a:xfrm>
              <a:off x="4106950" y="4599874"/>
              <a:ext cx="5303222" cy="575722"/>
              <a:chOff x="4106950" y="4599874"/>
              <a:chExt cx="5303222" cy="575722"/>
            </a:xfrm>
          </p:grpSpPr>
          <p:sp>
            <p:nvSpPr>
              <p:cNvPr id="9" name="textruta 8">
                <a:extLst>
                  <a:ext uri="{FF2B5EF4-FFF2-40B4-BE49-F238E27FC236}">
                    <a16:creationId xmlns:a16="http://schemas.microsoft.com/office/drawing/2014/main" id="{11D19D28-5117-4A51-AF8C-FFD95EAC8BDE}"/>
                  </a:ext>
                </a:extLst>
              </p:cNvPr>
              <p:cNvSpPr txBox="1"/>
              <p:nvPr/>
            </p:nvSpPr>
            <p:spPr>
              <a:xfrm>
                <a:off x="4937760" y="4641798"/>
                <a:ext cx="4472412" cy="400110"/>
              </a:xfrm>
              <a:prstGeom prst="rect">
                <a:avLst/>
              </a:prstGeom>
              <a:noFill/>
            </p:spPr>
            <p:txBody>
              <a:bodyPr wrap="square" rtlCol="0">
                <a:spAutoFit/>
              </a:bodyPr>
              <a:lstStyle/>
              <a:p>
                <a:r>
                  <a:rPr lang="sv-SE" sz="2000" dirty="0">
                    <a:solidFill>
                      <a:schemeClr val="accent3"/>
                    </a:solidFill>
                  </a:rPr>
                  <a:t>Joint </a:t>
                </a:r>
                <a:r>
                  <a:rPr lang="sv-SE" sz="2000" dirty="0" err="1">
                    <a:solidFill>
                      <a:schemeClr val="accent3"/>
                    </a:solidFill>
                  </a:rPr>
                  <a:t>responsibilities</a:t>
                </a:r>
                <a:endParaRPr lang="sv-SE" sz="2000" dirty="0">
                  <a:solidFill>
                    <a:schemeClr val="accent3"/>
                  </a:solidFill>
                </a:endParaRPr>
              </a:p>
            </p:txBody>
          </p:sp>
          <p:grpSp>
            <p:nvGrpSpPr>
              <p:cNvPr id="21" name="Grupp 20">
                <a:extLst>
                  <a:ext uri="{FF2B5EF4-FFF2-40B4-BE49-F238E27FC236}">
                    <a16:creationId xmlns:a16="http://schemas.microsoft.com/office/drawing/2014/main" id="{6DA26A0E-A27A-4514-AFA3-594E401C403E}"/>
                  </a:ext>
                </a:extLst>
              </p:cNvPr>
              <p:cNvGrpSpPr/>
              <p:nvPr/>
            </p:nvGrpSpPr>
            <p:grpSpPr>
              <a:xfrm rot="1275374">
                <a:off x="4106950" y="4599874"/>
                <a:ext cx="561254" cy="575722"/>
                <a:chOff x="2947066" y="4562965"/>
                <a:chExt cx="766088" cy="785837"/>
              </a:xfrm>
            </p:grpSpPr>
            <p:pic>
              <p:nvPicPr>
                <p:cNvPr id="18" name="Bild 17" descr="Öppen hand">
                  <a:extLst>
                    <a:ext uri="{FF2B5EF4-FFF2-40B4-BE49-F238E27FC236}">
                      <a16:creationId xmlns:a16="http://schemas.microsoft.com/office/drawing/2014/main" id="{A9F39535-EE5A-4DC8-8C99-30E64A7944B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flipH="1" flipV="1">
                  <a:off x="3119326" y="4562965"/>
                  <a:ext cx="593828" cy="593828"/>
                </a:xfrm>
                <a:prstGeom prst="rect">
                  <a:avLst/>
                </a:prstGeom>
              </p:spPr>
            </p:pic>
            <p:pic>
              <p:nvPicPr>
                <p:cNvPr id="20" name="Bild 19" descr="Skyddande hand">
                  <a:extLst>
                    <a:ext uri="{FF2B5EF4-FFF2-40B4-BE49-F238E27FC236}">
                      <a16:creationId xmlns:a16="http://schemas.microsoft.com/office/drawing/2014/main" id="{F802B190-1259-47EC-BD3F-4C228E6AC73B}"/>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flipH="1" flipV="1">
                  <a:off x="2947066" y="4754973"/>
                  <a:ext cx="593829" cy="593829"/>
                </a:xfrm>
                <a:prstGeom prst="rect">
                  <a:avLst/>
                </a:prstGeom>
              </p:spPr>
            </p:pic>
          </p:grpSp>
        </p:grpSp>
      </p:grpSp>
      <p:sp>
        <p:nvSpPr>
          <p:cNvPr id="19" name="Rektangel 18">
            <a:extLst>
              <a:ext uri="{FF2B5EF4-FFF2-40B4-BE49-F238E27FC236}">
                <a16:creationId xmlns:a16="http://schemas.microsoft.com/office/drawing/2014/main" id="{155EBC5D-0C52-4EF2-8F84-44627CCC2566}"/>
              </a:ext>
            </a:extLst>
          </p:cNvPr>
          <p:cNvSpPr/>
          <p:nvPr/>
        </p:nvSpPr>
        <p:spPr>
          <a:xfrm>
            <a:off x="-1" y="0"/>
            <a:ext cx="324853" cy="6858000"/>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sv-SE" sz="1400" dirty="0" err="1"/>
              <a:t>Section</a:t>
            </a:r>
            <a:r>
              <a:rPr lang="sv-SE" sz="1400" dirty="0"/>
              <a:t> 3. Durable solutions: </a:t>
            </a:r>
            <a:r>
              <a:rPr lang="sv-SE" sz="1400" dirty="0" err="1"/>
              <a:t>Resettlement</a:t>
            </a:r>
            <a:r>
              <a:rPr lang="sv-SE" sz="1400" dirty="0"/>
              <a:t>, integration and social </a:t>
            </a:r>
            <a:r>
              <a:rPr lang="sv-SE" sz="1400" dirty="0" err="1"/>
              <a:t>cohesion</a:t>
            </a:r>
            <a:endParaRPr lang="sv-SE" sz="1400" dirty="0"/>
          </a:p>
        </p:txBody>
      </p:sp>
      <p:sp>
        <p:nvSpPr>
          <p:cNvPr id="22" name="Rubrik 1">
            <a:extLst>
              <a:ext uri="{FF2B5EF4-FFF2-40B4-BE49-F238E27FC236}">
                <a16:creationId xmlns:a16="http://schemas.microsoft.com/office/drawing/2014/main" id="{C6F2C08C-127A-4845-98B5-0E378FA58A46}"/>
              </a:ext>
            </a:extLst>
          </p:cNvPr>
          <p:cNvSpPr>
            <a:spLocks noGrp="1"/>
          </p:cNvSpPr>
          <p:nvPr>
            <p:ph type="title"/>
          </p:nvPr>
        </p:nvSpPr>
        <p:spPr>
          <a:xfrm>
            <a:off x="1097279" y="286603"/>
            <a:ext cx="10884742" cy="1450757"/>
          </a:xfrm>
        </p:spPr>
        <p:txBody>
          <a:bodyPr>
            <a:normAutofit/>
          </a:bodyPr>
          <a:lstStyle/>
          <a:p>
            <a:pPr marL="542925" indent="-542925"/>
            <a:r>
              <a:rPr lang="sv-SE" sz="3200" b="1" dirty="0"/>
              <a:t>3.	</a:t>
            </a:r>
            <a:r>
              <a:rPr lang="en-GB" sz="3200" b="1" dirty="0"/>
              <a:t>Durable solutions: Resettlement, integration and social cohesion </a:t>
            </a:r>
            <a:br>
              <a:rPr lang="en-GB" sz="3600" dirty="0"/>
            </a:br>
            <a:r>
              <a:rPr lang="en-GB" sz="2000" dirty="0"/>
              <a:t>Integration</a:t>
            </a:r>
            <a:endParaRPr lang="sv-SE" sz="3600" dirty="0"/>
          </a:p>
        </p:txBody>
      </p:sp>
    </p:spTree>
    <p:extLst>
      <p:ext uri="{BB962C8B-B14F-4D97-AF65-F5344CB8AC3E}">
        <p14:creationId xmlns:p14="http://schemas.microsoft.com/office/powerpoint/2010/main" val="14914873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486C68D8-8D93-4644-99AB-B7F69AC42A40}"/>
              </a:ext>
            </a:extLst>
          </p:cNvPr>
          <p:cNvSpPr>
            <a:spLocks noGrp="1"/>
          </p:cNvSpPr>
          <p:nvPr>
            <p:ph type="sldNum" sz="quarter" idx="12"/>
          </p:nvPr>
        </p:nvSpPr>
        <p:spPr>
          <a:xfrm>
            <a:off x="10675523" y="6459785"/>
            <a:ext cx="1312025" cy="365125"/>
          </a:xfrm>
        </p:spPr>
        <p:txBody>
          <a:bodyPr/>
          <a:lstStyle/>
          <a:p>
            <a:r>
              <a:rPr lang="en-GB" dirty="0"/>
              <a:t>9</a:t>
            </a:r>
          </a:p>
        </p:txBody>
      </p:sp>
      <p:grpSp>
        <p:nvGrpSpPr>
          <p:cNvPr id="8" name="Group 7">
            <a:extLst>
              <a:ext uri="{FF2B5EF4-FFF2-40B4-BE49-F238E27FC236}">
                <a16:creationId xmlns:a16="http://schemas.microsoft.com/office/drawing/2014/main" id="{07AFF312-5495-E145-8B77-0B95C54D88CF}"/>
              </a:ext>
            </a:extLst>
          </p:cNvPr>
          <p:cNvGrpSpPr/>
          <p:nvPr/>
        </p:nvGrpSpPr>
        <p:grpSpPr>
          <a:xfrm>
            <a:off x="1097280" y="1991762"/>
            <a:ext cx="10173446" cy="3603280"/>
            <a:chOff x="1097280" y="1991762"/>
            <a:chExt cx="10173446" cy="3603280"/>
          </a:xfrm>
        </p:grpSpPr>
        <p:sp>
          <p:nvSpPr>
            <p:cNvPr id="3" name="Rektangel 2">
              <a:extLst>
                <a:ext uri="{FF2B5EF4-FFF2-40B4-BE49-F238E27FC236}">
                  <a16:creationId xmlns:a16="http://schemas.microsoft.com/office/drawing/2014/main" id="{9C1607D4-54BB-4382-BF92-77D52E6706A5}"/>
                </a:ext>
              </a:extLst>
            </p:cNvPr>
            <p:cNvSpPr/>
            <p:nvPr/>
          </p:nvSpPr>
          <p:spPr>
            <a:xfrm>
              <a:off x="1097280" y="1991762"/>
              <a:ext cx="10058400" cy="360328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ektangel 8">
              <a:extLst>
                <a:ext uri="{FF2B5EF4-FFF2-40B4-BE49-F238E27FC236}">
                  <a16:creationId xmlns:a16="http://schemas.microsoft.com/office/drawing/2014/main" id="{BD2ECE3C-C653-4490-BEBE-486CDBD9EAD3}"/>
                </a:ext>
              </a:extLst>
            </p:cNvPr>
            <p:cNvSpPr/>
            <p:nvPr/>
          </p:nvSpPr>
          <p:spPr>
            <a:xfrm>
              <a:off x="6198002" y="2688878"/>
              <a:ext cx="4780229" cy="2734147"/>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36" name="Grupp 35">
              <a:extLst>
                <a:ext uri="{FF2B5EF4-FFF2-40B4-BE49-F238E27FC236}">
                  <a16:creationId xmlns:a16="http://schemas.microsoft.com/office/drawing/2014/main" id="{4A42E6C4-FFA9-43DE-94C6-60845CED8D06}"/>
                </a:ext>
              </a:extLst>
            </p:cNvPr>
            <p:cNvGrpSpPr/>
            <p:nvPr/>
          </p:nvGrpSpPr>
          <p:grpSpPr>
            <a:xfrm>
              <a:off x="6364957" y="3581167"/>
              <a:ext cx="4471202" cy="1601033"/>
              <a:chOff x="1398105" y="3429000"/>
              <a:chExt cx="4471202" cy="1601033"/>
            </a:xfrm>
            <a:solidFill>
              <a:schemeClr val="accent6">
                <a:lumMod val="60000"/>
                <a:lumOff val="40000"/>
              </a:schemeClr>
            </a:solidFill>
          </p:grpSpPr>
          <p:sp>
            <p:nvSpPr>
              <p:cNvPr id="37" name="Rektangel 36">
                <a:extLst>
                  <a:ext uri="{FF2B5EF4-FFF2-40B4-BE49-F238E27FC236}">
                    <a16:creationId xmlns:a16="http://schemas.microsoft.com/office/drawing/2014/main" id="{986303EC-2717-4A81-83DF-A601665F0A98}"/>
                  </a:ext>
                </a:extLst>
              </p:cNvPr>
              <p:cNvSpPr/>
              <p:nvPr/>
            </p:nvSpPr>
            <p:spPr>
              <a:xfrm>
                <a:off x="1398105" y="3429000"/>
                <a:ext cx="1403003" cy="727663"/>
              </a:xfrm>
              <a:prstGeom prst="rect">
                <a:avLst/>
              </a:prstGeom>
              <a:grp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8" name="Rektangel 37">
                <a:extLst>
                  <a:ext uri="{FF2B5EF4-FFF2-40B4-BE49-F238E27FC236}">
                    <a16:creationId xmlns:a16="http://schemas.microsoft.com/office/drawing/2014/main" id="{486B28B0-9A28-41A1-82D1-DC21ED946B01}"/>
                  </a:ext>
                </a:extLst>
              </p:cNvPr>
              <p:cNvSpPr/>
              <p:nvPr/>
            </p:nvSpPr>
            <p:spPr>
              <a:xfrm>
                <a:off x="2920670" y="3435833"/>
                <a:ext cx="1403003" cy="727663"/>
              </a:xfrm>
              <a:prstGeom prst="rect">
                <a:avLst/>
              </a:prstGeom>
              <a:grp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9" name="Rektangel 38">
                <a:extLst>
                  <a:ext uri="{FF2B5EF4-FFF2-40B4-BE49-F238E27FC236}">
                    <a16:creationId xmlns:a16="http://schemas.microsoft.com/office/drawing/2014/main" id="{8CFCB6BB-E3CF-4F27-A277-723501C50897}"/>
                  </a:ext>
                </a:extLst>
              </p:cNvPr>
              <p:cNvSpPr/>
              <p:nvPr/>
            </p:nvSpPr>
            <p:spPr>
              <a:xfrm>
                <a:off x="4466304" y="3442900"/>
                <a:ext cx="1403003" cy="727663"/>
              </a:xfrm>
              <a:prstGeom prst="rect">
                <a:avLst/>
              </a:prstGeom>
              <a:grp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1" name="Rektangel 40">
                <a:extLst>
                  <a:ext uri="{FF2B5EF4-FFF2-40B4-BE49-F238E27FC236}">
                    <a16:creationId xmlns:a16="http://schemas.microsoft.com/office/drawing/2014/main" id="{402EE735-E9E6-4835-A2C8-412FA91D7339}"/>
                  </a:ext>
                </a:extLst>
              </p:cNvPr>
              <p:cNvSpPr/>
              <p:nvPr/>
            </p:nvSpPr>
            <p:spPr>
              <a:xfrm>
                <a:off x="2920635" y="4302370"/>
                <a:ext cx="1403003" cy="727663"/>
              </a:xfrm>
              <a:prstGeom prst="rect">
                <a:avLst/>
              </a:prstGeom>
              <a:grp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6" name="Rektangel 5">
              <a:extLst>
                <a:ext uri="{FF2B5EF4-FFF2-40B4-BE49-F238E27FC236}">
                  <a16:creationId xmlns:a16="http://schemas.microsoft.com/office/drawing/2014/main" id="{16142931-A186-4E4D-A39A-665893F27535}"/>
                </a:ext>
              </a:extLst>
            </p:cNvPr>
            <p:cNvSpPr/>
            <p:nvPr/>
          </p:nvSpPr>
          <p:spPr>
            <a:xfrm>
              <a:off x="1240325" y="2688879"/>
              <a:ext cx="4780229" cy="2734147"/>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32" name="Grupp 31">
              <a:extLst>
                <a:ext uri="{FF2B5EF4-FFF2-40B4-BE49-F238E27FC236}">
                  <a16:creationId xmlns:a16="http://schemas.microsoft.com/office/drawing/2014/main" id="{CEB485E1-D1B7-41FC-9AC6-FDB61DB1A0D2}"/>
                </a:ext>
              </a:extLst>
            </p:cNvPr>
            <p:cNvGrpSpPr/>
            <p:nvPr/>
          </p:nvGrpSpPr>
          <p:grpSpPr>
            <a:xfrm>
              <a:off x="1388919" y="3565489"/>
              <a:ext cx="4471237" cy="1608100"/>
              <a:chOff x="1398070" y="3429000"/>
              <a:chExt cx="4471237" cy="1608100"/>
            </a:xfrm>
            <a:solidFill>
              <a:schemeClr val="accent5">
                <a:lumMod val="60000"/>
                <a:lumOff val="40000"/>
              </a:schemeClr>
            </a:solidFill>
          </p:grpSpPr>
          <p:sp>
            <p:nvSpPr>
              <p:cNvPr id="26" name="Rektangel 25">
                <a:extLst>
                  <a:ext uri="{FF2B5EF4-FFF2-40B4-BE49-F238E27FC236}">
                    <a16:creationId xmlns:a16="http://schemas.microsoft.com/office/drawing/2014/main" id="{AA15BFB1-B9ED-465A-A33D-D95C89C7A781}"/>
                  </a:ext>
                </a:extLst>
              </p:cNvPr>
              <p:cNvSpPr/>
              <p:nvPr/>
            </p:nvSpPr>
            <p:spPr>
              <a:xfrm>
                <a:off x="1398105" y="3429000"/>
                <a:ext cx="1403003" cy="727663"/>
              </a:xfrm>
              <a:prstGeom prst="rect">
                <a:avLst/>
              </a:prstGeom>
              <a:grp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7" name="Rektangel 26">
                <a:extLst>
                  <a:ext uri="{FF2B5EF4-FFF2-40B4-BE49-F238E27FC236}">
                    <a16:creationId xmlns:a16="http://schemas.microsoft.com/office/drawing/2014/main" id="{D84332B1-5AAC-438C-8061-8D84F8D6AFB4}"/>
                  </a:ext>
                </a:extLst>
              </p:cNvPr>
              <p:cNvSpPr/>
              <p:nvPr/>
            </p:nvSpPr>
            <p:spPr>
              <a:xfrm>
                <a:off x="2920670" y="3435833"/>
                <a:ext cx="1403003" cy="727663"/>
              </a:xfrm>
              <a:prstGeom prst="rect">
                <a:avLst/>
              </a:prstGeom>
              <a:grp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8" name="Rektangel 27">
                <a:extLst>
                  <a:ext uri="{FF2B5EF4-FFF2-40B4-BE49-F238E27FC236}">
                    <a16:creationId xmlns:a16="http://schemas.microsoft.com/office/drawing/2014/main" id="{949AB158-E249-4A3C-9D0F-F002B319DD38}"/>
                  </a:ext>
                </a:extLst>
              </p:cNvPr>
              <p:cNvSpPr/>
              <p:nvPr/>
            </p:nvSpPr>
            <p:spPr>
              <a:xfrm>
                <a:off x="4466304" y="3442900"/>
                <a:ext cx="1403003" cy="727663"/>
              </a:xfrm>
              <a:prstGeom prst="rect">
                <a:avLst/>
              </a:prstGeom>
              <a:grp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ektangel 28">
                <a:extLst>
                  <a:ext uri="{FF2B5EF4-FFF2-40B4-BE49-F238E27FC236}">
                    <a16:creationId xmlns:a16="http://schemas.microsoft.com/office/drawing/2014/main" id="{E3833550-94BA-4E9F-A748-A51A08592432}"/>
                  </a:ext>
                </a:extLst>
              </p:cNvPr>
              <p:cNvSpPr/>
              <p:nvPr/>
            </p:nvSpPr>
            <p:spPr>
              <a:xfrm>
                <a:off x="1398070" y="4295537"/>
                <a:ext cx="1403003" cy="727663"/>
              </a:xfrm>
              <a:prstGeom prst="rect">
                <a:avLst/>
              </a:prstGeom>
              <a:grp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0" name="Rektangel 29">
                <a:extLst>
                  <a:ext uri="{FF2B5EF4-FFF2-40B4-BE49-F238E27FC236}">
                    <a16:creationId xmlns:a16="http://schemas.microsoft.com/office/drawing/2014/main" id="{552802DC-8F7C-41C0-8807-CFD22B98996C}"/>
                  </a:ext>
                </a:extLst>
              </p:cNvPr>
              <p:cNvSpPr/>
              <p:nvPr/>
            </p:nvSpPr>
            <p:spPr>
              <a:xfrm>
                <a:off x="2920635" y="4302370"/>
                <a:ext cx="1403003" cy="727663"/>
              </a:xfrm>
              <a:prstGeom prst="rect">
                <a:avLst/>
              </a:prstGeom>
              <a:grp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1" name="Rektangel 30">
                <a:extLst>
                  <a:ext uri="{FF2B5EF4-FFF2-40B4-BE49-F238E27FC236}">
                    <a16:creationId xmlns:a16="http://schemas.microsoft.com/office/drawing/2014/main" id="{B032B076-5C49-41DC-849D-3AF7497CB352}"/>
                  </a:ext>
                </a:extLst>
              </p:cNvPr>
              <p:cNvSpPr/>
              <p:nvPr/>
            </p:nvSpPr>
            <p:spPr>
              <a:xfrm>
                <a:off x="4466269" y="4309437"/>
                <a:ext cx="1403003" cy="727663"/>
              </a:xfrm>
              <a:prstGeom prst="rect">
                <a:avLst/>
              </a:prstGeom>
              <a:grp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10" name="textruta 9">
              <a:extLst>
                <a:ext uri="{FF2B5EF4-FFF2-40B4-BE49-F238E27FC236}">
                  <a16:creationId xmlns:a16="http://schemas.microsoft.com/office/drawing/2014/main" id="{BE4A8CFE-EFF3-41DA-AE78-DB6AFFB3CD36}"/>
                </a:ext>
              </a:extLst>
            </p:cNvPr>
            <p:cNvSpPr txBox="1"/>
            <p:nvPr/>
          </p:nvSpPr>
          <p:spPr>
            <a:xfrm>
              <a:off x="4627418" y="2078710"/>
              <a:ext cx="2937164" cy="523220"/>
            </a:xfrm>
            <a:prstGeom prst="rect">
              <a:avLst/>
            </a:prstGeom>
            <a:noFill/>
          </p:spPr>
          <p:txBody>
            <a:bodyPr wrap="square" rtlCol="0">
              <a:spAutoFit/>
            </a:bodyPr>
            <a:lstStyle/>
            <a:p>
              <a:pPr algn="ctr"/>
              <a:r>
                <a:rPr lang="sv-SE" sz="2800" dirty="0">
                  <a:solidFill>
                    <a:schemeClr val="accent6">
                      <a:lumMod val="75000"/>
                    </a:schemeClr>
                  </a:solidFill>
                </a:rPr>
                <a:t>Integration</a:t>
              </a:r>
            </a:p>
          </p:txBody>
        </p:sp>
        <p:sp>
          <p:nvSpPr>
            <p:cNvPr id="11" name="textruta 10">
              <a:extLst>
                <a:ext uri="{FF2B5EF4-FFF2-40B4-BE49-F238E27FC236}">
                  <a16:creationId xmlns:a16="http://schemas.microsoft.com/office/drawing/2014/main" id="{1CA8744F-DAA5-434A-BB18-A0DA900253ED}"/>
                </a:ext>
              </a:extLst>
            </p:cNvPr>
            <p:cNvSpPr txBox="1"/>
            <p:nvPr/>
          </p:nvSpPr>
          <p:spPr>
            <a:xfrm>
              <a:off x="2758566" y="2751077"/>
              <a:ext cx="2072171" cy="400110"/>
            </a:xfrm>
            <a:prstGeom prst="rect">
              <a:avLst/>
            </a:prstGeom>
            <a:noFill/>
          </p:spPr>
          <p:txBody>
            <a:bodyPr wrap="square" rtlCol="0">
              <a:spAutoFit/>
            </a:bodyPr>
            <a:lstStyle/>
            <a:p>
              <a:r>
                <a:rPr lang="sv-SE" sz="2000" dirty="0">
                  <a:solidFill>
                    <a:schemeClr val="accent2">
                      <a:lumMod val="75000"/>
                    </a:schemeClr>
                  </a:solidFill>
                </a:rPr>
                <a:t>Social </a:t>
              </a:r>
              <a:r>
                <a:rPr lang="sv-SE" sz="2000" dirty="0" err="1">
                  <a:solidFill>
                    <a:schemeClr val="accent2">
                      <a:lumMod val="75000"/>
                    </a:schemeClr>
                  </a:solidFill>
                </a:rPr>
                <a:t>cohesion</a:t>
              </a:r>
              <a:endParaRPr lang="sv-SE" sz="2000" dirty="0">
                <a:solidFill>
                  <a:schemeClr val="accent2">
                    <a:lumMod val="75000"/>
                  </a:schemeClr>
                </a:solidFill>
              </a:endParaRPr>
            </a:p>
          </p:txBody>
        </p:sp>
        <p:sp>
          <p:nvSpPr>
            <p:cNvPr id="12" name="textruta 11">
              <a:extLst>
                <a:ext uri="{FF2B5EF4-FFF2-40B4-BE49-F238E27FC236}">
                  <a16:creationId xmlns:a16="http://schemas.microsoft.com/office/drawing/2014/main" id="{1594A013-2530-4F09-A429-D25C80779B01}"/>
                </a:ext>
              </a:extLst>
            </p:cNvPr>
            <p:cNvSpPr txBox="1"/>
            <p:nvPr/>
          </p:nvSpPr>
          <p:spPr>
            <a:xfrm>
              <a:off x="7684883" y="2760400"/>
              <a:ext cx="2072171" cy="400110"/>
            </a:xfrm>
            <a:prstGeom prst="rect">
              <a:avLst/>
            </a:prstGeom>
            <a:noFill/>
          </p:spPr>
          <p:txBody>
            <a:bodyPr wrap="square" rtlCol="0">
              <a:spAutoFit/>
            </a:bodyPr>
            <a:lstStyle/>
            <a:p>
              <a:r>
                <a:rPr lang="sv-SE" sz="2000" dirty="0">
                  <a:solidFill>
                    <a:schemeClr val="accent2">
                      <a:lumMod val="75000"/>
                    </a:schemeClr>
                  </a:solidFill>
                </a:rPr>
                <a:t>Social </a:t>
              </a:r>
              <a:r>
                <a:rPr lang="sv-SE" sz="2000" dirty="0" err="1">
                  <a:solidFill>
                    <a:schemeClr val="accent2">
                      <a:lumMod val="75000"/>
                    </a:schemeClr>
                  </a:solidFill>
                </a:rPr>
                <a:t>inclusion</a:t>
              </a:r>
              <a:endParaRPr lang="sv-SE" sz="2000" dirty="0">
                <a:solidFill>
                  <a:schemeClr val="accent2">
                    <a:lumMod val="75000"/>
                  </a:schemeClr>
                </a:solidFill>
              </a:endParaRPr>
            </a:p>
          </p:txBody>
        </p:sp>
        <p:sp>
          <p:nvSpPr>
            <p:cNvPr id="13" name="textruta 12">
              <a:extLst>
                <a:ext uri="{FF2B5EF4-FFF2-40B4-BE49-F238E27FC236}">
                  <a16:creationId xmlns:a16="http://schemas.microsoft.com/office/drawing/2014/main" id="{2602FA3F-B2D3-4A10-91CE-84453C9C8D4C}"/>
                </a:ext>
              </a:extLst>
            </p:cNvPr>
            <p:cNvSpPr txBox="1"/>
            <p:nvPr/>
          </p:nvSpPr>
          <p:spPr>
            <a:xfrm>
              <a:off x="4685201" y="3782310"/>
              <a:ext cx="1692998" cy="338554"/>
            </a:xfrm>
            <a:prstGeom prst="rect">
              <a:avLst/>
            </a:prstGeom>
            <a:noFill/>
          </p:spPr>
          <p:txBody>
            <a:bodyPr wrap="square" rtlCol="0">
              <a:spAutoFit/>
            </a:bodyPr>
            <a:lstStyle/>
            <a:p>
              <a:r>
                <a:rPr lang="sv-SE" sz="1600" dirty="0" err="1">
                  <a:solidFill>
                    <a:schemeClr val="accent2">
                      <a:lumMod val="75000"/>
                    </a:schemeClr>
                  </a:solidFill>
                </a:rPr>
                <a:t>Solidarity</a:t>
              </a:r>
              <a:endParaRPr lang="sv-SE" sz="1600" dirty="0">
                <a:solidFill>
                  <a:schemeClr val="accent2">
                    <a:lumMod val="75000"/>
                  </a:schemeClr>
                </a:solidFill>
              </a:endParaRPr>
            </a:p>
          </p:txBody>
        </p:sp>
        <p:sp>
          <p:nvSpPr>
            <p:cNvPr id="14" name="textruta 13">
              <a:extLst>
                <a:ext uri="{FF2B5EF4-FFF2-40B4-BE49-F238E27FC236}">
                  <a16:creationId xmlns:a16="http://schemas.microsoft.com/office/drawing/2014/main" id="{3A51B492-01BC-43FD-9707-904A8D2925A8}"/>
                </a:ext>
              </a:extLst>
            </p:cNvPr>
            <p:cNvSpPr txBox="1"/>
            <p:nvPr/>
          </p:nvSpPr>
          <p:spPr>
            <a:xfrm>
              <a:off x="1440732" y="4620486"/>
              <a:ext cx="1692998" cy="338554"/>
            </a:xfrm>
            <a:prstGeom prst="rect">
              <a:avLst/>
            </a:prstGeom>
            <a:noFill/>
          </p:spPr>
          <p:txBody>
            <a:bodyPr wrap="square" rtlCol="0">
              <a:spAutoFit/>
            </a:bodyPr>
            <a:lstStyle/>
            <a:p>
              <a:r>
                <a:rPr lang="sv-SE" sz="1600" dirty="0" err="1">
                  <a:solidFill>
                    <a:schemeClr val="accent2">
                      <a:lumMod val="75000"/>
                    </a:schemeClr>
                  </a:solidFill>
                </a:rPr>
                <a:t>Togetherness</a:t>
              </a:r>
              <a:endParaRPr lang="sv-SE" sz="1600" dirty="0">
                <a:solidFill>
                  <a:schemeClr val="accent2">
                    <a:lumMod val="75000"/>
                  </a:schemeClr>
                </a:solidFill>
              </a:endParaRPr>
            </a:p>
          </p:txBody>
        </p:sp>
        <p:sp>
          <p:nvSpPr>
            <p:cNvPr id="15" name="textruta 14">
              <a:extLst>
                <a:ext uri="{FF2B5EF4-FFF2-40B4-BE49-F238E27FC236}">
                  <a16:creationId xmlns:a16="http://schemas.microsoft.com/office/drawing/2014/main" id="{78E2FDDB-6E13-4E87-84C4-C8D74F66E69E}"/>
                </a:ext>
              </a:extLst>
            </p:cNvPr>
            <p:cNvSpPr txBox="1"/>
            <p:nvPr/>
          </p:nvSpPr>
          <p:spPr>
            <a:xfrm>
              <a:off x="4361774" y="4517369"/>
              <a:ext cx="1581235" cy="584775"/>
            </a:xfrm>
            <a:prstGeom prst="rect">
              <a:avLst/>
            </a:prstGeom>
            <a:noFill/>
          </p:spPr>
          <p:txBody>
            <a:bodyPr wrap="square" rtlCol="0">
              <a:spAutoFit/>
            </a:bodyPr>
            <a:lstStyle/>
            <a:p>
              <a:pPr algn="ctr"/>
              <a:r>
                <a:rPr lang="sv-SE" sz="1600" dirty="0" err="1">
                  <a:solidFill>
                    <a:schemeClr val="accent2">
                      <a:lumMod val="75000"/>
                    </a:schemeClr>
                  </a:solidFill>
                </a:rPr>
                <a:t>Tolerance</a:t>
              </a:r>
              <a:r>
                <a:rPr lang="sv-SE" sz="1600" dirty="0">
                  <a:solidFill>
                    <a:schemeClr val="accent2">
                      <a:lumMod val="75000"/>
                    </a:schemeClr>
                  </a:solidFill>
                </a:rPr>
                <a:t> and co-</a:t>
              </a:r>
              <a:r>
                <a:rPr lang="sv-SE" sz="1600" dirty="0" err="1">
                  <a:solidFill>
                    <a:schemeClr val="accent2">
                      <a:lumMod val="75000"/>
                    </a:schemeClr>
                  </a:solidFill>
                </a:rPr>
                <a:t>existence</a:t>
              </a:r>
              <a:endParaRPr lang="sv-SE" sz="1600" dirty="0">
                <a:solidFill>
                  <a:schemeClr val="accent2">
                    <a:lumMod val="75000"/>
                  </a:schemeClr>
                </a:solidFill>
              </a:endParaRPr>
            </a:p>
          </p:txBody>
        </p:sp>
        <p:sp>
          <p:nvSpPr>
            <p:cNvPr id="17" name="textruta 16">
              <a:extLst>
                <a:ext uri="{FF2B5EF4-FFF2-40B4-BE49-F238E27FC236}">
                  <a16:creationId xmlns:a16="http://schemas.microsoft.com/office/drawing/2014/main" id="{23483BEA-7A36-4C02-802E-35DF1689D748}"/>
                </a:ext>
              </a:extLst>
            </p:cNvPr>
            <p:cNvSpPr txBox="1"/>
            <p:nvPr/>
          </p:nvSpPr>
          <p:spPr>
            <a:xfrm>
              <a:off x="2766486" y="4500241"/>
              <a:ext cx="1692998" cy="584775"/>
            </a:xfrm>
            <a:prstGeom prst="rect">
              <a:avLst/>
            </a:prstGeom>
            <a:noFill/>
          </p:spPr>
          <p:txBody>
            <a:bodyPr wrap="square" rtlCol="0">
              <a:spAutoFit/>
            </a:bodyPr>
            <a:lstStyle/>
            <a:p>
              <a:pPr algn="ctr"/>
              <a:r>
                <a:rPr lang="sv-SE" sz="1600" dirty="0">
                  <a:solidFill>
                    <a:schemeClr val="accent2">
                      <a:lumMod val="75000"/>
                    </a:schemeClr>
                  </a:solidFill>
                </a:rPr>
                <a:t>Sense </a:t>
              </a:r>
              <a:r>
                <a:rPr lang="sv-SE" sz="1600" dirty="0" err="1">
                  <a:solidFill>
                    <a:schemeClr val="accent2">
                      <a:lumMod val="75000"/>
                    </a:schemeClr>
                  </a:solidFill>
                </a:rPr>
                <a:t>of</a:t>
              </a:r>
              <a:r>
                <a:rPr lang="sv-SE" sz="1600" dirty="0">
                  <a:solidFill>
                    <a:schemeClr val="accent2">
                      <a:lumMod val="75000"/>
                    </a:schemeClr>
                  </a:solidFill>
                </a:rPr>
                <a:t> </a:t>
              </a:r>
              <a:r>
                <a:rPr lang="sv-SE" sz="1600" dirty="0" err="1">
                  <a:solidFill>
                    <a:schemeClr val="accent2">
                      <a:lumMod val="75000"/>
                    </a:schemeClr>
                  </a:solidFill>
                </a:rPr>
                <a:t>belonging</a:t>
              </a:r>
              <a:r>
                <a:rPr lang="sv-SE" sz="1600" dirty="0">
                  <a:solidFill>
                    <a:schemeClr val="accent2">
                      <a:lumMod val="75000"/>
                    </a:schemeClr>
                  </a:solidFill>
                </a:rPr>
                <a:t> </a:t>
              </a:r>
            </a:p>
          </p:txBody>
        </p:sp>
        <p:sp>
          <p:nvSpPr>
            <p:cNvPr id="18" name="textruta 17">
              <a:extLst>
                <a:ext uri="{FF2B5EF4-FFF2-40B4-BE49-F238E27FC236}">
                  <a16:creationId xmlns:a16="http://schemas.microsoft.com/office/drawing/2014/main" id="{5AFEF793-B86E-4EEF-9ABC-F1268A34C0A6}"/>
                </a:ext>
              </a:extLst>
            </p:cNvPr>
            <p:cNvSpPr txBox="1"/>
            <p:nvPr/>
          </p:nvSpPr>
          <p:spPr>
            <a:xfrm>
              <a:off x="3185615" y="3782310"/>
              <a:ext cx="1692998" cy="338554"/>
            </a:xfrm>
            <a:prstGeom prst="rect">
              <a:avLst/>
            </a:prstGeom>
            <a:noFill/>
          </p:spPr>
          <p:txBody>
            <a:bodyPr wrap="square" rtlCol="0">
              <a:spAutoFit/>
            </a:bodyPr>
            <a:lstStyle/>
            <a:p>
              <a:r>
                <a:rPr lang="sv-SE" sz="1600" dirty="0" err="1">
                  <a:solidFill>
                    <a:schemeClr val="accent2">
                      <a:lumMod val="75000"/>
                    </a:schemeClr>
                  </a:solidFill>
                </a:rPr>
                <a:t>Diversity</a:t>
              </a:r>
              <a:endParaRPr lang="sv-SE" sz="1600" dirty="0">
                <a:solidFill>
                  <a:schemeClr val="accent2">
                    <a:lumMod val="75000"/>
                  </a:schemeClr>
                </a:solidFill>
              </a:endParaRPr>
            </a:p>
          </p:txBody>
        </p:sp>
        <p:sp>
          <p:nvSpPr>
            <p:cNvPr id="19" name="textruta 18">
              <a:extLst>
                <a:ext uri="{FF2B5EF4-FFF2-40B4-BE49-F238E27FC236}">
                  <a16:creationId xmlns:a16="http://schemas.microsoft.com/office/drawing/2014/main" id="{1D8E9385-20B5-49F3-84C2-73C273A8DD9F}"/>
                </a:ext>
              </a:extLst>
            </p:cNvPr>
            <p:cNvSpPr txBox="1"/>
            <p:nvPr/>
          </p:nvSpPr>
          <p:spPr>
            <a:xfrm>
              <a:off x="1262525" y="3635152"/>
              <a:ext cx="1692998" cy="584775"/>
            </a:xfrm>
            <a:prstGeom prst="rect">
              <a:avLst/>
            </a:prstGeom>
            <a:noFill/>
          </p:spPr>
          <p:txBody>
            <a:bodyPr wrap="square" rtlCol="0">
              <a:spAutoFit/>
            </a:bodyPr>
            <a:lstStyle/>
            <a:p>
              <a:pPr algn="ctr"/>
              <a:r>
                <a:rPr lang="sv-SE" sz="1600" dirty="0">
                  <a:solidFill>
                    <a:schemeClr val="accent2">
                      <a:lumMod val="75000"/>
                    </a:schemeClr>
                  </a:solidFill>
                </a:rPr>
                <a:t>Strong relationships</a:t>
              </a:r>
            </a:p>
          </p:txBody>
        </p:sp>
        <p:sp>
          <p:nvSpPr>
            <p:cNvPr id="20" name="textruta 19">
              <a:extLst>
                <a:ext uri="{FF2B5EF4-FFF2-40B4-BE49-F238E27FC236}">
                  <a16:creationId xmlns:a16="http://schemas.microsoft.com/office/drawing/2014/main" id="{3E70E772-8C4D-4457-A683-92C098FF7A41}"/>
                </a:ext>
              </a:extLst>
            </p:cNvPr>
            <p:cNvSpPr txBox="1"/>
            <p:nvPr/>
          </p:nvSpPr>
          <p:spPr>
            <a:xfrm>
              <a:off x="8207460" y="3766876"/>
              <a:ext cx="1692998" cy="338554"/>
            </a:xfrm>
            <a:prstGeom prst="rect">
              <a:avLst/>
            </a:prstGeom>
            <a:noFill/>
          </p:spPr>
          <p:txBody>
            <a:bodyPr wrap="square" rtlCol="0">
              <a:spAutoFit/>
            </a:bodyPr>
            <a:lstStyle/>
            <a:p>
              <a:r>
                <a:rPr lang="sv-SE" sz="1600" dirty="0" err="1">
                  <a:solidFill>
                    <a:schemeClr val="accent2">
                      <a:lumMod val="75000"/>
                    </a:schemeClr>
                  </a:solidFill>
                </a:rPr>
                <a:t>Ability</a:t>
              </a:r>
              <a:endParaRPr lang="sv-SE" sz="1600" dirty="0">
                <a:solidFill>
                  <a:schemeClr val="accent2">
                    <a:lumMod val="75000"/>
                  </a:schemeClr>
                </a:solidFill>
              </a:endParaRPr>
            </a:p>
          </p:txBody>
        </p:sp>
        <p:sp>
          <p:nvSpPr>
            <p:cNvPr id="21" name="textruta 20">
              <a:extLst>
                <a:ext uri="{FF2B5EF4-FFF2-40B4-BE49-F238E27FC236}">
                  <a16:creationId xmlns:a16="http://schemas.microsoft.com/office/drawing/2014/main" id="{7A578099-4106-494E-8B1B-AC491E77559A}"/>
                </a:ext>
              </a:extLst>
            </p:cNvPr>
            <p:cNvSpPr txBox="1"/>
            <p:nvPr/>
          </p:nvSpPr>
          <p:spPr>
            <a:xfrm>
              <a:off x="9577728" y="3775924"/>
              <a:ext cx="1692998" cy="338554"/>
            </a:xfrm>
            <a:prstGeom prst="rect">
              <a:avLst/>
            </a:prstGeom>
            <a:noFill/>
          </p:spPr>
          <p:txBody>
            <a:bodyPr wrap="square" rtlCol="0">
              <a:spAutoFit/>
            </a:bodyPr>
            <a:lstStyle/>
            <a:p>
              <a:r>
                <a:rPr lang="sv-SE" sz="1600" dirty="0" err="1">
                  <a:solidFill>
                    <a:schemeClr val="accent2">
                      <a:lumMod val="75000"/>
                    </a:schemeClr>
                  </a:solidFill>
                </a:rPr>
                <a:t>Opportunity</a:t>
              </a:r>
              <a:endParaRPr lang="sv-SE" sz="1600" dirty="0">
                <a:solidFill>
                  <a:schemeClr val="accent2">
                    <a:lumMod val="75000"/>
                  </a:schemeClr>
                </a:solidFill>
              </a:endParaRPr>
            </a:p>
          </p:txBody>
        </p:sp>
        <p:sp>
          <p:nvSpPr>
            <p:cNvPr id="22" name="textruta 21">
              <a:extLst>
                <a:ext uri="{FF2B5EF4-FFF2-40B4-BE49-F238E27FC236}">
                  <a16:creationId xmlns:a16="http://schemas.microsoft.com/office/drawing/2014/main" id="{E4B9D03C-EE7D-4C78-A4E6-E0922471752E}"/>
                </a:ext>
              </a:extLst>
            </p:cNvPr>
            <p:cNvSpPr txBox="1"/>
            <p:nvPr/>
          </p:nvSpPr>
          <p:spPr>
            <a:xfrm>
              <a:off x="6684851" y="3766876"/>
              <a:ext cx="1692998" cy="338554"/>
            </a:xfrm>
            <a:prstGeom prst="rect">
              <a:avLst/>
            </a:prstGeom>
            <a:noFill/>
          </p:spPr>
          <p:txBody>
            <a:bodyPr wrap="square" rtlCol="0">
              <a:spAutoFit/>
            </a:bodyPr>
            <a:lstStyle/>
            <a:p>
              <a:r>
                <a:rPr lang="sv-SE" sz="1600" dirty="0" err="1">
                  <a:solidFill>
                    <a:schemeClr val="accent2">
                      <a:lumMod val="75000"/>
                    </a:schemeClr>
                  </a:solidFill>
                </a:rPr>
                <a:t>Dignity</a:t>
              </a:r>
              <a:endParaRPr lang="sv-SE" sz="1600" dirty="0">
                <a:solidFill>
                  <a:schemeClr val="accent2">
                    <a:lumMod val="75000"/>
                  </a:schemeClr>
                </a:solidFill>
              </a:endParaRPr>
            </a:p>
          </p:txBody>
        </p:sp>
        <p:sp>
          <p:nvSpPr>
            <p:cNvPr id="23" name="textruta 22">
              <a:extLst>
                <a:ext uri="{FF2B5EF4-FFF2-40B4-BE49-F238E27FC236}">
                  <a16:creationId xmlns:a16="http://schemas.microsoft.com/office/drawing/2014/main" id="{58574E98-EDC4-4581-9CF6-5212CCDF0CB8}"/>
                </a:ext>
              </a:extLst>
            </p:cNvPr>
            <p:cNvSpPr txBox="1"/>
            <p:nvPr/>
          </p:nvSpPr>
          <p:spPr>
            <a:xfrm>
              <a:off x="8182302" y="4620486"/>
              <a:ext cx="1692998" cy="338554"/>
            </a:xfrm>
            <a:prstGeom prst="rect">
              <a:avLst/>
            </a:prstGeom>
            <a:noFill/>
          </p:spPr>
          <p:txBody>
            <a:bodyPr wrap="square" rtlCol="0">
              <a:spAutoFit/>
            </a:bodyPr>
            <a:lstStyle/>
            <a:p>
              <a:r>
                <a:rPr lang="sv-SE" sz="1600" dirty="0" err="1">
                  <a:solidFill>
                    <a:schemeClr val="accent2">
                      <a:lumMod val="75000"/>
                    </a:schemeClr>
                  </a:solidFill>
                </a:rPr>
                <a:t>Identity</a:t>
              </a:r>
              <a:endParaRPr lang="sv-SE" sz="1600" dirty="0">
                <a:solidFill>
                  <a:schemeClr val="accent2">
                    <a:lumMod val="75000"/>
                  </a:schemeClr>
                </a:solidFill>
              </a:endParaRPr>
            </a:p>
          </p:txBody>
        </p:sp>
        <p:sp>
          <p:nvSpPr>
            <p:cNvPr id="24" name="Pil: böjd 23">
              <a:extLst>
                <a:ext uri="{FF2B5EF4-FFF2-40B4-BE49-F238E27FC236}">
                  <a16:creationId xmlns:a16="http://schemas.microsoft.com/office/drawing/2014/main" id="{49158EFD-C9CF-416F-A836-7160068A1DE6}"/>
                </a:ext>
              </a:extLst>
            </p:cNvPr>
            <p:cNvSpPr/>
            <p:nvPr/>
          </p:nvSpPr>
          <p:spPr>
            <a:xfrm>
              <a:off x="3585172" y="2296919"/>
              <a:ext cx="1602464" cy="464524"/>
            </a:xfrm>
            <a:prstGeom prst="bentArrow">
              <a:avLst>
                <a:gd name="adj1" fmla="val 9427"/>
                <a:gd name="adj2" fmla="val 17214"/>
                <a:gd name="adj3" fmla="val 25000"/>
                <a:gd name="adj4" fmla="val 46013"/>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25" name="Pil: böjd 24">
              <a:extLst>
                <a:ext uri="{FF2B5EF4-FFF2-40B4-BE49-F238E27FC236}">
                  <a16:creationId xmlns:a16="http://schemas.microsoft.com/office/drawing/2014/main" id="{B63EA45A-F8C8-463C-A3D6-4E872B51484D}"/>
                </a:ext>
              </a:extLst>
            </p:cNvPr>
            <p:cNvSpPr/>
            <p:nvPr/>
          </p:nvSpPr>
          <p:spPr>
            <a:xfrm flipH="1">
              <a:off x="6998077" y="2296919"/>
              <a:ext cx="1602464" cy="464524"/>
            </a:xfrm>
            <a:prstGeom prst="bentArrow">
              <a:avLst>
                <a:gd name="adj1" fmla="val 9427"/>
                <a:gd name="adj2" fmla="val 17214"/>
                <a:gd name="adj3" fmla="val 25000"/>
                <a:gd name="adj4" fmla="val 46013"/>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33" name="Pil: böjd 32">
              <a:extLst>
                <a:ext uri="{FF2B5EF4-FFF2-40B4-BE49-F238E27FC236}">
                  <a16:creationId xmlns:a16="http://schemas.microsoft.com/office/drawing/2014/main" id="{622577E1-E769-4120-A0D2-0A511611FA45}"/>
                </a:ext>
              </a:extLst>
            </p:cNvPr>
            <p:cNvSpPr/>
            <p:nvPr/>
          </p:nvSpPr>
          <p:spPr>
            <a:xfrm>
              <a:off x="2105048" y="2879842"/>
              <a:ext cx="675423" cy="658489"/>
            </a:xfrm>
            <a:prstGeom prst="bentArrow">
              <a:avLst>
                <a:gd name="adj1" fmla="val 5590"/>
                <a:gd name="adj2" fmla="val 12737"/>
                <a:gd name="adj3" fmla="val 21163"/>
                <a:gd name="adj4" fmla="val 46013"/>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34" name="Pil: böjd 33">
              <a:extLst>
                <a:ext uri="{FF2B5EF4-FFF2-40B4-BE49-F238E27FC236}">
                  <a16:creationId xmlns:a16="http://schemas.microsoft.com/office/drawing/2014/main" id="{52A701CD-CAF9-4996-A060-3EEFE64AFF45}"/>
                </a:ext>
              </a:extLst>
            </p:cNvPr>
            <p:cNvSpPr/>
            <p:nvPr/>
          </p:nvSpPr>
          <p:spPr>
            <a:xfrm flipH="1">
              <a:off x="4532449" y="2885178"/>
              <a:ext cx="629467" cy="658489"/>
            </a:xfrm>
            <a:prstGeom prst="bentArrow">
              <a:avLst>
                <a:gd name="adj1" fmla="val 5590"/>
                <a:gd name="adj2" fmla="val 12737"/>
                <a:gd name="adj3" fmla="val 21163"/>
                <a:gd name="adj4" fmla="val 46013"/>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35" name="Pil: höger 34">
              <a:extLst>
                <a:ext uri="{FF2B5EF4-FFF2-40B4-BE49-F238E27FC236}">
                  <a16:creationId xmlns:a16="http://schemas.microsoft.com/office/drawing/2014/main" id="{0AFAC317-BD03-4B3B-8531-79EC69CA671F}"/>
                </a:ext>
              </a:extLst>
            </p:cNvPr>
            <p:cNvSpPr/>
            <p:nvPr/>
          </p:nvSpPr>
          <p:spPr>
            <a:xfrm rot="16200000">
              <a:off x="3450049" y="3276676"/>
              <a:ext cx="390256" cy="101902"/>
            </a:xfrm>
            <a:prstGeom prst="rightArrow">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3" name="Pil: böjd 42">
              <a:extLst>
                <a:ext uri="{FF2B5EF4-FFF2-40B4-BE49-F238E27FC236}">
                  <a16:creationId xmlns:a16="http://schemas.microsoft.com/office/drawing/2014/main" id="{1FBA3AC3-48F6-4883-9041-770DD54B0D35}"/>
                </a:ext>
              </a:extLst>
            </p:cNvPr>
            <p:cNvSpPr/>
            <p:nvPr/>
          </p:nvSpPr>
          <p:spPr>
            <a:xfrm>
              <a:off x="6997115" y="2878425"/>
              <a:ext cx="675423" cy="658489"/>
            </a:xfrm>
            <a:prstGeom prst="bentArrow">
              <a:avLst>
                <a:gd name="adj1" fmla="val 5590"/>
                <a:gd name="adj2" fmla="val 12737"/>
                <a:gd name="adj3" fmla="val 21163"/>
                <a:gd name="adj4" fmla="val 46013"/>
              </a:avLst>
            </a:prstGeom>
            <a:solidFill>
              <a:schemeClr val="accent3">
                <a:lumMod val="40000"/>
                <a:lumOff val="6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44" name="Pil: böjd 43">
              <a:extLst>
                <a:ext uri="{FF2B5EF4-FFF2-40B4-BE49-F238E27FC236}">
                  <a16:creationId xmlns:a16="http://schemas.microsoft.com/office/drawing/2014/main" id="{7B939C82-10DB-47A1-9BC4-662E029A20F2}"/>
                </a:ext>
              </a:extLst>
            </p:cNvPr>
            <p:cNvSpPr/>
            <p:nvPr/>
          </p:nvSpPr>
          <p:spPr>
            <a:xfrm flipH="1">
              <a:off x="9424516" y="2883761"/>
              <a:ext cx="629467" cy="658489"/>
            </a:xfrm>
            <a:prstGeom prst="bentArrow">
              <a:avLst>
                <a:gd name="adj1" fmla="val 5590"/>
                <a:gd name="adj2" fmla="val 12737"/>
                <a:gd name="adj3" fmla="val 21163"/>
                <a:gd name="adj4" fmla="val 46013"/>
              </a:avLst>
            </a:prstGeom>
            <a:solidFill>
              <a:schemeClr val="accent3">
                <a:lumMod val="40000"/>
                <a:lumOff val="6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45" name="Pil: höger 44">
              <a:extLst>
                <a:ext uri="{FF2B5EF4-FFF2-40B4-BE49-F238E27FC236}">
                  <a16:creationId xmlns:a16="http://schemas.microsoft.com/office/drawing/2014/main" id="{5E952CA4-C558-47A8-AD74-05A39EAFD804}"/>
                </a:ext>
              </a:extLst>
            </p:cNvPr>
            <p:cNvSpPr/>
            <p:nvPr/>
          </p:nvSpPr>
          <p:spPr>
            <a:xfrm rot="16200000">
              <a:off x="8342116" y="3275259"/>
              <a:ext cx="390256" cy="101902"/>
            </a:xfrm>
            <a:prstGeom prst="rightArrow">
              <a:avLst/>
            </a:prstGeom>
            <a:solidFill>
              <a:schemeClr val="accent3">
                <a:lumMod val="40000"/>
                <a:lumOff val="6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42" name="Rektangel 41">
            <a:extLst>
              <a:ext uri="{FF2B5EF4-FFF2-40B4-BE49-F238E27FC236}">
                <a16:creationId xmlns:a16="http://schemas.microsoft.com/office/drawing/2014/main" id="{5F28FC6B-060C-4257-9698-EB0596D1E6B5}"/>
              </a:ext>
            </a:extLst>
          </p:cNvPr>
          <p:cNvSpPr/>
          <p:nvPr/>
        </p:nvSpPr>
        <p:spPr>
          <a:xfrm>
            <a:off x="-1" y="0"/>
            <a:ext cx="324853" cy="6858000"/>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sv-SE" sz="1400" dirty="0" err="1"/>
              <a:t>Section</a:t>
            </a:r>
            <a:r>
              <a:rPr lang="sv-SE" sz="1400" dirty="0"/>
              <a:t> 3. Durable solutions: </a:t>
            </a:r>
            <a:r>
              <a:rPr lang="sv-SE" sz="1400" dirty="0" err="1"/>
              <a:t>Resettlement</a:t>
            </a:r>
            <a:r>
              <a:rPr lang="sv-SE" sz="1400" dirty="0"/>
              <a:t>, integration and social </a:t>
            </a:r>
            <a:r>
              <a:rPr lang="sv-SE" sz="1400" dirty="0" err="1"/>
              <a:t>cohesion</a:t>
            </a:r>
            <a:endParaRPr lang="sv-SE" sz="1400" dirty="0"/>
          </a:p>
        </p:txBody>
      </p:sp>
      <p:sp>
        <p:nvSpPr>
          <p:cNvPr id="46" name="Rubrik 1">
            <a:extLst>
              <a:ext uri="{FF2B5EF4-FFF2-40B4-BE49-F238E27FC236}">
                <a16:creationId xmlns:a16="http://schemas.microsoft.com/office/drawing/2014/main" id="{3AC515E5-2FFD-B44E-A6E9-3B204F71842F}"/>
              </a:ext>
            </a:extLst>
          </p:cNvPr>
          <p:cNvSpPr>
            <a:spLocks noGrp="1"/>
          </p:cNvSpPr>
          <p:nvPr>
            <p:ph type="title"/>
          </p:nvPr>
        </p:nvSpPr>
        <p:spPr>
          <a:xfrm>
            <a:off x="1097279" y="286603"/>
            <a:ext cx="10884742" cy="1450757"/>
          </a:xfrm>
        </p:spPr>
        <p:txBody>
          <a:bodyPr>
            <a:normAutofit/>
          </a:bodyPr>
          <a:lstStyle/>
          <a:p>
            <a:pPr marL="542925" indent="-542925"/>
            <a:r>
              <a:rPr lang="sv-SE" sz="3200" b="1" dirty="0"/>
              <a:t>3.	</a:t>
            </a:r>
            <a:r>
              <a:rPr lang="en-GB" sz="3200" b="1" dirty="0"/>
              <a:t>Durable solutions: Resettlement, integration and social cohesion </a:t>
            </a:r>
            <a:br>
              <a:rPr lang="en-GB" sz="3600" dirty="0"/>
            </a:br>
            <a:r>
              <a:rPr lang="en-GB" sz="2000" dirty="0"/>
              <a:t>Social Cohesion and Social Inclusion</a:t>
            </a:r>
            <a:endParaRPr lang="sv-SE" sz="3600" dirty="0"/>
          </a:p>
        </p:txBody>
      </p:sp>
    </p:spTree>
    <p:extLst>
      <p:ext uri="{BB962C8B-B14F-4D97-AF65-F5344CB8AC3E}">
        <p14:creationId xmlns:p14="http://schemas.microsoft.com/office/powerpoint/2010/main" val="118988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2187DF0-5BDF-4150-912A-62CEE98568BE}"/>
              </a:ext>
            </a:extLst>
          </p:cNvPr>
          <p:cNvSpPr>
            <a:spLocks noGrp="1"/>
          </p:cNvSpPr>
          <p:nvPr>
            <p:ph type="title"/>
          </p:nvPr>
        </p:nvSpPr>
        <p:spPr>
          <a:xfrm>
            <a:off x="1097279" y="286603"/>
            <a:ext cx="10463995" cy="1450757"/>
          </a:xfrm>
        </p:spPr>
        <p:txBody>
          <a:bodyPr>
            <a:normAutofit/>
          </a:bodyPr>
          <a:lstStyle/>
          <a:p>
            <a:pPr marL="542925" indent="-542925"/>
            <a:r>
              <a:rPr lang="sv-SE" sz="3200" b="1" dirty="0"/>
              <a:t>4.	</a:t>
            </a:r>
            <a:r>
              <a:rPr lang="en-GB" sz="3200" b="1" dirty="0"/>
              <a:t>Integration: Best practices and lessons learned</a:t>
            </a:r>
            <a:br>
              <a:rPr lang="en-GB" sz="3600" dirty="0"/>
            </a:br>
            <a:r>
              <a:rPr lang="en-GB" sz="2000" dirty="0"/>
              <a:t>Cross-cutting factors for sustainable integration</a:t>
            </a:r>
            <a:endParaRPr lang="sv-SE" sz="3600" dirty="0"/>
          </a:p>
        </p:txBody>
      </p:sp>
      <p:sp>
        <p:nvSpPr>
          <p:cNvPr id="4" name="Platshållare för bildnummer 3">
            <a:extLst>
              <a:ext uri="{FF2B5EF4-FFF2-40B4-BE49-F238E27FC236}">
                <a16:creationId xmlns:a16="http://schemas.microsoft.com/office/drawing/2014/main" id="{CB69958A-ECED-4034-90BA-E88F7C0380D7}"/>
              </a:ext>
            </a:extLst>
          </p:cNvPr>
          <p:cNvSpPr>
            <a:spLocks noGrp="1"/>
          </p:cNvSpPr>
          <p:nvPr>
            <p:ph type="sldNum" sz="quarter" idx="12"/>
          </p:nvPr>
        </p:nvSpPr>
        <p:spPr>
          <a:xfrm>
            <a:off x="10669993" y="6441679"/>
            <a:ext cx="1312025"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GB" dirty="0">
                <a:latin typeface="Calibri" panose="020F0502020204030204"/>
              </a:rPr>
              <a:t>10</a:t>
            </a:r>
            <a:endParaRPr kumimoji="0" lang="en-GB" sz="105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9" name="Rektangel 8">
            <a:extLst>
              <a:ext uri="{FF2B5EF4-FFF2-40B4-BE49-F238E27FC236}">
                <a16:creationId xmlns:a16="http://schemas.microsoft.com/office/drawing/2014/main" id="{57E819D0-A2F4-442A-83EE-BC909302B037}"/>
              </a:ext>
            </a:extLst>
          </p:cNvPr>
          <p:cNvSpPr/>
          <p:nvPr/>
        </p:nvSpPr>
        <p:spPr>
          <a:xfrm>
            <a:off x="-1" y="0"/>
            <a:ext cx="324853" cy="6858000"/>
          </a:xfrm>
          <a:prstGeom prst="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sv-SE" sz="1400" dirty="0" err="1"/>
              <a:t>Section</a:t>
            </a:r>
            <a:r>
              <a:rPr lang="sv-SE" sz="1400" dirty="0"/>
              <a:t> 4. Integration</a:t>
            </a:r>
          </a:p>
        </p:txBody>
      </p:sp>
      <p:grpSp>
        <p:nvGrpSpPr>
          <p:cNvPr id="3" name="Group 2">
            <a:extLst>
              <a:ext uri="{FF2B5EF4-FFF2-40B4-BE49-F238E27FC236}">
                <a16:creationId xmlns:a16="http://schemas.microsoft.com/office/drawing/2014/main" id="{A5450C31-438D-5844-8A5C-BE74E64CDC41}"/>
              </a:ext>
            </a:extLst>
          </p:cNvPr>
          <p:cNvGrpSpPr/>
          <p:nvPr/>
        </p:nvGrpSpPr>
        <p:grpSpPr>
          <a:xfrm>
            <a:off x="1418375" y="2441820"/>
            <a:ext cx="9977909" cy="564705"/>
            <a:chOff x="1418375" y="2441820"/>
            <a:chExt cx="9977909" cy="564705"/>
          </a:xfrm>
        </p:grpSpPr>
        <p:pic>
          <p:nvPicPr>
            <p:cNvPr id="12" name="Bild 11" descr="Överföring">
              <a:extLst>
                <a:ext uri="{FF2B5EF4-FFF2-40B4-BE49-F238E27FC236}">
                  <a16:creationId xmlns:a16="http://schemas.microsoft.com/office/drawing/2014/main" id="{6049A201-B609-4AFB-AB92-381E3E8E152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flipV="1">
              <a:off x="1418375" y="2441820"/>
              <a:ext cx="564705" cy="564705"/>
            </a:xfrm>
            <a:prstGeom prst="rect">
              <a:avLst/>
            </a:prstGeom>
          </p:spPr>
        </p:pic>
        <p:sp>
          <p:nvSpPr>
            <p:cNvPr id="15" name="textruta 14">
              <a:extLst>
                <a:ext uri="{FF2B5EF4-FFF2-40B4-BE49-F238E27FC236}">
                  <a16:creationId xmlns:a16="http://schemas.microsoft.com/office/drawing/2014/main" id="{34D0F74A-6505-48C4-A89F-D965A70472C8}"/>
                </a:ext>
              </a:extLst>
            </p:cNvPr>
            <p:cNvSpPr txBox="1"/>
            <p:nvPr/>
          </p:nvSpPr>
          <p:spPr>
            <a:xfrm>
              <a:off x="2348515" y="2570284"/>
              <a:ext cx="9047769" cy="307777"/>
            </a:xfrm>
            <a:prstGeom prst="rect">
              <a:avLst/>
            </a:prstGeom>
            <a:noFill/>
          </p:spPr>
          <p:txBody>
            <a:bodyPr wrap="square" rtlCol="0">
              <a:spAutoFit/>
            </a:bodyPr>
            <a:lstStyle/>
            <a:p>
              <a:r>
                <a:rPr lang="sv-SE" sz="1400" dirty="0">
                  <a:solidFill>
                    <a:schemeClr val="accent3"/>
                  </a:solidFill>
                </a:rPr>
                <a:t>… is a </a:t>
              </a:r>
              <a:r>
                <a:rPr lang="sv-SE" sz="1400" dirty="0" err="1">
                  <a:solidFill>
                    <a:schemeClr val="accent3"/>
                  </a:solidFill>
                </a:rPr>
                <a:t>two-way</a:t>
              </a:r>
              <a:r>
                <a:rPr lang="sv-SE" sz="1400" dirty="0">
                  <a:solidFill>
                    <a:schemeClr val="accent3"/>
                  </a:solidFill>
                </a:rPr>
                <a:t> process </a:t>
              </a:r>
              <a:r>
                <a:rPr lang="sv-SE" sz="1400" dirty="0" err="1">
                  <a:solidFill>
                    <a:schemeClr val="accent3"/>
                  </a:solidFill>
                </a:rPr>
                <a:t>which</a:t>
              </a:r>
              <a:r>
                <a:rPr lang="sv-SE" sz="1400" dirty="0">
                  <a:solidFill>
                    <a:schemeClr val="accent3"/>
                  </a:solidFill>
                </a:rPr>
                <a:t> </a:t>
              </a:r>
              <a:r>
                <a:rPr lang="sv-SE" sz="1400" dirty="0" err="1">
                  <a:solidFill>
                    <a:schemeClr val="accent3"/>
                  </a:solidFill>
                </a:rPr>
                <a:t>requires</a:t>
              </a:r>
              <a:r>
                <a:rPr lang="sv-SE" sz="1400" dirty="0">
                  <a:solidFill>
                    <a:schemeClr val="accent3"/>
                  </a:solidFill>
                </a:rPr>
                <a:t> the </a:t>
              </a:r>
              <a:r>
                <a:rPr lang="sv-SE" sz="1400" dirty="0" err="1">
                  <a:solidFill>
                    <a:schemeClr val="accent3"/>
                  </a:solidFill>
                </a:rPr>
                <a:t>necessary</a:t>
              </a:r>
              <a:r>
                <a:rPr lang="sv-SE" sz="1400" dirty="0">
                  <a:solidFill>
                    <a:schemeClr val="accent3"/>
                  </a:solidFill>
                </a:rPr>
                <a:t> </a:t>
              </a:r>
              <a:r>
                <a:rPr lang="sv-SE" sz="1400" dirty="0" err="1">
                  <a:solidFill>
                    <a:schemeClr val="accent3"/>
                  </a:solidFill>
                </a:rPr>
                <a:t>involvement</a:t>
              </a:r>
              <a:r>
                <a:rPr lang="sv-SE" sz="1400" dirty="0">
                  <a:solidFill>
                    <a:schemeClr val="accent3"/>
                  </a:solidFill>
                </a:rPr>
                <a:t> </a:t>
              </a:r>
              <a:r>
                <a:rPr lang="sv-SE" sz="1400" dirty="0" err="1">
                  <a:solidFill>
                    <a:schemeClr val="accent3"/>
                  </a:solidFill>
                </a:rPr>
                <a:t>of</a:t>
              </a:r>
              <a:r>
                <a:rPr lang="sv-SE" sz="1400" dirty="0">
                  <a:solidFill>
                    <a:schemeClr val="accent3"/>
                  </a:solidFill>
                </a:rPr>
                <a:t> </a:t>
              </a:r>
              <a:r>
                <a:rPr lang="sv-SE" sz="1400" dirty="0" err="1">
                  <a:solidFill>
                    <a:schemeClr val="accent3"/>
                  </a:solidFill>
                </a:rPr>
                <a:t>both</a:t>
              </a:r>
              <a:r>
                <a:rPr lang="sv-SE" sz="1400" dirty="0">
                  <a:solidFill>
                    <a:schemeClr val="accent3"/>
                  </a:solidFill>
                </a:rPr>
                <a:t> </a:t>
              </a:r>
              <a:r>
                <a:rPr lang="sv-SE" sz="1400" dirty="0" err="1">
                  <a:solidFill>
                    <a:schemeClr val="accent3"/>
                  </a:solidFill>
                </a:rPr>
                <a:t>host</a:t>
              </a:r>
              <a:r>
                <a:rPr lang="sv-SE" sz="1400" dirty="0">
                  <a:solidFill>
                    <a:schemeClr val="accent3"/>
                  </a:solidFill>
                </a:rPr>
                <a:t> and </a:t>
              </a:r>
              <a:r>
                <a:rPr lang="sv-SE" sz="1400" dirty="0" err="1">
                  <a:solidFill>
                    <a:schemeClr val="accent3"/>
                  </a:solidFill>
                </a:rPr>
                <a:t>guest</a:t>
              </a:r>
              <a:r>
                <a:rPr lang="sv-SE" sz="1400" dirty="0">
                  <a:solidFill>
                    <a:schemeClr val="accent3"/>
                  </a:solidFill>
                </a:rPr>
                <a:t> </a:t>
              </a:r>
              <a:r>
                <a:rPr lang="sv-SE" sz="1400" dirty="0" err="1">
                  <a:solidFill>
                    <a:schemeClr val="accent3"/>
                  </a:solidFill>
                </a:rPr>
                <a:t>community</a:t>
              </a:r>
              <a:endParaRPr lang="sv-SE" sz="1400" dirty="0">
                <a:solidFill>
                  <a:schemeClr val="accent3"/>
                </a:solidFill>
              </a:endParaRPr>
            </a:p>
          </p:txBody>
        </p:sp>
      </p:grpSp>
      <p:sp>
        <p:nvSpPr>
          <p:cNvPr id="17" name="textruta 16">
            <a:extLst>
              <a:ext uri="{FF2B5EF4-FFF2-40B4-BE49-F238E27FC236}">
                <a16:creationId xmlns:a16="http://schemas.microsoft.com/office/drawing/2014/main" id="{1ADCF9C7-07FC-4732-A726-761D912E9EC1}"/>
              </a:ext>
            </a:extLst>
          </p:cNvPr>
          <p:cNvSpPr txBox="1"/>
          <p:nvPr/>
        </p:nvSpPr>
        <p:spPr>
          <a:xfrm>
            <a:off x="4287881" y="1898948"/>
            <a:ext cx="4082790" cy="523220"/>
          </a:xfrm>
          <a:prstGeom prst="rect">
            <a:avLst/>
          </a:prstGeom>
          <a:noFill/>
        </p:spPr>
        <p:txBody>
          <a:bodyPr wrap="square" rtlCol="0">
            <a:spAutoFit/>
          </a:bodyPr>
          <a:lstStyle/>
          <a:p>
            <a:pPr algn="ctr"/>
            <a:r>
              <a:rPr lang="sv-SE" sz="2800" dirty="0" err="1">
                <a:solidFill>
                  <a:schemeClr val="accent6">
                    <a:lumMod val="75000"/>
                  </a:schemeClr>
                </a:solidFill>
              </a:rPr>
              <a:t>Successful</a:t>
            </a:r>
            <a:r>
              <a:rPr lang="sv-SE" sz="2800" dirty="0">
                <a:solidFill>
                  <a:schemeClr val="accent6">
                    <a:lumMod val="75000"/>
                  </a:schemeClr>
                </a:solidFill>
              </a:rPr>
              <a:t> integration…</a:t>
            </a:r>
          </a:p>
        </p:txBody>
      </p:sp>
      <p:grpSp>
        <p:nvGrpSpPr>
          <p:cNvPr id="7" name="Group 6">
            <a:extLst>
              <a:ext uri="{FF2B5EF4-FFF2-40B4-BE49-F238E27FC236}">
                <a16:creationId xmlns:a16="http://schemas.microsoft.com/office/drawing/2014/main" id="{5839DABC-24BB-0048-BCFF-879931338BBF}"/>
              </a:ext>
            </a:extLst>
          </p:cNvPr>
          <p:cNvGrpSpPr/>
          <p:nvPr/>
        </p:nvGrpSpPr>
        <p:grpSpPr>
          <a:xfrm>
            <a:off x="1380352" y="4516476"/>
            <a:ext cx="9721855" cy="640751"/>
            <a:chOff x="1380352" y="4516476"/>
            <a:chExt cx="9721855" cy="640751"/>
          </a:xfrm>
        </p:grpSpPr>
        <p:sp>
          <p:nvSpPr>
            <p:cNvPr id="16" name="textruta 15">
              <a:extLst>
                <a:ext uri="{FF2B5EF4-FFF2-40B4-BE49-F238E27FC236}">
                  <a16:creationId xmlns:a16="http://schemas.microsoft.com/office/drawing/2014/main" id="{7FEA27A7-7CED-4BF7-8542-7368302FAEE9}"/>
                </a:ext>
              </a:extLst>
            </p:cNvPr>
            <p:cNvSpPr txBox="1"/>
            <p:nvPr/>
          </p:nvSpPr>
          <p:spPr>
            <a:xfrm>
              <a:off x="2348515" y="4682963"/>
              <a:ext cx="8753692" cy="307777"/>
            </a:xfrm>
            <a:prstGeom prst="rect">
              <a:avLst/>
            </a:prstGeom>
            <a:noFill/>
          </p:spPr>
          <p:txBody>
            <a:bodyPr wrap="square" rtlCol="0">
              <a:spAutoFit/>
            </a:bodyPr>
            <a:lstStyle/>
            <a:p>
              <a:r>
                <a:rPr lang="sv-SE" sz="1400" dirty="0">
                  <a:solidFill>
                    <a:schemeClr val="accent3"/>
                  </a:solidFill>
                </a:rPr>
                <a:t>… </a:t>
              </a:r>
              <a:r>
                <a:rPr lang="sv-SE" sz="1400" dirty="0" err="1">
                  <a:solidFill>
                    <a:schemeClr val="accent3"/>
                  </a:solidFill>
                </a:rPr>
                <a:t>takes</a:t>
              </a:r>
              <a:r>
                <a:rPr lang="sv-SE" sz="1400" dirty="0">
                  <a:solidFill>
                    <a:schemeClr val="accent3"/>
                  </a:solidFill>
                </a:rPr>
                <a:t> </a:t>
              </a:r>
              <a:r>
                <a:rPr lang="sv-SE" sz="1400" dirty="0" err="1">
                  <a:solidFill>
                    <a:schemeClr val="accent3"/>
                  </a:solidFill>
                </a:rPr>
                <a:t>time</a:t>
              </a:r>
              <a:r>
                <a:rPr lang="sv-SE" sz="1400" dirty="0">
                  <a:solidFill>
                    <a:schemeClr val="accent3"/>
                  </a:solidFill>
                </a:rPr>
                <a:t> and </a:t>
              </a:r>
              <a:r>
                <a:rPr lang="sv-SE" sz="1400" dirty="0" err="1">
                  <a:solidFill>
                    <a:schemeClr val="accent3"/>
                  </a:solidFill>
                </a:rPr>
                <a:t>requires</a:t>
              </a:r>
              <a:r>
                <a:rPr lang="sv-SE" sz="1400" dirty="0">
                  <a:solidFill>
                    <a:schemeClr val="accent3"/>
                  </a:solidFill>
                </a:rPr>
                <a:t> long-term </a:t>
              </a:r>
              <a:r>
                <a:rPr lang="sv-SE" sz="1400" dirty="0" err="1">
                  <a:solidFill>
                    <a:schemeClr val="accent3"/>
                  </a:solidFill>
                </a:rPr>
                <a:t>thinking</a:t>
              </a:r>
              <a:endParaRPr lang="sv-SE" sz="1400" dirty="0">
                <a:solidFill>
                  <a:schemeClr val="accent3"/>
                </a:solidFill>
              </a:endParaRPr>
            </a:p>
          </p:txBody>
        </p:sp>
        <p:pic>
          <p:nvPicPr>
            <p:cNvPr id="19" name="Bild 18" descr="Väckarklocka">
              <a:extLst>
                <a:ext uri="{FF2B5EF4-FFF2-40B4-BE49-F238E27FC236}">
                  <a16:creationId xmlns:a16="http://schemas.microsoft.com/office/drawing/2014/main" id="{7CC36625-0560-4A80-A3D8-460192B7458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80352" y="4516476"/>
              <a:ext cx="640751" cy="640751"/>
            </a:xfrm>
            <a:prstGeom prst="rect">
              <a:avLst/>
            </a:prstGeom>
          </p:spPr>
        </p:pic>
      </p:grpSp>
      <p:grpSp>
        <p:nvGrpSpPr>
          <p:cNvPr id="8" name="Group 7">
            <a:extLst>
              <a:ext uri="{FF2B5EF4-FFF2-40B4-BE49-F238E27FC236}">
                <a16:creationId xmlns:a16="http://schemas.microsoft.com/office/drawing/2014/main" id="{F82547F8-2E04-DB46-BEEA-41E2E5DEFFDD}"/>
              </a:ext>
            </a:extLst>
          </p:cNvPr>
          <p:cNvGrpSpPr/>
          <p:nvPr/>
        </p:nvGrpSpPr>
        <p:grpSpPr>
          <a:xfrm>
            <a:off x="1445251" y="5313578"/>
            <a:ext cx="10211473" cy="510953"/>
            <a:chOff x="1445251" y="5313578"/>
            <a:chExt cx="10211473" cy="510953"/>
          </a:xfrm>
        </p:grpSpPr>
        <p:sp>
          <p:nvSpPr>
            <p:cNvPr id="11" name="textruta 10">
              <a:extLst>
                <a:ext uri="{FF2B5EF4-FFF2-40B4-BE49-F238E27FC236}">
                  <a16:creationId xmlns:a16="http://schemas.microsoft.com/office/drawing/2014/main" id="{D6428B09-47F0-4F57-A498-82DA0143A3AA}"/>
                </a:ext>
              </a:extLst>
            </p:cNvPr>
            <p:cNvSpPr txBox="1"/>
            <p:nvPr/>
          </p:nvSpPr>
          <p:spPr>
            <a:xfrm>
              <a:off x="2348515" y="5415166"/>
              <a:ext cx="9308209" cy="307777"/>
            </a:xfrm>
            <a:prstGeom prst="rect">
              <a:avLst/>
            </a:prstGeom>
            <a:noFill/>
          </p:spPr>
          <p:txBody>
            <a:bodyPr wrap="square" rtlCol="0">
              <a:spAutoFit/>
            </a:bodyPr>
            <a:lstStyle/>
            <a:p>
              <a:r>
                <a:rPr lang="sv-SE" sz="1400" dirty="0">
                  <a:solidFill>
                    <a:schemeClr val="accent3"/>
                  </a:solidFill>
                </a:rPr>
                <a:t>… is </a:t>
              </a:r>
              <a:r>
                <a:rPr lang="sv-SE" sz="1400" dirty="0" err="1">
                  <a:solidFill>
                    <a:schemeClr val="accent3"/>
                  </a:solidFill>
                </a:rPr>
                <a:t>built</a:t>
              </a:r>
              <a:r>
                <a:rPr lang="sv-SE" sz="1400" dirty="0">
                  <a:solidFill>
                    <a:schemeClr val="accent3"/>
                  </a:solidFill>
                </a:rPr>
                <a:t> on </a:t>
              </a:r>
              <a:r>
                <a:rPr lang="sv-SE" sz="1400" dirty="0" err="1">
                  <a:solidFill>
                    <a:schemeClr val="accent3"/>
                  </a:solidFill>
                </a:rPr>
                <a:t>adequate</a:t>
              </a:r>
              <a:r>
                <a:rPr lang="sv-SE" sz="1400" dirty="0">
                  <a:solidFill>
                    <a:schemeClr val="accent3"/>
                  </a:solidFill>
                </a:rPr>
                <a:t> </a:t>
              </a:r>
              <a:r>
                <a:rPr lang="sv-SE" sz="1400" dirty="0" err="1">
                  <a:solidFill>
                    <a:schemeClr val="accent3"/>
                  </a:solidFill>
                </a:rPr>
                <a:t>qualitative</a:t>
              </a:r>
              <a:r>
                <a:rPr lang="sv-SE" sz="1400" dirty="0">
                  <a:solidFill>
                    <a:schemeClr val="accent3"/>
                  </a:solidFill>
                </a:rPr>
                <a:t> and </a:t>
              </a:r>
              <a:r>
                <a:rPr lang="sv-SE" sz="1400" dirty="0" err="1">
                  <a:solidFill>
                    <a:schemeClr val="accent3"/>
                  </a:solidFill>
                </a:rPr>
                <a:t>quantitative</a:t>
              </a:r>
              <a:r>
                <a:rPr lang="sv-SE" sz="1400" dirty="0">
                  <a:solidFill>
                    <a:schemeClr val="accent3"/>
                  </a:solidFill>
                </a:rPr>
                <a:t> data </a:t>
              </a:r>
              <a:r>
                <a:rPr lang="sv-SE" sz="1400" dirty="0" err="1">
                  <a:solidFill>
                    <a:schemeClr val="accent3"/>
                  </a:solidFill>
                </a:rPr>
                <a:t>collection</a:t>
              </a:r>
              <a:r>
                <a:rPr lang="sv-SE" sz="1400" dirty="0">
                  <a:solidFill>
                    <a:schemeClr val="accent3"/>
                  </a:solidFill>
                </a:rPr>
                <a:t> and research </a:t>
              </a:r>
            </a:p>
          </p:txBody>
        </p:sp>
        <p:pic>
          <p:nvPicPr>
            <p:cNvPr id="21" name="Bild 20" descr="Statistik">
              <a:extLst>
                <a:ext uri="{FF2B5EF4-FFF2-40B4-BE49-F238E27FC236}">
                  <a16:creationId xmlns:a16="http://schemas.microsoft.com/office/drawing/2014/main" id="{403D1166-11DE-4E9D-B9C3-378D0B86641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445251" y="5313578"/>
              <a:ext cx="510953" cy="510953"/>
            </a:xfrm>
            <a:prstGeom prst="rect">
              <a:avLst/>
            </a:prstGeom>
          </p:spPr>
        </p:pic>
      </p:grpSp>
      <p:grpSp>
        <p:nvGrpSpPr>
          <p:cNvPr id="6" name="Group 5">
            <a:extLst>
              <a:ext uri="{FF2B5EF4-FFF2-40B4-BE49-F238E27FC236}">
                <a16:creationId xmlns:a16="http://schemas.microsoft.com/office/drawing/2014/main" id="{9DB02E9E-B96C-2542-947C-B1DEA50BAC14}"/>
              </a:ext>
            </a:extLst>
          </p:cNvPr>
          <p:cNvGrpSpPr/>
          <p:nvPr/>
        </p:nvGrpSpPr>
        <p:grpSpPr>
          <a:xfrm>
            <a:off x="1380352" y="3839676"/>
            <a:ext cx="10117426" cy="640751"/>
            <a:chOff x="1380352" y="3839676"/>
            <a:chExt cx="10117426" cy="640751"/>
          </a:xfrm>
        </p:grpSpPr>
        <p:sp>
          <p:nvSpPr>
            <p:cNvPr id="14" name="textruta 13">
              <a:extLst>
                <a:ext uri="{FF2B5EF4-FFF2-40B4-BE49-F238E27FC236}">
                  <a16:creationId xmlns:a16="http://schemas.microsoft.com/office/drawing/2014/main" id="{FB6A4CFE-C5A5-4126-83A6-34E31980021A}"/>
                </a:ext>
              </a:extLst>
            </p:cNvPr>
            <p:cNvSpPr txBox="1"/>
            <p:nvPr/>
          </p:nvSpPr>
          <p:spPr>
            <a:xfrm>
              <a:off x="2348515" y="4006163"/>
              <a:ext cx="9149263" cy="307777"/>
            </a:xfrm>
            <a:prstGeom prst="rect">
              <a:avLst/>
            </a:prstGeom>
            <a:noFill/>
          </p:spPr>
          <p:txBody>
            <a:bodyPr wrap="square" rtlCol="0">
              <a:spAutoFit/>
            </a:bodyPr>
            <a:lstStyle/>
            <a:p>
              <a:r>
                <a:rPr lang="sv-SE" sz="1400" dirty="0">
                  <a:solidFill>
                    <a:schemeClr val="accent3"/>
                  </a:solidFill>
                </a:rPr>
                <a:t>… </a:t>
              </a:r>
              <a:r>
                <a:rPr lang="sv-SE" sz="1400" dirty="0" err="1">
                  <a:solidFill>
                    <a:schemeClr val="accent3"/>
                  </a:solidFill>
                </a:rPr>
                <a:t>includes</a:t>
              </a:r>
              <a:r>
                <a:rPr lang="sv-SE" sz="1400" dirty="0">
                  <a:solidFill>
                    <a:schemeClr val="accent3"/>
                  </a:solidFill>
                </a:rPr>
                <a:t> </a:t>
              </a:r>
              <a:r>
                <a:rPr lang="sv-SE" sz="1400" dirty="0" err="1">
                  <a:solidFill>
                    <a:schemeClr val="accent3"/>
                  </a:solidFill>
                </a:rPr>
                <a:t>displacees</a:t>
              </a:r>
              <a:r>
                <a:rPr lang="sv-SE" sz="1400" dirty="0">
                  <a:solidFill>
                    <a:schemeClr val="accent3"/>
                  </a:solidFill>
                </a:rPr>
                <a:t> in the design </a:t>
              </a:r>
              <a:r>
                <a:rPr lang="sv-SE" sz="1400" dirty="0" err="1">
                  <a:solidFill>
                    <a:schemeClr val="accent3"/>
                  </a:solidFill>
                </a:rPr>
                <a:t>of</a:t>
              </a:r>
              <a:r>
                <a:rPr lang="sv-SE" sz="1400" dirty="0">
                  <a:solidFill>
                    <a:schemeClr val="accent3"/>
                  </a:solidFill>
                </a:rPr>
                <a:t> the </a:t>
              </a:r>
              <a:r>
                <a:rPr lang="sv-SE" sz="1400" dirty="0" err="1">
                  <a:solidFill>
                    <a:schemeClr val="accent3"/>
                  </a:solidFill>
                </a:rPr>
                <a:t>initiatives</a:t>
              </a:r>
              <a:r>
                <a:rPr lang="sv-SE" sz="1400" dirty="0">
                  <a:solidFill>
                    <a:schemeClr val="accent3"/>
                  </a:solidFill>
                </a:rPr>
                <a:t> and </a:t>
              </a:r>
              <a:r>
                <a:rPr lang="sv-SE" sz="1400" dirty="0" err="1">
                  <a:solidFill>
                    <a:schemeClr val="accent3"/>
                  </a:solidFill>
                </a:rPr>
                <a:t>activities</a:t>
              </a:r>
              <a:r>
                <a:rPr lang="sv-SE" sz="1400" dirty="0">
                  <a:solidFill>
                    <a:schemeClr val="accent3"/>
                  </a:solidFill>
                </a:rPr>
                <a:t> </a:t>
              </a:r>
              <a:r>
                <a:rPr lang="sv-SE" sz="1400" dirty="0" err="1">
                  <a:solidFill>
                    <a:schemeClr val="accent3"/>
                  </a:solidFill>
                </a:rPr>
                <a:t>they</a:t>
              </a:r>
              <a:r>
                <a:rPr lang="sv-SE" sz="1400" dirty="0">
                  <a:solidFill>
                    <a:schemeClr val="accent3"/>
                  </a:solidFill>
                </a:rPr>
                <a:t> </a:t>
              </a:r>
              <a:r>
                <a:rPr lang="sv-SE" sz="1400" dirty="0" err="1">
                  <a:solidFill>
                    <a:schemeClr val="accent3"/>
                  </a:solidFill>
                </a:rPr>
                <a:t>will</a:t>
              </a:r>
              <a:r>
                <a:rPr lang="sv-SE" sz="1400" dirty="0">
                  <a:solidFill>
                    <a:schemeClr val="accent3"/>
                  </a:solidFill>
                </a:rPr>
                <a:t> </a:t>
              </a:r>
              <a:r>
                <a:rPr lang="sv-SE" sz="1400" dirty="0" err="1">
                  <a:solidFill>
                    <a:schemeClr val="accent3"/>
                  </a:solidFill>
                </a:rPr>
                <a:t>have</a:t>
              </a:r>
              <a:r>
                <a:rPr lang="sv-SE" sz="1400" dirty="0">
                  <a:solidFill>
                    <a:schemeClr val="accent3"/>
                  </a:solidFill>
                </a:rPr>
                <a:t> to </a:t>
              </a:r>
              <a:r>
                <a:rPr lang="sv-SE" sz="1400" dirty="0" err="1">
                  <a:solidFill>
                    <a:schemeClr val="accent3"/>
                  </a:solidFill>
                </a:rPr>
                <a:t>take</a:t>
              </a:r>
              <a:r>
                <a:rPr lang="sv-SE" sz="1400" dirty="0">
                  <a:solidFill>
                    <a:schemeClr val="accent3"/>
                  </a:solidFill>
                </a:rPr>
                <a:t> part in </a:t>
              </a:r>
            </a:p>
          </p:txBody>
        </p:sp>
        <p:pic>
          <p:nvPicPr>
            <p:cNvPr id="23" name="Bild 22" descr="Användare">
              <a:extLst>
                <a:ext uri="{FF2B5EF4-FFF2-40B4-BE49-F238E27FC236}">
                  <a16:creationId xmlns:a16="http://schemas.microsoft.com/office/drawing/2014/main" id="{F5D22D2C-40C5-4CF1-A34A-0C5A9678ECA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380352" y="3839676"/>
              <a:ext cx="640751" cy="640751"/>
            </a:xfrm>
            <a:prstGeom prst="rect">
              <a:avLst/>
            </a:prstGeom>
          </p:spPr>
        </p:pic>
      </p:grpSp>
      <p:grpSp>
        <p:nvGrpSpPr>
          <p:cNvPr id="5" name="Group 4">
            <a:extLst>
              <a:ext uri="{FF2B5EF4-FFF2-40B4-BE49-F238E27FC236}">
                <a16:creationId xmlns:a16="http://schemas.microsoft.com/office/drawing/2014/main" id="{B74700F2-A06B-9945-A2A4-F59126141C54}"/>
              </a:ext>
            </a:extLst>
          </p:cNvPr>
          <p:cNvGrpSpPr/>
          <p:nvPr/>
        </p:nvGrpSpPr>
        <p:grpSpPr>
          <a:xfrm>
            <a:off x="1433786" y="3274829"/>
            <a:ext cx="10222938" cy="358016"/>
            <a:chOff x="1433786" y="3274829"/>
            <a:chExt cx="10222938" cy="358016"/>
          </a:xfrm>
        </p:grpSpPr>
        <p:sp>
          <p:nvSpPr>
            <p:cNvPr id="13" name="textruta 12">
              <a:extLst>
                <a:ext uri="{FF2B5EF4-FFF2-40B4-BE49-F238E27FC236}">
                  <a16:creationId xmlns:a16="http://schemas.microsoft.com/office/drawing/2014/main" id="{81474693-69C2-402C-A1C7-6B3E577ABA31}"/>
                </a:ext>
              </a:extLst>
            </p:cNvPr>
            <p:cNvSpPr txBox="1"/>
            <p:nvPr/>
          </p:nvSpPr>
          <p:spPr>
            <a:xfrm>
              <a:off x="2348515" y="3299949"/>
              <a:ext cx="9308209" cy="307777"/>
            </a:xfrm>
            <a:prstGeom prst="rect">
              <a:avLst/>
            </a:prstGeom>
            <a:noFill/>
          </p:spPr>
          <p:txBody>
            <a:bodyPr wrap="square" rtlCol="0">
              <a:spAutoFit/>
            </a:bodyPr>
            <a:lstStyle/>
            <a:p>
              <a:r>
                <a:rPr lang="sv-SE" sz="1400" dirty="0">
                  <a:solidFill>
                    <a:schemeClr val="accent3"/>
                  </a:solidFill>
                </a:rPr>
                <a:t>… </a:t>
              </a:r>
              <a:r>
                <a:rPr lang="sv-SE" sz="1400" dirty="0" err="1">
                  <a:solidFill>
                    <a:schemeClr val="accent3"/>
                  </a:solidFill>
                </a:rPr>
                <a:t>recognizes</a:t>
              </a:r>
              <a:r>
                <a:rPr lang="sv-SE" sz="1400" dirty="0">
                  <a:solidFill>
                    <a:schemeClr val="accent3"/>
                  </a:solidFill>
                </a:rPr>
                <a:t> the </a:t>
              </a:r>
              <a:r>
                <a:rPr lang="sv-SE" sz="1400" dirty="0" err="1">
                  <a:solidFill>
                    <a:schemeClr val="accent3"/>
                  </a:solidFill>
                </a:rPr>
                <a:t>individuality</a:t>
              </a:r>
              <a:r>
                <a:rPr lang="sv-SE" sz="1400" dirty="0">
                  <a:solidFill>
                    <a:schemeClr val="accent3"/>
                  </a:solidFill>
                </a:rPr>
                <a:t> </a:t>
              </a:r>
              <a:r>
                <a:rPr lang="sv-SE" sz="1400" dirty="0" err="1">
                  <a:solidFill>
                    <a:schemeClr val="accent3"/>
                  </a:solidFill>
                </a:rPr>
                <a:t>of</a:t>
              </a:r>
              <a:r>
                <a:rPr lang="sv-SE" sz="1400" dirty="0">
                  <a:solidFill>
                    <a:schemeClr val="accent3"/>
                  </a:solidFill>
                </a:rPr>
                <a:t> </a:t>
              </a:r>
              <a:r>
                <a:rPr lang="sv-SE" sz="1400" dirty="0" err="1">
                  <a:solidFill>
                    <a:schemeClr val="accent3"/>
                  </a:solidFill>
                </a:rPr>
                <a:t>each</a:t>
              </a:r>
              <a:r>
                <a:rPr lang="sv-SE" sz="1400" dirty="0">
                  <a:solidFill>
                    <a:schemeClr val="accent3"/>
                  </a:solidFill>
                </a:rPr>
                <a:t> </a:t>
              </a:r>
              <a:r>
                <a:rPr lang="sv-SE" sz="1400" dirty="0" err="1">
                  <a:solidFill>
                    <a:schemeClr val="accent3"/>
                  </a:solidFill>
                </a:rPr>
                <a:t>displacee’s</a:t>
              </a:r>
              <a:r>
                <a:rPr lang="sv-SE" sz="1400" dirty="0">
                  <a:solidFill>
                    <a:schemeClr val="accent3"/>
                  </a:solidFill>
                </a:rPr>
                <a:t> integration process</a:t>
              </a:r>
            </a:p>
          </p:txBody>
        </p:sp>
        <p:grpSp>
          <p:nvGrpSpPr>
            <p:cNvPr id="30" name="Grupp 29">
              <a:extLst>
                <a:ext uri="{FF2B5EF4-FFF2-40B4-BE49-F238E27FC236}">
                  <a16:creationId xmlns:a16="http://schemas.microsoft.com/office/drawing/2014/main" id="{7BC6998C-0F7C-4C07-977D-C03DD603ED53}"/>
                </a:ext>
              </a:extLst>
            </p:cNvPr>
            <p:cNvGrpSpPr/>
            <p:nvPr/>
          </p:nvGrpSpPr>
          <p:grpSpPr>
            <a:xfrm>
              <a:off x="1433786" y="3274829"/>
              <a:ext cx="533883" cy="358016"/>
              <a:chOff x="1482257" y="3444323"/>
              <a:chExt cx="533883" cy="358016"/>
            </a:xfrm>
          </p:grpSpPr>
          <p:sp>
            <p:nvSpPr>
              <p:cNvPr id="25" name="Frihandsfigur: Form 24">
                <a:extLst>
                  <a:ext uri="{FF2B5EF4-FFF2-40B4-BE49-F238E27FC236}">
                    <a16:creationId xmlns:a16="http://schemas.microsoft.com/office/drawing/2014/main" id="{429D01A2-0327-4A23-8A21-37A4590C5411}"/>
                  </a:ext>
                </a:extLst>
              </p:cNvPr>
              <p:cNvSpPr/>
              <p:nvPr/>
            </p:nvSpPr>
            <p:spPr>
              <a:xfrm>
                <a:off x="1902890" y="3444323"/>
                <a:ext cx="69091" cy="69091"/>
              </a:xfrm>
              <a:custGeom>
                <a:avLst/>
                <a:gdLst>
                  <a:gd name="connsiteX0" fmla="*/ 67521 w 69090"/>
                  <a:gd name="connsiteY0" fmla="*/ 36116 h 69090"/>
                  <a:gd name="connsiteX1" fmla="*/ 36116 w 69090"/>
                  <a:gd name="connsiteY1" fmla="*/ 67521 h 69090"/>
                  <a:gd name="connsiteX2" fmla="*/ 4711 w 69090"/>
                  <a:gd name="connsiteY2" fmla="*/ 36116 h 69090"/>
                  <a:gd name="connsiteX3" fmla="*/ 36116 w 69090"/>
                  <a:gd name="connsiteY3" fmla="*/ 4711 h 69090"/>
                  <a:gd name="connsiteX4" fmla="*/ 67521 w 69090"/>
                  <a:gd name="connsiteY4" fmla="*/ 36116 h 690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90" h="69090">
                    <a:moveTo>
                      <a:pt x="67521" y="36116"/>
                    </a:moveTo>
                    <a:cubicBezTo>
                      <a:pt x="67521" y="53460"/>
                      <a:pt x="53460" y="67521"/>
                      <a:pt x="36116" y="67521"/>
                    </a:cubicBezTo>
                    <a:cubicBezTo>
                      <a:pt x="18771" y="67521"/>
                      <a:pt x="4711" y="53460"/>
                      <a:pt x="4711" y="36116"/>
                    </a:cubicBezTo>
                    <a:cubicBezTo>
                      <a:pt x="4711" y="18771"/>
                      <a:pt x="18771" y="4711"/>
                      <a:pt x="36116" y="4711"/>
                    </a:cubicBezTo>
                    <a:cubicBezTo>
                      <a:pt x="53460" y="4711"/>
                      <a:pt x="67521" y="18771"/>
                      <a:pt x="67521" y="36116"/>
                    </a:cubicBezTo>
                    <a:close/>
                  </a:path>
                </a:pathLst>
              </a:custGeom>
              <a:solidFill>
                <a:schemeClr val="accent6">
                  <a:lumMod val="75000"/>
                </a:schemeClr>
              </a:solidFill>
              <a:ln w="9525" cap="flat">
                <a:noFill/>
                <a:prstDash val="solid"/>
                <a:miter/>
              </a:ln>
            </p:spPr>
            <p:txBody>
              <a:bodyPr rtlCol="0" anchor="ctr"/>
              <a:lstStyle/>
              <a:p>
                <a:endParaRPr lang="sv-SE"/>
              </a:p>
            </p:txBody>
          </p:sp>
          <p:sp>
            <p:nvSpPr>
              <p:cNvPr id="26" name="Frihandsfigur: Form 25">
                <a:extLst>
                  <a:ext uri="{FF2B5EF4-FFF2-40B4-BE49-F238E27FC236}">
                    <a16:creationId xmlns:a16="http://schemas.microsoft.com/office/drawing/2014/main" id="{FA5F02C2-E094-4FAC-AB0C-9C8E4C595CB1}"/>
                  </a:ext>
                </a:extLst>
              </p:cNvPr>
              <p:cNvSpPr/>
              <p:nvPr/>
            </p:nvSpPr>
            <p:spPr>
              <a:xfrm>
                <a:off x="1526031" y="3444323"/>
                <a:ext cx="69091" cy="69091"/>
              </a:xfrm>
              <a:custGeom>
                <a:avLst/>
                <a:gdLst>
                  <a:gd name="connsiteX0" fmla="*/ 67521 w 69090"/>
                  <a:gd name="connsiteY0" fmla="*/ 36116 h 69090"/>
                  <a:gd name="connsiteX1" fmla="*/ 36116 w 69090"/>
                  <a:gd name="connsiteY1" fmla="*/ 67521 h 69090"/>
                  <a:gd name="connsiteX2" fmla="*/ 4711 w 69090"/>
                  <a:gd name="connsiteY2" fmla="*/ 36116 h 69090"/>
                  <a:gd name="connsiteX3" fmla="*/ 36116 w 69090"/>
                  <a:gd name="connsiteY3" fmla="*/ 4711 h 69090"/>
                  <a:gd name="connsiteX4" fmla="*/ 67521 w 69090"/>
                  <a:gd name="connsiteY4" fmla="*/ 36116 h 690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90" h="69090">
                    <a:moveTo>
                      <a:pt x="67521" y="36116"/>
                    </a:moveTo>
                    <a:cubicBezTo>
                      <a:pt x="67521" y="53460"/>
                      <a:pt x="53460" y="67521"/>
                      <a:pt x="36116" y="67521"/>
                    </a:cubicBezTo>
                    <a:cubicBezTo>
                      <a:pt x="18771" y="67521"/>
                      <a:pt x="4711" y="53460"/>
                      <a:pt x="4711" y="36116"/>
                    </a:cubicBezTo>
                    <a:cubicBezTo>
                      <a:pt x="4711" y="18771"/>
                      <a:pt x="18771" y="4711"/>
                      <a:pt x="36116" y="4711"/>
                    </a:cubicBezTo>
                    <a:cubicBezTo>
                      <a:pt x="53460" y="4711"/>
                      <a:pt x="67521" y="18771"/>
                      <a:pt x="67521" y="36116"/>
                    </a:cubicBezTo>
                    <a:close/>
                  </a:path>
                </a:pathLst>
              </a:custGeom>
              <a:solidFill>
                <a:schemeClr val="accent6">
                  <a:lumMod val="75000"/>
                </a:schemeClr>
              </a:solidFill>
              <a:ln w="9525" cap="flat">
                <a:noFill/>
                <a:prstDash val="solid"/>
                <a:miter/>
              </a:ln>
            </p:spPr>
            <p:txBody>
              <a:bodyPr rtlCol="0" anchor="ctr"/>
              <a:lstStyle/>
              <a:p>
                <a:endParaRPr lang="sv-SE"/>
              </a:p>
            </p:txBody>
          </p:sp>
          <p:sp>
            <p:nvSpPr>
              <p:cNvPr id="27" name="Frihandsfigur: Form 26">
                <a:extLst>
                  <a:ext uri="{FF2B5EF4-FFF2-40B4-BE49-F238E27FC236}">
                    <a16:creationId xmlns:a16="http://schemas.microsoft.com/office/drawing/2014/main" id="{2C299137-E0D3-4796-B1A4-00927F67B8F2}"/>
                  </a:ext>
                </a:extLst>
              </p:cNvPr>
              <p:cNvSpPr/>
              <p:nvPr/>
            </p:nvSpPr>
            <p:spPr>
              <a:xfrm>
                <a:off x="1777270" y="3444323"/>
                <a:ext cx="69091" cy="69091"/>
              </a:xfrm>
              <a:custGeom>
                <a:avLst/>
                <a:gdLst>
                  <a:gd name="connsiteX0" fmla="*/ 67521 w 69090"/>
                  <a:gd name="connsiteY0" fmla="*/ 36116 h 69090"/>
                  <a:gd name="connsiteX1" fmla="*/ 36116 w 69090"/>
                  <a:gd name="connsiteY1" fmla="*/ 67521 h 69090"/>
                  <a:gd name="connsiteX2" fmla="*/ 4711 w 69090"/>
                  <a:gd name="connsiteY2" fmla="*/ 36116 h 69090"/>
                  <a:gd name="connsiteX3" fmla="*/ 36116 w 69090"/>
                  <a:gd name="connsiteY3" fmla="*/ 4711 h 69090"/>
                  <a:gd name="connsiteX4" fmla="*/ 67521 w 69090"/>
                  <a:gd name="connsiteY4" fmla="*/ 36116 h 690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90" h="69090">
                    <a:moveTo>
                      <a:pt x="67521" y="36116"/>
                    </a:moveTo>
                    <a:cubicBezTo>
                      <a:pt x="67521" y="53460"/>
                      <a:pt x="53460" y="67521"/>
                      <a:pt x="36116" y="67521"/>
                    </a:cubicBezTo>
                    <a:cubicBezTo>
                      <a:pt x="18771" y="67521"/>
                      <a:pt x="4711" y="53460"/>
                      <a:pt x="4711" y="36116"/>
                    </a:cubicBezTo>
                    <a:cubicBezTo>
                      <a:pt x="4711" y="18771"/>
                      <a:pt x="18771" y="4711"/>
                      <a:pt x="36116" y="4711"/>
                    </a:cubicBezTo>
                    <a:cubicBezTo>
                      <a:pt x="53460" y="4711"/>
                      <a:pt x="67521" y="18771"/>
                      <a:pt x="67521" y="36116"/>
                    </a:cubicBezTo>
                    <a:close/>
                  </a:path>
                </a:pathLst>
              </a:custGeom>
              <a:solidFill>
                <a:schemeClr val="accent6">
                  <a:lumMod val="75000"/>
                </a:schemeClr>
              </a:solidFill>
              <a:ln w="9525" cap="flat">
                <a:noFill/>
                <a:prstDash val="solid"/>
                <a:miter/>
              </a:ln>
            </p:spPr>
            <p:txBody>
              <a:bodyPr rtlCol="0" anchor="ctr"/>
              <a:lstStyle/>
              <a:p>
                <a:endParaRPr lang="sv-SE"/>
              </a:p>
            </p:txBody>
          </p:sp>
          <p:sp>
            <p:nvSpPr>
              <p:cNvPr id="28" name="Frihandsfigur: Form 27">
                <a:extLst>
                  <a:ext uri="{FF2B5EF4-FFF2-40B4-BE49-F238E27FC236}">
                    <a16:creationId xmlns:a16="http://schemas.microsoft.com/office/drawing/2014/main" id="{4460D922-DE23-481B-B1D4-716207021DBA}"/>
                  </a:ext>
                </a:extLst>
              </p:cNvPr>
              <p:cNvSpPr/>
              <p:nvPr/>
            </p:nvSpPr>
            <p:spPr>
              <a:xfrm>
                <a:off x="1651651" y="3444323"/>
                <a:ext cx="69091" cy="69091"/>
              </a:xfrm>
              <a:custGeom>
                <a:avLst/>
                <a:gdLst>
                  <a:gd name="connsiteX0" fmla="*/ 67521 w 69090"/>
                  <a:gd name="connsiteY0" fmla="*/ 36116 h 69090"/>
                  <a:gd name="connsiteX1" fmla="*/ 36116 w 69090"/>
                  <a:gd name="connsiteY1" fmla="*/ 67521 h 69090"/>
                  <a:gd name="connsiteX2" fmla="*/ 4711 w 69090"/>
                  <a:gd name="connsiteY2" fmla="*/ 36116 h 69090"/>
                  <a:gd name="connsiteX3" fmla="*/ 36116 w 69090"/>
                  <a:gd name="connsiteY3" fmla="*/ 4711 h 69090"/>
                  <a:gd name="connsiteX4" fmla="*/ 67521 w 69090"/>
                  <a:gd name="connsiteY4" fmla="*/ 36116 h 690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90" h="69090">
                    <a:moveTo>
                      <a:pt x="67521" y="36116"/>
                    </a:moveTo>
                    <a:cubicBezTo>
                      <a:pt x="67521" y="53460"/>
                      <a:pt x="53460" y="67521"/>
                      <a:pt x="36116" y="67521"/>
                    </a:cubicBezTo>
                    <a:cubicBezTo>
                      <a:pt x="18771" y="67521"/>
                      <a:pt x="4711" y="53460"/>
                      <a:pt x="4711" y="36116"/>
                    </a:cubicBezTo>
                    <a:cubicBezTo>
                      <a:pt x="4711" y="18771"/>
                      <a:pt x="18771" y="4711"/>
                      <a:pt x="36116" y="4711"/>
                    </a:cubicBezTo>
                    <a:cubicBezTo>
                      <a:pt x="53460" y="4711"/>
                      <a:pt x="67521" y="18771"/>
                      <a:pt x="67521" y="36116"/>
                    </a:cubicBezTo>
                    <a:close/>
                  </a:path>
                </a:pathLst>
              </a:custGeom>
              <a:solidFill>
                <a:schemeClr val="accent6">
                  <a:lumMod val="75000"/>
                </a:schemeClr>
              </a:solidFill>
              <a:ln w="9525" cap="flat">
                <a:noFill/>
                <a:prstDash val="solid"/>
                <a:miter/>
              </a:ln>
            </p:spPr>
            <p:txBody>
              <a:bodyPr rtlCol="0" anchor="ctr"/>
              <a:lstStyle/>
              <a:p>
                <a:endParaRPr lang="sv-SE"/>
              </a:p>
            </p:txBody>
          </p:sp>
          <p:sp>
            <p:nvSpPr>
              <p:cNvPr id="29" name="Frihandsfigur: Form 28">
                <a:extLst>
                  <a:ext uri="{FF2B5EF4-FFF2-40B4-BE49-F238E27FC236}">
                    <a16:creationId xmlns:a16="http://schemas.microsoft.com/office/drawing/2014/main" id="{F9C3B4E9-3F3B-42CB-95F1-296BF4241127}"/>
                  </a:ext>
                </a:extLst>
              </p:cNvPr>
              <p:cNvSpPr/>
              <p:nvPr/>
            </p:nvSpPr>
            <p:spPr>
              <a:xfrm>
                <a:off x="1482257" y="3513414"/>
                <a:ext cx="533883" cy="288925"/>
              </a:xfrm>
              <a:custGeom>
                <a:avLst/>
                <a:gdLst>
                  <a:gd name="connsiteX0" fmla="*/ 531492 w 533883"/>
                  <a:gd name="connsiteY0" fmla="*/ 120909 h 288925"/>
                  <a:gd name="connsiteX1" fmla="*/ 511393 w 533883"/>
                  <a:gd name="connsiteY1" fmla="*/ 29207 h 288925"/>
                  <a:gd name="connsiteX2" fmla="*/ 506996 w 533883"/>
                  <a:gd name="connsiteY2" fmla="*/ 22297 h 288925"/>
                  <a:gd name="connsiteX3" fmla="*/ 481872 w 533883"/>
                  <a:gd name="connsiteY3" fmla="*/ 9107 h 288925"/>
                  <a:gd name="connsiteX4" fmla="*/ 456748 w 533883"/>
                  <a:gd name="connsiteY4" fmla="*/ 4711 h 288925"/>
                  <a:gd name="connsiteX5" fmla="*/ 431624 w 533883"/>
                  <a:gd name="connsiteY5" fmla="*/ 9107 h 288925"/>
                  <a:gd name="connsiteX6" fmla="*/ 406501 w 533883"/>
                  <a:gd name="connsiteY6" fmla="*/ 22297 h 288925"/>
                  <a:gd name="connsiteX7" fmla="*/ 402104 w 533883"/>
                  <a:gd name="connsiteY7" fmla="*/ 29207 h 288925"/>
                  <a:gd name="connsiteX8" fmla="*/ 393939 w 533883"/>
                  <a:gd name="connsiteY8" fmla="*/ 66264 h 288925"/>
                  <a:gd name="connsiteX9" fmla="*/ 393939 w 533883"/>
                  <a:gd name="connsiteY9" fmla="*/ 66264 h 288925"/>
                  <a:gd name="connsiteX10" fmla="*/ 385773 w 533883"/>
                  <a:gd name="connsiteY10" fmla="*/ 29207 h 288925"/>
                  <a:gd name="connsiteX11" fmla="*/ 381377 w 533883"/>
                  <a:gd name="connsiteY11" fmla="*/ 22297 h 288925"/>
                  <a:gd name="connsiteX12" fmla="*/ 356253 w 533883"/>
                  <a:gd name="connsiteY12" fmla="*/ 9107 h 288925"/>
                  <a:gd name="connsiteX13" fmla="*/ 331129 w 533883"/>
                  <a:gd name="connsiteY13" fmla="*/ 4711 h 288925"/>
                  <a:gd name="connsiteX14" fmla="*/ 306005 w 533883"/>
                  <a:gd name="connsiteY14" fmla="*/ 9107 h 288925"/>
                  <a:gd name="connsiteX15" fmla="*/ 280881 w 533883"/>
                  <a:gd name="connsiteY15" fmla="*/ 22297 h 288925"/>
                  <a:gd name="connsiteX16" fmla="*/ 276484 w 533883"/>
                  <a:gd name="connsiteY16" fmla="*/ 29207 h 288925"/>
                  <a:gd name="connsiteX17" fmla="*/ 268319 w 533883"/>
                  <a:gd name="connsiteY17" fmla="*/ 65636 h 288925"/>
                  <a:gd name="connsiteX18" fmla="*/ 268319 w 533883"/>
                  <a:gd name="connsiteY18" fmla="*/ 66264 h 288925"/>
                  <a:gd name="connsiteX19" fmla="*/ 260154 w 533883"/>
                  <a:gd name="connsiteY19" fmla="*/ 29207 h 288925"/>
                  <a:gd name="connsiteX20" fmla="*/ 255757 w 533883"/>
                  <a:gd name="connsiteY20" fmla="*/ 22297 h 288925"/>
                  <a:gd name="connsiteX21" fmla="*/ 230633 w 533883"/>
                  <a:gd name="connsiteY21" fmla="*/ 9107 h 288925"/>
                  <a:gd name="connsiteX22" fmla="*/ 205509 w 533883"/>
                  <a:gd name="connsiteY22" fmla="*/ 4711 h 288925"/>
                  <a:gd name="connsiteX23" fmla="*/ 180385 w 533883"/>
                  <a:gd name="connsiteY23" fmla="*/ 9107 h 288925"/>
                  <a:gd name="connsiteX24" fmla="*/ 155261 w 533883"/>
                  <a:gd name="connsiteY24" fmla="*/ 22297 h 288925"/>
                  <a:gd name="connsiteX25" fmla="*/ 150865 w 533883"/>
                  <a:gd name="connsiteY25" fmla="*/ 29207 h 288925"/>
                  <a:gd name="connsiteX26" fmla="*/ 142699 w 533883"/>
                  <a:gd name="connsiteY26" fmla="*/ 65636 h 288925"/>
                  <a:gd name="connsiteX27" fmla="*/ 142699 w 533883"/>
                  <a:gd name="connsiteY27" fmla="*/ 65636 h 288925"/>
                  <a:gd name="connsiteX28" fmla="*/ 134534 w 533883"/>
                  <a:gd name="connsiteY28" fmla="*/ 29207 h 288925"/>
                  <a:gd name="connsiteX29" fmla="*/ 130137 w 533883"/>
                  <a:gd name="connsiteY29" fmla="*/ 22297 h 288925"/>
                  <a:gd name="connsiteX30" fmla="*/ 105014 w 533883"/>
                  <a:gd name="connsiteY30" fmla="*/ 9107 h 288925"/>
                  <a:gd name="connsiteX31" fmla="*/ 79890 w 533883"/>
                  <a:gd name="connsiteY31" fmla="*/ 4711 h 288925"/>
                  <a:gd name="connsiteX32" fmla="*/ 54766 w 533883"/>
                  <a:gd name="connsiteY32" fmla="*/ 9107 h 288925"/>
                  <a:gd name="connsiteX33" fmla="*/ 29642 w 533883"/>
                  <a:gd name="connsiteY33" fmla="*/ 22297 h 288925"/>
                  <a:gd name="connsiteX34" fmla="*/ 25245 w 533883"/>
                  <a:gd name="connsiteY34" fmla="*/ 29207 h 288925"/>
                  <a:gd name="connsiteX35" fmla="*/ 5146 w 533883"/>
                  <a:gd name="connsiteY35" fmla="*/ 120281 h 288925"/>
                  <a:gd name="connsiteX36" fmla="*/ 15196 w 533883"/>
                  <a:gd name="connsiteY36" fmla="*/ 135983 h 288925"/>
                  <a:gd name="connsiteX37" fmla="*/ 17080 w 533883"/>
                  <a:gd name="connsiteY37" fmla="*/ 135983 h 288925"/>
                  <a:gd name="connsiteX38" fmla="*/ 29642 w 533883"/>
                  <a:gd name="connsiteY38" fmla="*/ 125934 h 288925"/>
                  <a:gd name="connsiteX39" fmla="*/ 48485 w 533883"/>
                  <a:gd name="connsiteY39" fmla="*/ 42397 h 288925"/>
                  <a:gd name="connsiteX40" fmla="*/ 48485 w 533883"/>
                  <a:gd name="connsiteY40" fmla="*/ 86992 h 288925"/>
                  <a:gd name="connsiteX41" fmla="*/ 29642 w 533883"/>
                  <a:gd name="connsiteY41" fmla="*/ 180578 h 288925"/>
                  <a:gd name="connsiteX42" fmla="*/ 48485 w 533883"/>
                  <a:gd name="connsiteY42" fmla="*/ 180578 h 288925"/>
                  <a:gd name="connsiteX43" fmla="*/ 48485 w 533883"/>
                  <a:gd name="connsiteY43" fmla="*/ 287355 h 288925"/>
                  <a:gd name="connsiteX44" fmla="*/ 73609 w 533883"/>
                  <a:gd name="connsiteY44" fmla="*/ 287355 h 288925"/>
                  <a:gd name="connsiteX45" fmla="*/ 73609 w 533883"/>
                  <a:gd name="connsiteY45" fmla="*/ 180578 h 288925"/>
                  <a:gd name="connsiteX46" fmla="*/ 86171 w 533883"/>
                  <a:gd name="connsiteY46" fmla="*/ 180578 h 288925"/>
                  <a:gd name="connsiteX47" fmla="*/ 86171 w 533883"/>
                  <a:gd name="connsiteY47" fmla="*/ 287355 h 288925"/>
                  <a:gd name="connsiteX48" fmla="*/ 111294 w 533883"/>
                  <a:gd name="connsiteY48" fmla="*/ 287355 h 288925"/>
                  <a:gd name="connsiteX49" fmla="*/ 111294 w 533883"/>
                  <a:gd name="connsiteY49" fmla="*/ 180578 h 288925"/>
                  <a:gd name="connsiteX50" fmla="*/ 130137 w 533883"/>
                  <a:gd name="connsiteY50" fmla="*/ 180578 h 288925"/>
                  <a:gd name="connsiteX51" fmla="*/ 111294 w 533883"/>
                  <a:gd name="connsiteY51" fmla="*/ 86992 h 288925"/>
                  <a:gd name="connsiteX52" fmla="*/ 111294 w 533883"/>
                  <a:gd name="connsiteY52" fmla="*/ 42397 h 288925"/>
                  <a:gd name="connsiteX53" fmla="*/ 130137 w 533883"/>
                  <a:gd name="connsiteY53" fmla="*/ 126562 h 288925"/>
                  <a:gd name="connsiteX54" fmla="*/ 142071 w 533883"/>
                  <a:gd name="connsiteY54" fmla="*/ 136611 h 288925"/>
                  <a:gd name="connsiteX55" fmla="*/ 142071 w 533883"/>
                  <a:gd name="connsiteY55" fmla="*/ 136611 h 288925"/>
                  <a:gd name="connsiteX56" fmla="*/ 154005 w 533883"/>
                  <a:gd name="connsiteY56" fmla="*/ 126562 h 288925"/>
                  <a:gd name="connsiteX57" fmla="*/ 174104 w 533883"/>
                  <a:gd name="connsiteY57" fmla="*/ 42397 h 288925"/>
                  <a:gd name="connsiteX58" fmla="*/ 174104 w 533883"/>
                  <a:gd name="connsiteY58" fmla="*/ 142892 h 288925"/>
                  <a:gd name="connsiteX59" fmla="*/ 174104 w 533883"/>
                  <a:gd name="connsiteY59" fmla="*/ 287355 h 288925"/>
                  <a:gd name="connsiteX60" fmla="*/ 199228 w 533883"/>
                  <a:gd name="connsiteY60" fmla="*/ 287355 h 288925"/>
                  <a:gd name="connsiteX61" fmla="*/ 199228 w 533883"/>
                  <a:gd name="connsiteY61" fmla="*/ 142892 h 288925"/>
                  <a:gd name="connsiteX62" fmla="*/ 211790 w 533883"/>
                  <a:gd name="connsiteY62" fmla="*/ 142892 h 288925"/>
                  <a:gd name="connsiteX63" fmla="*/ 211790 w 533883"/>
                  <a:gd name="connsiteY63" fmla="*/ 287355 h 288925"/>
                  <a:gd name="connsiteX64" fmla="*/ 236914 w 533883"/>
                  <a:gd name="connsiteY64" fmla="*/ 287355 h 288925"/>
                  <a:gd name="connsiteX65" fmla="*/ 236914 w 533883"/>
                  <a:gd name="connsiteY65" fmla="*/ 142892 h 288925"/>
                  <a:gd name="connsiteX66" fmla="*/ 236914 w 533883"/>
                  <a:gd name="connsiteY66" fmla="*/ 42397 h 288925"/>
                  <a:gd name="connsiteX67" fmla="*/ 255757 w 533883"/>
                  <a:gd name="connsiteY67" fmla="*/ 126562 h 288925"/>
                  <a:gd name="connsiteX68" fmla="*/ 268319 w 533883"/>
                  <a:gd name="connsiteY68" fmla="*/ 136611 h 288925"/>
                  <a:gd name="connsiteX69" fmla="*/ 268319 w 533883"/>
                  <a:gd name="connsiteY69" fmla="*/ 136611 h 288925"/>
                  <a:gd name="connsiteX70" fmla="*/ 268319 w 533883"/>
                  <a:gd name="connsiteY70" fmla="*/ 136611 h 288925"/>
                  <a:gd name="connsiteX71" fmla="*/ 280253 w 533883"/>
                  <a:gd name="connsiteY71" fmla="*/ 126562 h 288925"/>
                  <a:gd name="connsiteX72" fmla="*/ 299724 w 533883"/>
                  <a:gd name="connsiteY72" fmla="*/ 42397 h 288925"/>
                  <a:gd name="connsiteX73" fmla="*/ 299724 w 533883"/>
                  <a:gd name="connsiteY73" fmla="*/ 87620 h 288925"/>
                  <a:gd name="connsiteX74" fmla="*/ 280881 w 533883"/>
                  <a:gd name="connsiteY74" fmla="*/ 180578 h 288925"/>
                  <a:gd name="connsiteX75" fmla="*/ 299724 w 533883"/>
                  <a:gd name="connsiteY75" fmla="*/ 180578 h 288925"/>
                  <a:gd name="connsiteX76" fmla="*/ 299724 w 533883"/>
                  <a:gd name="connsiteY76" fmla="*/ 287355 h 288925"/>
                  <a:gd name="connsiteX77" fmla="*/ 324848 w 533883"/>
                  <a:gd name="connsiteY77" fmla="*/ 287355 h 288925"/>
                  <a:gd name="connsiteX78" fmla="*/ 324848 w 533883"/>
                  <a:gd name="connsiteY78" fmla="*/ 180578 h 288925"/>
                  <a:gd name="connsiteX79" fmla="*/ 337410 w 533883"/>
                  <a:gd name="connsiteY79" fmla="*/ 180578 h 288925"/>
                  <a:gd name="connsiteX80" fmla="*/ 337410 w 533883"/>
                  <a:gd name="connsiteY80" fmla="*/ 287355 h 288925"/>
                  <a:gd name="connsiteX81" fmla="*/ 362534 w 533883"/>
                  <a:gd name="connsiteY81" fmla="*/ 287355 h 288925"/>
                  <a:gd name="connsiteX82" fmla="*/ 362534 w 533883"/>
                  <a:gd name="connsiteY82" fmla="*/ 180578 h 288925"/>
                  <a:gd name="connsiteX83" fmla="*/ 381377 w 533883"/>
                  <a:gd name="connsiteY83" fmla="*/ 180578 h 288925"/>
                  <a:gd name="connsiteX84" fmla="*/ 362534 w 533883"/>
                  <a:gd name="connsiteY84" fmla="*/ 86363 h 288925"/>
                  <a:gd name="connsiteX85" fmla="*/ 362534 w 533883"/>
                  <a:gd name="connsiteY85" fmla="*/ 42397 h 288925"/>
                  <a:gd name="connsiteX86" fmla="*/ 381377 w 533883"/>
                  <a:gd name="connsiteY86" fmla="*/ 126562 h 288925"/>
                  <a:gd name="connsiteX87" fmla="*/ 393939 w 533883"/>
                  <a:gd name="connsiteY87" fmla="*/ 136611 h 288925"/>
                  <a:gd name="connsiteX88" fmla="*/ 393939 w 533883"/>
                  <a:gd name="connsiteY88" fmla="*/ 136611 h 288925"/>
                  <a:gd name="connsiteX89" fmla="*/ 393939 w 533883"/>
                  <a:gd name="connsiteY89" fmla="*/ 136611 h 288925"/>
                  <a:gd name="connsiteX90" fmla="*/ 393939 w 533883"/>
                  <a:gd name="connsiteY90" fmla="*/ 136611 h 288925"/>
                  <a:gd name="connsiteX91" fmla="*/ 406501 w 533883"/>
                  <a:gd name="connsiteY91" fmla="*/ 126562 h 288925"/>
                  <a:gd name="connsiteX92" fmla="*/ 425343 w 533883"/>
                  <a:gd name="connsiteY92" fmla="*/ 42397 h 288925"/>
                  <a:gd name="connsiteX93" fmla="*/ 425343 w 533883"/>
                  <a:gd name="connsiteY93" fmla="*/ 142892 h 288925"/>
                  <a:gd name="connsiteX94" fmla="*/ 425343 w 533883"/>
                  <a:gd name="connsiteY94" fmla="*/ 287355 h 288925"/>
                  <a:gd name="connsiteX95" fmla="*/ 450467 w 533883"/>
                  <a:gd name="connsiteY95" fmla="*/ 287355 h 288925"/>
                  <a:gd name="connsiteX96" fmla="*/ 450467 w 533883"/>
                  <a:gd name="connsiteY96" fmla="*/ 142892 h 288925"/>
                  <a:gd name="connsiteX97" fmla="*/ 463029 w 533883"/>
                  <a:gd name="connsiteY97" fmla="*/ 142892 h 288925"/>
                  <a:gd name="connsiteX98" fmla="*/ 463029 w 533883"/>
                  <a:gd name="connsiteY98" fmla="*/ 287355 h 288925"/>
                  <a:gd name="connsiteX99" fmla="*/ 488153 w 533883"/>
                  <a:gd name="connsiteY99" fmla="*/ 287355 h 288925"/>
                  <a:gd name="connsiteX100" fmla="*/ 488153 w 533883"/>
                  <a:gd name="connsiteY100" fmla="*/ 142892 h 288925"/>
                  <a:gd name="connsiteX101" fmla="*/ 488153 w 533883"/>
                  <a:gd name="connsiteY101" fmla="*/ 42397 h 288925"/>
                  <a:gd name="connsiteX102" fmla="*/ 506996 w 533883"/>
                  <a:gd name="connsiteY102" fmla="*/ 126562 h 288925"/>
                  <a:gd name="connsiteX103" fmla="*/ 519558 w 533883"/>
                  <a:gd name="connsiteY103" fmla="*/ 136611 h 288925"/>
                  <a:gd name="connsiteX104" fmla="*/ 523955 w 533883"/>
                  <a:gd name="connsiteY104" fmla="*/ 135983 h 288925"/>
                  <a:gd name="connsiteX105" fmla="*/ 531492 w 533883"/>
                  <a:gd name="connsiteY105" fmla="*/ 120909 h 288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533883" h="288925">
                    <a:moveTo>
                      <a:pt x="531492" y="120909"/>
                    </a:moveTo>
                    <a:lnTo>
                      <a:pt x="511393" y="29207"/>
                    </a:lnTo>
                    <a:cubicBezTo>
                      <a:pt x="510765" y="26694"/>
                      <a:pt x="509509" y="24182"/>
                      <a:pt x="506996" y="22297"/>
                    </a:cubicBezTo>
                    <a:cubicBezTo>
                      <a:pt x="499459" y="16645"/>
                      <a:pt x="491294" y="11620"/>
                      <a:pt x="481872" y="9107"/>
                    </a:cubicBezTo>
                    <a:cubicBezTo>
                      <a:pt x="473707" y="6595"/>
                      <a:pt x="465542" y="4711"/>
                      <a:pt x="456748" y="4711"/>
                    </a:cubicBezTo>
                    <a:cubicBezTo>
                      <a:pt x="447955" y="4711"/>
                      <a:pt x="439162" y="5967"/>
                      <a:pt x="431624" y="9107"/>
                    </a:cubicBezTo>
                    <a:cubicBezTo>
                      <a:pt x="422203" y="12248"/>
                      <a:pt x="414038" y="16645"/>
                      <a:pt x="406501" y="22297"/>
                    </a:cubicBezTo>
                    <a:cubicBezTo>
                      <a:pt x="403988" y="24182"/>
                      <a:pt x="402732" y="26694"/>
                      <a:pt x="402104" y="29207"/>
                    </a:cubicBezTo>
                    <a:lnTo>
                      <a:pt x="393939" y="66264"/>
                    </a:lnTo>
                    <a:lnTo>
                      <a:pt x="393939" y="66264"/>
                    </a:lnTo>
                    <a:lnTo>
                      <a:pt x="385773" y="29207"/>
                    </a:lnTo>
                    <a:cubicBezTo>
                      <a:pt x="385145" y="26694"/>
                      <a:pt x="383889" y="24182"/>
                      <a:pt x="381377" y="22297"/>
                    </a:cubicBezTo>
                    <a:cubicBezTo>
                      <a:pt x="373839" y="16645"/>
                      <a:pt x="365674" y="11620"/>
                      <a:pt x="356253" y="9107"/>
                    </a:cubicBezTo>
                    <a:cubicBezTo>
                      <a:pt x="348087" y="6595"/>
                      <a:pt x="339922" y="4711"/>
                      <a:pt x="331129" y="4711"/>
                    </a:cubicBezTo>
                    <a:cubicBezTo>
                      <a:pt x="322335" y="4711"/>
                      <a:pt x="313542" y="5967"/>
                      <a:pt x="306005" y="9107"/>
                    </a:cubicBezTo>
                    <a:cubicBezTo>
                      <a:pt x="296583" y="12248"/>
                      <a:pt x="288418" y="16645"/>
                      <a:pt x="280881" y="22297"/>
                    </a:cubicBezTo>
                    <a:cubicBezTo>
                      <a:pt x="278369" y="24182"/>
                      <a:pt x="277112" y="26694"/>
                      <a:pt x="276484" y="29207"/>
                    </a:cubicBezTo>
                    <a:lnTo>
                      <a:pt x="268319" y="65636"/>
                    </a:lnTo>
                    <a:lnTo>
                      <a:pt x="268319" y="66264"/>
                    </a:lnTo>
                    <a:lnTo>
                      <a:pt x="260154" y="29207"/>
                    </a:lnTo>
                    <a:cubicBezTo>
                      <a:pt x="259526" y="26694"/>
                      <a:pt x="258269" y="24182"/>
                      <a:pt x="255757" y="22297"/>
                    </a:cubicBezTo>
                    <a:cubicBezTo>
                      <a:pt x="248220" y="16645"/>
                      <a:pt x="240055" y="11620"/>
                      <a:pt x="230633" y="9107"/>
                    </a:cubicBezTo>
                    <a:cubicBezTo>
                      <a:pt x="222468" y="6595"/>
                      <a:pt x="214303" y="4711"/>
                      <a:pt x="205509" y="4711"/>
                    </a:cubicBezTo>
                    <a:cubicBezTo>
                      <a:pt x="196716" y="4711"/>
                      <a:pt x="187922" y="5967"/>
                      <a:pt x="180385" y="9107"/>
                    </a:cubicBezTo>
                    <a:cubicBezTo>
                      <a:pt x="170964" y="12248"/>
                      <a:pt x="162799" y="16645"/>
                      <a:pt x="155261" y="22297"/>
                    </a:cubicBezTo>
                    <a:cubicBezTo>
                      <a:pt x="152749" y="24182"/>
                      <a:pt x="151493" y="26694"/>
                      <a:pt x="150865" y="29207"/>
                    </a:cubicBezTo>
                    <a:lnTo>
                      <a:pt x="142699" y="65636"/>
                    </a:lnTo>
                    <a:lnTo>
                      <a:pt x="142699" y="65636"/>
                    </a:lnTo>
                    <a:lnTo>
                      <a:pt x="134534" y="29207"/>
                    </a:lnTo>
                    <a:cubicBezTo>
                      <a:pt x="133906" y="26694"/>
                      <a:pt x="132650" y="24182"/>
                      <a:pt x="130137" y="22297"/>
                    </a:cubicBezTo>
                    <a:cubicBezTo>
                      <a:pt x="122600" y="16645"/>
                      <a:pt x="114435" y="11620"/>
                      <a:pt x="105014" y="9107"/>
                    </a:cubicBezTo>
                    <a:cubicBezTo>
                      <a:pt x="96848" y="6595"/>
                      <a:pt x="88683" y="4711"/>
                      <a:pt x="79890" y="4711"/>
                    </a:cubicBezTo>
                    <a:cubicBezTo>
                      <a:pt x="71096" y="4711"/>
                      <a:pt x="62303" y="5967"/>
                      <a:pt x="54766" y="9107"/>
                    </a:cubicBezTo>
                    <a:cubicBezTo>
                      <a:pt x="45344" y="12248"/>
                      <a:pt x="37179" y="16645"/>
                      <a:pt x="29642" y="22297"/>
                    </a:cubicBezTo>
                    <a:cubicBezTo>
                      <a:pt x="27129" y="24182"/>
                      <a:pt x="25873" y="26694"/>
                      <a:pt x="25245" y="29207"/>
                    </a:cubicBezTo>
                    <a:lnTo>
                      <a:pt x="5146" y="120281"/>
                    </a:lnTo>
                    <a:cubicBezTo>
                      <a:pt x="3262" y="127190"/>
                      <a:pt x="7658" y="134727"/>
                      <a:pt x="15196" y="135983"/>
                    </a:cubicBezTo>
                    <a:cubicBezTo>
                      <a:pt x="15824" y="135983"/>
                      <a:pt x="16452" y="135983"/>
                      <a:pt x="17080" y="135983"/>
                    </a:cubicBezTo>
                    <a:cubicBezTo>
                      <a:pt x="22733" y="135983"/>
                      <a:pt x="27757" y="132215"/>
                      <a:pt x="29642" y="125934"/>
                    </a:cubicBezTo>
                    <a:lnTo>
                      <a:pt x="48485" y="42397"/>
                    </a:lnTo>
                    <a:lnTo>
                      <a:pt x="48485" y="86992"/>
                    </a:lnTo>
                    <a:lnTo>
                      <a:pt x="29642" y="180578"/>
                    </a:lnTo>
                    <a:lnTo>
                      <a:pt x="48485" y="180578"/>
                    </a:lnTo>
                    <a:lnTo>
                      <a:pt x="48485" y="287355"/>
                    </a:lnTo>
                    <a:lnTo>
                      <a:pt x="73609" y="287355"/>
                    </a:lnTo>
                    <a:lnTo>
                      <a:pt x="73609" y="180578"/>
                    </a:lnTo>
                    <a:lnTo>
                      <a:pt x="86171" y="180578"/>
                    </a:lnTo>
                    <a:lnTo>
                      <a:pt x="86171" y="287355"/>
                    </a:lnTo>
                    <a:lnTo>
                      <a:pt x="111294" y="287355"/>
                    </a:lnTo>
                    <a:lnTo>
                      <a:pt x="111294" y="180578"/>
                    </a:lnTo>
                    <a:lnTo>
                      <a:pt x="130137" y="180578"/>
                    </a:lnTo>
                    <a:lnTo>
                      <a:pt x="111294" y="86992"/>
                    </a:lnTo>
                    <a:lnTo>
                      <a:pt x="111294" y="42397"/>
                    </a:lnTo>
                    <a:lnTo>
                      <a:pt x="130137" y="126562"/>
                    </a:lnTo>
                    <a:cubicBezTo>
                      <a:pt x="131394" y="132215"/>
                      <a:pt x="136418" y="136611"/>
                      <a:pt x="142071" y="136611"/>
                    </a:cubicBezTo>
                    <a:lnTo>
                      <a:pt x="142071" y="136611"/>
                    </a:lnTo>
                    <a:cubicBezTo>
                      <a:pt x="147724" y="136611"/>
                      <a:pt x="152749" y="132843"/>
                      <a:pt x="154005" y="126562"/>
                    </a:cubicBezTo>
                    <a:lnTo>
                      <a:pt x="174104" y="42397"/>
                    </a:lnTo>
                    <a:lnTo>
                      <a:pt x="174104" y="142892"/>
                    </a:lnTo>
                    <a:lnTo>
                      <a:pt x="174104" y="287355"/>
                    </a:lnTo>
                    <a:lnTo>
                      <a:pt x="199228" y="287355"/>
                    </a:lnTo>
                    <a:lnTo>
                      <a:pt x="199228" y="142892"/>
                    </a:lnTo>
                    <a:lnTo>
                      <a:pt x="211790" y="142892"/>
                    </a:lnTo>
                    <a:lnTo>
                      <a:pt x="211790" y="287355"/>
                    </a:lnTo>
                    <a:lnTo>
                      <a:pt x="236914" y="287355"/>
                    </a:lnTo>
                    <a:lnTo>
                      <a:pt x="236914" y="142892"/>
                    </a:lnTo>
                    <a:lnTo>
                      <a:pt x="236914" y="42397"/>
                    </a:lnTo>
                    <a:lnTo>
                      <a:pt x="255757" y="126562"/>
                    </a:lnTo>
                    <a:cubicBezTo>
                      <a:pt x="257013" y="132215"/>
                      <a:pt x="262038" y="136611"/>
                      <a:pt x="268319" y="136611"/>
                    </a:cubicBezTo>
                    <a:cubicBezTo>
                      <a:pt x="268319" y="136611"/>
                      <a:pt x="268319" y="136611"/>
                      <a:pt x="268319" y="136611"/>
                    </a:cubicBezTo>
                    <a:lnTo>
                      <a:pt x="268319" y="136611"/>
                    </a:lnTo>
                    <a:cubicBezTo>
                      <a:pt x="273972" y="136611"/>
                      <a:pt x="278997" y="132843"/>
                      <a:pt x="280253" y="126562"/>
                    </a:cubicBezTo>
                    <a:lnTo>
                      <a:pt x="299724" y="42397"/>
                    </a:lnTo>
                    <a:lnTo>
                      <a:pt x="299724" y="87620"/>
                    </a:lnTo>
                    <a:lnTo>
                      <a:pt x="280881" y="180578"/>
                    </a:lnTo>
                    <a:lnTo>
                      <a:pt x="299724" y="180578"/>
                    </a:lnTo>
                    <a:lnTo>
                      <a:pt x="299724" y="287355"/>
                    </a:lnTo>
                    <a:lnTo>
                      <a:pt x="324848" y="287355"/>
                    </a:lnTo>
                    <a:lnTo>
                      <a:pt x="324848" y="180578"/>
                    </a:lnTo>
                    <a:lnTo>
                      <a:pt x="337410" y="180578"/>
                    </a:lnTo>
                    <a:lnTo>
                      <a:pt x="337410" y="287355"/>
                    </a:lnTo>
                    <a:lnTo>
                      <a:pt x="362534" y="287355"/>
                    </a:lnTo>
                    <a:lnTo>
                      <a:pt x="362534" y="180578"/>
                    </a:lnTo>
                    <a:lnTo>
                      <a:pt x="381377" y="180578"/>
                    </a:lnTo>
                    <a:lnTo>
                      <a:pt x="362534" y="86363"/>
                    </a:lnTo>
                    <a:lnTo>
                      <a:pt x="362534" y="42397"/>
                    </a:lnTo>
                    <a:lnTo>
                      <a:pt x="381377" y="126562"/>
                    </a:lnTo>
                    <a:cubicBezTo>
                      <a:pt x="382633" y="132215"/>
                      <a:pt x="387658" y="136611"/>
                      <a:pt x="393939" y="136611"/>
                    </a:cubicBezTo>
                    <a:cubicBezTo>
                      <a:pt x="393939" y="136611"/>
                      <a:pt x="393939" y="136611"/>
                      <a:pt x="393939" y="136611"/>
                    </a:cubicBezTo>
                    <a:lnTo>
                      <a:pt x="393939" y="136611"/>
                    </a:lnTo>
                    <a:cubicBezTo>
                      <a:pt x="393939" y="136611"/>
                      <a:pt x="393939" y="136611"/>
                      <a:pt x="393939" y="136611"/>
                    </a:cubicBezTo>
                    <a:cubicBezTo>
                      <a:pt x="399591" y="136611"/>
                      <a:pt x="404616" y="132843"/>
                      <a:pt x="406501" y="126562"/>
                    </a:cubicBezTo>
                    <a:lnTo>
                      <a:pt x="425343" y="42397"/>
                    </a:lnTo>
                    <a:lnTo>
                      <a:pt x="425343" y="142892"/>
                    </a:lnTo>
                    <a:lnTo>
                      <a:pt x="425343" y="287355"/>
                    </a:lnTo>
                    <a:lnTo>
                      <a:pt x="450467" y="287355"/>
                    </a:lnTo>
                    <a:lnTo>
                      <a:pt x="450467" y="142892"/>
                    </a:lnTo>
                    <a:lnTo>
                      <a:pt x="463029" y="142892"/>
                    </a:lnTo>
                    <a:lnTo>
                      <a:pt x="463029" y="287355"/>
                    </a:lnTo>
                    <a:lnTo>
                      <a:pt x="488153" y="287355"/>
                    </a:lnTo>
                    <a:lnTo>
                      <a:pt x="488153" y="142892"/>
                    </a:lnTo>
                    <a:lnTo>
                      <a:pt x="488153" y="42397"/>
                    </a:lnTo>
                    <a:lnTo>
                      <a:pt x="506996" y="126562"/>
                    </a:lnTo>
                    <a:cubicBezTo>
                      <a:pt x="508252" y="132215"/>
                      <a:pt x="513277" y="136611"/>
                      <a:pt x="519558" y="136611"/>
                    </a:cubicBezTo>
                    <a:cubicBezTo>
                      <a:pt x="520814" y="136611"/>
                      <a:pt x="522699" y="136611"/>
                      <a:pt x="523955" y="135983"/>
                    </a:cubicBezTo>
                    <a:cubicBezTo>
                      <a:pt x="529608" y="133471"/>
                      <a:pt x="532748" y="127190"/>
                      <a:pt x="531492" y="120909"/>
                    </a:cubicBezTo>
                    <a:close/>
                  </a:path>
                </a:pathLst>
              </a:custGeom>
              <a:solidFill>
                <a:schemeClr val="accent6">
                  <a:lumMod val="75000"/>
                </a:schemeClr>
              </a:solidFill>
              <a:ln w="9525" cap="flat">
                <a:noFill/>
                <a:prstDash val="solid"/>
                <a:miter/>
              </a:ln>
            </p:spPr>
            <p:txBody>
              <a:bodyPr rtlCol="0" anchor="ctr"/>
              <a:lstStyle/>
              <a:p>
                <a:endParaRPr lang="sv-SE" dirty="0"/>
              </a:p>
            </p:txBody>
          </p:sp>
        </p:grpSp>
      </p:grpSp>
    </p:spTree>
    <p:extLst>
      <p:ext uri="{BB962C8B-B14F-4D97-AF65-F5344CB8AC3E}">
        <p14:creationId xmlns:p14="http://schemas.microsoft.com/office/powerpoint/2010/main" val="41336457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2187DF0-5BDF-4150-912A-62CEE98568BE}"/>
              </a:ext>
            </a:extLst>
          </p:cNvPr>
          <p:cNvSpPr>
            <a:spLocks noGrp="1"/>
          </p:cNvSpPr>
          <p:nvPr>
            <p:ph type="title"/>
          </p:nvPr>
        </p:nvSpPr>
        <p:spPr>
          <a:xfrm>
            <a:off x="1097279" y="286603"/>
            <a:ext cx="10463995" cy="1450757"/>
          </a:xfrm>
        </p:spPr>
        <p:txBody>
          <a:bodyPr>
            <a:normAutofit/>
          </a:bodyPr>
          <a:lstStyle/>
          <a:p>
            <a:pPr marL="488950" indent="-488950"/>
            <a:r>
              <a:rPr lang="sv-SE" sz="3200" b="1" dirty="0"/>
              <a:t>4.	</a:t>
            </a:r>
            <a:r>
              <a:rPr lang="en-GB" sz="3200" b="1" dirty="0"/>
              <a:t>Integration: Best practices and lessons learned</a:t>
            </a:r>
            <a:br>
              <a:rPr lang="en-GB" sz="3600" dirty="0"/>
            </a:br>
            <a:r>
              <a:rPr lang="en-GB" sz="2000" dirty="0"/>
              <a:t>Best practices in integration </a:t>
            </a:r>
            <a:endParaRPr lang="sv-SE" sz="3600" dirty="0"/>
          </a:p>
        </p:txBody>
      </p:sp>
      <p:sp>
        <p:nvSpPr>
          <p:cNvPr id="4" name="Platshållare för bildnummer 3">
            <a:extLst>
              <a:ext uri="{FF2B5EF4-FFF2-40B4-BE49-F238E27FC236}">
                <a16:creationId xmlns:a16="http://schemas.microsoft.com/office/drawing/2014/main" id="{CB69958A-ECED-4034-90BA-E88F7C0380D7}"/>
              </a:ext>
            </a:extLst>
          </p:cNvPr>
          <p:cNvSpPr>
            <a:spLocks noGrp="1"/>
          </p:cNvSpPr>
          <p:nvPr>
            <p:ph type="sldNum" sz="quarter" idx="12"/>
          </p:nvPr>
        </p:nvSpPr>
        <p:spPr>
          <a:xfrm>
            <a:off x="10669993" y="6441679"/>
            <a:ext cx="1312025"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GB" dirty="0">
                <a:latin typeface="Calibri" panose="020F0502020204030204"/>
              </a:rPr>
              <a:t>11</a:t>
            </a:r>
            <a:endParaRPr kumimoji="0" lang="en-GB" sz="105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9" name="Rektangel 8">
            <a:extLst>
              <a:ext uri="{FF2B5EF4-FFF2-40B4-BE49-F238E27FC236}">
                <a16:creationId xmlns:a16="http://schemas.microsoft.com/office/drawing/2014/main" id="{57E819D0-A2F4-442A-83EE-BC909302B037}"/>
              </a:ext>
            </a:extLst>
          </p:cNvPr>
          <p:cNvSpPr/>
          <p:nvPr/>
        </p:nvSpPr>
        <p:spPr>
          <a:xfrm>
            <a:off x="-1" y="0"/>
            <a:ext cx="324853" cy="6858000"/>
          </a:xfrm>
          <a:prstGeom prst="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err="1">
                <a:ln>
                  <a:noFill/>
                </a:ln>
                <a:solidFill>
                  <a:prstClr val="white"/>
                </a:solidFill>
                <a:effectLst/>
                <a:uLnTx/>
                <a:uFillTx/>
                <a:latin typeface="Calibri" panose="020F0502020204030204"/>
                <a:ea typeface="+mn-ea"/>
                <a:cs typeface="+mn-cs"/>
              </a:rPr>
              <a:t>Section</a:t>
            </a:r>
            <a:r>
              <a:rPr kumimoji="0" lang="sv-SE" sz="1400" b="0" i="0" u="none" strike="noStrike" kern="1200" cap="none" spc="0" normalizeH="0" baseline="0" noProof="0" dirty="0">
                <a:ln>
                  <a:noFill/>
                </a:ln>
                <a:solidFill>
                  <a:prstClr val="white"/>
                </a:solidFill>
                <a:effectLst/>
                <a:uLnTx/>
                <a:uFillTx/>
                <a:latin typeface="Calibri" panose="020F0502020204030204"/>
                <a:ea typeface="+mn-ea"/>
                <a:cs typeface="+mn-cs"/>
              </a:rPr>
              <a:t> 4. Integration</a:t>
            </a:r>
          </a:p>
        </p:txBody>
      </p:sp>
      <p:grpSp>
        <p:nvGrpSpPr>
          <p:cNvPr id="3" name="Group 2">
            <a:extLst>
              <a:ext uri="{FF2B5EF4-FFF2-40B4-BE49-F238E27FC236}">
                <a16:creationId xmlns:a16="http://schemas.microsoft.com/office/drawing/2014/main" id="{94A82F0A-A7D8-5A40-8AC0-486F4A763646}"/>
              </a:ext>
            </a:extLst>
          </p:cNvPr>
          <p:cNvGrpSpPr/>
          <p:nvPr/>
        </p:nvGrpSpPr>
        <p:grpSpPr>
          <a:xfrm>
            <a:off x="1097278" y="2001184"/>
            <a:ext cx="10058401" cy="3589718"/>
            <a:chOff x="1097278" y="2001184"/>
            <a:chExt cx="10058401" cy="3589718"/>
          </a:xfrm>
        </p:grpSpPr>
        <p:grpSp>
          <p:nvGrpSpPr>
            <p:cNvPr id="15" name="Grupp 14">
              <a:extLst>
                <a:ext uri="{FF2B5EF4-FFF2-40B4-BE49-F238E27FC236}">
                  <a16:creationId xmlns:a16="http://schemas.microsoft.com/office/drawing/2014/main" id="{65C5D657-BD0F-4D1A-B4D7-51FB001EC196}"/>
                </a:ext>
              </a:extLst>
            </p:cNvPr>
            <p:cNvGrpSpPr/>
            <p:nvPr/>
          </p:nvGrpSpPr>
          <p:grpSpPr>
            <a:xfrm>
              <a:off x="2399209" y="3042561"/>
              <a:ext cx="7454539" cy="211814"/>
              <a:chOff x="2399209" y="2239333"/>
              <a:chExt cx="7454539" cy="211814"/>
            </a:xfrm>
          </p:grpSpPr>
          <p:sp>
            <p:nvSpPr>
              <p:cNvPr id="16" name="Likbent triangel 15">
                <a:extLst>
                  <a:ext uri="{FF2B5EF4-FFF2-40B4-BE49-F238E27FC236}">
                    <a16:creationId xmlns:a16="http://schemas.microsoft.com/office/drawing/2014/main" id="{8E7493C8-3D52-46D9-89A7-BDD93F93902B}"/>
                  </a:ext>
                </a:extLst>
              </p:cNvPr>
              <p:cNvSpPr/>
              <p:nvPr/>
            </p:nvSpPr>
            <p:spPr>
              <a:xfrm rot="10800000">
                <a:off x="2399209" y="2239333"/>
                <a:ext cx="609600" cy="211813"/>
              </a:xfrm>
              <a:prstGeom prst="triangle">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Likbent triangel 16">
                <a:extLst>
                  <a:ext uri="{FF2B5EF4-FFF2-40B4-BE49-F238E27FC236}">
                    <a16:creationId xmlns:a16="http://schemas.microsoft.com/office/drawing/2014/main" id="{4C60749D-72B2-475A-B4DB-AA5D2E626A2E}"/>
                  </a:ext>
                </a:extLst>
              </p:cNvPr>
              <p:cNvSpPr/>
              <p:nvPr/>
            </p:nvSpPr>
            <p:spPr>
              <a:xfrm rot="10800000">
                <a:off x="9244148" y="2239334"/>
                <a:ext cx="609600" cy="211813"/>
              </a:xfrm>
              <a:prstGeom prst="triangle">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Likbent triangel 17">
                <a:extLst>
                  <a:ext uri="{FF2B5EF4-FFF2-40B4-BE49-F238E27FC236}">
                    <a16:creationId xmlns:a16="http://schemas.microsoft.com/office/drawing/2014/main" id="{ACDF2EB2-39DC-4D97-AD9A-A27081C439E1}"/>
                  </a:ext>
                </a:extLst>
              </p:cNvPr>
              <p:cNvSpPr/>
              <p:nvPr/>
            </p:nvSpPr>
            <p:spPr>
              <a:xfrm rot="10800000">
                <a:off x="5821678" y="2239333"/>
                <a:ext cx="609600" cy="211813"/>
              </a:xfrm>
              <a:prstGeom prst="triangl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6" name="Rektangel 5">
              <a:extLst>
                <a:ext uri="{FF2B5EF4-FFF2-40B4-BE49-F238E27FC236}">
                  <a16:creationId xmlns:a16="http://schemas.microsoft.com/office/drawing/2014/main" id="{A70EDC89-1350-4BE1-BD74-C5C235DCE61A}"/>
                </a:ext>
              </a:extLst>
            </p:cNvPr>
            <p:cNvSpPr/>
            <p:nvPr/>
          </p:nvSpPr>
          <p:spPr>
            <a:xfrm>
              <a:off x="1097278" y="2499362"/>
              <a:ext cx="3213462" cy="600891"/>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err="1">
                  <a:solidFill>
                    <a:schemeClr val="tx1">
                      <a:lumMod val="75000"/>
                      <a:lumOff val="25000"/>
                    </a:schemeClr>
                  </a:solidFill>
                </a:rPr>
                <a:t>Housing</a:t>
              </a:r>
              <a:r>
                <a:rPr lang="sv-SE" dirty="0">
                  <a:solidFill>
                    <a:schemeClr val="tx1">
                      <a:lumMod val="75000"/>
                      <a:lumOff val="25000"/>
                    </a:schemeClr>
                  </a:solidFill>
                </a:rPr>
                <a:t> </a:t>
              </a:r>
              <a:r>
                <a:rPr lang="sv-SE" dirty="0" err="1">
                  <a:solidFill>
                    <a:schemeClr val="tx1">
                      <a:lumMod val="75000"/>
                      <a:lumOff val="25000"/>
                    </a:schemeClr>
                  </a:solidFill>
                </a:rPr>
                <a:t>needs</a:t>
              </a:r>
              <a:endParaRPr lang="sv-SE" dirty="0">
                <a:solidFill>
                  <a:schemeClr val="tx1">
                    <a:lumMod val="75000"/>
                    <a:lumOff val="25000"/>
                  </a:schemeClr>
                </a:solidFill>
              </a:endParaRPr>
            </a:p>
          </p:txBody>
        </p:sp>
        <p:sp>
          <p:nvSpPr>
            <p:cNvPr id="8" name="Rektangel 7">
              <a:extLst>
                <a:ext uri="{FF2B5EF4-FFF2-40B4-BE49-F238E27FC236}">
                  <a16:creationId xmlns:a16="http://schemas.microsoft.com/office/drawing/2014/main" id="{3BA4C04B-EFE7-4030-8875-0286874C6D82}"/>
                </a:ext>
              </a:extLst>
            </p:cNvPr>
            <p:cNvSpPr/>
            <p:nvPr/>
          </p:nvSpPr>
          <p:spPr>
            <a:xfrm>
              <a:off x="4519748" y="2499362"/>
              <a:ext cx="3213462" cy="600891"/>
            </a:xfrm>
            <a:prstGeom prst="rect">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tx1">
                      <a:lumMod val="75000"/>
                      <a:lumOff val="25000"/>
                    </a:schemeClr>
                  </a:solidFill>
                </a:rPr>
                <a:t>Socio-</a:t>
              </a:r>
              <a:r>
                <a:rPr lang="sv-SE" dirty="0" err="1">
                  <a:solidFill>
                    <a:schemeClr val="tx1">
                      <a:lumMod val="75000"/>
                      <a:lumOff val="25000"/>
                    </a:schemeClr>
                  </a:solidFill>
                </a:rPr>
                <a:t>cultural</a:t>
              </a:r>
              <a:r>
                <a:rPr lang="sv-SE" dirty="0">
                  <a:solidFill>
                    <a:schemeClr val="tx1">
                      <a:lumMod val="75000"/>
                      <a:lumOff val="25000"/>
                    </a:schemeClr>
                  </a:solidFill>
                </a:rPr>
                <a:t> </a:t>
              </a:r>
              <a:r>
                <a:rPr lang="sv-SE" dirty="0" err="1">
                  <a:solidFill>
                    <a:schemeClr val="tx1">
                      <a:lumMod val="75000"/>
                      <a:lumOff val="25000"/>
                    </a:schemeClr>
                  </a:solidFill>
                </a:rPr>
                <a:t>needs</a:t>
              </a:r>
              <a:endParaRPr lang="sv-SE" dirty="0">
                <a:solidFill>
                  <a:schemeClr val="tx1">
                    <a:lumMod val="75000"/>
                    <a:lumOff val="25000"/>
                  </a:schemeClr>
                </a:solidFill>
              </a:endParaRPr>
            </a:p>
          </p:txBody>
        </p:sp>
        <p:sp>
          <p:nvSpPr>
            <p:cNvPr id="10" name="Rektangel 9">
              <a:extLst>
                <a:ext uri="{FF2B5EF4-FFF2-40B4-BE49-F238E27FC236}">
                  <a16:creationId xmlns:a16="http://schemas.microsoft.com/office/drawing/2014/main" id="{E293BFEA-5212-4035-841D-4CE7F320AB9F}"/>
                </a:ext>
              </a:extLst>
            </p:cNvPr>
            <p:cNvSpPr/>
            <p:nvPr/>
          </p:nvSpPr>
          <p:spPr>
            <a:xfrm>
              <a:off x="7942217" y="2499362"/>
              <a:ext cx="3213462" cy="600891"/>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tx1">
                      <a:lumMod val="75000"/>
                      <a:lumOff val="25000"/>
                    </a:schemeClr>
                  </a:solidFill>
                </a:rPr>
                <a:t>Social </a:t>
              </a:r>
              <a:r>
                <a:rPr lang="sv-SE" dirty="0" err="1">
                  <a:solidFill>
                    <a:schemeClr val="tx1">
                      <a:lumMod val="75000"/>
                      <a:lumOff val="25000"/>
                    </a:schemeClr>
                  </a:solidFill>
                </a:rPr>
                <a:t>infrastructure</a:t>
              </a:r>
              <a:r>
                <a:rPr lang="sv-SE" dirty="0">
                  <a:solidFill>
                    <a:schemeClr val="tx1">
                      <a:lumMod val="75000"/>
                      <a:lumOff val="25000"/>
                    </a:schemeClr>
                  </a:solidFill>
                </a:rPr>
                <a:t> </a:t>
              </a:r>
            </a:p>
          </p:txBody>
        </p:sp>
        <p:grpSp>
          <p:nvGrpSpPr>
            <p:cNvPr id="14" name="Grupp 13">
              <a:extLst>
                <a:ext uri="{FF2B5EF4-FFF2-40B4-BE49-F238E27FC236}">
                  <a16:creationId xmlns:a16="http://schemas.microsoft.com/office/drawing/2014/main" id="{5B0AB328-D679-430B-B6E3-FC1976492263}"/>
                </a:ext>
              </a:extLst>
            </p:cNvPr>
            <p:cNvGrpSpPr/>
            <p:nvPr/>
          </p:nvGrpSpPr>
          <p:grpSpPr>
            <a:xfrm>
              <a:off x="2399209" y="2239333"/>
              <a:ext cx="7454539" cy="211814"/>
              <a:chOff x="2399209" y="2239333"/>
              <a:chExt cx="7454539" cy="211814"/>
            </a:xfrm>
            <a:solidFill>
              <a:schemeClr val="bg1">
                <a:lumMod val="95000"/>
              </a:schemeClr>
            </a:solidFill>
          </p:grpSpPr>
          <p:sp>
            <p:nvSpPr>
              <p:cNvPr id="7" name="Likbent triangel 6">
                <a:extLst>
                  <a:ext uri="{FF2B5EF4-FFF2-40B4-BE49-F238E27FC236}">
                    <a16:creationId xmlns:a16="http://schemas.microsoft.com/office/drawing/2014/main" id="{6EC3B6AB-C64A-4A4E-8B58-008250883469}"/>
                  </a:ext>
                </a:extLst>
              </p:cNvPr>
              <p:cNvSpPr/>
              <p:nvPr/>
            </p:nvSpPr>
            <p:spPr>
              <a:xfrm rot="10800000">
                <a:off x="2399209" y="2239333"/>
                <a:ext cx="609600" cy="211813"/>
              </a:xfrm>
              <a:prstGeom prst="triangle">
                <a:avLst/>
              </a:prstGeom>
              <a:grp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Likbent triangel 10">
                <a:extLst>
                  <a:ext uri="{FF2B5EF4-FFF2-40B4-BE49-F238E27FC236}">
                    <a16:creationId xmlns:a16="http://schemas.microsoft.com/office/drawing/2014/main" id="{BF376540-5873-4AF4-86E0-6BC7A0D5D98D}"/>
                  </a:ext>
                </a:extLst>
              </p:cNvPr>
              <p:cNvSpPr/>
              <p:nvPr/>
            </p:nvSpPr>
            <p:spPr>
              <a:xfrm rot="10800000">
                <a:off x="9244148" y="2239334"/>
                <a:ext cx="609600" cy="211813"/>
              </a:xfrm>
              <a:prstGeom prst="triangle">
                <a:avLst/>
              </a:prstGeom>
              <a:grp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Likbent triangel 11">
                <a:extLst>
                  <a:ext uri="{FF2B5EF4-FFF2-40B4-BE49-F238E27FC236}">
                    <a16:creationId xmlns:a16="http://schemas.microsoft.com/office/drawing/2014/main" id="{2FB514C8-4971-43BA-94F1-2E2D12221110}"/>
                  </a:ext>
                </a:extLst>
              </p:cNvPr>
              <p:cNvSpPr/>
              <p:nvPr/>
            </p:nvSpPr>
            <p:spPr>
              <a:xfrm rot="10800000">
                <a:off x="5821678" y="2239333"/>
                <a:ext cx="609600" cy="211813"/>
              </a:xfrm>
              <a:prstGeom prst="triangle">
                <a:avLst/>
              </a:prstGeom>
              <a:grp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5" name="Rektangel 4">
              <a:extLst>
                <a:ext uri="{FF2B5EF4-FFF2-40B4-BE49-F238E27FC236}">
                  <a16:creationId xmlns:a16="http://schemas.microsoft.com/office/drawing/2014/main" id="{731AA456-84B0-40E0-AE7F-A32DC6BB3117}"/>
                </a:ext>
              </a:extLst>
            </p:cNvPr>
            <p:cNvSpPr/>
            <p:nvPr/>
          </p:nvSpPr>
          <p:spPr>
            <a:xfrm rot="5400000">
              <a:off x="5964052" y="-2843350"/>
              <a:ext cx="324853" cy="10058401"/>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3" name="textruta 12">
              <a:extLst>
                <a:ext uri="{FF2B5EF4-FFF2-40B4-BE49-F238E27FC236}">
                  <a16:creationId xmlns:a16="http://schemas.microsoft.com/office/drawing/2014/main" id="{34942BFE-E20F-4276-823B-0616B89DA44D}"/>
                </a:ext>
              </a:extLst>
            </p:cNvPr>
            <p:cNvSpPr txBox="1"/>
            <p:nvPr/>
          </p:nvSpPr>
          <p:spPr>
            <a:xfrm>
              <a:off x="4183700" y="2001184"/>
              <a:ext cx="4291152" cy="369332"/>
            </a:xfrm>
            <a:prstGeom prst="rect">
              <a:avLst/>
            </a:prstGeom>
            <a:noFill/>
          </p:spPr>
          <p:txBody>
            <a:bodyPr wrap="square" rtlCol="0">
              <a:spAutoFit/>
            </a:bodyPr>
            <a:lstStyle/>
            <a:p>
              <a:r>
                <a:rPr lang="sv-SE" dirty="0">
                  <a:solidFill>
                    <a:schemeClr val="tx1">
                      <a:lumMod val="75000"/>
                      <a:lumOff val="25000"/>
                    </a:schemeClr>
                  </a:solidFill>
                </a:rPr>
                <a:t>Best </a:t>
              </a:r>
              <a:r>
                <a:rPr lang="sv-SE" dirty="0" err="1">
                  <a:solidFill>
                    <a:schemeClr val="tx1">
                      <a:lumMod val="75000"/>
                      <a:lumOff val="25000"/>
                    </a:schemeClr>
                  </a:solidFill>
                </a:rPr>
                <a:t>practices</a:t>
              </a:r>
              <a:r>
                <a:rPr lang="sv-SE" dirty="0">
                  <a:solidFill>
                    <a:schemeClr val="tx1">
                      <a:lumMod val="75000"/>
                      <a:lumOff val="25000"/>
                    </a:schemeClr>
                  </a:solidFill>
                </a:rPr>
                <a:t> in </a:t>
              </a:r>
              <a:r>
                <a:rPr lang="sv-SE" dirty="0" err="1">
                  <a:solidFill>
                    <a:schemeClr val="tx1">
                      <a:lumMod val="75000"/>
                      <a:lumOff val="25000"/>
                    </a:schemeClr>
                  </a:solidFill>
                </a:rPr>
                <a:t>successful</a:t>
              </a:r>
              <a:r>
                <a:rPr lang="sv-SE" dirty="0">
                  <a:solidFill>
                    <a:schemeClr val="tx1">
                      <a:lumMod val="75000"/>
                      <a:lumOff val="25000"/>
                    </a:schemeClr>
                  </a:solidFill>
                </a:rPr>
                <a:t> integration</a:t>
              </a:r>
            </a:p>
          </p:txBody>
        </p:sp>
        <p:sp>
          <p:nvSpPr>
            <p:cNvPr id="19" name="Rektangel 18">
              <a:extLst>
                <a:ext uri="{FF2B5EF4-FFF2-40B4-BE49-F238E27FC236}">
                  <a16:creationId xmlns:a16="http://schemas.microsoft.com/office/drawing/2014/main" id="{BD3EE523-262A-48CB-BCA1-921EFA4EB7E7}"/>
                </a:ext>
              </a:extLst>
            </p:cNvPr>
            <p:cNvSpPr/>
            <p:nvPr/>
          </p:nvSpPr>
          <p:spPr>
            <a:xfrm>
              <a:off x="1097278" y="3326673"/>
              <a:ext cx="3213462" cy="2264229"/>
            </a:xfrm>
            <a:prstGeom prst="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0" name="Rektangel 19">
              <a:extLst>
                <a:ext uri="{FF2B5EF4-FFF2-40B4-BE49-F238E27FC236}">
                  <a16:creationId xmlns:a16="http://schemas.microsoft.com/office/drawing/2014/main" id="{71E98F5A-CC01-48C9-AEAC-EB9E95AB489C}"/>
                </a:ext>
              </a:extLst>
            </p:cNvPr>
            <p:cNvSpPr/>
            <p:nvPr/>
          </p:nvSpPr>
          <p:spPr>
            <a:xfrm>
              <a:off x="4519747" y="3326673"/>
              <a:ext cx="3213462" cy="2264229"/>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1" name="Rektangel 20">
              <a:extLst>
                <a:ext uri="{FF2B5EF4-FFF2-40B4-BE49-F238E27FC236}">
                  <a16:creationId xmlns:a16="http://schemas.microsoft.com/office/drawing/2014/main" id="{BC053388-7F40-4BBA-9938-F26EE23B0A65}"/>
                </a:ext>
              </a:extLst>
            </p:cNvPr>
            <p:cNvSpPr/>
            <p:nvPr/>
          </p:nvSpPr>
          <p:spPr>
            <a:xfrm>
              <a:off x="7942217" y="3326673"/>
              <a:ext cx="3213462" cy="2264229"/>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2" name="textruta 21">
              <a:extLst>
                <a:ext uri="{FF2B5EF4-FFF2-40B4-BE49-F238E27FC236}">
                  <a16:creationId xmlns:a16="http://schemas.microsoft.com/office/drawing/2014/main" id="{2E723FFD-1756-43A1-8509-1EFBB1F31572}"/>
                </a:ext>
              </a:extLst>
            </p:cNvPr>
            <p:cNvSpPr txBox="1"/>
            <p:nvPr/>
          </p:nvSpPr>
          <p:spPr>
            <a:xfrm>
              <a:off x="1210491" y="3428997"/>
              <a:ext cx="3039293" cy="2046714"/>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sv-SE" sz="1400" dirty="0" err="1">
                  <a:solidFill>
                    <a:schemeClr val="tx1">
                      <a:lumMod val="75000"/>
                      <a:lumOff val="25000"/>
                    </a:schemeClr>
                  </a:solidFill>
                </a:rPr>
                <a:t>Ensuring</a:t>
              </a:r>
              <a:r>
                <a:rPr lang="sv-SE" sz="1400" dirty="0">
                  <a:solidFill>
                    <a:schemeClr val="tx1">
                      <a:lumMod val="75000"/>
                      <a:lumOff val="25000"/>
                    </a:schemeClr>
                  </a:solidFill>
                </a:rPr>
                <a:t> access to </a:t>
              </a:r>
              <a:r>
                <a:rPr lang="sv-SE" sz="1400" dirty="0" err="1">
                  <a:solidFill>
                    <a:schemeClr val="tx1">
                      <a:lumMod val="75000"/>
                      <a:lumOff val="25000"/>
                    </a:schemeClr>
                  </a:solidFill>
                </a:rPr>
                <a:t>adequate</a:t>
              </a:r>
              <a:r>
                <a:rPr lang="sv-SE" sz="1400" dirty="0">
                  <a:solidFill>
                    <a:schemeClr val="tx1">
                      <a:lumMod val="75000"/>
                      <a:lumOff val="25000"/>
                    </a:schemeClr>
                  </a:solidFill>
                </a:rPr>
                <a:t> </a:t>
              </a:r>
              <a:r>
                <a:rPr lang="sv-SE" sz="1400" dirty="0" err="1">
                  <a:solidFill>
                    <a:schemeClr val="tx1">
                      <a:lumMod val="75000"/>
                      <a:lumOff val="25000"/>
                    </a:schemeClr>
                  </a:solidFill>
                </a:rPr>
                <a:t>housing</a:t>
              </a:r>
              <a:r>
                <a:rPr lang="sv-SE" sz="1400" dirty="0">
                  <a:solidFill>
                    <a:schemeClr val="tx1">
                      <a:lumMod val="75000"/>
                      <a:lumOff val="25000"/>
                    </a:schemeClr>
                  </a:solidFill>
                </a:rPr>
                <a:t> </a:t>
              </a:r>
              <a:r>
                <a:rPr lang="sv-SE" sz="1400" dirty="0" err="1">
                  <a:solidFill>
                    <a:schemeClr val="tx1">
                      <a:lumMod val="75000"/>
                      <a:lumOff val="25000"/>
                    </a:schemeClr>
                  </a:solidFill>
                </a:rPr>
                <a:t>catered</a:t>
              </a:r>
              <a:r>
                <a:rPr lang="sv-SE" sz="1400" dirty="0">
                  <a:solidFill>
                    <a:schemeClr val="tx1">
                      <a:lumMod val="75000"/>
                      <a:lumOff val="25000"/>
                    </a:schemeClr>
                  </a:solidFill>
                </a:rPr>
                <a:t> to </a:t>
              </a:r>
              <a:r>
                <a:rPr lang="sv-SE" sz="1400" dirty="0" err="1">
                  <a:solidFill>
                    <a:schemeClr val="tx1">
                      <a:lumMod val="75000"/>
                      <a:lumOff val="25000"/>
                    </a:schemeClr>
                  </a:solidFill>
                </a:rPr>
                <a:t>individual</a:t>
              </a:r>
              <a:r>
                <a:rPr lang="sv-SE" sz="1400" dirty="0">
                  <a:solidFill>
                    <a:schemeClr val="tx1">
                      <a:lumMod val="75000"/>
                      <a:lumOff val="25000"/>
                    </a:schemeClr>
                  </a:solidFill>
                </a:rPr>
                <a:t> </a:t>
              </a:r>
              <a:r>
                <a:rPr lang="sv-SE" sz="1400" dirty="0" err="1">
                  <a:solidFill>
                    <a:schemeClr val="tx1">
                      <a:lumMod val="75000"/>
                      <a:lumOff val="25000"/>
                    </a:schemeClr>
                  </a:solidFill>
                </a:rPr>
                <a:t>needs</a:t>
              </a:r>
              <a:endParaRPr lang="sv-SE" sz="1400" dirty="0">
                <a:solidFill>
                  <a:schemeClr val="tx1">
                    <a:lumMod val="75000"/>
                    <a:lumOff val="25000"/>
                  </a:schemeClr>
                </a:solidFill>
              </a:endParaRPr>
            </a:p>
            <a:p>
              <a:pPr marL="285750" indent="-285750">
                <a:spcAft>
                  <a:spcPts val="600"/>
                </a:spcAft>
                <a:buFont typeface="Arial" panose="020B0604020202020204" pitchFamily="34" charset="0"/>
                <a:buChar char="•"/>
              </a:pPr>
              <a:r>
                <a:rPr lang="sv-SE" sz="1400" dirty="0">
                  <a:solidFill>
                    <a:schemeClr val="tx1">
                      <a:lumMod val="75000"/>
                      <a:lumOff val="25000"/>
                    </a:schemeClr>
                  </a:solidFill>
                </a:rPr>
                <a:t>Tackling </a:t>
              </a:r>
              <a:r>
                <a:rPr lang="sv-SE" sz="1400" dirty="0" err="1">
                  <a:solidFill>
                    <a:schemeClr val="tx1">
                      <a:lumMod val="75000"/>
                      <a:lumOff val="25000"/>
                    </a:schemeClr>
                  </a:solidFill>
                </a:rPr>
                <a:t>issues</a:t>
              </a:r>
              <a:r>
                <a:rPr lang="sv-SE" sz="1400" dirty="0">
                  <a:solidFill>
                    <a:schemeClr val="tx1">
                      <a:lumMod val="75000"/>
                      <a:lumOff val="25000"/>
                    </a:schemeClr>
                  </a:solidFill>
                </a:rPr>
                <a:t> </a:t>
              </a:r>
              <a:r>
                <a:rPr lang="sv-SE" sz="1400" dirty="0" err="1">
                  <a:solidFill>
                    <a:schemeClr val="tx1">
                      <a:lumMod val="75000"/>
                      <a:lumOff val="25000"/>
                    </a:schemeClr>
                  </a:solidFill>
                </a:rPr>
                <a:t>of</a:t>
              </a:r>
              <a:r>
                <a:rPr lang="sv-SE" sz="1400" dirty="0">
                  <a:solidFill>
                    <a:schemeClr val="tx1">
                      <a:lumMod val="75000"/>
                      <a:lumOff val="25000"/>
                    </a:schemeClr>
                  </a:solidFill>
                </a:rPr>
                <a:t> </a:t>
              </a:r>
              <a:r>
                <a:rPr lang="sv-SE" sz="1400" dirty="0" err="1">
                  <a:solidFill>
                    <a:schemeClr val="tx1">
                      <a:lumMod val="75000"/>
                      <a:lumOff val="25000"/>
                    </a:schemeClr>
                  </a:solidFill>
                </a:rPr>
                <a:t>temporary</a:t>
              </a:r>
              <a:r>
                <a:rPr lang="sv-SE" sz="1400" dirty="0">
                  <a:solidFill>
                    <a:schemeClr val="tx1">
                      <a:lumMod val="75000"/>
                      <a:lumOff val="25000"/>
                    </a:schemeClr>
                  </a:solidFill>
                </a:rPr>
                <a:t> </a:t>
              </a:r>
              <a:r>
                <a:rPr lang="sv-SE" sz="1400" dirty="0" err="1">
                  <a:solidFill>
                    <a:schemeClr val="tx1">
                      <a:lumMod val="75000"/>
                      <a:lumOff val="25000"/>
                    </a:schemeClr>
                  </a:solidFill>
                </a:rPr>
                <a:t>housing</a:t>
              </a:r>
              <a:endParaRPr lang="sv-SE" sz="1400" dirty="0">
                <a:solidFill>
                  <a:schemeClr val="tx1">
                    <a:lumMod val="75000"/>
                    <a:lumOff val="25000"/>
                  </a:schemeClr>
                </a:solidFill>
              </a:endParaRPr>
            </a:p>
            <a:p>
              <a:pPr marL="285750" indent="-285750">
                <a:spcAft>
                  <a:spcPts val="600"/>
                </a:spcAft>
                <a:buFont typeface="Arial" panose="020B0604020202020204" pitchFamily="34" charset="0"/>
                <a:buChar char="•"/>
              </a:pPr>
              <a:r>
                <a:rPr lang="sv-SE" sz="1400" dirty="0">
                  <a:solidFill>
                    <a:schemeClr val="tx1">
                      <a:lumMod val="75000"/>
                      <a:lumOff val="25000"/>
                    </a:schemeClr>
                  </a:solidFill>
                </a:rPr>
                <a:t>Putting in </a:t>
              </a:r>
              <a:r>
                <a:rPr lang="sv-SE" sz="1400" dirty="0" err="1">
                  <a:solidFill>
                    <a:schemeClr val="tx1">
                      <a:lumMod val="75000"/>
                      <a:lumOff val="25000"/>
                    </a:schemeClr>
                  </a:solidFill>
                </a:rPr>
                <a:t>place</a:t>
              </a:r>
              <a:r>
                <a:rPr lang="sv-SE" sz="1400" dirty="0">
                  <a:solidFill>
                    <a:schemeClr val="tx1">
                      <a:lumMod val="75000"/>
                      <a:lumOff val="25000"/>
                    </a:schemeClr>
                  </a:solidFill>
                </a:rPr>
                <a:t> policy </a:t>
              </a:r>
              <a:r>
                <a:rPr lang="sv-SE" sz="1400" dirty="0" err="1">
                  <a:solidFill>
                    <a:schemeClr val="tx1">
                      <a:lumMod val="75000"/>
                      <a:lumOff val="25000"/>
                    </a:schemeClr>
                  </a:solidFill>
                </a:rPr>
                <a:t>changes</a:t>
              </a:r>
              <a:r>
                <a:rPr lang="sv-SE" sz="1400" dirty="0">
                  <a:solidFill>
                    <a:schemeClr val="tx1">
                      <a:lumMod val="75000"/>
                      <a:lumOff val="25000"/>
                    </a:schemeClr>
                  </a:solidFill>
                </a:rPr>
                <a:t> </a:t>
              </a:r>
              <a:r>
                <a:rPr lang="sv-SE" sz="1400" dirty="0" err="1">
                  <a:solidFill>
                    <a:schemeClr val="tx1">
                      <a:lumMod val="75000"/>
                      <a:lumOff val="25000"/>
                    </a:schemeClr>
                  </a:solidFill>
                </a:rPr>
                <a:t>facilitating</a:t>
              </a:r>
              <a:r>
                <a:rPr lang="sv-SE" sz="1400" dirty="0">
                  <a:solidFill>
                    <a:schemeClr val="tx1">
                      <a:lumMod val="75000"/>
                      <a:lumOff val="25000"/>
                    </a:schemeClr>
                  </a:solidFill>
                </a:rPr>
                <a:t> </a:t>
              </a:r>
              <a:r>
                <a:rPr lang="sv-SE" sz="1400" dirty="0" err="1">
                  <a:solidFill>
                    <a:schemeClr val="tx1">
                      <a:lumMod val="75000"/>
                      <a:lumOff val="25000"/>
                    </a:schemeClr>
                  </a:solidFill>
                </a:rPr>
                <a:t>housing</a:t>
              </a:r>
              <a:r>
                <a:rPr lang="sv-SE" sz="1400" dirty="0">
                  <a:solidFill>
                    <a:schemeClr val="tx1">
                      <a:lumMod val="75000"/>
                      <a:lumOff val="25000"/>
                    </a:schemeClr>
                  </a:solidFill>
                </a:rPr>
                <a:t> and </a:t>
              </a:r>
              <a:r>
                <a:rPr lang="sv-SE" sz="1400" dirty="0" err="1">
                  <a:solidFill>
                    <a:schemeClr val="tx1">
                      <a:lumMod val="75000"/>
                      <a:lumOff val="25000"/>
                    </a:schemeClr>
                  </a:solidFill>
                </a:rPr>
                <a:t>relocation</a:t>
              </a:r>
              <a:endParaRPr lang="sv-SE" sz="1400" dirty="0">
                <a:solidFill>
                  <a:schemeClr val="tx1">
                    <a:lumMod val="75000"/>
                    <a:lumOff val="25000"/>
                  </a:schemeClr>
                </a:solidFill>
              </a:endParaRPr>
            </a:p>
            <a:p>
              <a:pPr marL="285750" indent="-285750">
                <a:spcAft>
                  <a:spcPts val="600"/>
                </a:spcAft>
                <a:buFont typeface="Arial" panose="020B0604020202020204" pitchFamily="34" charset="0"/>
                <a:buChar char="•"/>
              </a:pPr>
              <a:r>
                <a:rPr lang="sv-SE" sz="1400" dirty="0">
                  <a:solidFill>
                    <a:schemeClr val="tx1">
                      <a:lumMod val="75000"/>
                      <a:lumOff val="25000"/>
                    </a:schemeClr>
                  </a:solidFill>
                </a:rPr>
                <a:t>Tackling desegregation and social </a:t>
              </a:r>
              <a:r>
                <a:rPr lang="sv-SE" sz="1400" dirty="0" err="1">
                  <a:solidFill>
                    <a:schemeClr val="tx1">
                      <a:lumMod val="75000"/>
                      <a:lumOff val="25000"/>
                    </a:schemeClr>
                  </a:solidFill>
                </a:rPr>
                <a:t>equity</a:t>
              </a:r>
              <a:endParaRPr lang="sv-SE" sz="1400" dirty="0">
                <a:solidFill>
                  <a:schemeClr val="tx1">
                    <a:lumMod val="75000"/>
                    <a:lumOff val="25000"/>
                  </a:schemeClr>
                </a:solidFill>
              </a:endParaRPr>
            </a:p>
          </p:txBody>
        </p:sp>
        <p:sp>
          <p:nvSpPr>
            <p:cNvPr id="23" name="textruta 22">
              <a:extLst>
                <a:ext uri="{FF2B5EF4-FFF2-40B4-BE49-F238E27FC236}">
                  <a16:creationId xmlns:a16="http://schemas.microsoft.com/office/drawing/2014/main" id="{1EBB1FB2-2653-4847-AF6E-96E3B604C0BF}"/>
                </a:ext>
              </a:extLst>
            </p:cNvPr>
            <p:cNvSpPr txBox="1"/>
            <p:nvPr/>
          </p:nvSpPr>
          <p:spPr>
            <a:xfrm>
              <a:off x="4626813" y="3428997"/>
              <a:ext cx="2973209" cy="2046714"/>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sv-SE" sz="1400" dirty="0" err="1">
                  <a:solidFill>
                    <a:schemeClr val="tx1">
                      <a:lumMod val="75000"/>
                      <a:lumOff val="25000"/>
                    </a:schemeClr>
                  </a:solidFill>
                </a:rPr>
                <a:t>Improving</a:t>
              </a:r>
              <a:r>
                <a:rPr lang="sv-SE" sz="1400" dirty="0">
                  <a:solidFill>
                    <a:schemeClr val="tx1">
                      <a:lumMod val="75000"/>
                      <a:lumOff val="25000"/>
                    </a:schemeClr>
                  </a:solidFill>
                </a:rPr>
                <a:t> access to </a:t>
              </a:r>
              <a:r>
                <a:rPr lang="sv-SE" sz="1400" dirty="0" err="1">
                  <a:solidFill>
                    <a:schemeClr val="tx1">
                      <a:lumMod val="75000"/>
                      <a:lumOff val="25000"/>
                    </a:schemeClr>
                  </a:solidFill>
                </a:rPr>
                <a:t>language</a:t>
              </a:r>
              <a:r>
                <a:rPr lang="sv-SE" sz="1400" dirty="0">
                  <a:solidFill>
                    <a:schemeClr val="tx1">
                      <a:lumMod val="75000"/>
                      <a:lumOff val="25000"/>
                    </a:schemeClr>
                  </a:solidFill>
                </a:rPr>
                <a:t> </a:t>
              </a:r>
              <a:r>
                <a:rPr lang="sv-SE" sz="1400" dirty="0" err="1">
                  <a:solidFill>
                    <a:schemeClr val="tx1">
                      <a:lumMod val="75000"/>
                      <a:lumOff val="25000"/>
                    </a:schemeClr>
                  </a:solidFill>
                </a:rPr>
                <a:t>training</a:t>
              </a:r>
              <a:r>
                <a:rPr lang="sv-SE" sz="1400" dirty="0">
                  <a:solidFill>
                    <a:schemeClr val="tx1">
                      <a:lumMod val="75000"/>
                      <a:lumOff val="25000"/>
                    </a:schemeClr>
                  </a:solidFill>
                </a:rPr>
                <a:t> </a:t>
              </a:r>
            </a:p>
            <a:p>
              <a:pPr marL="285750" indent="-285750">
                <a:spcAft>
                  <a:spcPts val="600"/>
                </a:spcAft>
                <a:buFont typeface="Arial" panose="020B0604020202020204" pitchFamily="34" charset="0"/>
                <a:buChar char="•"/>
              </a:pPr>
              <a:r>
                <a:rPr lang="sv-SE" sz="1400" dirty="0" err="1">
                  <a:solidFill>
                    <a:schemeClr val="tx1">
                      <a:lumMod val="75000"/>
                      <a:lumOff val="25000"/>
                    </a:schemeClr>
                  </a:solidFill>
                </a:rPr>
                <a:t>Enhancing</a:t>
              </a:r>
              <a:r>
                <a:rPr lang="sv-SE" sz="1400" dirty="0">
                  <a:solidFill>
                    <a:schemeClr val="tx1">
                      <a:lumMod val="75000"/>
                      <a:lumOff val="25000"/>
                    </a:schemeClr>
                  </a:solidFill>
                </a:rPr>
                <a:t> </a:t>
              </a:r>
              <a:r>
                <a:rPr lang="sv-SE" sz="1400" dirty="0" err="1">
                  <a:solidFill>
                    <a:schemeClr val="tx1">
                      <a:lumMod val="75000"/>
                      <a:lumOff val="25000"/>
                    </a:schemeClr>
                  </a:solidFill>
                </a:rPr>
                <a:t>cultural</a:t>
              </a:r>
              <a:r>
                <a:rPr lang="sv-SE" sz="1400" dirty="0">
                  <a:solidFill>
                    <a:schemeClr val="tx1">
                      <a:lumMod val="75000"/>
                      <a:lumOff val="25000"/>
                    </a:schemeClr>
                  </a:solidFill>
                </a:rPr>
                <a:t> relations </a:t>
              </a:r>
              <a:r>
                <a:rPr lang="sv-SE" sz="1400" dirty="0" err="1">
                  <a:solidFill>
                    <a:schemeClr val="tx1">
                      <a:lumMod val="75000"/>
                      <a:lumOff val="25000"/>
                    </a:schemeClr>
                  </a:solidFill>
                </a:rPr>
                <a:t>between</a:t>
              </a:r>
              <a:r>
                <a:rPr lang="sv-SE" sz="1400" dirty="0">
                  <a:solidFill>
                    <a:schemeClr val="tx1">
                      <a:lumMod val="75000"/>
                      <a:lumOff val="25000"/>
                    </a:schemeClr>
                  </a:solidFill>
                </a:rPr>
                <a:t> </a:t>
              </a:r>
              <a:r>
                <a:rPr lang="sv-SE" sz="1400" dirty="0" err="1">
                  <a:solidFill>
                    <a:schemeClr val="tx1">
                      <a:lumMod val="75000"/>
                      <a:lumOff val="25000"/>
                    </a:schemeClr>
                  </a:solidFill>
                </a:rPr>
                <a:t>host</a:t>
              </a:r>
              <a:r>
                <a:rPr lang="sv-SE" sz="1400" dirty="0">
                  <a:solidFill>
                    <a:schemeClr val="tx1">
                      <a:lumMod val="75000"/>
                      <a:lumOff val="25000"/>
                    </a:schemeClr>
                  </a:solidFill>
                </a:rPr>
                <a:t> and </a:t>
              </a:r>
              <a:r>
                <a:rPr lang="sv-SE" sz="1400" dirty="0" err="1">
                  <a:solidFill>
                    <a:schemeClr val="tx1">
                      <a:lumMod val="75000"/>
                      <a:lumOff val="25000"/>
                    </a:schemeClr>
                  </a:solidFill>
                </a:rPr>
                <a:t>guest</a:t>
              </a:r>
              <a:r>
                <a:rPr lang="sv-SE" sz="1400" dirty="0">
                  <a:solidFill>
                    <a:schemeClr val="tx1">
                      <a:lumMod val="75000"/>
                      <a:lumOff val="25000"/>
                    </a:schemeClr>
                  </a:solidFill>
                </a:rPr>
                <a:t> populations</a:t>
              </a:r>
            </a:p>
            <a:p>
              <a:pPr marL="285750" indent="-285750">
                <a:spcAft>
                  <a:spcPts val="600"/>
                </a:spcAft>
                <a:buFont typeface="Arial" panose="020B0604020202020204" pitchFamily="34" charset="0"/>
                <a:buChar char="•"/>
              </a:pPr>
              <a:r>
                <a:rPr lang="sv-SE" sz="1400" dirty="0" err="1">
                  <a:solidFill>
                    <a:schemeClr val="tx1">
                      <a:lumMod val="75000"/>
                      <a:lumOff val="25000"/>
                    </a:schemeClr>
                  </a:solidFill>
                </a:rPr>
                <a:t>Enhancing</a:t>
              </a:r>
              <a:r>
                <a:rPr lang="sv-SE" sz="1400" dirty="0">
                  <a:solidFill>
                    <a:schemeClr val="tx1">
                      <a:lumMod val="75000"/>
                      <a:lumOff val="25000"/>
                    </a:schemeClr>
                  </a:solidFill>
                </a:rPr>
                <a:t> </a:t>
              </a:r>
              <a:r>
                <a:rPr lang="sv-SE" sz="1400" dirty="0" err="1">
                  <a:solidFill>
                    <a:schemeClr val="tx1">
                      <a:lumMod val="75000"/>
                      <a:lumOff val="25000"/>
                    </a:schemeClr>
                  </a:solidFill>
                </a:rPr>
                <a:t>safety</a:t>
              </a:r>
              <a:r>
                <a:rPr lang="sv-SE" sz="1400" dirty="0">
                  <a:solidFill>
                    <a:schemeClr val="tx1">
                      <a:lumMod val="75000"/>
                      <a:lumOff val="25000"/>
                    </a:schemeClr>
                  </a:solidFill>
                </a:rPr>
                <a:t> and </a:t>
              </a:r>
              <a:r>
                <a:rPr lang="sv-SE" sz="1400" dirty="0" err="1">
                  <a:solidFill>
                    <a:schemeClr val="tx1">
                      <a:lumMod val="75000"/>
                      <a:lumOff val="25000"/>
                    </a:schemeClr>
                  </a:solidFill>
                </a:rPr>
                <a:t>stability</a:t>
              </a:r>
              <a:endParaRPr lang="sv-SE" sz="1400" dirty="0">
                <a:solidFill>
                  <a:schemeClr val="tx1">
                    <a:lumMod val="75000"/>
                    <a:lumOff val="25000"/>
                  </a:schemeClr>
                </a:solidFill>
              </a:endParaRPr>
            </a:p>
            <a:p>
              <a:pPr marL="285750" indent="-285750">
                <a:spcAft>
                  <a:spcPts val="600"/>
                </a:spcAft>
                <a:buFont typeface="Arial" panose="020B0604020202020204" pitchFamily="34" charset="0"/>
                <a:buChar char="•"/>
              </a:pPr>
              <a:r>
                <a:rPr lang="sv-SE" sz="1400" dirty="0" err="1">
                  <a:solidFill>
                    <a:schemeClr val="tx1">
                      <a:lumMod val="75000"/>
                      <a:lumOff val="25000"/>
                    </a:schemeClr>
                  </a:solidFill>
                </a:rPr>
                <a:t>Promoting</a:t>
              </a:r>
              <a:r>
                <a:rPr lang="sv-SE" sz="1400" dirty="0">
                  <a:solidFill>
                    <a:schemeClr val="tx1">
                      <a:lumMod val="75000"/>
                      <a:lumOff val="25000"/>
                    </a:schemeClr>
                  </a:solidFill>
                </a:rPr>
                <a:t> social </a:t>
              </a:r>
              <a:r>
                <a:rPr lang="sv-SE" sz="1400" dirty="0" err="1">
                  <a:solidFill>
                    <a:schemeClr val="tx1">
                      <a:lumMod val="75000"/>
                      <a:lumOff val="25000"/>
                    </a:schemeClr>
                  </a:solidFill>
                </a:rPr>
                <a:t>inclusion</a:t>
              </a:r>
              <a:r>
                <a:rPr lang="sv-SE" sz="1400" dirty="0">
                  <a:solidFill>
                    <a:schemeClr val="tx1">
                      <a:lumMod val="75000"/>
                      <a:lumOff val="25000"/>
                    </a:schemeClr>
                  </a:solidFill>
                </a:rPr>
                <a:t>, </a:t>
              </a:r>
              <a:r>
                <a:rPr lang="sv-SE" sz="1400" dirty="0" err="1">
                  <a:solidFill>
                    <a:schemeClr val="tx1">
                      <a:lumMod val="75000"/>
                      <a:lumOff val="25000"/>
                    </a:schemeClr>
                  </a:solidFill>
                </a:rPr>
                <a:t>equality</a:t>
              </a:r>
              <a:r>
                <a:rPr lang="sv-SE" sz="1400" dirty="0">
                  <a:solidFill>
                    <a:schemeClr val="tx1">
                      <a:lumMod val="75000"/>
                      <a:lumOff val="25000"/>
                    </a:schemeClr>
                  </a:solidFill>
                </a:rPr>
                <a:t> and </a:t>
              </a:r>
              <a:r>
                <a:rPr lang="sv-SE" sz="1400" dirty="0" err="1">
                  <a:solidFill>
                    <a:schemeClr val="tx1">
                      <a:lumMod val="75000"/>
                      <a:lumOff val="25000"/>
                    </a:schemeClr>
                  </a:solidFill>
                </a:rPr>
                <a:t>fairness</a:t>
              </a:r>
              <a:endParaRPr lang="sv-SE" sz="1400" dirty="0">
                <a:solidFill>
                  <a:schemeClr val="tx1">
                    <a:lumMod val="75000"/>
                    <a:lumOff val="25000"/>
                  </a:schemeClr>
                </a:solidFill>
              </a:endParaRPr>
            </a:p>
          </p:txBody>
        </p:sp>
        <p:sp>
          <p:nvSpPr>
            <p:cNvPr id="24" name="textruta 23">
              <a:extLst>
                <a:ext uri="{FF2B5EF4-FFF2-40B4-BE49-F238E27FC236}">
                  <a16:creationId xmlns:a16="http://schemas.microsoft.com/office/drawing/2014/main" id="{7168C7C8-B989-4DB8-830D-60F73C7AAC51}"/>
                </a:ext>
              </a:extLst>
            </p:cNvPr>
            <p:cNvSpPr txBox="1"/>
            <p:nvPr/>
          </p:nvSpPr>
          <p:spPr>
            <a:xfrm>
              <a:off x="8062343" y="3428997"/>
              <a:ext cx="2973209" cy="1323439"/>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sv-SE" sz="1400" dirty="0" err="1">
                  <a:solidFill>
                    <a:schemeClr val="tx1">
                      <a:lumMod val="75000"/>
                      <a:lumOff val="25000"/>
                    </a:schemeClr>
                  </a:solidFill>
                </a:rPr>
                <a:t>Promoting</a:t>
              </a:r>
              <a:r>
                <a:rPr lang="sv-SE" sz="1400" dirty="0">
                  <a:solidFill>
                    <a:schemeClr val="tx1">
                      <a:lumMod val="75000"/>
                      <a:lumOff val="25000"/>
                    </a:schemeClr>
                  </a:solidFill>
                </a:rPr>
                <a:t> </a:t>
              </a:r>
              <a:r>
                <a:rPr lang="sv-SE" sz="1400" dirty="0" err="1">
                  <a:solidFill>
                    <a:schemeClr val="tx1">
                      <a:lumMod val="75000"/>
                      <a:lumOff val="25000"/>
                    </a:schemeClr>
                  </a:solidFill>
                </a:rPr>
                <a:t>holistic</a:t>
              </a:r>
              <a:r>
                <a:rPr lang="sv-SE" sz="1400" dirty="0">
                  <a:solidFill>
                    <a:schemeClr val="tx1">
                      <a:lumMod val="75000"/>
                      <a:lumOff val="25000"/>
                    </a:schemeClr>
                  </a:solidFill>
                </a:rPr>
                <a:t> </a:t>
              </a:r>
              <a:r>
                <a:rPr lang="sv-SE" sz="1400" dirty="0" err="1">
                  <a:solidFill>
                    <a:schemeClr val="tx1">
                      <a:lumMod val="75000"/>
                      <a:lumOff val="25000"/>
                    </a:schemeClr>
                  </a:solidFill>
                </a:rPr>
                <a:t>approaches</a:t>
              </a:r>
              <a:r>
                <a:rPr lang="sv-SE" sz="1400" dirty="0">
                  <a:solidFill>
                    <a:schemeClr val="tx1">
                      <a:lumMod val="75000"/>
                      <a:lumOff val="25000"/>
                    </a:schemeClr>
                  </a:solidFill>
                </a:rPr>
                <a:t> to </a:t>
              </a:r>
              <a:r>
                <a:rPr lang="sv-SE" sz="1400" dirty="0" err="1">
                  <a:solidFill>
                    <a:schemeClr val="tx1">
                      <a:lumMod val="75000"/>
                      <a:lumOff val="25000"/>
                    </a:schemeClr>
                  </a:solidFill>
                </a:rPr>
                <a:t>education</a:t>
              </a:r>
              <a:r>
                <a:rPr lang="sv-SE" sz="1400" dirty="0">
                  <a:solidFill>
                    <a:schemeClr val="tx1">
                      <a:lumMod val="75000"/>
                      <a:lumOff val="25000"/>
                    </a:schemeClr>
                  </a:solidFill>
                </a:rPr>
                <a:t> and </a:t>
              </a:r>
              <a:r>
                <a:rPr lang="sv-SE" sz="1400" dirty="0" err="1">
                  <a:solidFill>
                    <a:schemeClr val="tx1">
                      <a:lumMod val="75000"/>
                      <a:lumOff val="25000"/>
                    </a:schemeClr>
                  </a:solidFill>
                </a:rPr>
                <a:t>wellbeing</a:t>
              </a:r>
              <a:endParaRPr lang="sv-SE" sz="1400" dirty="0">
                <a:solidFill>
                  <a:schemeClr val="tx1">
                    <a:lumMod val="75000"/>
                    <a:lumOff val="25000"/>
                  </a:schemeClr>
                </a:solidFill>
              </a:endParaRPr>
            </a:p>
            <a:p>
              <a:pPr marL="285750" indent="-285750">
                <a:spcAft>
                  <a:spcPts val="600"/>
                </a:spcAft>
                <a:buFont typeface="Arial" panose="020B0604020202020204" pitchFamily="34" charset="0"/>
                <a:buChar char="•"/>
              </a:pPr>
              <a:r>
                <a:rPr lang="sv-SE" sz="1400" dirty="0" err="1">
                  <a:solidFill>
                    <a:schemeClr val="tx1">
                      <a:lumMod val="75000"/>
                      <a:lumOff val="25000"/>
                    </a:schemeClr>
                  </a:solidFill>
                </a:rPr>
                <a:t>Incorporating</a:t>
              </a:r>
              <a:r>
                <a:rPr lang="sv-SE" sz="1400" dirty="0">
                  <a:solidFill>
                    <a:schemeClr val="tx1">
                      <a:lumMod val="75000"/>
                      <a:lumOff val="25000"/>
                    </a:schemeClr>
                  </a:solidFill>
                </a:rPr>
                <a:t> </a:t>
              </a:r>
              <a:r>
                <a:rPr lang="sv-SE" sz="1400" dirty="0" err="1">
                  <a:solidFill>
                    <a:schemeClr val="tx1">
                      <a:lumMod val="75000"/>
                      <a:lumOff val="25000"/>
                    </a:schemeClr>
                  </a:solidFill>
                </a:rPr>
                <a:t>displacees</a:t>
              </a:r>
              <a:r>
                <a:rPr lang="sv-SE" sz="1400" dirty="0">
                  <a:solidFill>
                    <a:schemeClr val="tx1">
                      <a:lumMod val="75000"/>
                      <a:lumOff val="25000"/>
                    </a:schemeClr>
                  </a:solidFill>
                </a:rPr>
                <a:t> </a:t>
              </a:r>
              <a:r>
                <a:rPr lang="sv-SE" sz="1400" dirty="0" err="1">
                  <a:solidFill>
                    <a:schemeClr val="tx1">
                      <a:lumMod val="75000"/>
                      <a:lumOff val="25000"/>
                    </a:schemeClr>
                  </a:solidFill>
                </a:rPr>
                <a:t>into</a:t>
              </a:r>
              <a:r>
                <a:rPr lang="sv-SE" sz="1400" dirty="0">
                  <a:solidFill>
                    <a:schemeClr val="tx1">
                      <a:lumMod val="75000"/>
                      <a:lumOff val="25000"/>
                    </a:schemeClr>
                  </a:solidFill>
                </a:rPr>
                <a:t> </a:t>
              </a:r>
              <a:r>
                <a:rPr lang="sv-SE" sz="1400" dirty="0" err="1">
                  <a:solidFill>
                    <a:schemeClr val="tx1">
                      <a:lumMod val="75000"/>
                      <a:lumOff val="25000"/>
                    </a:schemeClr>
                  </a:solidFill>
                </a:rPr>
                <a:t>existing</a:t>
              </a:r>
              <a:r>
                <a:rPr lang="sv-SE" sz="1400" dirty="0">
                  <a:solidFill>
                    <a:schemeClr val="tx1">
                      <a:lumMod val="75000"/>
                      <a:lumOff val="25000"/>
                    </a:schemeClr>
                  </a:solidFill>
                </a:rPr>
                <a:t> </a:t>
              </a:r>
              <a:r>
                <a:rPr lang="sv-SE" sz="1400" dirty="0" err="1">
                  <a:solidFill>
                    <a:schemeClr val="tx1">
                      <a:lumMod val="75000"/>
                      <a:lumOff val="25000"/>
                    </a:schemeClr>
                  </a:solidFill>
                </a:rPr>
                <a:t>health</a:t>
              </a:r>
              <a:r>
                <a:rPr lang="sv-SE" sz="1400" dirty="0">
                  <a:solidFill>
                    <a:schemeClr val="tx1">
                      <a:lumMod val="75000"/>
                      <a:lumOff val="25000"/>
                    </a:schemeClr>
                  </a:solidFill>
                </a:rPr>
                <a:t> </a:t>
              </a:r>
              <a:r>
                <a:rPr lang="sv-SE" sz="1400" dirty="0" err="1">
                  <a:solidFill>
                    <a:schemeClr val="tx1">
                      <a:lumMod val="75000"/>
                      <a:lumOff val="25000"/>
                    </a:schemeClr>
                  </a:solidFill>
                </a:rPr>
                <a:t>infrastructures</a:t>
              </a:r>
              <a:endParaRPr lang="sv-SE" sz="1400" dirty="0">
                <a:solidFill>
                  <a:schemeClr val="tx1">
                    <a:lumMod val="75000"/>
                    <a:lumOff val="25000"/>
                  </a:schemeClr>
                </a:solidFill>
              </a:endParaRPr>
            </a:p>
            <a:p>
              <a:pPr marL="285750" indent="-285750">
                <a:spcAft>
                  <a:spcPts val="600"/>
                </a:spcAft>
                <a:buFont typeface="Arial" panose="020B0604020202020204" pitchFamily="34" charset="0"/>
                <a:buChar char="•"/>
              </a:pPr>
              <a:r>
                <a:rPr lang="sv-SE" sz="1400" dirty="0" err="1">
                  <a:solidFill>
                    <a:schemeClr val="tx1">
                      <a:lumMod val="75000"/>
                      <a:lumOff val="25000"/>
                    </a:schemeClr>
                  </a:solidFill>
                </a:rPr>
                <a:t>Providing</a:t>
              </a:r>
              <a:r>
                <a:rPr lang="sv-SE" sz="1400" dirty="0">
                  <a:solidFill>
                    <a:schemeClr val="tx1">
                      <a:lumMod val="75000"/>
                      <a:lumOff val="25000"/>
                    </a:schemeClr>
                  </a:solidFill>
                </a:rPr>
                <a:t> mental </a:t>
              </a:r>
              <a:r>
                <a:rPr lang="sv-SE" sz="1400" dirty="0" err="1">
                  <a:solidFill>
                    <a:schemeClr val="tx1">
                      <a:lumMod val="75000"/>
                      <a:lumOff val="25000"/>
                    </a:schemeClr>
                  </a:solidFill>
                </a:rPr>
                <a:t>health</a:t>
              </a:r>
              <a:r>
                <a:rPr lang="sv-SE" sz="1400" dirty="0">
                  <a:solidFill>
                    <a:schemeClr val="tx1">
                      <a:lumMod val="75000"/>
                      <a:lumOff val="25000"/>
                    </a:schemeClr>
                  </a:solidFill>
                </a:rPr>
                <a:t> services</a:t>
              </a:r>
            </a:p>
          </p:txBody>
        </p:sp>
      </p:grpSp>
    </p:spTree>
    <p:extLst>
      <p:ext uri="{BB962C8B-B14F-4D97-AF65-F5344CB8AC3E}">
        <p14:creationId xmlns:p14="http://schemas.microsoft.com/office/powerpoint/2010/main" val="18570869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CB69958A-ECED-4034-90BA-E88F7C0380D7}"/>
              </a:ext>
            </a:extLst>
          </p:cNvPr>
          <p:cNvSpPr>
            <a:spLocks noGrp="1"/>
          </p:cNvSpPr>
          <p:nvPr>
            <p:ph type="sldNum" sz="quarter" idx="12"/>
          </p:nvPr>
        </p:nvSpPr>
        <p:spPr>
          <a:xfrm>
            <a:off x="10669993" y="6441679"/>
            <a:ext cx="1312025"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GB" dirty="0">
                <a:latin typeface="Calibri" panose="020F0502020204030204"/>
              </a:rPr>
              <a:t>12</a:t>
            </a:r>
            <a:endParaRPr kumimoji="0" lang="en-GB" sz="105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9" name="Rektangel 8">
            <a:extLst>
              <a:ext uri="{FF2B5EF4-FFF2-40B4-BE49-F238E27FC236}">
                <a16:creationId xmlns:a16="http://schemas.microsoft.com/office/drawing/2014/main" id="{57E819D0-A2F4-442A-83EE-BC909302B037}"/>
              </a:ext>
            </a:extLst>
          </p:cNvPr>
          <p:cNvSpPr/>
          <p:nvPr/>
        </p:nvSpPr>
        <p:spPr>
          <a:xfrm>
            <a:off x="-1" y="0"/>
            <a:ext cx="324853" cy="6858000"/>
          </a:xfrm>
          <a:prstGeom prst="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err="1">
                <a:ln>
                  <a:noFill/>
                </a:ln>
                <a:solidFill>
                  <a:prstClr val="white"/>
                </a:solidFill>
                <a:effectLst/>
                <a:uLnTx/>
                <a:uFillTx/>
                <a:latin typeface="Calibri" panose="020F0502020204030204"/>
                <a:ea typeface="+mn-ea"/>
                <a:cs typeface="+mn-cs"/>
              </a:rPr>
              <a:t>Section</a:t>
            </a:r>
            <a:r>
              <a:rPr kumimoji="0" lang="sv-SE" sz="1400" b="0" i="0" u="none" strike="noStrike" kern="1200" cap="none" spc="0" normalizeH="0" baseline="0" noProof="0" dirty="0">
                <a:ln>
                  <a:noFill/>
                </a:ln>
                <a:solidFill>
                  <a:prstClr val="white"/>
                </a:solidFill>
                <a:effectLst/>
                <a:uLnTx/>
                <a:uFillTx/>
                <a:latin typeface="Calibri" panose="020F0502020204030204"/>
                <a:ea typeface="+mn-ea"/>
                <a:cs typeface="+mn-cs"/>
              </a:rPr>
              <a:t> 4. Integration</a:t>
            </a:r>
          </a:p>
        </p:txBody>
      </p:sp>
      <p:grpSp>
        <p:nvGrpSpPr>
          <p:cNvPr id="27" name="Group 26">
            <a:extLst>
              <a:ext uri="{FF2B5EF4-FFF2-40B4-BE49-F238E27FC236}">
                <a16:creationId xmlns:a16="http://schemas.microsoft.com/office/drawing/2014/main" id="{884618E6-4572-4D42-8E47-D5096D4708B5}"/>
              </a:ext>
            </a:extLst>
          </p:cNvPr>
          <p:cNvGrpSpPr/>
          <p:nvPr/>
        </p:nvGrpSpPr>
        <p:grpSpPr>
          <a:xfrm>
            <a:off x="1097278" y="2001184"/>
            <a:ext cx="10058401" cy="3589718"/>
            <a:chOff x="1097278" y="2001184"/>
            <a:chExt cx="10058401" cy="3589718"/>
          </a:xfrm>
        </p:grpSpPr>
        <p:grpSp>
          <p:nvGrpSpPr>
            <p:cNvPr id="15" name="Grupp 14">
              <a:extLst>
                <a:ext uri="{FF2B5EF4-FFF2-40B4-BE49-F238E27FC236}">
                  <a16:creationId xmlns:a16="http://schemas.microsoft.com/office/drawing/2014/main" id="{65C5D657-BD0F-4D1A-B4D7-51FB001EC196}"/>
                </a:ext>
              </a:extLst>
            </p:cNvPr>
            <p:cNvGrpSpPr/>
            <p:nvPr/>
          </p:nvGrpSpPr>
          <p:grpSpPr>
            <a:xfrm>
              <a:off x="2399209" y="3042561"/>
              <a:ext cx="7454539" cy="211814"/>
              <a:chOff x="2399209" y="2239333"/>
              <a:chExt cx="7454539" cy="211814"/>
            </a:xfrm>
          </p:grpSpPr>
          <p:sp>
            <p:nvSpPr>
              <p:cNvPr id="16" name="Likbent triangel 15">
                <a:extLst>
                  <a:ext uri="{FF2B5EF4-FFF2-40B4-BE49-F238E27FC236}">
                    <a16:creationId xmlns:a16="http://schemas.microsoft.com/office/drawing/2014/main" id="{8E7493C8-3D52-46D9-89A7-BDD93F93902B}"/>
                  </a:ext>
                </a:extLst>
              </p:cNvPr>
              <p:cNvSpPr/>
              <p:nvPr/>
            </p:nvSpPr>
            <p:spPr>
              <a:xfrm rot="10800000">
                <a:off x="2399209" y="2239333"/>
                <a:ext cx="609600" cy="211813"/>
              </a:xfrm>
              <a:prstGeom prst="triangle">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Likbent triangel 16">
                <a:extLst>
                  <a:ext uri="{FF2B5EF4-FFF2-40B4-BE49-F238E27FC236}">
                    <a16:creationId xmlns:a16="http://schemas.microsoft.com/office/drawing/2014/main" id="{4C60749D-72B2-475A-B4DB-AA5D2E626A2E}"/>
                  </a:ext>
                </a:extLst>
              </p:cNvPr>
              <p:cNvSpPr/>
              <p:nvPr/>
            </p:nvSpPr>
            <p:spPr>
              <a:xfrm rot="10800000">
                <a:off x="9244148" y="2239334"/>
                <a:ext cx="609600" cy="211813"/>
              </a:xfrm>
              <a:prstGeom prst="triangle">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Likbent triangel 17">
                <a:extLst>
                  <a:ext uri="{FF2B5EF4-FFF2-40B4-BE49-F238E27FC236}">
                    <a16:creationId xmlns:a16="http://schemas.microsoft.com/office/drawing/2014/main" id="{ACDF2EB2-39DC-4D97-AD9A-A27081C439E1}"/>
                  </a:ext>
                </a:extLst>
              </p:cNvPr>
              <p:cNvSpPr/>
              <p:nvPr/>
            </p:nvSpPr>
            <p:spPr>
              <a:xfrm rot="10800000">
                <a:off x="5821678" y="2239333"/>
                <a:ext cx="609600" cy="211813"/>
              </a:xfrm>
              <a:prstGeom prst="triangle">
                <a:avLst/>
              </a:prstGeom>
              <a:solidFill>
                <a:schemeClr val="accent3">
                  <a:lumMod val="20000"/>
                  <a:lumOff val="8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6" name="Rektangel 5">
              <a:extLst>
                <a:ext uri="{FF2B5EF4-FFF2-40B4-BE49-F238E27FC236}">
                  <a16:creationId xmlns:a16="http://schemas.microsoft.com/office/drawing/2014/main" id="{A70EDC89-1350-4BE1-BD74-C5C235DCE61A}"/>
                </a:ext>
              </a:extLst>
            </p:cNvPr>
            <p:cNvSpPr/>
            <p:nvPr/>
          </p:nvSpPr>
          <p:spPr>
            <a:xfrm>
              <a:off x="1097278" y="2499362"/>
              <a:ext cx="3213462" cy="600891"/>
            </a:xfrm>
            <a:prstGeom prst="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sv-SE" dirty="0" err="1">
                  <a:solidFill>
                    <a:schemeClr val="tx1">
                      <a:lumMod val="75000"/>
                      <a:lumOff val="25000"/>
                    </a:schemeClr>
                  </a:solidFill>
                  <a:latin typeface="Calibri" panose="020F0502020204030204"/>
                </a:rPr>
                <a:t>Economic</a:t>
              </a:r>
              <a:r>
                <a:rPr kumimoji="0" lang="sv-SE" sz="1800" b="0" i="0" u="none" strike="noStrike" kern="1200" cap="none" spc="0" normalizeH="0" baseline="0" noProof="0" dirty="0">
                  <a:ln>
                    <a:noFill/>
                  </a:ln>
                  <a:solidFill>
                    <a:schemeClr val="tx1">
                      <a:lumMod val="75000"/>
                      <a:lumOff val="25000"/>
                    </a:schemeClr>
                  </a:solidFill>
                  <a:effectLst/>
                  <a:uLnTx/>
                  <a:uFillTx/>
                  <a:latin typeface="Calibri" panose="020F0502020204030204"/>
                  <a:ea typeface="+mn-ea"/>
                  <a:cs typeface="+mn-cs"/>
                </a:rPr>
                <a:t> </a:t>
              </a:r>
              <a:r>
                <a:rPr kumimoji="0" lang="sv-SE" sz="1800" b="0" i="0" u="none" strike="noStrike" kern="1200" cap="none" spc="0" normalizeH="0" baseline="0" noProof="0" dirty="0" err="1">
                  <a:ln>
                    <a:noFill/>
                  </a:ln>
                  <a:solidFill>
                    <a:schemeClr val="tx1">
                      <a:lumMod val="75000"/>
                      <a:lumOff val="25000"/>
                    </a:schemeClr>
                  </a:solidFill>
                  <a:effectLst/>
                  <a:uLnTx/>
                  <a:uFillTx/>
                  <a:latin typeface="Calibri" panose="020F0502020204030204"/>
                  <a:ea typeface="+mn-ea"/>
                  <a:cs typeface="+mn-cs"/>
                </a:rPr>
                <a:t>needs</a:t>
              </a:r>
              <a:endParaRPr kumimoji="0" lang="sv-SE" sz="1800" b="0" i="0" u="none" strike="noStrike" kern="1200" cap="none" spc="0" normalizeH="0" baseline="0" noProof="0" dirty="0">
                <a:ln>
                  <a:noFill/>
                </a:ln>
                <a:solidFill>
                  <a:schemeClr val="tx1">
                    <a:lumMod val="75000"/>
                    <a:lumOff val="25000"/>
                  </a:schemeClr>
                </a:solidFill>
                <a:effectLst/>
                <a:uLnTx/>
                <a:uFillTx/>
                <a:latin typeface="Calibri" panose="020F0502020204030204"/>
                <a:ea typeface="+mn-ea"/>
                <a:cs typeface="+mn-cs"/>
              </a:endParaRPr>
            </a:p>
          </p:txBody>
        </p:sp>
        <p:sp>
          <p:nvSpPr>
            <p:cNvPr id="8" name="Rektangel 7">
              <a:extLst>
                <a:ext uri="{FF2B5EF4-FFF2-40B4-BE49-F238E27FC236}">
                  <a16:creationId xmlns:a16="http://schemas.microsoft.com/office/drawing/2014/main" id="{3BA4C04B-EFE7-4030-8875-0286874C6D82}"/>
                </a:ext>
              </a:extLst>
            </p:cNvPr>
            <p:cNvSpPr/>
            <p:nvPr/>
          </p:nvSpPr>
          <p:spPr>
            <a:xfrm>
              <a:off x="4519748" y="2499362"/>
              <a:ext cx="3213462" cy="600891"/>
            </a:xfrm>
            <a:prstGeom prst="rect">
              <a:avLst/>
            </a:prstGeom>
            <a:solidFill>
              <a:schemeClr val="accent3">
                <a:lumMod val="20000"/>
                <a:lumOff val="8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sv-SE" dirty="0" err="1">
                  <a:solidFill>
                    <a:schemeClr val="tx1">
                      <a:lumMod val="75000"/>
                      <a:lumOff val="25000"/>
                    </a:schemeClr>
                  </a:solidFill>
                  <a:latin typeface="Calibri" panose="020F0502020204030204"/>
                </a:rPr>
                <a:t>Physical</a:t>
              </a:r>
              <a:r>
                <a:rPr kumimoji="0" lang="sv-SE" sz="1800" b="0" i="0" u="none" strike="noStrike" kern="1200" cap="none" spc="0" normalizeH="0" baseline="0" noProof="0" dirty="0">
                  <a:ln>
                    <a:noFill/>
                  </a:ln>
                  <a:solidFill>
                    <a:schemeClr val="tx1">
                      <a:lumMod val="75000"/>
                      <a:lumOff val="25000"/>
                    </a:schemeClr>
                  </a:solidFill>
                  <a:effectLst/>
                  <a:uLnTx/>
                  <a:uFillTx/>
                  <a:latin typeface="Calibri" panose="020F0502020204030204"/>
                  <a:ea typeface="+mn-ea"/>
                  <a:cs typeface="+mn-cs"/>
                </a:rPr>
                <a:t> </a:t>
              </a:r>
              <a:r>
                <a:rPr kumimoji="0" lang="sv-SE" sz="1800" b="0" i="0" u="none" strike="noStrike" kern="1200" cap="none" spc="0" normalizeH="0" baseline="0" noProof="0" dirty="0" err="1">
                  <a:ln>
                    <a:noFill/>
                  </a:ln>
                  <a:solidFill>
                    <a:schemeClr val="tx1">
                      <a:lumMod val="75000"/>
                      <a:lumOff val="25000"/>
                    </a:schemeClr>
                  </a:solidFill>
                  <a:effectLst/>
                  <a:uLnTx/>
                  <a:uFillTx/>
                  <a:latin typeface="Calibri" panose="020F0502020204030204"/>
                  <a:ea typeface="+mn-ea"/>
                  <a:cs typeface="+mn-cs"/>
                </a:rPr>
                <a:t>infrastructure</a:t>
              </a:r>
              <a:endParaRPr kumimoji="0" lang="sv-SE" sz="1800" b="0" i="0" u="none" strike="noStrike" kern="1200" cap="none" spc="0" normalizeH="0" baseline="0" noProof="0" dirty="0">
                <a:ln>
                  <a:noFill/>
                </a:ln>
                <a:solidFill>
                  <a:schemeClr val="tx1">
                    <a:lumMod val="75000"/>
                    <a:lumOff val="25000"/>
                  </a:schemeClr>
                </a:solidFill>
                <a:effectLst/>
                <a:uLnTx/>
                <a:uFillTx/>
                <a:latin typeface="Calibri" panose="020F0502020204030204"/>
                <a:ea typeface="+mn-ea"/>
                <a:cs typeface="+mn-cs"/>
              </a:endParaRPr>
            </a:p>
          </p:txBody>
        </p:sp>
        <p:sp>
          <p:nvSpPr>
            <p:cNvPr id="10" name="Rektangel 9">
              <a:extLst>
                <a:ext uri="{FF2B5EF4-FFF2-40B4-BE49-F238E27FC236}">
                  <a16:creationId xmlns:a16="http://schemas.microsoft.com/office/drawing/2014/main" id="{E293BFEA-5212-4035-841D-4CE7F320AB9F}"/>
                </a:ext>
              </a:extLst>
            </p:cNvPr>
            <p:cNvSpPr/>
            <p:nvPr/>
          </p:nvSpPr>
          <p:spPr>
            <a:xfrm>
              <a:off x="7942217" y="2499362"/>
              <a:ext cx="3213462" cy="600891"/>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sv-SE" dirty="0" err="1">
                  <a:solidFill>
                    <a:schemeClr val="tx1">
                      <a:lumMod val="75000"/>
                      <a:lumOff val="25000"/>
                    </a:schemeClr>
                  </a:solidFill>
                  <a:latin typeface="Calibri" panose="020F0502020204030204"/>
                </a:rPr>
                <a:t>Governance</a:t>
              </a:r>
              <a:r>
                <a:rPr kumimoji="0" lang="sv-SE" sz="1800" b="0" i="0" u="none" strike="noStrike" kern="1200" cap="none" spc="0" normalizeH="0" baseline="0" noProof="0" dirty="0">
                  <a:ln>
                    <a:noFill/>
                  </a:ln>
                  <a:solidFill>
                    <a:schemeClr val="tx1">
                      <a:lumMod val="75000"/>
                      <a:lumOff val="25000"/>
                    </a:schemeClr>
                  </a:solidFill>
                  <a:effectLst/>
                  <a:uLnTx/>
                  <a:uFillTx/>
                  <a:latin typeface="Calibri" panose="020F0502020204030204"/>
                  <a:ea typeface="+mn-ea"/>
                  <a:cs typeface="+mn-cs"/>
                </a:rPr>
                <a:t> </a:t>
              </a:r>
            </a:p>
          </p:txBody>
        </p:sp>
        <p:grpSp>
          <p:nvGrpSpPr>
            <p:cNvPr id="14" name="Grupp 13">
              <a:extLst>
                <a:ext uri="{FF2B5EF4-FFF2-40B4-BE49-F238E27FC236}">
                  <a16:creationId xmlns:a16="http://schemas.microsoft.com/office/drawing/2014/main" id="{5B0AB328-D679-430B-B6E3-FC1976492263}"/>
                </a:ext>
              </a:extLst>
            </p:cNvPr>
            <p:cNvGrpSpPr/>
            <p:nvPr/>
          </p:nvGrpSpPr>
          <p:grpSpPr>
            <a:xfrm>
              <a:off x="2399209" y="2239333"/>
              <a:ext cx="7454539" cy="211814"/>
              <a:chOff x="2399209" y="2239333"/>
              <a:chExt cx="7454539" cy="211814"/>
            </a:xfrm>
            <a:solidFill>
              <a:schemeClr val="bg1">
                <a:lumMod val="95000"/>
              </a:schemeClr>
            </a:solidFill>
          </p:grpSpPr>
          <p:sp>
            <p:nvSpPr>
              <p:cNvPr id="7" name="Likbent triangel 6">
                <a:extLst>
                  <a:ext uri="{FF2B5EF4-FFF2-40B4-BE49-F238E27FC236}">
                    <a16:creationId xmlns:a16="http://schemas.microsoft.com/office/drawing/2014/main" id="{6EC3B6AB-C64A-4A4E-8B58-008250883469}"/>
                  </a:ext>
                </a:extLst>
              </p:cNvPr>
              <p:cNvSpPr/>
              <p:nvPr/>
            </p:nvSpPr>
            <p:spPr>
              <a:xfrm rot="10800000">
                <a:off x="2399209" y="2239333"/>
                <a:ext cx="609600" cy="211813"/>
              </a:xfrm>
              <a:prstGeom prst="triangle">
                <a:avLst/>
              </a:prstGeom>
              <a:grp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Likbent triangel 10">
                <a:extLst>
                  <a:ext uri="{FF2B5EF4-FFF2-40B4-BE49-F238E27FC236}">
                    <a16:creationId xmlns:a16="http://schemas.microsoft.com/office/drawing/2014/main" id="{BF376540-5873-4AF4-86E0-6BC7A0D5D98D}"/>
                  </a:ext>
                </a:extLst>
              </p:cNvPr>
              <p:cNvSpPr/>
              <p:nvPr/>
            </p:nvSpPr>
            <p:spPr>
              <a:xfrm rot="10800000">
                <a:off x="9244148" y="2239334"/>
                <a:ext cx="609600" cy="211813"/>
              </a:xfrm>
              <a:prstGeom prst="triangle">
                <a:avLst/>
              </a:prstGeom>
              <a:grp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Likbent triangel 11">
                <a:extLst>
                  <a:ext uri="{FF2B5EF4-FFF2-40B4-BE49-F238E27FC236}">
                    <a16:creationId xmlns:a16="http://schemas.microsoft.com/office/drawing/2014/main" id="{2FB514C8-4971-43BA-94F1-2E2D12221110}"/>
                  </a:ext>
                </a:extLst>
              </p:cNvPr>
              <p:cNvSpPr/>
              <p:nvPr/>
            </p:nvSpPr>
            <p:spPr>
              <a:xfrm rot="10800000">
                <a:off x="5821678" y="2239333"/>
                <a:ext cx="609600" cy="211813"/>
              </a:xfrm>
              <a:prstGeom prst="triangle">
                <a:avLst/>
              </a:prstGeom>
              <a:grp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 name="Rektangel 4">
              <a:extLst>
                <a:ext uri="{FF2B5EF4-FFF2-40B4-BE49-F238E27FC236}">
                  <a16:creationId xmlns:a16="http://schemas.microsoft.com/office/drawing/2014/main" id="{731AA456-84B0-40E0-AE7F-A32DC6BB3117}"/>
                </a:ext>
              </a:extLst>
            </p:cNvPr>
            <p:cNvSpPr/>
            <p:nvPr/>
          </p:nvSpPr>
          <p:spPr>
            <a:xfrm rot="5400000">
              <a:off x="5964052" y="-2843350"/>
              <a:ext cx="324853" cy="10058401"/>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textruta 12">
              <a:extLst>
                <a:ext uri="{FF2B5EF4-FFF2-40B4-BE49-F238E27FC236}">
                  <a16:creationId xmlns:a16="http://schemas.microsoft.com/office/drawing/2014/main" id="{34942BFE-E20F-4276-823B-0616B89DA44D}"/>
                </a:ext>
              </a:extLst>
            </p:cNvPr>
            <p:cNvSpPr txBox="1"/>
            <p:nvPr/>
          </p:nvSpPr>
          <p:spPr>
            <a:xfrm>
              <a:off x="4183700" y="2001184"/>
              <a:ext cx="4291152"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chemeClr val="tx1">
                      <a:lumMod val="75000"/>
                      <a:lumOff val="25000"/>
                    </a:schemeClr>
                  </a:solidFill>
                  <a:effectLst/>
                  <a:uLnTx/>
                  <a:uFillTx/>
                  <a:latin typeface="Calibri" panose="020F0502020204030204"/>
                  <a:ea typeface="+mn-ea"/>
                  <a:cs typeface="+mn-cs"/>
                </a:rPr>
                <a:t>Best </a:t>
              </a:r>
              <a:r>
                <a:rPr kumimoji="0" lang="sv-SE" sz="1800" b="0" i="0" u="none" strike="noStrike" kern="1200" cap="none" spc="0" normalizeH="0" baseline="0" noProof="0" dirty="0" err="1">
                  <a:ln>
                    <a:noFill/>
                  </a:ln>
                  <a:solidFill>
                    <a:schemeClr val="tx1">
                      <a:lumMod val="75000"/>
                      <a:lumOff val="25000"/>
                    </a:schemeClr>
                  </a:solidFill>
                  <a:effectLst/>
                  <a:uLnTx/>
                  <a:uFillTx/>
                  <a:latin typeface="Calibri" panose="020F0502020204030204"/>
                  <a:ea typeface="+mn-ea"/>
                  <a:cs typeface="+mn-cs"/>
                </a:rPr>
                <a:t>practices</a:t>
              </a:r>
              <a:r>
                <a:rPr kumimoji="0" lang="sv-SE" sz="1800" b="0" i="0" u="none" strike="noStrike" kern="1200" cap="none" spc="0" normalizeH="0" baseline="0" noProof="0" dirty="0">
                  <a:ln>
                    <a:noFill/>
                  </a:ln>
                  <a:solidFill>
                    <a:schemeClr val="tx1">
                      <a:lumMod val="75000"/>
                      <a:lumOff val="25000"/>
                    </a:schemeClr>
                  </a:solidFill>
                  <a:effectLst/>
                  <a:uLnTx/>
                  <a:uFillTx/>
                  <a:latin typeface="Calibri" panose="020F0502020204030204"/>
                  <a:ea typeface="+mn-ea"/>
                  <a:cs typeface="+mn-cs"/>
                </a:rPr>
                <a:t> in </a:t>
              </a:r>
              <a:r>
                <a:rPr kumimoji="0" lang="sv-SE" sz="1800" b="0" i="0" u="none" strike="noStrike" kern="1200" cap="none" spc="0" normalizeH="0" baseline="0" noProof="0" dirty="0" err="1">
                  <a:ln>
                    <a:noFill/>
                  </a:ln>
                  <a:solidFill>
                    <a:schemeClr val="tx1">
                      <a:lumMod val="75000"/>
                      <a:lumOff val="25000"/>
                    </a:schemeClr>
                  </a:solidFill>
                  <a:effectLst/>
                  <a:uLnTx/>
                  <a:uFillTx/>
                  <a:latin typeface="Calibri" panose="020F0502020204030204"/>
                  <a:ea typeface="+mn-ea"/>
                  <a:cs typeface="+mn-cs"/>
                </a:rPr>
                <a:t>successful</a:t>
              </a:r>
              <a:r>
                <a:rPr kumimoji="0" lang="sv-SE" sz="1800" b="0" i="0" u="none" strike="noStrike" kern="1200" cap="none" spc="0" normalizeH="0" baseline="0" noProof="0" dirty="0">
                  <a:ln>
                    <a:noFill/>
                  </a:ln>
                  <a:solidFill>
                    <a:schemeClr val="tx1">
                      <a:lumMod val="75000"/>
                      <a:lumOff val="25000"/>
                    </a:schemeClr>
                  </a:solidFill>
                  <a:effectLst/>
                  <a:uLnTx/>
                  <a:uFillTx/>
                  <a:latin typeface="Calibri" panose="020F0502020204030204"/>
                  <a:ea typeface="+mn-ea"/>
                  <a:cs typeface="+mn-cs"/>
                </a:rPr>
                <a:t> integration</a:t>
              </a:r>
            </a:p>
          </p:txBody>
        </p:sp>
        <p:sp>
          <p:nvSpPr>
            <p:cNvPr id="19" name="Rektangel 18">
              <a:extLst>
                <a:ext uri="{FF2B5EF4-FFF2-40B4-BE49-F238E27FC236}">
                  <a16:creationId xmlns:a16="http://schemas.microsoft.com/office/drawing/2014/main" id="{BD3EE523-262A-48CB-BCA1-921EFA4EB7E7}"/>
                </a:ext>
              </a:extLst>
            </p:cNvPr>
            <p:cNvSpPr/>
            <p:nvPr/>
          </p:nvSpPr>
          <p:spPr>
            <a:xfrm>
              <a:off x="1097278" y="3326673"/>
              <a:ext cx="3213462" cy="2264229"/>
            </a:xfrm>
            <a:prstGeom prst="rect">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Rektangel 19">
              <a:extLst>
                <a:ext uri="{FF2B5EF4-FFF2-40B4-BE49-F238E27FC236}">
                  <a16:creationId xmlns:a16="http://schemas.microsoft.com/office/drawing/2014/main" id="{71E98F5A-CC01-48C9-AEAC-EB9E95AB489C}"/>
                </a:ext>
              </a:extLst>
            </p:cNvPr>
            <p:cNvSpPr/>
            <p:nvPr/>
          </p:nvSpPr>
          <p:spPr>
            <a:xfrm>
              <a:off x="4519747" y="3326673"/>
              <a:ext cx="3213462" cy="2264229"/>
            </a:xfrm>
            <a:prstGeom prst="rect">
              <a:avLst/>
            </a:prstGeom>
            <a:solidFill>
              <a:schemeClr val="accent3">
                <a:lumMod val="40000"/>
                <a:lumOff val="6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Rektangel 20">
              <a:extLst>
                <a:ext uri="{FF2B5EF4-FFF2-40B4-BE49-F238E27FC236}">
                  <a16:creationId xmlns:a16="http://schemas.microsoft.com/office/drawing/2014/main" id="{BC053388-7F40-4BBA-9938-F26EE23B0A65}"/>
                </a:ext>
              </a:extLst>
            </p:cNvPr>
            <p:cNvSpPr/>
            <p:nvPr/>
          </p:nvSpPr>
          <p:spPr>
            <a:xfrm>
              <a:off x="7942217" y="3326673"/>
              <a:ext cx="3213462" cy="2264229"/>
            </a:xfrm>
            <a:prstGeom prst="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textruta 21">
              <a:extLst>
                <a:ext uri="{FF2B5EF4-FFF2-40B4-BE49-F238E27FC236}">
                  <a16:creationId xmlns:a16="http://schemas.microsoft.com/office/drawing/2014/main" id="{2E723FFD-1756-43A1-8509-1EFBB1F31572}"/>
                </a:ext>
              </a:extLst>
            </p:cNvPr>
            <p:cNvSpPr txBox="1"/>
            <p:nvPr/>
          </p:nvSpPr>
          <p:spPr>
            <a:xfrm>
              <a:off x="1210491" y="3428997"/>
              <a:ext cx="3039293" cy="2046714"/>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sv-SE" sz="1400" dirty="0" err="1">
                  <a:solidFill>
                    <a:schemeClr val="tx1">
                      <a:lumMod val="75000"/>
                      <a:lumOff val="25000"/>
                    </a:schemeClr>
                  </a:solidFill>
                  <a:latin typeface="Calibri" panose="020F0502020204030204"/>
                </a:rPr>
                <a:t>Including</a:t>
              </a:r>
              <a:r>
                <a:rPr lang="sv-SE" sz="1400" dirty="0">
                  <a:solidFill>
                    <a:schemeClr val="tx1">
                      <a:lumMod val="75000"/>
                      <a:lumOff val="25000"/>
                    </a:schemeClr>
                  </a:solidFill>
                  <a:latin typeface="Calibri" panose="020F0502020204030204"/>
                </a:rPr>
                <a:t> </a:t>
              </a:r>
              <a:r>
                <a:rPr lang="sv-SE" sz="1400" dirty="0" err="1">
                  <a:solidFill>
                    <a:schemeClr val="tx1">
                      <a:lumMod val="75000"/>
                      <a:lumOff val="25000"/>
                    </a:schemeClr>
                  </a:solidFill>
                  <a:latin typeface="Calibri" panose="020F0502020204030204"/>
                </a:rPr>
                <a:t>individualised</a:t>
              </a:r>
              <a:r>
                <a:rPr lang="sv-SE" sz="1400" dirty="0">
                  <a:solidFill>
                    <a:schemeClr val="tx1">
                      <a:lumMod val="75000"/>
                      <a:lumOff val="25000"/>
                    </a:schemeClr>
                  </a:solidFill>
                  <a:latin typeface="Calibri" panose="020F0502020204030204"/>
                </a:rPr>
                <a:t> labour plans</a:t>
              </a:r>
            </a:p>
            <a:p>
              <a:pPr marL="285750" marR="0" lvl="0" indent="-2857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sv-SE" sz="1400" b="0" i="0" u="none" strike="noStrike" kern="1200" cap="none" spc="0" normalizeH="0" baseline="0" noProof="0" dirty="0" err="1">
                  <a:ln>
                    <a:noFill/>
                  </a:ln>
                  <a:solidFill>
                    <a:schemeClr val="tx1">
                      <a:lumMod val="75000"/>
                      <a:lumOff val="25000"/>
                    </a:schemeClr>
                  </a:solidFill>
                  <a:effectLst/>
                  <a:uLnTx/>
                  <a:uFillTx/>
                  <a:latin typeface="Calibri" panose="020F0502020204030204"/>
                  <a:ea typeface="+mn-ea"/>
                  <a:cs typeface="+mn-cs"/>
                </a:rPr>
                <a:t>Facilitating</a:t>
              </a:r>
              <a:r>
                <a:rPr kumimoji="0" lang="sv-SE" sz="1400" b="0" i="0" u="none" strike="noStrike" kern="1200" cap="none" spc="0" normalizeH="0" baseline="0" noProof="0" dirty="0">
                  <a:ln>
                    <a:noFill/>
                  </a:ln>
                  <a:solidFill>
                    <a:schemeClr val="tx1">
                      <a:lumMod val="75000"/>
                      <a:lumOff val="25000"/>
                    </a:schemeClr>
                  </a:solidFill>
                  <a:effectLst/>
                  <a:uLnTx/>
                  <a:uFillTx/>
                  <a:latin typeface="Calibri" panose="020F0502020204030204"/>
                  <a:ea typeface="+mn-ea"/>
                  <a:cs typeface="+mn-cs"/>
                </a:rPr>
                <a:t> </a:t>
              </a:r>
              <a:r>
                <a:rPr kumimoji="0" lang="sv-SE" sz="1400" b="0" i="0" u="none" strike="noStrike" kern="1200" cap="none" spc="0" normalizeH="0" baseline="0" noProof="0" dirty="0" err="1">
                  <a:ln>
                    <a:noFill/>
                  </a:ln>
                  <a:solidFill>
                    <a:schemeClr val="tx1">
                      <a:lumMod val="75000"/>
                      <a:lumOff val="25000"/>
                    </a:schemeClr>
                  </a:solidFill>
                  <a:effectLst/>
                  <a:uLnTx/>
                  <a:uFillTx/>
                  <a:latin typeface="Calibri" panose="020F0502020204030204"/>
                  <a:ea typeface="+mn-ea"/>
                  <a:cs typeface="+mn-cs"/>
                </a:rPr>
                <a:t>qualifications</a:t>
              </a:r>
              <a:r>
                <a:rPr kumimoji="0" lang="sv-SE" sz="1400" b="0" i="0" u="none" strike="noStrike" kern="1200" cap="none" spc="0" normalizeH="0" baseline="0" noProof="0" dirty="0">
                  <a:ln>
                    <a:noFill/>
                  </a:ln>
                  <a:solidFill>
                    <a:schemeClr val="tx1">
                      <a:lumMod val="75000"/>
                      <a:lumOff val="25000"/>
                    </a:schemeClr>
                  </a:solidFill>
                  <a:effectLst/>
                  <a:uLnTx/>
                  <a:uFillTx/>
                  <a:latin typeface="Calibri" panose="020F0502020204030204"/>
                  <a:ea typeface="+mn-ea"/>
                  <a:cs typeface="+mn-cs"/>
                </a:rPr>
                <a:t> </a:t>
              </a:r>
              <a:r>
                <a:rPr kumimoji="0" lang="sv-SE" sz="1400" b="0" i="0" u="none" strike="noStrike" kern="1200" cap="none" spc="0" normalizeH="0" baseline="0" noProof="0" dirty="0" err="1">
                  <a:ln>
                    <a:noFill/>
                  </a:ln>
                  <a:solidFill>
                    <a:schemeClr val="tx1">
                      <a:lumMod val="75000"/>
                      <a:lumOff val="25000"/>
                    </a:schemeClr>
                  </a:solidFill>
                  <a:effectLst/>
                  <a:uLnTx/>
                  <a:uFillTx/>
                  <a:latin typeface="Calibri" panose="020F0502020204030204"/>
                  <a:ea typeface="+mn-ea"/>
                  <a:cs typeface="+mn-cs"/>
                </a:rPr>
                <a:t>recognition</a:t>
              </a:r>
              <a:r>
                <a:rPr kumimoji="0" lang="sv-SE" sz="1400" b="0" i="0" u="none" strike="noStrike" kern="1200" cap="none" spc="0" normalizeH="0" baseline="0" noProof="0" dirty="0">
                  <a:ln>
                    <a:noFill/>
                  </a:ln>
                  <a:solidFill>
                    <a:schemeClr val="tx1">
                      <a:lumMod val="75000"/>
                      <a:lumOff val="25000"/>
                    </a:schemeClr>
                  </a:solidFill>
                  <a:effectLst/>
                  <a:uLnTx/>
                  <a:uFillTx/>
                  <a:latin typeface="Calibri" panose="020F0502020204030204"/>
                  <a:ea typeface="+mn-ea"/>
                  <a:cs typeface="+mn-cs"/>
                </a:rPr>
                <a:t> and </a:t>
              </a:r>
              <a:r>
                <a:rPr kumimoji="0" lang="sv-SE" sz="1400" b="0" i="0" u="none" strike="noStrike" kern="1200" cap="none" spc="0" normalizeH="0" baseline="0" noProof="0" dirty="0" err="1">
                  <a:ln>
                    <a:noFill/>
                  </a:ln>
                  <a:solidFill>
                    <a:schemeClr val="tx1">
                      <a:lumMod val="75000"/>
                      <a:lumOff val="25000"/>
                    </a:schemeClr>
                  </a:solidFill>
                  <a:effectLst/>
                  <a:uLnTx/>
                  <a:uFillTx/>
                  <a:latin typeface="Calibri" panose="020F0502020204030204"/>
                  <a:ea typeface="+mn-ea"/>
                  <a:cs typeface="+mn-cs"/>
                </a:rPr>
                <a:t>skills</a:t>
              </a:r>
              <a:r>
                <a:rPr kumimoji="0" lang="sv-SE" sz="1400" b="0" i="0" u="none" strike="noStrike" kern="1200" cap="none" spc="0" normalizeH="0" baseline="0" noProof="0" dirty="0">
                  <a:ln>
                    <a:noFill/>
                  </a:ln>
                  <a:solidFill>
                    <a:schemeClr val="tx1">
                      <a:lumMod val="75000"/>
                      <a:lumOff val="25000"/>
                    </a:schemeClr>
                  </a:solidFill>
                  <a:effectLst/>
                  <a:uLnTx/>
                  <a:uFillTx/>
                  <a:latin typeface="Calibri" panose="020F0502020204030204"/>
                  <a:ea typeface="+mn-ea"/>
                  <a:cs typeface="+mn-cs"/>
                </a:rPr>
                <a:t> </a:t>
              </a:r>
              <a:r>
                <a:rPr kumimoji="0" lang="sv-SE" sz="1400" b="0" i="0" u="none" strike="noStrike" kern="1200" cap="none" spc="0" normalizeH="0" baseline="0" noProof="0" dirty="0" err="1">
                  <a:ln>
                    <a:noFill/>
                  </a:ln>
                  <a:solidFill>
                    <a:schemeClr val="tx1">
                      <a:lumMod val="75000"/>
                      <a:lumOff val="25000"/>
                    </a:schemeClr>
                  </a:solidFill>
                  <a:effectLst/>
                  <a:uLnTx/>
                  <a:uFillTx/>
                  <a:latin typeface="Calibri" panose="020F0502020204030204"/>
                  <a:ea typeface="+mn-ea"/>
                  <a:cs typeface="+mn-cs"/>
                </a:rPr>
                <a:t>improvement</a:t>
              </a:r>
              <a:endParaRPr kumimoji="0" lang="sv-SE" sz="1400" b="0" i="0" u="none" strike="noStrike" kern="1200" cap="none" spc="0" normalizeH="0" baseline="0" noProof="0" dirty="0">
                <a:ln>
                  <a:noFill/>
                </a:ln>
                <a:solidFill>
                  <a:schemeClr val="tx1">
                    <a:lumMod val="75000"/>
                    <a:lumOff val="25000"/>
                  </a:schemeClr>
                </a:solidFill>
                <a:effectLst/>
                <a:uLnTx/>
                <a:uFillTx/>
                <a:latin typeface="Calibri" panose="020F0502020204030204"/>
                <a:ea typeface="+mn-ea"/>
                <a:cs typeface="+mn-cs"/>
              </a:endParaRPr>
            </a:p>
            <a:p>
              <a:pPr marL="285750" marR="0" lvl="0" indent="-2857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sv-SE" sz="1400" dirty="0" err="1">
                  <a:solidFill>
                    <a:schemeClr val="tx1">
                      <a:lumMod val="75000"/>
                      <a:lumOff val="25000"/>
                    </a:schemeClr>
                  </a:solidFill>
                  <a:latin typeface="Calibri" panose="020F0502020204030204"/>
                </a:rPr>
                <a:t>Encouraging</a:t>
              </a:r>
              <a:r>
                <a:rPr lang="sv-SE" sz="1400" dirty="0">
                  <a:solidFill>
                    <a:schemeClr val="tx1">
                      <a:lumMod val="75000"/>
                      <a:lumOff val="25000"/>
                    </a:schemeClr>
                  </a:solidFill>
                  <a:latin typeface="Calibri" panose="020F0502020204030204"/>
                </a:rPr>
                <a:t> </a:t>
              </a:r>
              <a:r>
                <a:rPr lang="sv-SE" sz="1400" dirty="0" err="1">
                  <a:solidFill>
                    <a:schemeClr val="tx1">
                      <a:lumMod val="75000"/>
                      <a:lumOff val="25000"/>
                    </a:schemeClr>
                  </a:solidFill>
                  <a:latin typeface="Calibri" panose="020F0502020204030204"/>
                </a:rPr>
                <a:t>community</a:t>
              </a:r>
              <a:r>
                <a:rPr lang="sv-SE" sz="1400" dirty="0">
                  <a:solidFill>
                    <a:schemeClr val="tx1">
                      <a:lumMod val="75000"/>
                      <a:lumOff val="25000"/>
                    </a:schemeClr>
                  </a:solidFill>
                  <a:latin typeface="Calibri" panose="020F0502020204030204"/>
                </a:rPr>
                <a:t> partnerships</a:t>
              </a:r>
            </a:p>
            <a:p>
              <a:pPr marL="285750" marR="0" lvl="0" indent="-2857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sv-SE" sz="1400" b="0" i="0" u="none" strike="noStrike" kern="1200" cap="none" spc="0" normalizeH="0" baseline="0" noProof="0" dirty="0" err="1">
                  <a:ln>
                    <a:noFill/>
                  </a:ln>
                  <a:solidFill>
                    <a:schemeClr val="tx1">
                      <a:lumMod val="75000"/>
                      <a:lumOff val="25000"/>
                    </a:schemeClr>
                  </a:solidFill>
                  <a:effectLst/>
                  <a:uLnTx/>
                  <a:uFillTx/>
                  <a:latin typeface="Calibri" panose="020F0502020204030204"/>
                  <a:ea typeface="+mn-ea"/>
                  <a:cs typeface="+mn-cs"/>
                </a:rPr>
                <a:t>Understanding</a:t>
              </a:r>
              <a:r>
                <a:rPr kumimoji="0" lang="sv-SE" sz="1400" b="0" i="0" u="none" strike="noStrike" kern="1200" cap="none" spc="0" normalizeH="0" baseline="0" noProof="0" dirty="0">
                  <a:ln>
                    <a:noFill/>
                  </a:ln>
                  <a:solidFill>
                    <a:schemeClr val="tx1">
                      <a:lumMod val="75000"/>
                      <a:lumOff val="25000"/>
                    </a:schemeClr>
                  </a:solidFill>
                  <a:effectLst/>
                  <a:uLnTx/>
                  <a:uFillTx/>
                  <a:latin typeface="Calibri" panose="020F0502020204030204"/>
                  <a:ea typeface="+mn-ea"/>
                  <a:cs typeface="+mn-cs"/>
                </a:rPr>
                <a:t> d</a:t>
              </a:r>
              <a:r>
                <a:rPr lang="sv-SE" sz="1400" dirty="0" err="1">
                  <a:solidFill>
                    <a:schemeClr val="tx1">
                      <a:lumMod val="75000"/>
                      <a:lumOff val="25000"/>
                    </a:schemeClr>
                  </a:solidFill>
                  <a:latin typeface="Calibri" panose="020F0502020204030204"/>
                </a:rPr>
                <a:t>isplacees</a:t>
              </a:r>
              <a:r>
                <a:rPr lang="sv-SE" sz="1400" dirty="0">
                  <a:solidFill>
                    <a:schemeClr val="tx1">
                      <a:lumMod val="75000"/>
                      <a:lumOff val="25000"/>
                    </a:schemeClr>
                  </a:solidFill>
                  <a:latin typeface="Calibri" panose="020F0502020204030204"/>
                </a:rPr>
                <a:t>’ </a:t>
              </a:r>
              <a:r>
                <a:rPr lang="sv-SE" sz="1400" dirty="0" err="1">
                  <a:solidFill>
                    <a:schemeClr val="tx1">
                      <a:lumMod val="75000"/>
                      <a:lumOff val="25000"/>
                    </a:schemeClr>
                  </a:solidFill>
                  <a:latin typeface="Calibri" panose="020F0502020204030204"/>
                </a:rPr>
                <a:t>livelihood</a:t>
              </a:r>
              <a:r>
                <a:rPr lang="sv-SE" sz="1400" dirty="0">
                  <a:solidFill>
                    <a:schemeClr val="tx1">
                      <a:lumMod val="75000"/>
                      <a:lumOff val="25000"/>
                    </a:schemeClr>
                  </a:solidFill>
                  <a:latin typeface="Calibri" panose="020F0502020204030204"/>
                </a:rPr>
                <a:t> </a:t>
              </a:r>
              <a:r>
                <a:rPr lang="sv-SE" sz="1400" dirty="0" err="1">
                  <a:solidFill>
                    <a:schemeClr val="tx1">
                      <a:lumMod val="75000"/>
                      <a:lumOff val="25000"/>
                    </a:schemeClr>
                  </a:solidFill>
                  <a:latin typeface="Calibri" panose="020F0502020204030204"/>
                </a:rPr>
                <a:t>strategies</a:t>
              </a:r>
              <a:endParaRPr kumimoji="0" lang="sv-SE" sz="1400" b="0" i="0" u="none" strike="noStrike" kern="1200" cap="none" spc="0" normalizeH="0" baseline="0" noProof="0" dirty="0">
                <a:ln>
                  <a:noFill/>
                </a:ln>
                <a:solidFill>
                  <a:schemeClr val="tx1">
                    <a:lumMod val="75000"/>
                    <a:lumOff val="25000"/>
                  </a:schemeClr>
                </a:solidFill>
                <a:effectLst/>
                <a:uLnTx/>
                <a:uFillTx/>
                <a:latin typeface="Calibri" panose="020F0502020204030204"/>
              </a:endParaRPr>
            </a:p>
          </p:txBody>
        </p:sp>
        <p:sp>
          <p:nvSpPr>
            <p:cNvPr id="23" name="textruta 22">
              <a:extLst>
                <a:ext uri="{FF2B5EF4-FFF2-40B4-BE49-F238E27FC236}">
                  <a16:creationId xmlns:a16="http://schemas.microsoft.com/office/drawing/2014/main" id="{1EBB1FB2-2653-4847-AF6E-96E3B604C0BF}"/>
                </a:ext>
              </a:extLst>
            </p:cNvPr>
            <p:cNvSpPr txBox="1"/>
            <p:nvPr/>
          </p:nvSpPr>
          <p:spPr>
            <a:xfrm>
              <a:off x="4626813" y="3428997"/>
              <a:ext cx="2973209" cy="1892826"/>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sv-SE" sz="1400" dirty="0" err="1">
                  <a:solidFill>
                    <a:schemeClr val="tx1">
                      <a:lumMod val="75000"/>
                      <a:lumOff val="25000"/>
                    </a:schemeClr>
                  </a:solidFill>
                  <a:latin typeface="Calibri" panose="020F0502020204030204"/>
                </a:rPr>
                <a:t>Facilitating</a:t>
              </a:r>
              <a:r>
                <a:rPr lang="sv-SE" sz="1400" dirty="0">
                  <a:solidFill>
                    <a:schemeClr val="tx1">
                      <a:lumMod val="75000"/>
                      <a:lumOff val="25000"/>
                    </a:schemeClr>
                  </a:solidFill>
                  <a:latin typeface="Calibri" panose="020F0502020204030204"/>
                </a:rPr>
                <a:t> access to transport and </a:t>
              </a:r>
              <a:r>
                <a:rPr lang="sv-SE" sz="1400" dirty="0" err="1">
                  <a:solidFill>
                    <a:schemeClr val="tx1">
                      <a:lumMod val="75000"/>
                      <a:lumOff val="25000"/>
                    </a:schemeClr>
                  </a:solidFill>
                  <a:latin typeface="Calibri" panose="020F0502020204030204"/>
                </a:rPr>
                <a:t>communication</a:t>
              </a:r>
              <a:r>
                <a:rPr lang="sv-SE" sz="1400" dirty="0">
                  <a:solidFill>
                    <a:schemeClr val="tx1">
                      <a:lumMod val="75000"/>
                      <a:lumOff val="25000"/>
                    </a:schemeClr>
                  </a:solidFill>
                  <a:latin typeface="Calibri" panose="020F0502020204030204"/>
                </a:rPr>
                <a:t> </a:t>
              </a:r>
              <a:r>
                <a:rPr lang="sv-SE" sz="1400" dirty="0" err="1">
                  <a:solidFill>
                    <a:schemeClr val="tx1">
                      <a:lumMod val="75000"/>
                      <a:lumOff val="25000"/>
                    </a:schemeClr>
                  </a:solidFill>
                  <a:latin typeface="Calibri" panose="020F0502020204030204"/>
                </a:rPr>
                <a:t>means</a:t>
              </a:r>
              <a:r>
                <a:rPr lang="sv-SE" sz="1400" dirty="0">
                  <a:solidFill>
                    <a:schemeClr val="tx1">
                      <a:lumMod val="75000"/>
                      <a:lumOff val="25000"/>
                    </a:schemeClr>
                  </a:solidFill>
                  <a:latin typeface="Calibri" panose="020F0502020204030204"/>
                </a:rPr>
                <a:t> for displacees in </a:t>
              </a:r>
              <a:r>
                <a:rPr lang="sv-SE" sz="1400" dirty="0" err="1">
                  <a:solidFill>
                    <a:schemeClr val="tx1">
                      <a:lumMod val="75000"/>
                      <a:lumOff val="25000"/>
                    </a:schemeClr>
                  </a:solidFill>
                  <a:latin typeface="Calibri" panose="020F0502020204030204"/>
                </a:rPr>
                <a:t>remote</a:t>
              </a:r>
              <a:r>
                <a:rPr lang="sv-SE" sz="1400" dirty="0">
                  <a:solidFill>
                    <a:schemeClr val="tx1">
                      <a:lumMod val="75000"/>
                      <a:lumOff val="25000"/>
                    </a:schemeClr>
                  </a:solidFill>
                  <a:latin typeface="Calibri" panose="020F0502020204030204"/>
                </a:rPr>
                <a:t> </a:t>
              </a:r>
              <a:r>
                <a:rPr lang="sv-SE" sz="1400" dirty="0" err="1">
                  <a:solidFill>
                    <a:schemeClr val="tx1">
                      <a:lumMod val="75000"/>
                      <a:lumOff val="25000"/>
                    </a:schemeClr>
                  </a:solidFill>
                  <a:latin typeface="Calibri" panose="020F0502020204030204"/>
                </a:rPr>
                <a:t>locations</a:t>
              </a:r>
              <a:endParaRPr lang="sv-SE" sz="1400" dirty="0">
                <a:solidFill>
                  <a:schemeClr val="tx1">
                    <a:lumMod val="75000"/>
                    <a:lumOff val="25000"/>
                  </a:schemeClr>
                </a:solidFill>
                <a:latin typeface="Calibri" panose="020F0502020204030204"/>
              </a:endParaRPr>
            </a:p>
            <a:p>
              <a:pPr marL="285750" marR="0" lvl="0" indent="-2857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sv-SE" sz="1400" b="0" i="0" u="none" strike="noStrike" kern="1200" cap="none" spc="0" normalizeH="0" baseline="0" noProof="0" dirty="0" err="1">
                  <a:ln>
                    <a:noFill/>
                  </a:ln>
                  <a:solidFill>
                    <a:schemeClr val="tx1">
                      <a:lumMod val="75000"/>
                      <a:lumOff val="25000"/>
                    </a:schemeClr>
                  </a:solidFill>
                  <a:effectLst/>
                  <a:uLnTx/>
                  <a:uFillTx/>
                  <a:latin typeface="Calibri" panose="020F0502020204030204"/>
                  <a:ea typeface="+mn-ea"/>
                  <a:cs typeface="+mn-cs"/>
                </a:rPr>
                <a:t>Ensuring</a:t>
              </a:r>
              <a:r>
                <a:rPr kumimoji="0" lang="sv-SE" sz="1400" b="0" i="0" u="none" strike="noStrike" kern="1200" cap="none" spc="0" normalizeH="0" baseline="0" noProof="0" dirty="0">
                  <a:ln>
                    <a:noFill/>
                  </a:ln>
                  <a:solidFill>
                    <a:schemeClr val="tx1">
                      <a:lumMod val="75000"/>
                      <a:lumOff val="25000"/>
                    </a:schemeClr>
                  </a:solidFill>
                  <a:effectLst/>
                  <a:uLnTx/>
                  <a:uFillTx/>
                  <a:latin typeface="Calibri" panose="020F0502020204030204"/>
                  <a:ea typeface="+mn-ea"/>
                  <a:cs typeface="+mn-cs"/>
                </a:rPr>
                <a:t> </a:t>
              </a:r>
              <a:r>
                <a:rPr kumimoji="0" lang="sv-SE" sz="1400" b="0" i="0" u="none" strike="noStrike" kern="1200" cap="none" spc="0" normalizeH="0" baseline="0" noProof="0" dirty="0" err="1">
                  <a:ln>
                    <a:noFill/>
                  </a:ln>
                  <a:solidFill>
                    <a:schemeClr val="tx1">
                      <a:lumMod val="75000"/>
                      <a:lumOff val="25000"/>
                    </a:schemeClr>
                  </a:solidFill>
                  <a:effectLst/>
                  <a:uLnTx/>
                  <a:uFillTx/>
                  <a:latin typeface="Calibri" panose="020F0502020204030204"/>
                  <a:ea typeface="+mn-ea"/>
                  <a:cs typeface="+mn-cs"/>
                </a:rPr>
                <a:t>ade</a:t>
              </a:r>
              <a:r>
                <a:rPr lang="sv-SE" sz="1400" dirty="0" err="1">
                  <a:solidFill>
                    <a:schemeClr val="tx1">
                      <a:lumMod val="75000"/>
                      <a:lumOff val="25000"/>
                    </a:schemeClr>
                  </a:solidFill>
                  <a:latin typeface="Calibri" panose="020F0502020204030204"/>
                </a:rPr>
                <a:t>quate</a:t>
              </a:r>
              <a:r>
                <a:rPr lang="sv-SE" sz="1400" dirty="0">
                  <a:solidFill>
                    <a:schemeClr val="tx1">
                      <a:lumMod val="75000"/>
                      <a:lumOff val="25000"/>
                    </a:schemeClr>
                  </a:solidFill>
                  <a:latin typeface="Calibri" panose="020F0502020204030204"/>
                </a:rPr>
                <a:t> access to </a:t>
              </a:r>
              <a:r>
                <a:rPr lang="sv-SE" sz="1400" dirty="0" err="1">
                  <a:solidFill>
                    <a:schemeClr val="tx1">
                      <a:lumMod val="75000"/>
                      <a:lumOff val="25000"/>
                    </a:schemeClr>
                  </a:solidFill>
                  <a:latin typeface="Calibri" panose="020F0502020204030204"/>
                </a:rPr>
                <a:t>energy</a:t>
              </a:r>
              <a:r>
                <a:rPr lang="sv-SE" sz="1400" dirty="0">
                  <a:solidFill>
                    <a:schemeClr val="tx1">
                      <a:lumMod val="75000"/>
                      <a:lumOff val="25000"/>
                    </a:schemeClr>
                  </a:solidFill>
                  <a:latin typeface="Calibri" panose="020F0502020204030204"/>
                </a:rPr>
                <a:t>, </a:t>
              </a:r>
              <a:r>
                <a:rPr lang="sv-SE" sz="1400" dirty="0" err="1">
                  <a:solidFill>
                    <a:schemeClr val="tx1">
                      <a:lumMod val="75000"/>
                      <a:lumOff val="25000"/>
                    </a:schemeClr>
                  </a:solidFill>
                  <a:latin typeface="Calibri" panose="020F0502020204030204"/>
                </a:rPr>
                <a:t>water</a:t>
              </a:r>
              <a:r>
                <a:rPr lang="sv-SE" sz="1400" dirty="0">
                  <a:solidFill>
                    <a:schemeClr val="tx1">
                      <a:lumMod val="75000"/>
                      <a:lumOff val="25000"/>
                    </a:schemeClr>
                  </a:solidFill>
                  <a:latin typeface="Calibri" panose="020F0502020204030204"/>
                </a:rPr>
                <a:t>, </a:t>
              </a:r>
              <a:r>
                <a:rPr lang="sv-SE" sz="1400" dirty="0" err="1">
                  <a:solidFill>
                    <a:schemeClr val="tx1">
                      <a:lumMod val="75000"/>
                      <a:lumOff val="25000"/>
                    </a:schemeClr>
                  </a:solidFill>
                  <a:latin typeface="Calibri" panose="020F0502020204030204"/>
                </a:rPr>
                <a:t>sanitation</a:t>
              </a:r>
              <a:r>
                <a:rPr lang="sv-SE" sz="1400" dirty="0">
                  <a:solidFill>
                    <a:schemeClr val="tx1">
                      <a:lumMod val="75000"/>
                      <a:lumOff val="25000"/>
                    </a:schemeClr>
                  </a:solidFill>
                  <a:latin typeface="Calibri" panose="020F0502020204030204"/>
                </a:rPr>
                <a:t> and solid </a:t>
              </a:r>
              <a:r>
                <a:rPr lang="sv-SE" sz="1400" dirty="0" err="1">
                  <a:solidFill>
                    <a:schemeClr val="tx1">
                      <a:lumMod val="75000"/>
                      <a:lumOff val="25000"/>
                    </a:schemeClr>
                  </a:solidFill>
                  <a:latin typeface="Calibri" panose="020F0502020204030204"/>
                </a:rPr>
                <a:t>waste</a:t>
              </a:r>
              <a:r>
                <a:rPr lang="sv-SE" sz="1400" dirty="0">
                  <a:solidFill>
                    <a:schemeClr val="tx1">
                      <a:lumMod val="75000"/>
                      <a:lumOff val="25000"/>
                    </a:schemeClr>
                  </a:solidFill>
                  <a:latin typeface="Calibri" panose="020F0502020204030204"/>
                </a:rPr>
                <a:t> solutions in areas </a:t>
              </a:r>
              <a:r>
                <a:rPr lang="sv-SE" sz="1400" dirty="0" err="1">
                  <a:solidFill>
                    <a:schemeClr val="tx1">
                      <a:lumMod val="75000"/>
                      <a:lumOff val="25000"/>
                    </a:schemeClr>
                  </a:solidFill>
                  <a:latin typeface="Calibri" panose="020F0502020204030204"/>
                </a:rPr>
                <a:t>where</a:t>
              </a:r>
              <a:r>
                <a:rPr lang="sv-SE" sz="1400" dirty="0">
                  <a:solidFill>
                    <a:schemeClr val="tx1">
                      <a:lumMod val="75000"/>
                      <a:lumOff val="25000"/>
                    </a:schemeClr>
                  </a:solidFill>
                  <a:latin typeface="Calibri" panose="020F0502020204030204"/>
                </a:rPr>
                <a:t> </a:t>
              </a:r>
              <a:r>
                <a:rPr lang="sv-SE" sz="1400" dirty="0" err="1">
                  <a:solidFill>
                    <a:schemeClr val="tx1">
                      <a:lumMod val="75000"/>
                      <a:lumOff val="25000"/>
                    </a:schemeClr>
                  </a:solidFill>
                  <a:latin typeface="Calibri" panose="020F0502020204030204"/>
                </a:rPr>
                <a:t>displacees</a:t>
              </a:r>
              <a:r>
                <a:rPr lang="sv-SE" sz="1400" dirty="0">
                  <a:solidFill>
                    <a:schemeClr val="tx1">
                      <a:lumMod val="75000"/>
                      <a:lumOff val="25000"/>
                    </a:schemeClr>
                  </a:solidFill>
                  <a:latin typeface="Calibri" panose="020F0502020204030204"/>
                </a:rPr>
                <a:t> </a:t>
              </a:r>
              <a:r>
                <a:rPr lang="sv-SE" sz="1400" dirty="0" err="1">
                  <a:solidFill>
                    <a:schemeClr val="tx1">
                      <a:lumMod val="75000"/>
                      <a:lumOff val="25000"/>
                    </a:schemeClr>
                  </a:solidFill>
                  <a:latin typeface="Calibri" panose="020F0502020204030204"/>
                </a:rPr>
                <a:t>reside</a:t>
              </a:r>
              <a:r>
                <a:rPr lang="sv-SE" sz="1400" dirty="0">
                  <a:solidFill>
                    <a:schemeClr val="tx1">
                      <a:lumMod val="75000"/>
                      <a:lumOff val="25000"/>
                    </a:schemeClr>
                  </a:solidFill>
                  <a:latin typeface="Calibri" panose="020F0502020204030204"/>
                </a:rPr>
                <a:t> (</a:t>
              </a:r>
              <a:r>
                <a:rPr lang="sv-SE" sz="1400" dirty="0" err="1">
                  <a:solidFill>
                    <a:schemeClr val="tx1">
                      <a:lumMod val="75000"/>
                      <a:lumOff val="25000"/>
                    </a:schemeClr>
                  </a:solidFill>
                  <a:latin typeface="Calibri" panose="020F0502020204030204"/>
                </a:rPr>
                <a:t>e.g</a:t>
              </a:r>
              <a:r>
                <a:rPr lang="sv-SE" sz="1400" dirty="0">
                  <a:solidFill>
                    <a:schemeClr val="tx1">
                      <a:lumMod val="75000"/>
                      <a:lumOff val="25000"/>
                    </a:schemeClr>
                  </a:solidFill>
                  <a:latin typeface="Calibri" panose="020F0502020204030204"/>
                </a:rPr>
                <a:t>., camps, slum or urban areas)</a:t>
              </a:r>
              <a:endParaRPr kumimoji="0" lang="sv-SE" sz="1400" b="0" i="0" u="none" strike="noStrike" kern="1200" cap="none" spc="0" normalizeH="0" baseline="0" noProof="0" dirty="0">
                <a:ln>
                  <a:noFill/>
                </a:ln>
                <a:solidFill>
                  <a:schemeClr val="tx1">
                    <a:lumMod val="75000"/>
                    <a:lumOff val="25000"/>
                  </a:schemeClr>
                </a:solidFill>
                <a:effectLst/>
                <a:uLnTx/>
                <a:uFillTx/>
                <a:latin typeface="Calibri" panose="020F0502020204030204"/>
              </a:endParaRPr>
            </a:p>
          </p:txBody>
        </p:sp>
        <p:sp>
          <p:nvSpPr>
            <p:cNvPr id="24" name="textruta 23">
              <a:extLst>
                <a:ext uri="{FF2B5EF4-FFF2-40B4-BE49-F238E27FC236}">
                  <a16:creationId xmlns:a16="http://schemas.microsoft.com/office/drawing/2014/main" id="{7168C7C8-B989-4DB8-830D-60F73C7AAC51}"/>
                </a:ext>
              </a:extLst>
            </p:cNvPr>
            <p:cNvSpPr txBox="1"/>
            <p:nvPr/>
          </p:nvSpPr>
          <p:spPr>
            <a:xfrm>
              <a:off x="8062343" y="3428997"/>
              <a:ext cx="2973209" cy="1754326"/>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sv-SE" sz="1400" b="0" i="0" u="none" strike="noStrike" kern="1200" cap="none" spc="0" normalizeH="0" baseline="0" noProof="0" dirty="0" err="1">
                  <a:ln>
                    <a:noFill/>
                  </a:ln>
                  <a:solidFill>
                    <a:schemeClr val="tx1">
                      <a:lumMod val="75000"/>
                      <a:lumOff val="25000"/>
                    </a:schemeClr>
                  </a:solidFill>
                  <a:effectLst/>
                  <a:uLnTx/>
                  <a:uFillTx/>
                  <a:latin typeface="Calibri" panose="020F0502020204030204"/>
                  <a:ea typeface="+mn-ea"/>
                  <a:cs typeface="+mn-cs"/>
                </a:rPr>
                <a:t>Promoting</a:t>
              </a:r>
              <a:r>
                <a:rPr kumimoji="0" lang="sv-SE" sz="1400" b="0" i="0" u="none" strike="noStrike" kern="1200" cap="none" spc="0" normalizeH="0" baseline="0" noProof="0" dirty="0">
                  <a:ln>
                    <a:noFill/>
                  </a:ln>
                  <a:solidFill>
                    <a:schemeClr val="tx1">
                      <a:lumMod val="75000"/>
                      <a:lumOff val="25000"/>
                    </a:schemeClr>
                  </a:solidFill>
                  <a:effectLst/>
                  <a:uLnTx/>
                  <a:uFillTx/>
                  <a:latin typeface="Calibri" panose="020F0502020204030204"/>
                  <a:ea typeface="+mn-ea"/>
                  <a:cs typeface="+mn-cs"/>
                </a:rPr>
                <a:t> </a:t>
              </a:r>
              <a:r>
                <a:rPr kumimoji="0" lang="sv-SE" sz="1400" b="0" i="0" u="none" strike="noStrike" kern="1200" cap="none" spc="0" normalizeH="0" baseline="0" noProof="0" dirty="0" err="1">
                  <a:ln>
                    <a:noFill/>
                  </a:ln>
                  <a:solidFill>
                    <a:schemeClr val="tx1">
                      <a:lumMod val="75000"/>
                      <a:lumOff val="25000"/>
                    </a:schemeClr>
                  </a:solidFill>
                  <a:effectLst/>
                  <a:uLnTx/>
                  <a:uFillTx/>
                  <a:latin typeface="Calibri" panose="020F0502020204030204"/>
                  <a:ea typeface="+mn-ea"/>
                  <a:cs typeface="+mn-cs"/>
                </a:rPr>
                <a:t>community</a:t>
              </a:r>
              <a:r>
                <a:rPr kumimoji="0" lang="sv-SE" sz="1400" b="0" i="0" u="none" strike="noStrike" kern="1200" cap="none" spc="0" normalizeH="0" baseline="0" noProof="0" dirty="0">
                  <a:ln>
                    <a:noFill/>
                  </a:ln>
                  <a:solidFill>
                    <a:schemeClr val="tx1">
                      <a:lumMod val="75000"/>
                      <a:lumOff val="25000"/>
                    </a:schemeClr>
                  </a:solidFill>
                  <a:effectLst/>
                  <a:uLnTx/>
                  <a:uFillTx/>
                  <a:latin typeface="Calibri" panose="020F0502020204030204"/>
                  <a:ea typeface="+mn-ea"/>
                  <a:cs typeface="+mn-cs"/>
                </a:rPr>
                <a:t> driven </a:t>
              </a:r>
              <a:r>
                <a:rPr kumimoji="0" lang="sv-SE" sz="1400" b="0" i="0" u="none" strike="noStrike" kern="1200" cap="none" spc="0" normalizeH="0" baseline="0" noProof="0" dirty="0" err="1">
                  <a:ln>
                    <a:noFill/>
                  </a:ln>
                  <a:solidFill>
                    <a:schemeClr val="tx1">
                      <a:lumMod val="75000"/>
                      <a:lumOff val="25000"/>
                    </a:schemeClr>
                  </a:solidFill>
                  <a:effectLst/>
                  <a:uLnTx/>
                  <a:uFillTx/>
                  <a:latin typeface="Calibri" panose="020F0502020204030204"/>
                  <a:ea typeface="+mn-ea"/>
                  <a:cs typeface="+mn-cs"/>
                </a:rPr>
                <a:t>approaches</a:t>
              </a:r>
              <a:r>
                <a:rPr kumimoji="0" lang="sv-SE" sz="1400" b="0" i="0" u="none" strike="noStrike" kern="1200" cap="none" spc="0" normalizeH="0" baseline="0" noProof="0" dirty="0">
                  <a:ln>
                    <a:noFill/>
                  </a:ln>
                  <a:solidFill>
                    <a:schemeClr val="tx1">
                      <a:lumMod val="75000"/>
                      <a:lumOff val="25000"/>
                    </a:schemeClr>
                  </a:solidFill>
                  <a:effectLst/>
                  <a:uLnTx/>
                  <a:uFillTx/>
                  <a:latin typeface="Calibri" panose="020F0502020204030204"/>
                  <a:ea typeface="+mn-ea"/>
                  <a:cs typeface="+mn-cs"/>
                </a:rPr>
                <a:t> for </a:t>
              </a:r>
              <a:r>
                <a:rPr kumimoji="0" lang="sv-SE" sz="1400" b="0" i="0" u="none" strike="noStrike" kern="1200" cap="none" spc="0" normalizeH="0" baseline="0" noProof="0" dirty="0" err="1">
                  <a:ln>
                    <a:noFill/>
                  </a:ln>
                  <a:solidFill>
                    <a:schemeClr val="tx1">
                      <a:lumMod val="75000"/>
                      <a:lumOff val="25000"/>
                    </a:schemeClr>
                  </a:solidFill>
                  <a:effectLst/>
                  <a:uLnTx/>
                  <a:uFillTx/>
                  <a:latin typeface="Calibri" panose="020F0502020204030204"/>
                  <a:ea typeface="+mn-ea"/>
                  <a:cs typeface="+mn-cs"/>
                </a:rPr>
                <a:t>development</a:t>
              </a:r>
              <a:r>
                <a:rPr kumimoji="0" lang="sv-SE" sz="1400" b="0" i="0" u="none" strike="noStrike" kern="1200" cap="none" spc="0" normalizeH="0" baseline="0" noProof="0" dirty="0">
                  <a:ln>
                    <a:noFill/>
                  </a:ln>
                  <a:solidFill>
                    <a:schemeClr val="tx1">
                      <a:lumMod val="75000"/>
                      <a:lumOff val="25000"/>
                    </a:schemeClr>
                  </a:solidFill>
                  <a:effectLst/>
                  <a:uLnTx/>
                  <a:uFillTx/>
                  <a:latin typeface="Calibri" panose="020F0502020204030204"/>
                  <a:ea typeface="+mn-ea"/>
                  <a:cs typeface="+mn-cs"/>
                </a:rPr>
                <a:t> planning</a:t>
              </a:r>
            </a:p>
            <a:p>
              <a:pPr marL="285750" marR="0" lvl="0" indent="-2857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sv-SE" sz="1400" dirty="0" err="1">
                  <a:solidFill>
                    <a:schemeClr val="tx1">
                      <a:lumMod val="75000"/>
                      <a:lumOff val="25000"/>
                    </a:schemeClr>
                  </a:solidFill>
                  <a:latin typeface="Calibri" panose="020F0502020204030204"/>
                </a:rPr>
                <a:t>Using</a:t>
              </a:r>
              <a:r>
                <a:rPr lang="sv-SE" sz="1400" dirty="0">
                  <a:solidFill>
                    <a:schemeClr val="tx1">
                      <a:lumMod val="75000"/>
                      <a:lumOff val="25000"/>
                    </a:schemeClr>
                  </a:solidFill>
                  <a:latin typeface="Calibri" panose="020F0502020204030204"/>
                </a:rPr>
                <a:t> scenario planning </a:t>
              </a:r>
            </a:p>
            <a:p>
              <a:pPr marL="285750" marR="0" lvl="0" indent="-2857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sv-SE" sz="1400" dirty="0" err="1">
                  <a:solidFill>
                    <a:schemeClr val="tx1">
                      <a:lumMod val="75000"/>
                      <a:lumOff val="25000"/>
                    </a:schemeClr>
                  </a:solidFill>
                  <a:latin typeface="Calibri" panose="020F0502020204030204"/>
                </a:rPr>
                <a:t>Facilitating</a:t>
              </a:r>
              <a:r>
                <a:rPr lang="sv-SE" sz="1400" dirty="0">
                  <a:solidFill>
                    <a:schemeClr val="tx1">
                      <a:lumMod val="75000"/>
                      <a:lumOff val="25000"/>
                    </a:schemeClr>
                  </a:solidFill>
                  <a:latin typeface="Calibri" panose="020F0502020204030204"/>
                </a:rPr>
                <a:t> </a:t>
              </a:r>
              <a:r>
                <a:rPr lang="sv-SE" sz="1400" dirty="0" err="1">
                  <a:solidFill>
                    <a:schemeClr val="tx1">
                      <a:lumMod val="75000"/>
                      <a:lumOff val="25000"/>
                    </a:schemeClr>
                  </a:solidFill>
                  <a:latin typeface="Calibri" panose="020F0502020204030204"/>
                </a:rPr>
                <a:t>asylum</a:t>
              </a:r>
              <a:r>
                <a:rPr lang="sv-SE" sz="1400" dirty="0">
                  <a:solidFill>
                    <a:schemeClr val="tx1">
                      <a:lumMod val="75000"/>
                      <a:lumOff val="25000"/>
                    </a:schemeClr>
                  </a:solidFill>
                  <a:latin typeface="Calibri" panose="020F0502020204030204"/>
                </a:rPr>
                <a:t> </a:t>
              </a:r>
              <a:r>
                <a:rPr lang="sv-SE" sz="1400" dirty="0" err="1">
                  <a:solidFill>
                    <a:schemeClr val="tx1">
                      <a:lumMod val="75000"/>
                      <a:lumOff val="25000"/>
                    </a:schemeClr>
                  </a:solidFill>
                  <a:latin typeface="Calibri" panose="020F0502020204030204"/>
                </a:rPr>
                <a:t>case</a:t>
              </a:r>
              <a:r>
                <a:rPr lang="sv-SE" sz="1400" dirty="0">
                  <a:solidFill>
                    <a:schemeClr val="tx1">
                      <a:lumMod val="75000"/>
                      <a:lumOff val="25000"/>
                    </a:schemeClr>
                  </a:solidFill>
                  <a:latin typeface="Calibri" panose="020F0502020204030204"/>
                </a:rPr>
                <a:t> </a:t>
              </a:r>
              <a:r>
                <a:rPr lang="sv-SE" sz="1400" dirty="0" err="1">
                  <a:solidFill>
                    <a:schemeClr val="tx1">
                      <a:lumMod val="75000"/>
                      <a:lumOff val="25000"/>
                    </a:schemeClr>
                  </a:solidFill>
                  <a:latin typeface="Calibri" panose="020F0502020204030204"/>
                </a:rPr>
                <a:t>work</a:t>
              </a:r>
              <a:r>
                <a:rPr lang="sv-SE" sz="1400" dirty="0">
                  <a:solidFill>
                    <a:schemeClr val="tx1">
                      <a:lumMod val="75000"/>
                      <a:lumOff val="25000"/>
                    </a:schemeClr>
                  </a:solidFill>
                  <a:latin typeface="Calibri" panose="020F0502020204030204"/>
                </a:rPr>
                <a:t> and </a:t>
              </a:r>
              <a:r>
                <a:rPr lang="sv-SE" sz="1400" dirty="0" err="1">
                  <a:solidFill>
                    <a:schemeClr val="tx1">
                      <a:lumMod val="75000"/>
                      <a:lumOff val="25000"/>
                    </a:schemeClr>
                  </a:solidFill>
                  <a:latin typeface="Calibri" panose="020F0502020204030204"/>
                </a:rPr>
                <a:t>processing</a:t>
              </a:r>
              <a:r>
                <a:rPr lang="sv-SE" sz="1400" dirty="0">
                  <a:solidFill>
                    <a:schemeClr val="tx1">
                      <a:lumMod val="75000"/>
                      <a:lumOff val="25000"/>
                    </a:schemeClr>
                  </a:solidFill>
                  <a:latin typeface="Calibri" panose="020F0502020204030204"/>
                </a:rPr>
                <a:t> as </a:t>
              </a:r>
              <a:r>
                <a:rPr lang="sv-SE" sz="1400" dirty="0" err="1">
                  <a:solidFill>
                    <a:schemeClr val="tx1">
                      <a:lumMod val="75000"/>
                      <a:lumOff val="25000"/>
                    </a:schemeClr>
                  </a:solidFill>
                  <a:latin typeface="Calibri" panose="020F0502020204030204"/>
                </a:rPr>
                <a:t>well</a:t>
              </a:r>
              <a:r>
                <a:rPr lang="sv-SE" sz="1400" dirty="0">
                  <a:solidFill>
                    <a:schemeClr val="tx1">
                      <a:lumMod val="75000"/>
                      <a:lumOff val="25000"/>
                    </a:schemeClr>
                  </a:solidFill>
                  <a:latin typeface="Calibri" panose="020F0502020204030204"/>
                </a:rPr>
                <a:t> as </a:t>
              </a:r>
              <a:r>
                <a:rPr lang="sv-SE" sz="1400" dirty="0" err="1">
                  <a:solidFill>
                    <a:schemeClr val="tx1">
                      <a:lumMod val="75000"/>
                      <a:lumOff val="25000"/>
                    </a:schemeClr>
                  </a:solidFill>
                  <a:latin typeface="Calibri" panose="020F0502020204030204"/>
                </a:rPr>
                <a:t>normalization</a:t>
              </a:r>
              <a:endParaRPr kumimoji="0" lang="sv-SE" sz="1400" b="0" i="0" u="none" strike="noStrike" kern="1200" cap="none" spc="0" normalizeH="0" baseline="0" noProof="0" dirty="0">
                <a:ln>
                  <a:noFill/>
                </a:ln>
                <a:solidFill>
                  <a:schemeClr val="tx1">
                    <a:lumMod val="75000"/>
                    <a:lumOff val="25000"/>
                  </a:schemeClr>
                </a:solidFill>
                <a:effectLst/>
                <a:uLnTx/>
                <a:uFillTx/>
                <a:latin typeface="Calibri" panose="020F0502020204030204"/>
              </a:endParaRPr>
            </a:p>
          </p:txBody>
        </p:sp>
      </p:grpSp>
      <p:sp>
        <p:nvSpPr>
          <p:cNvPr id="26" name="Rubrik 1">
            <a:extLst>
              <a:ext uri="{FF2B5EF4-FFF2-40B4-BE49-F238E27FC236}">
                <a16:creationId xmlns:a16="http://schemas.microsoft.com/office/drawing/2014/main" id="{B92F769C-C2E8-9B48-A682-80528002D766}"/>
              </a:ext>
            </a:extLst>
          </p:cNvPr>
          <p:cNvSpPr>
            <a:spLocks noGrp="1"/>
          </p:cNvSpPr>
          <p:nvPr>
            <p:ph type="title"/>
          </p:nvPr>
        </p:nvSpPr>
        <p:spPr>
          <a:xfrm>
            <a:off x="1097279" y="286603"/>
            <a:ext cx="10463995" cy="1450757"/>
          </a:xfrm>
        </p:spPr>
        <p:txBody>
          <a:bodyPr>
            <a:normAutofit/>
          </a:bodyPr>
          <a:lstStyle/>
          <a:p>
            <a:pPr marL="488950" indent="-488950"/>
            <a:r>
              <a:rPr lang="sv-SE" sz="3200" b="1" dirty="0"/>
              <a:t>4.	</a:t>
            </a:r>
            <a:r>
              <a:rPr lang="en-GB" sz="3200" b="1" dirty="0"/>
              <a:t>Integration: Best practices and lessons learned</a:t>
            </a:r>
            <a:br>
              <a:rPr lang="en-GB" sz="3600" dirty="0"/>
            </a:br>
            <a:r>
              <a:rPr lang="en-GB" sz="2000" dirty="0"/>
              <a:t>Best practices in integration </a:t>
            </a:r>
            <a:endParaRPr lang="sv-SE" sz="3600" dirty="0"/>
          </a:p>
        </p:txBody>
      </p:sp>
    </p:spTree>
    <p:extLst>
      <p:ext uri="{BB962C8B-B14F-4D97-AF65-F5344CB8AC3E}">
        <p14:creationId xmlns:p14="http://schemas.microsoft.com/office/powerpoint/2010/main" val="17004965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CB69958A-ECED-4034-90BA-E88F7C0380D7}"/>
              </a:ext>
            </a:extLst>
          </p:cNvPr>
          <p:cNvSpPr>
            <a:spLocks noGrp="1"/>
          </p:cNvSpPr>
          <p:nvPr>
            <p:ph type="sldNum" sz="quarter" idx="12"/>
          </p:nvPr>
        </p:nvSpPr>
        <p:spPr>
          <a:xfrm>
            <a:off x="10669993" y="6441679"/>
            <a:ext cx="1312025"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GB" dirty="0">
                <a:latin typeface="Calibri" panose="020F0502020204030204"/>
              </a:rPr>
              <a:t>13</a:t>
            </a:r>
            <a:endParaRPr kumimoji="0" lang="en-GB" sz="105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9" name="Rektangel 8">
            <a:extLst>
              <a:ext uri="{FF2B5EF4-FFF2-40B4-BE49-F238E27FC236}">
                <a16:creationId xmlns:a16="http://schemas.microsoft.com/office/drawing/2014/main" id="{57E819D0-A2F4-442A-83EE-BC909302B037}"/>
              </a:ext>
            </a:extLst>
          </p:cNvPr>
          <p:cNvSpPr/>
          <p:nvPr/>
        </p:nvSpPr>
        <p:spPr>
          <a:xfrm>
            <a:off x="-1" y="0"/>
            <a:ext cx="324853" cy="6858000"/>
          </a:xfrm>
          <a:prstGeom prst="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err="1">
                <a:ln>
                  <a:noFill/>
                </a:ln>
                <a:solidFill>
                  <a:prstClr val="white"/>
                </a:solidFill>
                <a:effectLst/>
                <a:uLnTx/>
                <a:uFillTx/>
                <a:latin typeface="Calibri" panose="020F0502020204030204"/>
                <a:ea typeface="+mn-ea"/>
                <a:cs typeface="+mn-cs"/>
              </a:rPr>
              <a:t>Section</a:t>
            </a:r>
            <a:r>
              <a:rPr kumimoji="0" lang="sv-SE" sz="1400" b="0" i="0" u="none" strike="noStrike" kern="1200" cap="none" spc="0" normalizeH="0" baseline="0" noProof="0" dirty="0">
                <a:ln>
                  <a:noFill/>
                </a:ln>
                <a:solidFill>
                  <a:prstClr val="white"/>
                </a:solidFill>
                <a:effectLst/>
                <a:uLnTx/>
                <a:uFillTx/>
                <a:latin typeface="Calibri" panose="020F0502020204030204"/>
                <a:ea typeface="+mn-ea"/>
                <a:cs typeface="+mn-cs"/>
              </a:rPr>
              <a:t> 4. Integration</a:t>
            </a:r>
          </a:p>
        </p:txBody>
      </p:sp>
      <p:grpSp>
        <p:nvGrpSpPr>
          <p:cNvPr id="12" name="Group 11">
            <a:extLst>
              <a:ext uri="{FF2B5EF4-FFF2-40B4-BE49-F238E27FC236}">
                <a16:creationId xmlns:a16="http://schemas.microsoft.com/office/drawing/2014/main" id="{A407AAEB-17D8-8E46-80B2-1E333DD52DF1}"/>
              </a:ext>
            </a:extLst>
          </p:cNvPr>
          <p:cNvGrpSpPr/>
          <p:nvPr/>
        </p:nvGrpSpPr>
        <p:grpSpPr>
          <a:xfrm>
            <a:off x="1097278" y="2001184"/>
            <a:ext cx="10058401" cy="3613027"/>
            <a:chOff x="1097278" y="2001184"/>
            <a:chExt cx="10058401" cy="3613027"/>
          </a:xfrm>
        </p:grpSpPr>
        <p:grpSp>
          <p:nvGrpSpPr>
            <p:cNvPr id="15" name="Grupp 14">
              <a:extLst>
                <a:ext uri="{FF2B5EF4-FFF2-40B4-BE49-F238E27FC236}">
                  <a16:creationId xmlns:a16="http://schemas.microsoft.com/office/drawing/2014/main" id="{65C5D657-BD0F-4D1A-B4D7-51FB001EC196}"/>
                </a:ext>
              </a:extLst>
            </p:cNvPr>
            <p:cNvGrpSpPr/>
            <p:nvPr/>
          </p:nvGrpSpPr>
          <p:grpSpPr>
            <a:xfrm>
              <a:off x="3846561" y="3039525"/>
              <a:ext cx="4526743" cy="222811"/>
              <a:chOff x="2320833" y="2239333"/>
              <a:chExt cx="4526743" cy="222811"/>
            </a:xfrm>
          </p:grpSpPr>
          <p:sp>
            <p:nvSpPr>
              <p:cNvPr id="16" name="Likbent triangel 15">
                <a:extLst>
                  <a:ext uri="{FF2B5EF4-FFF2-40B4-BE49-F238E27FC236}">
                    <a16:creationId xmlns:a16="http://schemas.microsoft.com/office/drawing/2014/main" id="{8E7493C8-3D52-46D9-89A7-BDD93F93902B}"/>
                  </a:ext>
                </a:extLst>
              </p:cNvPr>
              <p:cNvSpPr/>
              <p:nvPr/>
            </p:nvSpPr>
            <p:spPr>
              <a:xfrm rot="10800000">
                <a:off x="2320833" y="2239333"/>
                <a:ext cx="609600" cy="211813"/>
              </a:xfrm>
              <a:prstGeom prst="triangle">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Likbent triangel 17">
                <a:extLst>
                  <a:ext uri="{FF2B5EF4-FFF2-40B4-BE49-F238E27FC236}">
                    <a16:creationId xmlns:a16="http://schemas.microsoft.com/office/drawing/2014/main" id="{ACDF2EB2-39DC-4D97-AD9A-A27081C439E1}"/>
                  </a:ext>
                </a:extLst>
              </p:cNvPr>
              <p:cNvSpPr/>
              <p:nvPr/>
            </p:nvSpPr>
            <p:spPr>
              <a:xfrm rot="10800000">
                <a:off x="6237976" y="2250331"/>
                <a:ext cx="609600" cy="211813"/>
              </a:xfrm>
              <a:prstGeom prst="triangl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6" name="Rektangel 5">
              <a:extLst>
                <a:ext uri="{FF2B5EF4-FFF2-40B4-BE49-F238E27FC236}">
                  <a16:creationId xmlns:a16="http://schemas.microsoft.com/office/drawing/2014/main" id="{A70EDC89-1350-4BE1-BD74-C5C235DCE61A}"/>
                </a:ext>
              </a:extLst>
            </p:cNvPr>
            <p:cNvSpPr/>
            <p:nvPr/>
          </p:nvSpPr>
          <p:spPr>
            <a:xfrm>
              <a:off x="2534198" y="2499362"/>
              <a:ext cx="3213462" cy="600891"/>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sv-SE" dirty="0" err="1">
                  <a:solidFill>
                    <a:schemeClr val="tx1">
                      <a:lumMod val="75000"/>
                      <a:lumOff val="25000"/>
                    </a:schemeClr>
                  </a:solidFill>
                  <a:latin typeface="Calibri" panose="020F0502020204030204"/>
                </a:rPr>
                <a:t>Communities</a:t>
              </a:r>
              <a:r>
                <a:rPr lang="sv-SE" dirty="0">
                  <a:solidFill>
                    <a:schemeClr val="tx1">
                      <a:lumMod val="75000"/>
                      <a:lumOff val="25000"/>
                    </a:schemeClr>
                  </a:solidFill>
                  <a:latin typeface="Calibri" panose="020F0502020204030204"/>
                </a:rPr>
                <a:t> </a:t>
              </a:r>
              <a:r>
                <a:rPr lang="sv-SE" dirty="0" err="1">
                  <a:solidFill>
                    <a:schemeClr val="tx1">
                      <a:lumMod val="75000"/>
                      <a:lumOff val="25000"/>
                    </a:schemeClr>
                  </a:solidFill>
                  <a:latin typeface="Calibri" panose="020F0502020204030204"/>
                </a:rPr>
                <a:t>with</a:t>
              </a:r>
              <a:r>
                <a:rPr lang="sv-SE" dirty="0">
                  <a:solidFill>
                    <a:schemeClr val="tx1">
                      <a:lumMod val="75000"/>
                      <a:lumOff val="25000"/>
                    </a:schemeClr>
                  </a:solidFill>
                  <a:latin typeface="Calibri" panose="020F0502020204030204"/>
                </a:rPr>
                <a:t> special </a:t>
              </a:r>
              <a:r>
                <a:rPr lang="sv-SE" dirty="0" err="1">
                  <a:solidFill>
                    <a:schemeClr val="tx1">
                      <a:lumMod val="75000"/>
                      <a:lumOff val="25000"/>
                    </a:schemeClr>
                  </a:solidFill>
                  <a:latin typeface="Calibri" panose="020F0502020204030204"/>
                </a:rPr>
                <a:t>needs</a:t>
              </a:r>
              <a:endParaRPr kumimoji="0" lang="sv-SE" sz="1800" b="0" i="0" u="none" strike="noStrike" kern="1200" cap="none" spc="0" normalizeH="0" baseline="0" noProof="0" dirty="0">
                <a:ln>
                  <a:noFill/>
                </a:ln>
                <a:solidFill>
                  <a:schemeClr val="tx1">
                    <a:lumMod val="75000"/>
                    <a:lumOff val="25000"/>
                  </a:schemeClr>
                </a:solidFill>
                <a:effectLst/>
                <a:uLnTx/>
                <a:uFillTx/>
                <a:latin typeface="Calibri" panose="020F0502020204030204"/>
              </a:endParaRPr>
            </a:p>
          </p:txBody>
        </p:sp>
        <p:sp>
          <p:nvSpPr>
            <p:cNvPr id="8" name="Rektangel 7">
              <a:extLst>
                <a:ext uri="{FF2B5EF4-FFF2-40B4-BE49-F238E27FC236}">
                  <a16:creationId xmlns:a16="http://schemas.microsoft.com/office/drawing/2014/main" id="{3BA4C04B-EFE7-4030-8875-0286874C6D82}"/>
                </a:ext>
              </a:extLst>
            </p:cNvPr>
            <p:cNvSpPr/>
            <p:nvPr/>
          </p:nvSpPr>
          <p:spPr>
            <a:xfrm>
              <a:off x="6461774" y="2499362"/>
              <a:ext cx="3213462" cy="600891"/>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err="1">
                  <a:ln>
                    <a:noFill/>
                  </a:ln>
                  <a:solidFill>
                    <a:schemeClr val="tx1">
                      <a:lumMod val="75000"/>
                      <a:lumOff val="25000"/>
                    </a:schemeClr>
                  </a:solidFill>
                  <a:effectLst/>
                  <a:uLnTx/>
                  <a:uFillTx/>
                  <a:latin typeface="Calibri" panose="020F0502020204030204"/>
                  <a:ea typeface="+mn-ea"/>
                  <a:cs typeface="+mn-cs"/>
                </a:rPr>
                <a:t>Environmental</a:t>
              </a:r>
              <a:r>
                <a:rPr kumimoji="0" lang="sv-SE" sz="1800" b="0" i="0" u="none" strike="noStrike" kern="1200" cap="none" spc="0" normalizeH="0" baseline="0" noProof="0" dirty="0">
                  <a:ln>
                    <a:noFill/>
                  </a:ln>
                  <a:solidFill>
                    <a:schemeClr val="tx1">
                      <a:lumMod val="75000"/>
                      <a:lumOff val="25000"/>
                    </a:schemeClr>
                  </a:solidFill>
                  <a:effectLst/>
                  <a:uLnTx/>
                  <a:uFillTx/>
                  <a:latin typeface="Calibri" panose="020F0502020204030204"/>
                  <a:ea typeface="+mn-ea"/>
                  <a:cs typeface="+mn-cs"/>
                </a:rPr>
                <a:t> </a:t>
              </a:r>
              <a:r>
                <a:rPr kumimoji="0" lang="sv-SE" sz="1800" b="0" i="0" u="none" strike="noStrike" kern="1200" cap="none" spc="0" normalizeH="0" baseline="0" noProof="0" dirty="0" err="1">
                  <a:ln>
                    <a:noFill/>
                  </a:ln>
                  <a:solidFill>
                    <a:schemeClr val="tx1">
                      <a:lumMod val="75000"/>
                      <a:lumOff val="25000"/>
                    </a:schemeClr>
                  </a:solidFill>
                  <a:effectLst/>
                  <a:uLnTx/>
                  <a:uFillTx/>
                  <a:latin typeface="Calibri" panose="020F0502020204030204"/>
                  <a:ea typeface="+mn-ea"/>
                  <a:cs typeface="+mn-cs"/>
                </a:rPr>
                <a:t>needs</a:t>
              </a:r>
              <a:endParaRPr kumimoji="0" lang="sv-SE" sz="1800" b="0" i="0" u="none" strike="noStrike" kern="1200" cap="none" spc="0" normalizeH="0" baseline="0" noProof="0" dirty="0">
                <a:ln>
                  <a:noFill/>
                </a:ln>
                <a:solidFill>
                  <a:schemeClr val="tx1">
                    <a:lumMod val="75000"/>
                    <a:lumOff val="25000"/>
                  </a:schemeClr>
                </a:solidFill>
                <a:effectLst/>
                <a:uLnTx/>
                <a:uFillTx/>
                <a:latin typeface="Calibri" panose="020F0502020204030204"/>
                <a:ea typeface="+mn-ea"/>
                <a:cs typeface="+mn-cs"/>
              </a:endParaRPr>
            </a:p>
          </p:txBody>
        </p:sp>
        <p:grpSp>
          <p:nvGrpSpPr>
            <p:cNvPr id="14" name="Grupp 13">
              <a:extLst>
                <a:ext uri="{FF2B5EF4-FFF2-40B4-BE49-F238E27FC236}">
                  <a16:creationId xmlns:a16="http://schemas.microsoft.com/office/drawing/2014/main" id="{5B0AB328-D679-430B-B6E3-FC1976492263}"/>
                </a:ext>
              </a:extLst>
            </p:cNvPr>
            <p:cNvGrpSpPr/>
            <p:nvPr/>
          </p:nvGrpSpPr>
          <p:grpSpPr>
            <a:xfrm>
              <a:off x="3818707" y="2239333"/>
              <a:ext cx="4528455" cy="211814"/>
              <a:chOff x="3818707" y="2239333"/>
              <a:chExt cx="4528455" cy="211814"/>
            </a:xfrm>
            <a:solidFill>
              <a:schemeClr val="bg1">
                <a:lumMod val="95000"/>
              </a:schemeClr>
            </a:solidFill>
          </p:grpSpPr>
          <p:sp>
            <p:nvSpPr>
              <p:cNvPr id="7" name="Likbent triangel 6">
                <a:extLst>
                  <a:ext uri="{FF2B5EF4-FFF2-40B4-BE49-F238E27FC236}">
                    <a16:creationId xmlns:a16="http://schemas.microsoft.com/office/drawing/2014/main" id="{6EC3B6AB-C64A-4A4E-8B58-008250883469}"/>
                  </a:ext>
                </a:extLst>
              </p:cNvPr>
              <p:cNvSpPr/>
              <p:nvPr/>
            </p:nvSpPr>
            <p:spPr>
              <a:xfrm rot="10800000">
                <a:off x="3818707" y="2239333"/>
                <a:ext cx="609600" cy="211813"/>
              </a:xfrm>
              <a:prstGeom prst="triangle">
                <a:avLst/>
              </a:prstGeom>
              <a:grp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Likbent triangel 10">
                <a:extLst>
                  <a:ext uri="{FF2B5EF4-FFF2-40B4-BE49-F238E27FC236}">
                    <a16:creationId xmlns:a16="http://schemas.microsoft.com/office/drawing/2014/main" id="{BF376540-5873-4AF4-86E0-6BC7A0D5D98D}"/>
                  </a:ext>
                </a:extLst>
              </p:cNvPr>
              <p:cNvSpPr/>
              <p:nvPr/>
            </p:nvSpPr>
            <p:spPr>
              <a:xfrm rot="10800000">
                <a:off x="7737562" y="2239334"/>
                <a:ext cx="609600" cy="211813"/>
              </a:xfrm>
              <a:prstGeom prst="triangle">
                <a:avLst/>
              </a:prstGeom>
              <a:grp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 name="Rektangel 4">
              <a:extLst>
                <a:ext uri="{FF2B5EF4-FFF2-40B4-BE49-F238E27FC236}">
                  <a16:creationId xmlns:a16="http://schemas.microsoft.com/office/drawing/2014/main" id="{731AA456-84B0-40E0-AE7F-A32DC6BB3117}"/>
                </a:ext>
              </a:extLst>
            </p:cNvPr>
            <p:cNvSpPr/>
            <p:nvPr/>
          </p:nvSpPr>
          <p:spPr>
            <a:xfrm rot="5400000">
              <a:off x="5964052" y="-2843350"/>
              <a:ext cx="324853" cy="10058401"/>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textruta 12">
              <a:extLst>
                <a:ext uri="{FF2B5EF4-FFF2-40B4-BE49-F238E27FC236}">
                  <a16:creationId xmlns:a16="http://schemas.microsoft.com/office/drawing/2014/main" id="{34942BFE-E20F-4276-823B-0616B89DA44D}"/>
                </a:ext>
              </a:extLst>
            </p:cNvPr>
            <p:cNvSpPr txBox="1"/>
            <p:nvPr/>
          </p:nvSpPr>
          <p:spPr>
            <a:xfrm>
              <a:off x="4183700" y="2001184"/>
              <a:ext cx="4291152"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Best </a:t>
              </a:r>
              <a:r>
                <a:rPr kumimoji="0" lang="sv-SE" sz="1800" b="0" i="0" u="none" strike="noStrike" kern="1200" cap="none" spc="0" normalizeH="0" baseline="0" noProof="0" dirty="0" err="1">
                  <a:ln>
                    <a:noFill/>
                  </a:ln>
                  <a:solidFill>
                    <a:srgbClr val="000000">
                      <a:lumMod val="75000"/>
                      <a:lumOff val="25000"/>
                    </a:srgbClr>
                  </a:solidFill>
                  <a:effectLst/>
                  <a:uLnTx/>
                  <a:uFillTx/>
                  <a:latin typeface="Calibri" panose="020F0502020204030204"/>
                  <a:ea typeface="+mn-ea"/>
                  <a:cs typeface="+mn-cs"/>
                </a:rPr>
                <a:t>practices</a:t>
              </a:r>
              <a:r>
                <a:rPr kumimoji="0" lang="sv-SE" sz="18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 in </a:t>
              </a:r>
              <a:r>
                <a:rPr kumimoji="0" lang="sv-SE" sz="1800" b="0" i="0" u="none" strike="noStrike" kern="1200" cap="none" spc="0" normalizeH="0" baseline="0" noProof="0" dirty="0" err="1">
                  <a:ln>
                    <a:noFill/>
                  </a:ln>
                  <a:solidFill>
                    <a:srgbClr val="000000">
                      <a:lumMod val="75000"/>
                      <a:lumOff val="25000"/>
                    </a:srgbClr>
                  </a:solidFill>
                  <a:effectLst/>
                  <a:uLnTx/>
                  <a:uFillTx/>
                  <a:latin typeface="Calibri" panose="020F0502020204030204"/>
                  <a:ea typeface="+mn-ea"/>
                  <a:cs typeface="+mn-cs"/>
                </a:rPr>
                <a:t>successful</a:t>
              </a:r>
              <a:r>
                <a:rPr kumimoji="0" lang="sv-SE" sz="18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 integration</a:t>
              </a:r>
            </a:p>
          </p:txBody>
        </p:sp>
        <p:sp>
          <p:nvSpPr>
            <p:cNvPr id="19" name="Rektangel 18">
              <a:extLst>
                <a:ext uri="{FF2B5EF4-FFF2-40B4-BE49-F238E27FC236}">
                  <a16:creationId xmlns:a16="http://schemas.microsoft.com/office/drawing/2014/main" id="{BD3EE523-262A-48CB-BCA1-921EFA4EB7E7}"/>
                </a:ext>
              </a:extLst>
            </p:cNvPr>
            <p:cNvSpPr/>
            <p:nvPr/>
          </p:nvSpPr>
          <p:spPr>
            <a:xfrm>
              <a:off x="2534198" y="3326673"/>
              <a:ext cx="3213462" cy="2264229"/>
            </a:xfrm>
            <a:prstGeom prst="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Rektangel 19">
              <a:extLst>
                <a:ext uri="{FF2B5EF4-FFF2-40B4-BE49-F238E27FC236}">
                  <a16:creationId xmlns:a16="http://schemas.microsoft.com/office/drawing/2014/main" id="{71E98F5A-CC01-48C9-AEAC-EB9E95AB489C}"/>
                </a:ext>
              </a:extLst>
            </p:cNvPr>
            <p:cNvSpPr/>
            <p:nvPr/>
          </p:nvSpPr>
          <p:spPr>
            <a:xfrm>
              <a:off x="6461773" y="3326673"/>
              <a:ext cx="3213462" cy="2264229"/>
            </a:xfrm>
            <a:prstGeom prst="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textruta 21">
              <a:extLst>
                <a:ext uri="{FF2B5EF4-FFF2-40B4-BE49-F238E27FC236}">
                  <a16:creationId xmlns:a16="http://schemas.microsoft.com/office/drawing/2014/main" id="{2E723FFD-1756-43A1-8509-1EFBB1F31572}"/>
                </a:ext>
              </a:extLst>
            </p:cNvPr>
            <p:cNvSpPr txBox="1"/>
            <p:nvPr/>
          </p:nvSpPr>
          <p:spPr>
            <a:xfrm>
              <a:off x="2647411" y="3428997"/>
              <a:ext cx="3082817" cy="2185214"/>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sv-SE" sz="1400" dirty="0" err="1">
                  <a:solidFill>
                    <a:schemeClr val="tx1">
                      <a:lumMod val="75000"/>
                      <a:lumOff val="25000"/>
                    </a:schemeClr>
                  </a:solidFill>
                  <a:latin typeface="Calibri" panose="020F0502020204030204"/>
                </a:rPr>
                <a:t>Adapting</a:t>
              </a:r>
              <a:r>
                <a:rPr lang="sv-SE" sz="1400" dirty="0">
                  <a:solidFill>
                    <a:schemeClr val="tx1">
                      <a:lumMod val="75000"/>
                      <a:lumOff val="25000"/>
                    </a:schemeClr>
                  </a:solidFill>
                  <a:latin typeface="Calibri" panose="020F0502020204030204"/>
                </a:rPr>
                <a:t> the planning </a:t>
              </a:r>
              <a:r>
                <a:rPr lang="sv-SE" sz="1400" dirty="0" err="1">
                  <a:solidFill>
                    <a:schemeClr val="tx1">
                      <a:lumMod val="75000"/>
                      <a:lumOff val="25000"/>
                    </a:schemeClr>
                  </a:solidFill>
                  <a:latin typeface="Calibri" panose="020F0502020204030204"/>
                </a:rPr>
                <a:t>of</a:t>
              </a:r>
              <a:r>
                <a:rPr lang="sv-SE" sz="1400" dirty="0">
                  <a:solidFill>
                    <a:schemeClr val="tx1">
                      <a:lumMod val="75000"/>
                      <a:lumOff val="25000"/>
                    </a:schemeClr>
                  </a:solidFill>
                  <a:latin typeface="Calibri" panose="020F0502020204030204"/>
                </a:rPr>
                <a:t> </a:t>
              </a:r>
              <a:r>
                <a:rPr lang="sv-SE" sz="1400" dirty="0" err="1">
                  <a:solidFill>
                    <a:schemeClr val="tx1">
                      <a:lumMod val="75000"/>
                      <a:lumOff val="25000"/>
                    </a:schemeClr>
                  </a:solidFill>
                  <a:latin typeface="Calibri" panose="020F0502020204030204"/>
                </a:rPr>
                <a:t>resettlements</a:t>
              </a:r>
              <a:r>
                <a:rPr lang="sv-SE" sz="1400" dirty="0">
                  <a:solidFill>
                    <a:schemeClr val="tx1">
                      <a:lumMod val="75000"/>
                      <a:lumOff val="25000"/>
                    </a:schemeClr>
                  </a:solidFill>
                  <a:latin typeface="Calibri" panose="020F0502020204030204"/>
                </a:rPr>
                <a:t> </a:t>
              </a:r>
            </a:p>
            <a:p>
              <a:pPr marL="285750" marR="0" lvl="0" indent="-2857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sv-SE" sz="1400" b="0" i="0" u="none" strike="noStrike" kern="1200" cap="none" spc="0" normalizeH="0" baseline="0" noProof="0" dirty="0" err="1">
                  <a:ln>
                    <a:noFill/>
                  </a:ln>
                  <a:solidFill>
                    <a:schemeClr val="tx1">
                      <a:lumMod val="75000"/>
                      <a:lumOff val="25000"/>
                    </a:schemeClr>
                  </a:solidFill>
                  <a:effectLst/>
                  <a:uLnTx/>
                  <a:uFillTx/>
                  <a:latin typeface="Calibri" panose="020F0502020204030204"/>
                  <a:ea typeface="+mn-ea"/>
                  <a:cs typeface="+mn-cs"/>
                </a:rPr>
                <a:t>Facilitating</a:t>
              </a:r>
              <a:r>
                <a:rPr kumimoji="0" lang="sv-SE" sz="1400" b="0" i="0" u="none" strike="noStrike" kern="1200" cap="none" spc="0" normalizeH="0" baseline="0" noProof="0" dirty="0">
                  <a:ln>
                    <a:noFill/>
                  </a:ln>
                  <a:solidFill>
                    <a:schemeClr val="tx1">
                      <a:lumMod val="75000"/>
                      <a:lumOff val="25000"/>
                    </a:schemeClr>
                  </a:solidFill>
                  <a:effectLst/>
                  <a:uLnTx/>
                  <a:uFillTx/>
                  <a:latin typeface="Calibri" panose="020F0502020204030204"/>
                  <a:ea typeface="+mn-ea"/>
                  <a:cs typeface="+mn-cs"/>
                </a:rPr>
                <a:t> </a:t>
              </a:r>
              <a:r>
                <a:rPr kumimoji="0" lang="sv-SE" sz="1400" b="0" i="0" u="none" strike="noStrike" kern="1200" cap="none" spc="0" normalizeH="0" baseline="0" noProof="0" dirty="0" err="1">
                  <a:ln>
                    <a:noFill/>
                  </a:ln>
                  <a:solidFill>
                    <a:schemeClr val="tx1">
                      <a:lumMod val="75000"/>
                      <a:lumOff val="25000"/>
                    </a:schemeClr>
                  </a:solidFill>
                  <a:effectLst/>
                  <a:uLnTx/>
                  <a:uFillTx/>
                  <a:latin typeface="Calibri" panose="020F0502020204030204"/>
                  <a:ea typeface="+mn-ea"/>
                  <a:cs typeface="+mn-cs"/>
                </a:rPr>
                <a:t>case</a:t>
              </a:r>
              <a:r>
                <a:rPr kumimoji="0" lang="sv-SE" sz="1400" b="0" i="0" u="none" strike="noStrike" kern="1200" cap="none" spc="0" normalizeH="0" baseline="0" noProof="0" dirty="0">
                  <a:ln>
                    <a:noFill/>
                  </a:ln>
                  <a:solidFill>
                    <a:schemeClr val="tx1">
                      <a:lumMod val="75000"/>
                      <a:lumOff val="25000"/>
                    </a:schemeClr>
                  </a:solidFill>
                  <a:effectLst/>
                  <a:uLnTx/>
                  <a:uFillTx/>
                  <a:latin typeface="Calibri" panose="020F0502020204030204"/>
                  <a:ea typeface="+mn-ea"/>
                  <a:cs typeface="+mn-cs"/>
                </a:rPr>
                <a:t> </a:t>
              </a:r>
              <a:r>
                <a:rPr kumimoji="0" lang="sv-SE" sz="1400" b="0" i="0" u="none" strike="noStrike" kern="1200" cap="none" spc="0" normalizeH="0" baseline="0" noProof="0" dirty="0" err="1">
                  <a:ln>
                    <a:noFill/>
                  </a:ln>
                  <a:solidFill>
                    <a:schemeClr val="tx1">
                      <a:lumMod val="75000"/>
                      <a:lumOff val="25000"/>
                    </a:schemeClr>
                  </a:solidFill>
                  <a:effectLst/>
                  <a:uLnTx/>
                  <a:uFillTx/>
                  <a:latin typeface="Calibri" panose="020F0502020204030204"/>
                  <a:ea typeface="+mn-ea"/>
                  <a:cs typeface="+mn-cs"/>
                </a:rPr>
                <a:t>processing</a:t>
              </a:r>
              <a:r>
                <a:rPr kumimoji="0" lang="sv-SE" sz="1400" b="0" i="0" u="none" strike="noStrike" kern="1200" cap="none" spc="0" normalizeH="0" baseline="0" noProof="0" dirty="0">
                  <a:ln>
                    <a:noFill/>
                  </a:ln>
                  <a:solidFill>
                    <a:schemeClr val="tx1">
                      <a:lumMod val="75000"/>
                      <a:lumOff val="25000"/>
                    </a:schemeClr>
                  </a:solidFill>
                  <a:effectLst/>
                  <a:uLnTx/>
                  <a:uFillTx/>
                  <a:latin typeface="Calibri" panose="020F0502020204030204"/>
                  <a:ea typeface="+mn-ea"/>
                  <a:cs typeface="+mn-cs"/>
                </a:rPr>
                <a:t> </a:t>
              </a:r>
              <a:r>
                <a:rPr kumimoji="0" lang="sv-SE" sz="1400" b="0" i="0" u="none" strike="noStrike" kern="1200" cap="none" spc="0" normalizeH="0" baseline="0" noProof="0" dirty="0" err="1">
                  <a:ln>
                    <a:noFill/>
                  </a:ln>
                  <a:solidFill>
                    <a:schemeClr val="tx1">
                      <a:lumMod val="75000"/>
                      <a:lumOff val="25000"/>
                    </a:schemeClr>
                  </a:solidFill>
                  <a:effectLst/>
                  <a:uLnTx/>
                  <a:uFillTx/>
                  <a:latin typeface="Calibri" panose="020F0502020204030204"/>
                  <a:ea typeface="+mn-ea"/>
                  <a:cs typeface="+mn-cs"/>
                </a:rPr>
                <a:t>of</a:t>
              </a:r>
              <a:r>
                <a:rPr kumimoji="0" lang="sv-SE" sz="1400" b="0" i="0" u="none" strike="noStrike" kern="1200" cap="none" spc="0" normalizeH="0" baseline="0" noProof="0" dirty="0">
                  <a:ln>
                    <a:noFill/>
                  </a:ln>
                  <a:solidFill>
                    <a:schemeClr val="tx1">
                      <a:lumMod val="75000"/>
                      <a:lumOff val="25000"/>
                    </a:schemeClr>
                  </a:solidFill>
                  <a:effectLst/>
                  <a:uLnTx/>
                  <a:uFillTx/>
                  <a:latin typeface="Calibri" panose="020F0502020204030204"/>
                  <a:ea typeface="+mn-ea"/>
                  <a:cs typeface="+mn-cs"/>
                </a:rPr>
                <a:t> </a:t>
              </a:r>
              <a:r>
                <a:rPr kumimoji="0" lang="sv-SE" sz="1400" b="0" i="0" u="none" strike="noStrike" kern="1200" cap="none" spc="0" normalizeH="0" baseline="0" noProof="0" dirty="0" err="1">
                  <a:ln>
                    <a:noFill/>
                  </a:ln>
                  <a:solidFill>
                    <a:schemeClr val="tx1">
                      <a:lumMod val="75000"/>
                      <a:lumOff val="25000"/>
                    </a:schemeClr>
                  </a:solidFill>
                  <a:effectLst/>
                  <a:uLnTx/>
                  <a:uFillTx/>
                  <a:latin typeface="Calibri" panose="020F0502020204030204"/>
                  <a:ea typeface="+mn-ea"/>
                  <a:cs typeface="+mn-cs"/>
                </a:rPr>
                <a:t>individuals</a:t>
              </a:r>
              <a:r>
                <a:rPr kumimoji="0" lang="sv-SE" sz="1400" b="0" i="0" u="none" strike="noStrike" kern="1200" cap="none" spc="0" normalizeH="0" baseline="0" noProof="0" dirty="0">
                  <a:ln>
                    <a:noFill/>
                  </a:ln>
                  <a:solidFill>
                    <a:schemeClr val="tx1">
                      <a:lumMod val="75000"/>
                      <a:lumOff val="25000"/>
                    </a:schemeClr>
                  </a:solidFill>
                  <a:effectLst/>
                  <a:uLnTx/>
                  <a:uFillTx/>
                  <a:latin typeface="Calibri" panose="020F0502020204030204"/>
                  <a:ea typeface="+mn-ea"/>
                  <a:cs typeface="+mn-cs"/>
                </a:rPr>
                <a:t> </a:t>
              </a:r>
              <a:r>
                <a:rPr kumimoji="0" lang="sv-SE" sz="1400" b="0" i="0" u="none" strike="noStrike" kern="1200" cap="none" spc="0" normalizeH="0" baseline="0" noProof="0" dirty="0" err="1">
                  <a:ln>
                    <a:noFill/>
                  </a:ln>
                  <a:solidFill>
                    <a:schemeClr val="tx1">
                      <a:lumMod val="75000"/>
                      <a:lumOff val="25000"/>
                    </a:schemeClr>
                  </a:solidFill>
                  <a:effectLst/>
                  <a:uLnTx/>
                  <a:uFillTx/>
                  <a:latin typeface="Calibri" panose="020F0502020204030204"/>
                  <a:ea typeface="+mn-ea"/>
                  <a:cs typeface="+mn-cs"/>
                </a:rPr>
                <a:t>with</a:t>
              </a:r>
              <a:r>
                <a:rPr kumimoji="0" lang="sv-SE" sz="1400" b="0" i="0" u="none" strike="noStrike" kern="1200" cap="none" spc="0" normalizeH="0" baseline="0" noProof="0" dirty="0">
                  <a:ln>
                    <a:noFill/>
                  </a:ln>
                  <a:solidFill>
                    <a:schemeClr val="tx1">
                      <a:lumMod val="75000"/>
                      <a:lumOff val="25000"/>
                    </a:schemeClr>
                  </a:solidFill>
                  <a:effectLst/>
                  <a:uLnTx/>
                  <a:uFillTx/>
                  <a:latin typeface="Calibri" panose="020F0502020204030204"/>
                  <a:ea typeface="+mn-ea"/>
                  <a:cs typeface="+mn-cs"/>
                </a:rPr>
                <a:t> special </a:t>
              </a:r>
              <a:r>
                <a:rPr kumimoji="0" lang="sv-SE" sz="1400" b="0" i="0" u="none" strike="noStrike" kern="1200" cap="none" spc="0" normalizeH="0" baseline="0" noProof="0" dirty="0" err="1">
                  <a:ln>
                    <a:noFill/>
                  </a:ln>
                  <a:solidFill>
                    <a:schemeClr val="tx1">
                      <a:lumMod val="75000"/>
                      <a:lumOff val="25000"/>
                    </a:schemeClr>
                  </a:solidFill>
                  <a:effectLst/>
                  <a:uLnTx/>
                  <a:uFillTx/>
                  <a:latin typeface="Calibri" panose="020F0502020204030204"/>
                  <a:ea typeface="+mn-ea"/>
                  <a:cs typeface="+mn-cs"/>
                </a:rPr>
                <a:t>needs</a:t>
              </a:r>
              <a:endParaRPr kumimoji="0" lang="sv-SE" sz="1400" b="0" i="0" u="none" strike="noStrike" kern="1200" cap="none" spc="0" normalizeH="0" baseline="0" noProof="0" dirty="0">
                <a:ln>
                  <a:noFill/>
                </a:ln>
                <a:solidFill>
                  <a:schemeClr val="tx1">
                    <a:lumMod val="75000"/>
                    <a:lumOff val="25000"/>
                  </a:schemeClr>
                </a:solidFill>
                <a:effectLst/>
                <a:uLnTx/>
                <a:uFillTx/>
                <a:latin typeface="Calibri" panose="020F0502020204030204"/>
                <a:ea typeface="+mn-ea"/>
                <a:cs typeface="+mn-cs"/>
              </a:endParaRPr>
            </a:p>
            <a:p>
              <a:pPr marL="285750" marR="0" lvl="0" indent="-2857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sv-SE" sz="1400" dirty="0" err="1">
                  <a:solidFill>
                    <a:schemeClr val="tx1">
                      <a:lumMod val="75000"/>
                      <a:lumOff val="25000"/>
                    </a:schemeClr>
                  </a:solidFill>
                  <a:latin typeface="Calibri" panose="020F0502020204030204"/>
                </a:rPr>
                <a:t>Taking</a:t>
              </a:r>
              <a:r>
                <a:rPr lang="sv-SE" sz="1400" dirty="0">
                  <a:solidFill>
                    <a:schemeClr val="tx1">
                      <a:lumMod val="75000"/>
                      <a:lumOff val="25000"/>
                    </a:schemeClr>
                  </a:solidFill>
                  <a:latin typeface="Calibri" panose="020F0502020204030204"/>
                </a:rPr>
                <a:t> </a:t>
              </a:r>
              <a:r>
                <a:rPr lang="sv-SE" sz="1400" dirty="0" err="1">
                  <a:solidFill>
                    <a:schemeClr val="tx1">
                      <a:lumMod val="75000"/>
                      <a:lumOff val="25000"/>
                    </a:schemeClr>
                  </a:solidFill>
                  <a:latin typeface="Calibri" panose="020F0502020204030204"/>
                </a:rPr>
                <a:t>into</a:t>
              </a:r>
              <a:r>
                <a:rPr lang="sv-SE" sz="1400" dirty="0">
                  <a:solidFill>
                    <a:schemeClr val="tx1">
                      <a:lumMod val="75000"/>
                      <a:lumOff val="25000"/>
                    </a:schemeClr>
                  </a:solidFill>
                  <a:latin typeface="Calibri" panose="020F0502020204030204"/>
                </a:rPr>
                <a:t> </a:t>
              </a:r>
              <a:r>
                <a:rPr lang="sv-SE" sz="1400" dirty="0" err="1">
                  <a:solidFill>
                    <a:schemeClr val="tx1">
                      <a:lumMod val="75000"/>
                      <a:lumOff val="25000"/>
                    </a:schemeClr>
                  </a:solidFill>
                  <a:latin typeface="Calibri" panose="020F0502020204030204"/>
                </a:rPr>
                <a:t>account</a:t>
              </a:r>
              <a:r>
                <a:rPr lang="sv-SE" sz="1400" dirty="0">
                  <a:solidFill>
                    <a:schemeClr val="tx1">
                      <a:lumMod val="75000"/>
                      <a:lumOff val="25000"/>
                    </a:schemeClr>
                  </a:solidFill>
                  <a:latin typeface="Calibri" panose="020F0502020204030204"/>
                </a:rPr>
                <a:t> the </a:t>
              </a:r>
              <a:r>
                <a:rPr lang="sv-SE" sz="1400" dirty="0" err="1">
                  <a:solidFill>
                    <a:schemeClr val="tx1">
                      <a:lumMod val="75000"/>
                      <a:lumOff val="25000"/>
                    </a:schemeClr>
                  </a:solidFill>
                  <a:latin typeface="Calibri" panose="020F0502020204030204"/>
                </a:rPr>
                <a:t>unique</a:t>
              </a:r>
              <a:r>
                <a:rPr lang="sv-SE" sz="1400" dirty="0">
                  <a:solidFill>
                    <a:schemeClr val="tx1">
                      <a:lumMod val="75000"/>
                      <a:lumOff val="25000"/>
                    </a:schemeClr>
                  </a:solidFill>
                  <a:latin typeface="Calibri" panose="020F0502020204030204"/>
                </a:rPr>
                <a:t> </a:t>
              </a:r>
              <a:r>
                <a:rPr lang="sv-SE" sz="1400" dirty="0" err="1">
                  <a:solidFill>
                    <a:schemeClr val="tx1">
                      <a:lumMod val="75000"/>
                      <a:lumOff val="25000"/>
                    </a:schemeClr>
                  </a:solidFill>
                  <a:latin typeface="Calibri" panose="020F0502020204030204"/>
                </a:rPr>
                <a:t>circumstances</a:t>
              </a:r>
              <a:r>
                <a:rPr lang="sv-SE" sz="1400" dirty="0">
                  <a:solidFill>
                    <a:schemeClr val="tx1">
                      <a:lumMod val="75000"/>
                      <a:lumOff val="25000"/>
                    </a:schemeClr>
                  </a:solidFill>
                  <a:latin typeface="Calibri" panose="020F0502020204030204"/>
                </a:rPr>
                <a:t> </a:t>
              </a:r>
              <a:r>
                <a:rPr lang="sv-SE" sz="1400" dirty="0" err="1">
                  <a:solidFill>
                    <a:schemeClr val="tx1">
                      <a:lumMod val="75000"/>
                      <a:lumOff val="25000"/>
                    </a:schemeClr>
                  </a:solidFill>
                  <a:latin typeface="Calibri" panose="020F0502020204030204"/>
                </a:rPr>
                <a:t>of</a:t>
              </a:r>
              <a:r>
                <a:rPr lang="sv-SE" sz="1400" dirty="0">
                  <a:solidFill>
                    <a:schemeClr val="tx1">
                      <a:lumMod val="75000"/>
                      <a:lumOff val="25000"/>
                    </a:schemeClr>
                  </a:solidFill>
                  <a:latin typeface="Calibri" panose="020F0502020204030204"/>
                </a:rPr>
                <a:t> </a:t>
              </a:r>
              <a:r>
                <a:rPr lang="sv-SE" sz="1400" dirty="0" err="1">
                  <a:solidFill>
                    <a:schemeClr val="tx1">
                      <a:lumMod val="75000"/>
                      <a:lumOff val="25000"/>
                    </a:schemeClr>
                  </a:solidFill>
                  <a:latin typeface="Calibri" panose="020F0502020204030204"/>
                </a:rPr>
                <a:t>women</a:t>
              </a:r>
              <a:r>
                <a:rPr lang="sv-SE" sz="1400" dirty="0">
                  <a:solidFill>
                    <a:schemeClr val="tx1">
                      <a:lumMod val="75000"/>
                      <a:lumOff val="25000"/>
                    </a:schemeClr>
                  </a:solidFill>
                  <a:latin typeface="Calibri" panose="020F0502020204030204"/>
                </a:rPr>
                <a:t>, </a:t>
              </a:r>
              <a:r>
                <a:rPr lang="sv-SE" sz="1400" dirty="0" err="1">
                  <a:solidFill>
                    <a:schemeClr val="tx1">
                      <a:lumMod val="75000"/>
                      <a:lumOff val="25000"/>
                    </a:schemeClr>
                  </a:solidFill>
                  <a:latin typeface="Calibri" panose="020F0502020204030204"/>
                </a:rPr>
                <a:t>unaccompanied</a:t>
              </a:r>
              <a:r>
                <a:rPr lang="sv-SE" sz="1400" dirty="0">
                  <a:solidFill>
                    <a:schemeClr val="tx1">
                      <a:lumMod val="75000"/>
                      <a:lumOff val="25000"/>
                    </a:schemeClr>
                  </a:solidFill>
                  <a:latin typeface="Calibri" panose="020F0502020204030204"/>
                </a:rPr>
                <a:t> minors and </a:t>
              </a:r>
              <a:r>
                <a:rPr lang="sv-SE" sz="1400" dirty="0" err="1">
                  <a:solidFill>
                    <a:schemeClr val="tx1">
                      <a:lumMod val="75000"/>
                      <a:lumOff val="25000"/>
                    </a:schemeClr>
                  </a:solidFill>
                  <a:latin typeface="Calibri" panose="020F0502020204030204"/>
                </a:rPr>
                <a:t>children</a:t>
              </a:r>
              <a:r>
                <a:rPr lang="sv-SE" sz="1400" dirty="0">
                  <a:solidFill>
                    <a:schemeClr val="tx1">
                      <a:lumMod val="75000"/>
                      <a:lumOff val="25000"/>
                    </a:schemeClr>
                  </a:solidFill>
                  <a:latin typeface="Calibri" panose="020F0502020204030204"/>
                </a:rPr>
                <a:t>, </a:t>
              </a:r>
              <a:r>
                <a:rPr lang="sv-SE" sz="1400" dirty="0" err="1">
                  <a:solidFill>
                    <a:schemeClr val="tx1">
                      <a:lumMod val="75000"/>
                      <a:lumOff val="25000"/>
                    </a:schemeClr>
                  </a:solidFill>
                  <a:latin typeface="Calibri" panose="020F0502020204030204"/>
                </a:rPr>
                <a:t>elderly</a:t>
              </a:r>
              <a:r>
                <a:rPr lang="sv-SE" sz="1400" dirty="0">
                  <a:solidFill>
                    <a:schemeClr val="tx1">
                      <a:lumMod val="75000"/>
                      <a:lumOff val="25000"/>
                    </a:schemeClr>
                  </a:solidFill>
                  <a:latin typeface="Calibri" panose="020F0502020204030204"/>
                </a:rPr>
                <a:t> as </a:t>
              </a:r>
              <a:r>
                <a:rPr lang="sv-SE" sz="1400" dirty="0" err="1">
                  <a:solidFill>
                    <a:schemeClr val="tx1">
                      <a:lumMod val="75000"/>
                      <a:lumOff val="25000"/>
                    </a:schemeClr>
                  </a:solidFill>
                  <a:latin typeface="Calibri" panose="020F0502020204030204"/>
                </a:rPr>
                <a:t>well</a:t>
              </a:r>
              <a:r>
                <a:rPr lang="sv-SE" sz="1400" dirty="0">
                  <a:solidFill>
                    <a:schemeClr val="tx1">
                      <a:lumMod val="75000"/>
                      <a:lumOff val="25000"/>
                    </a:schemeClr>
                  </a:solidFill>
                  <a:latin typeface="Calibri" panose="020F0502020204030204"/>
                </a:rPr>
                <a:t> as </a:t>
              </a:r>
              <a:r>
                <a:rPr lang="sv-SE" sz="1400" dirty="0" err="1">
                  <a:solidFill>
                    <a:schemeClr val="tx1">
                      <a:lumMod val="75000"/>
                      <a:lumOff val="25000"/>
                    </a:schemeClr>
                  </a:solidFill>
                  <a:latin typeface="Calibri" panose="020F0502020204030204"/>
                </a:rPr>
                <a:t>people</a:t>
              </a:r>
              <a:r>
                <a:rPr lang="sv-SE" sz="1400" dirty="0">
                  <a:solidFill>
                    <a:schemeClr val="tx1">
                      <a:lumMod val="75000"/>
                      <a:lumOff val="25000"/>
                    </a:schemeClr>
                  </a:solidFill>
                  <a:latin typeface="Calibri" panose="020F0502020204030204"/>
                </a:rPr>
                <a:t> </a:t>
              </a:r>
              <a:r>
                <a:rPr lang="sv-SE" sz="1400" dirty="0" err="1">
                  <a:solidFill>
                    <a:schemeClr val="tx1">
                      <a:lumMod val="75000"/>
                      <a:lumOff val="25000"/>
                    </a:schemeClr>
                  </a:solidFill>
                  <a:latin typeface="Calibri" panose="020F0502020204030204"/>
                </a:rPr>
                <a:t>with</a:t>
              </a:r>
              <a:r>
                <a:rPr lang="sv-SE" sz="1400" dirty="0">
                  <a:solidFill>
                    <a:schemeClr val="tx1">
                      <a:lumMod val="75000"/>
                      <a:lumOff val="25000"/>
                    </a:schemeClr>
                  </a:solidFill>
                  <a:latin typeface="Calibri" panose="020F0502020204030204"/>
                </a:rPr>
                <a:t> </a:t>
              </a:r>
              <a:r>
                <a:rPr lang="sv-SE" sz="1400" dirty="0" err="1">
                  <a:solidFill>
                    <a:schemeClr val="tx1">
                      <a:lumMod val="75000"/>
                      <a:lumOff val="25000"/>
                    </a:schemeClr>
                  </a:solidFill>
                  <a:latin typeface="Calibri" panose="020F0502020204030204"/>
                </a:rPr>
                <a:t>disabilities</a:t>
              </a:r>
              <a:endParaRPr kumimoji="0" lang="sv-SE" sz="1400" b="0" i="0" u="none" strike="noStrike" kern="1200" cap="none" spc="0" normalizeH="0" baseline="0" noProof="0" dirty="0">
                <a:ln>
                  <a:noFill/>
                </a:ln>
                <a:solidFill>
                  <a:schemeClr val="tx1">
                    <a:lumMod val="75000"/>
                    <a:lumOff val="25000"/>
                  </a:schemeClr>
                </a:solidFill>
                <a:effectLst/>
                <a:uLnTx/>
                <a:uFillTx/>
                <a:latin typeface="Calibri" panose="020F0502020204030204"/>
              </a:endParaRPr>
            </a:p>
          </p:txBody>
        </p:sp>
        <p:sp>
          <p:nvSpPr>
            <p:cNvPr id="23" name="textruta 22">
              <a:extLst>
                <a:ext uri="{FF2B5EF4-FFF2-40B4-BE49-F238E27FC236}">
                  <a16:creationId xmlns:a16="http://schemas.microsoft.com/office/drawing/2014/main" id="{1EBB1FB2-2653-4847-AF6E-96E3B604C0BF}"/>
                </a:ext>
              </a:extLst>
            </p:cNvPr>
            <p:cNvSpPr txBox="1"/>
            <p:nvPr/>
          </p:nvSpPr>
          <p:spPr>
            <a:xfrm>
              <a:off x="6568839" y="3428997"/>
              <a:ext cx="2973209" cy="1538883"/>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sv-SE" sz="1400" dirty="0" err="1">
                  <a:solidFill>
                    <a:schemeClr val="tx1">
                      <a:lumMod val="75000"/>
                      <a:lumOff val="25000"/>
                    </a:schemeClr>
                  </a:solidFill>
                  <a:latin typeface="Calibri" panose="020F0502020204030204"/>
                </a:rPr>
                <a:t>Managing</a:t>
              </a:r>
              <a:r>
                <a:rPr lang="sv-SE" sz="1400" dirty="0">
                  <a:solidFill>
                    <a:schemeClr val="tx1">
                      <a:lumMod val="75000"/>
                      <a:lumOff val="25000"/>
                    </a:schemeClr>
                  </a:solidFill>
                  <a:latin typeface="Calibri" panose="020F0502020204030204"/>
                </a:rPr>
                <a:t> the </a:t>
              </a:r>
              <a:r>
                <a:rPr lang="sv-SE" sz="1400" dirty="0" err="1">
                  <a:solidFill>
                    <a:schemeClr val="tx1">
                      <a:lumMod val="75000"/>
                      <a:lumOff val="25000"/>
                    </a:schemeClr>
                  </a:solidFill>
                  <a:latin typeface="Calibri" panose="020F0502020204030204"/>
                </a:rPr>
                <a:t>use</a:t>
              </a:r>
              <a:r>
                <a:rPr lang="sv-SE" sz="1400" dirty="0">
                  <a:solidFill>
                    <a:schemeClr val="tx1">
                      <a:lumMod val="75000"/>
                      <a:lumOff val="25000"/>
                    </a:schemeClr>
                  </a:solidFill>
                  <a:latin typeface="Calibri" panose="020F0502020204030204"/>
                </a:rPr>
                <a:t> </a:t>
              </a:r>
              <a:r>
                <a:rPr lang="sv-SE" sz="1400" dirty="0" err="1">
                  <a:solidFill>
                    <a:schemeClr val="tx1">
                      <a:lumMod val="75000"/>
                      <a:lumOff val="25000"/>
                    </a:schemeClr>
                  </a:solidFill>
                  <a:latin typeface="Calibri" panose="020F0502020204030204"/>
                </a:rPr>
                <a:t>of</a:t>
              </a:r>
              <a:r>
                <a:rPr lang="sv-SE" sz="1400" dirty="0">
                  <a:solidFill>
                    <a:schemeClr val="tx1">
                      <a:lumMod val="75000"/>
                      <a:lumOff val="25000"/>
                    </a:schemeClr>
                  </a:solidFill>
                  <a:latin typeface="Calibri" panose="020F0502020204030204"/>
                </a:rPr>
                <a:t> </a:t>
              </a:r>
              <a:r>
                <a:rPr lang="sv-SE" sz="1400" dirty="0" err="1">
                  <a:solidFill>
                    <a:schemeClr val="tx1">
                      <a:lumMod val="75000"/>
                      <a:lumOff val="25000"/>
                    </a:schemeClr>
                  </a:solidFill>
                  <a:latin typeface="Calibri" panose="020F0502020204030204"/>
                </a:rPr>
                <a:t>natural</a:t>
              </a:r>
              <a:r>
                <a:rPr lang="sv-SE" sz="1400" dirty="0">
                  <a:solidFill>
                    <a:schemeClr val="tx1">
                      <a:lumMod val="75000"/>
                      <a:lumOff val="25000"/>
                    </a:schemeClr>
                  </a:solidFill>
                  <a:latin typeface="Calibri" panose="020F0502020204030204"/>
                </a:rPr>
                <a:t> </a:t>
              </a:r>
              <a:r>
                <a:rPr lang="sv-SE" sz="1400" dirty="0" err="1">
                  <a:solidFill>
                    <a:schemeClr val="tx1">
                      <a:lumMod val="75000"/>
                      <a:lumOff val="25000"/>
                    </a:schemeClr>
                  </a:solidFill>
                  <a:latin typeface="Calibri" panose="020F0502020204030204"/>
                </a:rPr>
                <a:t>resources</a:t>
              </a:r>
              <a:r>
                <a:rPr lang="sv-SE" sz="1400" dirty="0">
                  <a:solidFill>
                    <a:schemeClr val="tx1">
                      <a:lumMod val="75000"/>
                      <a:lumOff val="25000"/>
                    </a:schemeClr>
                  </a:solidFill>
                  <a:latin typeface="Calibri" panose="020F0502020204030204"/>
                </a:rPr>
                <a:t> in a </a:t>
              </a:r>
              <a:r>
                <a:rPr lang="sv-SE" sz="1400" dirty="0" err="1">
                  <a:solidFill>
                    <a:schemeClr val="tx1">
                      <a:lumMod val="75000"/>
                      <a:lumOff val="25000"/>
                    </a:schemeClr>
                  </a:solidFill>
                  <a:latin typeface="Calibri" panose="020F0502020204030204"/>
                </a:rPr>
                <a:t>sustainable</a:t>
              </a:r>
              <a:r>
                <a:rPr lang="sv-SE" sz="1400" dirty="0">
                  <a:solidFill>
                    <a:schemeClr val="tx1">
                      <a:lumMod val="75000"/>
                      <a:lumOff val="25000"/>
                    </a:schemeClr>
                  </a:solidFill>
                  <a:latin typeface="Calibri" panose="020F0502020204030204"/>
                </a:rPr>
                <a:t> </a:t>
              </a:r>
              <a:r>
                <a:rPr lang="sv-SE" sz="1400" dirty="0" err="1">
                  <a:solidFill>
                    <a:schemeClr val="tx1">
                      <a:lumMod val="75000"/>
                      <a:lumOff val="25000"/>
                    </a:schemeClr>
                  </a:solidFill>
                  <a:latin typeface="Calibri" panose="020F0502020204030204"/>
                </a:rPr>
                <a:t>manner</a:t>
              </a:r>
              <a:r>
                <a:rPr lang="sv-SE" sz="1400" dirty="0">
                  <a:solidFill>
                    <a:schemeClr val="tx1">
                      <a:lumMod val="75000"/>
                      <a:lumOff val="25000"/>
                    </a:schemeClr>
                  </a:solidFill>
                  <a:latin typeface="Calibri" panose="020F0502020204030204"/>
                </a:rPr>
                <a:t> </a:t>
              </a:r>
            </a:p>
            <a:p>
              <a:pPr marL="285750" marR="0" lvl="0" indent="-2857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sv-SE" sz="1400" b="0" i="0" u="none" strike="noStrike" kern="1200" cap="none" spc="0" normalizeH="0" baseline="0" noProof="0" dirty="0" err="1">
                  <a:ln>
                    <a:noFill/>
                  </a:ln>
                  <a:solidFill>
                    <a:schemeClr val="tx1">
                      <a:lumMod val="75000"/>
                      <a:lumOff val="25000"/>
                    </a:schemeClr>
                  </a:solidFill>
                  <a:effectLst/>
                  <a:uLnTx/>
                  <a:uFillTx/>
                  <a:latin typeface="Calibri" panose="020F0502020204030204"/>
                  <a:ea typeface="+mn-ea"/>
                  <a:cs typeface="+mn-cs"/>
                </a:rPr>
                <a:t>Considering</a:t>
              </a:r>
              <a:r>
                <a:rPr kumimoji="0" lang="sv-SE" sz="1400" b="0" i="0" u="none" strike="noStrike" kern="1200" cap="none" spc="0" normalizeH="0" baseline="0" noProof="0" dirty="0">
                  <a:ln>
                    <a:noFill/>
                  </a:ln>
                  <a:solidFill>
                    <a:schemeClr val="tx1">
                      <a:lumMod val="75000"/>
                      <a:lumOff val="25000"/>
                    </a:schemeClr>
                  </a:solidFill>
                  <a:effectLst/>
                  <a:uLnTx/>
                  <a:uFillTx/>
                  <a:latin typeface="Calibri" panose="020F0502020204030204"/>
                  <a:ea typeface="+mn-ea"/>
                  <a:cs typeface="+mn-cs"/>
                </a:rPr>
                <a:t> access to </a:t>
              </a:r>
              <a:r>
                <a:rPr kumimoji="0" lang="sv-SE" sz="1400" b="0" i="0" u="none" strike="noStrike" kern="1200" cap="none" spc="0" normalizeH="0" baseline="0" noProof="0" dirty="0" err="1">
                  <a:ln>
                    <a:noFill/>
                  </a:ln>
                  <a:solidFill>
                    <a:schemeClr val="tx1">
                      <a:lumMod val="75000"/>
                      <a:lumOff val="25000"/>
                    </a:schemeClr>
                  </a:solidFill>
                  <a:effectLst/>
                  <a:uLnTx/>
                  <a:uFillTx/>
                  <a:latin typeface="Calibri" panose="020F0502020204030204"/>
                  <a:ea typeface="+mn-ea"/>
                  <a:cs typeface="+mn-cs"/>
                </a:rPr>
                <a:t>resources</a:t>
              </a:r>
              <a:r>
                <a:rPr kumimoji="0" lang="sv-SE" sz="1400" b="0" i="0" u="none" strike="noStrike" kern="1200" cap="none" spc="0" normalizeH="0" baseline="0" noProof="0" dirty="0">
                  <a:ln>
                    <a:noFill/>
                  </a:ln>
                  <a:solidFill>
                    <a:schemeClr val="tx1">
                      <a:lumMod val="75000"/>
                      <a:lumOff val="25000"/>
                    </a:schemeClr>
                  </a:solidFill>
                  <a:effectLst/>
                  <a:uLnTx/>
                  <a:uFillTx/>
                  <a:latin typeface="Calibri" panose="020F0502020204030204"/>
                  <a:ea typeface="+mn-ea"/>
                  <a:cs typeface="+mn-cs"/>
                </a:rPr>
                <a:t> in </a:t>
              </a:r>
              <a:r>
                <a:rPr kumimoji="0" lang="sv-SE" sz="1400" b="0" i="0" u="none" strike="noStrike" kern="1200" cap="none" spc="0" normalizeH="0" baseline="0" noProof="0" dirty="0" err="1">
                  <a:ln>
                    <a:noFill/>
                  </a:ln>
                  <a:solidFill>
                    <a:schemeClr val="tx1">
                      <a:lumMod val="75000"/>
                      <a:lumOff val="25000"/>
                    </a:schemeClr>
                  </a:solidFill>
                  <a:effectLst/>
                  <a:uLnTx/>
                  <a:uFillTx/>
                  <a:latin typeface="Calibri" panose="020F0502020204030204"/>
                  <a:ea typeface="+mn-ea"/>
                  <a:cs typeface="+mn-cs"/>
                </a:rPr>
                <a:t>resettlement</a:t>
              </a:r>
              <a:r>
                <a:rPr kumimoji="0" lang="sv-SE" sz="1400" b="0" i="0" u="none" strike="noStrike" kern="1200" cap="none" spc="0" normalizeH="0" baseline="0" noProof="0" dirty="0">
                  <a:ln>
                    <a:noFill/>
                  </a:ln>
                  <a:solidFill>
                    <a:schemeClr val="tx1">
                      <a:lumMod val="75000"/>
                      <a:lumOff val="25000"/>
                    </a:schemeClr>
                  </a:solidFill>
                  <a:effectLst/>
                  <a:uLnTx/>
                  <a:uFillTx/>
                  <a:latin typeface="Calibri" panose="020F0502020204030204"/>
                  <a:ea typeface="+mn-ea"/>
                  <a:cs typeface="+mn-cs"/>
                </a:rPr>
                <a:t> planning</a:t>
              </a:r>
            </a:p>
            <a:p>
              <a:pPr marL="285750" marR="0" lvl="0" indent="-2857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sv-SE" sz="1400" dirty="0" err="1">
                  <a:solidFill>
                    <a:schemeClr val="tx1">
                      <a:lumMod val="75000"/>
                      <a:lumOff val="25000"/>
                    </a:schemeClr>
                  </a:solidFill>
                  <a:latin typeface="Calibri" panose="020F0502020204030204"/>
                </a:rPr>
                <a:t>Promoting</a:t>
              </a:r>
              <a:r>
                <a:rPr lang="sv-SE" sz="1400" dirty="0">
                  <a:solidFill>
                    <a:schemeClr val="tx1">
                      <a:lumMod val="75000"/>
                      <a:lumOff val="25000"/>
                    </a:schemeClr>
                  </a:solidFill>
                  <a:latin typeface="Calibri" panose="020F0502020204030204"/>
                </a:rPr>
                <a:t> </a:t>
              </a:r>
              <a:r>
                <a:rPr lang="sv-SE" sz="1400" dirty="0" err="1">
                  <a:solidFill>
                    <a:schemeClr val="tx1">
                      <a:lumMod val="75000"/>
                      <a:lumOff val="25000"/>
                    </a:schemeClr>
                  </a:solidFill>
                  <a:latin typeface="Calibri" panose="020F0502020204030204"/>
                </a:rPr>
                <a:t>sustainable</a:t>
              </a:r>
              <a:r>
                <a:rPr lang="sv-SE" sz="1400" dirty="0">
                  <a:solidFill>
                    <a:schemeClr val="tx1">
                      <a:lumMod val="75000"/>
                      <a:lumOff val="25000"/>
                    </a:schemeClr>
                  </a:solidFill>
                  <a:latin typeface="Calibri" panose="020F0502020204030204"/>
                </a:rPr>
                <a:t> and </a:t>
              </a:r>
              <a:r>
                <a:rPr lang="sv-SE" sz="1400" dirty="0" err="1">
                  <a:solidFill>
                    <a:schemeClr val="tx1">
                      <a:lumMod val="75000"/>
                      <a:lumOff val="25000"/>
                    </a:schemeClr>
                  </a:solidFill>
                  <a:latin typeface="Calibri" panose="020F0502020204030204"/>
                </a:rPr>
                <a:t>resilient</a:t>
              </a:r>
              <a:r>
                <a:rPr lang="sv-SE" sz="1400" dirty="0">
                  <a:solidFill>
                    <a:schemeClr val="tx1">
                      <a:lumMod val="75000"/>
                      <a:lumOff val="25000"/>
                    </a:schemeClr>
                  </a:solidFill>
                  <a:latin typeface="Calibri" panose="020F0502020204030204"/>
                </a:rPr>
                <a:t> </a:t>
              </a:r>
              <a:r>
                <a:rPr lang="sv-SE" sz="1400" dirty="0" err="1">
                  <a:solidFill>
                    <a:schemeClr val="tx1">
                      <a:lumMod val="75000"/>
                      <a:lumOff val="25000"/>
                    </a:schemeClr>
                  </a:solidFill>
                  <a:latin typeface="Calibri" panose="020F0502020204030204"/>
                </a:rPr>
                <a:t>disaster</a:t>
              </a:r>
              <a:r>
                <a:rPr lang="sv-SE" sz="1400" dirty="0">
                  <a:solidFill>
                    <a:schemeClr val="tx1">
                      <a:lumMod val="75000"/>
                      <a:lumOff val="25000"/>
                    </a:schemeClr>
                  </a:solidFill>
                  <a:latin typeface="Calibri" panose="020F0502020204030204"/>
                </a:rPr>
                <a:t> management </a:t>
              </a:r>
              <a:r>
                <a:rPr kumimoji="0" lang="sv-SE" sz="1400" b="0" i="0" u="none" strike="noStrike" kern="1200" cap="none" spc="0" normalizeH="0" baseline="0" noProof="0" dirty="0">
                  <a:ln>
                    <a:noFill/>
                  </a:ln>
                  <a:solidFill>
                    <a:schemeClr val="tx1">
                      <a:lumMod val="75000"/>
                      <a:lumOff val="25000"/>
                    </a:schemeClr>
                  </a:solidFill>
                  <a:effectLst/>
                  <a:uLnTx/>
                  <a:uFillTx/>
                  <a:latin typeface="Calibri" panose="020F0502020204030204"/>
                  <a:ea typeface="+mn-ea"/>
                  <a:cs typeface="+mn-cs"/>
                </a:rPr>
                <a:t> </a:t>
              </a:r>
            </a:p>
          </p:txBody>
        </p:sp>
      </p:grpSp>
      <p:sp>
        <p:nvSpPr>
          <p:cNvPr id="21" name="Rubrik 1">
            <a:extLst>
              <a:ext uri="{FF2B5EF4-FFF2-40B4-BE49-F238E27FC236}">
                <a16:creationId xmlns:a16="http://schemas.microsoft.com/office/drawing/2014/main" id="{11784D99-390A-4340-9D1E-ADDFEB07F4AB}"/>
              </a:ext>
            </a:extLst>
          </p:cNvPr>
          <p:cNvSpPr>
            <a:spLocks noGrp="1"/>
          </p:cNvSpPr>
          <p:nvPr>
            <p:ph type="title"/>
          </p:nvPr>
        </p:nvSpPr>
        <p:spPr>
          <a:xfrm>
            <a:off x="1097279" y="286603"/>
            <a:ext cx="10463995" cy="1450757"/>
          </a:xfrm>
        </p:spPr>
        <p:txBody>
          <a:bodyPr>
            <a:normAutofit/>
          </a:bodyPr>
          <a:lstStyle/>
          <a:p>
            <a:pPr marL="488950" indent="-488950"/>
            <a:r>
              <a:rPr lang="sv-SE" sz="3200" b="1" dirty="0"/>
              <a:t>4.	</a:t>
            </a:r>
            <a:r>
              <a:rPr lang="en-GB" sz="3200" b="1" dirty="0"/>
              <a:t>Integration: Best practices and lessons learned</a:t>
            </a:r>
            <a:br>
              <a:rPr lang="en-GB" sz="3600" dirty="0"/>
            </a:br>
            <a:r>
              <a:rPr lang="en-GB" sz="2000" dirty="0"/>
              <a:t>Best practices in integration </a:t>
            </a:r>
            <a:endParaRPr lang="sv-SE" sz="3600" dirty="0"/>
          </a:p>
        </p:txBody>
      </p:sp>
    </p:spTree>
    <p:extLst>
      <p:ext uri="{BB962C8B-B14F-4D97-AF65-F5344CB8AC3E}">
        <p14:creationId xmlns:p14="http://schemas.microsoft.com/office/powerpoint/2010/main" val="15985119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93187A6-01BE-4A85-B1A1-5FA75F606ADF}"/>
              </a:ext>
            </a:extLst>
          </p:cNvPr>
          <p:cNvSpPr>
            <a:spLocks noGrp="1"/>
          </p:cNvSpPr>
          <p:nvPr>
            <p:ph type="title"/>
          </p:nvPr>
        </p:nvSpPr>
        <p:spPr/>
        <p:txBody>
          <a:bodyPr>
            <a:normAutofit/>
          </a:bodyPr>
          <a:lstStyle/>
          <a:p>
            <a:pPr marL="444500" indent="-444500"/>
            <a:r>
              <a:rPr lang="sv-SE" sz="3200" b="1" dirty="0"/>
              <a:t>5.	</a:t>
            </a:r>
            <a:r>
              <a:rPr lang="sv-SE" sz="3200" b="1" dirty="0" err="1"/>
              <a:t>Summary</a:t>
            </a:r>
            <a:r>
              <a:rPr lang="sv-SE" sz="3200" b="1" dirty="0"/>
              <a:t> </a:t>
            </a:r>
            <a:br>
              <a:rPr lang="sv-SE" sz="2800" b="1" dirty="0"/>
            </a:br>
            <a:r>
              <a:rPr lang="sv-SE" sz="2000" dirty="0" err="1"/>
              <a:t>Key</a:t>
            </a:r>
            <a:r>
              <a:rPr lang="sv-SE" sz="2000" dirty="0"/>
              <a:t> </a:t>
            </a:r>
            <a:r>
              <a:rPr lang="sv-SE" sz="2000" dirty="0" err="1"/>
              <a:t>points</a:t>
            </a:r>
            <a:r>
              <a:rPr lang="sv-SE" sz="2000" dirty="0"/>
              <a:t> to </a:t>
            </a:r>
            <a:r>
              <a:rPr lang="sv-SE" sz="2000" dirty="0" err="1"/>
              <a:t>remember</a:t>
            </a:r>
            <a:endParaRPr lang="sv-SE" sz="2800" dirty="0"/>
          </a:p>
        </p:txBody>
      </p:sp>
      <p:sp>
        <p:nvSpPr>
          <p:cNvPr id="6" name="Rektangel 5">
            <a:extLst>
              <a:ext uri="{FF2B5EF4-FFF2-40B4-BE49-F238E27FC236}">
                <a16:creationId xmlns:a16="http://schemas.microsoft.com/office/drawing/2014/main" id="{9840A193-764A-41B2-B26D-5072EA5CEF7A}"/>
              </a:ext>
            </a:extLst>
          </p:cNvPr>
          <p:cNvSpPr/>
          <p:nvPr/>
        </p:nvSpPr>
        <p:spPr>
          <a:xfrm>
            <a:off x="-1" y="0"/>
            <a:ext cx="324853" cy="6858000"/>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sv-SE" sz="1400" dirty="0" err="1"/>
              <a:t>Section</a:t>
            </a:r>
            <a:r>
              <a:rPr lang="sv-SE" sz="1400" dirty="0"/>
              <a:t> 5. </a:t>
            </a:r>
            <a:r>
              <a:rPr lang="sv-SE" sz="1400" dirty="0" err="1"/>
              <a:t>Summary</a:t>
            </a:r>
            <a:endParaRPr lang="sv-SE" sz="1400" dirty="0"/>
          </a:p>
        </p:txBody>
      </p:sp>
      <p:pic>
        <p:nvPicPr>
          <p:cNvPr id="7" name="Bild 6" descr="Utropstecken">
            <a:extLst>
              <a:ext uri="{FF2B5EF4-FFF2-40B4-BE49-F238E27FC236}">
                <a16:creationId xmlns:a16="http://schemas.microsoft.com/office/drawing/2014/main" id="{3BFA91BC-2389-4AE4-9411-A95B6E40950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15399" y="5066339"/>
            <a:ext cx="616975" cy="616975"/>
          </a:xfrm>
          <a:prstGeom prst="rect">
            <a:avLst/>
          </a:prstGeom>
        </p:spPr>
      </p:pic>
      <p:pic>
        <p:nvPicPr>
          <p:cNvPr id="8" name="Bild 7" descr="Utropstecken">
            <a:extLst>
              <a:ext uri="{FF2B5EF4-FFF2-40B4-BE49-F238E27FC236}">
                <a16:creationId xmlns:a16="http://schemas.microsoft.com/office/drawing/2014/main" id="{C7E8456E-C155-48A0-85B1-C35156399B3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05770" y="4041462"/>
            <a:ext cx="616975" cy="616975"/>
          </a:xfrm>
          <a:prstGeom prst="rect">
            <a:avLst/>
          </a:prstGeom>
        </p:spPr>
      </p:pic>
      <p:pic>
        <p:nvPicPr>
          <p:cNvPr id="9" name="Bild 8" descr="Utropstecken">
            <a:extLst>
              <a:ext uri="{FF2B5EF4-FFF2-40B4-BE49-F238E27FC236}">
                <a16:creationId xmlns:a16="http://schemas.microsoft.com/office/drawing/2014/main" id="{18A03D5C-47EA-4F94-ACAD-96988170054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05770" y="3093362"/>
            <a:ext cx="616975" cy="616975"/>
          </a:xfrm>
          <a:prstGeom prst="rect">
            <a:avLst/>
          </a:prstGeom>
        </p:spPr>
      </p:pic>
      <p:pic>
        <p:nvPicPr>
          <p:cNvPr id="10" name="Bild 9" descr="Utropstecken">
            <a:extLst>
              <a:ext uri="{FF2B5EF4-FFF2-40B4-BE49-F238E27FC236}">
                <a16:creationId xmlns:a16="http://schemas.microsoft.com/office/drawing/2014/main" id="{282A2D96-B59E-4C06-8D50-029B63D216C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05771" y="2118211"/>
            <a:ext cx="616975" cy="616975"/>
          </a:xfrm>
          <a:prstGeom prst="rect">
            <a:avLst/>
          </a:prstGeom>
        </p:spPr>
      </p:pic>
      <p:sp>
        <p:nvSpPr>
          <p:cNvPr id="3" name="Platshållare för bildnummer 2">
            <a:extLst>
              <a:ext uri="{FF2B5EF4-FFF2-40B4-BE49-F238E27FC236}">
                <a16:creationId xmlns:a16="http://schemas.microsoft.com/office/drawing/2014/main" id="{7D0EC44B-E1DA-42EA-A78F-2E0B54106B49}"/>
              </a:ext>
            </a:extLst>
          </p:cNvPr>
          <p:cNvSpPr>
            <a:spLocks noGrp="1"/>
          </p:cNvSpPr>
          <p:nvPr>
            <p:ph type="sldNum" sz="quarter" idx="12"/>
          </p:nvPr>
        </p:nvSpPr>
        <p:spPr>
          <a:xfrm>
            <a:off x="10687858" y="6459785"/>
            <a:ext cx="1312025" cy="365125"/>
          </a:xfrm>
        </p:spPr>
        <p:txBody>
          <a:bodyPr/>
          <a:lstStyle/>
          <a:p>
            <a:r>
              <a:rPr lang="en-GB" dirty="0"/>
              <a:t>14</a:t>
            </a:r>
          </a:p>
        </p:txBody>
      </p:sp>
      <p:sp>
        <p:nvSpPr>
          <p:cNvPr id="11" name="textruta 10">
            <a:extLst>
              <a:ext uri="{FF2B5EF4-FFF2-40B4-BE49-F238E27FC236}">
                <a16:creationId xmlns:a16="http://schemas.microsoft.com/office/drawing/2014/main" id="{0F922B6D-7571-47D6-90E9-6AB3FC9638A4}"/>
              </a:ext>
            </a:extLst>
          </p:cNvPr>
          <p:cNvSpPr txBox="1"/>
          <p:nvPr/>
        </p:nvSpPr>
        <p:spPr>
          <a:xfrm>
            <a:off x="2255784" y="1962793"/>
            <a:ext cx="8852262" cy="3970318"/>
          </a:xfrm>
          <a:prstGeom prst="rect">
            <a:avLst/>
          </a:prstGeom>
          <a:noFill/>
        </p:spPr>
        <p:txBody>
          <a:bodyPr wrap="square" rtlCol="0">
            <a:spAutoFit/>
          </a:bodyPr>
          <a:lstStyle/>
          <a:p>
            <a:r>
              <a:rPr lang="sv-SE" dirty="0"/>
              <a:t>The </a:t>
            </a:r>
            <a:r>
              <a:rPr lang="sv-SE" dirty="0" err="1"/>
              <a:t>societal</a:t>
            </a:r>
            <a:r>
              <a:rPr lang="sv-SE" dirty="0"/>
              <a:t> </a:t>
            </a:r>
            <a:r>
              <a:rPr lang="sv-SE" dirty="0" err="1"/>
              <a:t>impacts</a:t>
            </a:r>
            <a:r>
              <a:rPr lang="sv-SE" dirty="0"/>
              <a:t> </a:t>
            </a:r>
            <a:r>
              <a:rPr lang="sv-SE" dirty="0" err="1"/>
              <a:t>of</a:t>
            </a:r>
            <a:r>
              <a:rPr lang="sv-SE" dirty="0"/>
              <a:t> </a:t>
            </a:r>
            <a:r>
              <a:rPr lang="sv-SE" dirty="0" err="1"/>
              <a:t>mass</a:t>
            </a:r>
            <a:r>
              <a:rPr lang="sv-SE" dirty="0"/>
              <a:t> </a:t>
            </a:r>
            <a:r>
              <a:rPr lang="sv-SE" dirty="0" err="1"/>
              <a:t>displacement</a:t>
            </a:r>
            <a:r>
              <a:rPr lang="sv-SE" dirty="0"/>
              <a:t> </a:t>
            </a:r>
            <a:r>
              <a:rPr lang="sv-SE" dirty="0" err="1"/>
              <a:t>are</a:t>
            </a:r>
            <a:r>
              <a:rPr lang="sv-SE" dirty="0"/>
              <a:t> </a:t>
            </a:r>
            <a:r>
              <a:rPr lang="sv-SE" dirty="0" err="1"/>
              <a:t>complicated</a:t>
            </a:r>
            <a:r>
              <a:rPr lang="sv-SE" dirty="0"/>
              <a:t> and </a:t>
            </a:r>
            <a:r>
              <a:rPr lang="sv-SE" dirty="0" err="1"/>
              <a:t>profound</a:t>
            </a:r>
            <a:r>
              <a:rPr lang="sv-SE" dirty="0"/>
              <a:t> </a:t>
            </a:r>
            <a:r>
              <a:rPr lang="sv-SE" dirty="0" err="1"/>
              <a:t>both</a:t>
            </a:r>
            <a:r>
              <a:rPr lang="sv-SE" dirty="0"/>
              <a:t> </a:t>
            </a:r>
            <a:r>
              <a:rPr lang="sv-SE" dirty="0" err="1"/>
              <a:t>within</a:t>
            </a:r>
            <a:r>
              <a:rPr lang="sv-SE" dirty="0"/>
              <a:t> the </a:t>
            </a:r>
            <a:r>
              <a:rPr lang="sv-SE" dirty="0" err="1"/>
              <a:t>society</a:t>
            </a:r>
            <a:r>
              <a:rPr lang="sv-SE" dirty="0"/>
              <a:t> </a:t>
            </a:r>
            <a:r>
              <a:rPr lang="sv-SE" dirty="0" err="1"/>
              <a:t>which</a:t>
            </a:r>
            <a:r>
              <a:rPr lang="sv-SE" dirty="0"/>
              <a:t> </a:t>
            </a:r>
            <a:r>
              <a:rPr lang="sv-SE" dirty="0" err="1"/>
              <a:t>received</a:t>
            </a:r>
            <a:r>
              <a:rPr lang="sv-SE" dirty="0"/>
              <a:t> the </a:t>
            </a:r>
            <a:r>
              <a:rPr lang="sv-SE" dirty="0" err="1"/>
              <a:t>displaced</a:t>
            </a:r>
            <a:r>
              <a:rPr lang="sv-SE" dirty="0"/>
              <a:t>, and </a:t>
            </a:r>
            <a:r>
              <a:rPr lang="sv-SE" dirty="0" err="1"/>
              <a:t>within</a:t>
            </a:r>
            <a:r>
              <a:rPr lang="sv-SE" dirty="0"/>
              <a:t> the </a:t>
            </a:r>
            <a:r>
              <a:rPr lang="sv-SE" dirty="0" err="1"/>
              <a:t>society</a:t>
            </a:r>
            <a:r>
              <a:rPr lang="sv-SE" dirty="0"/>
              <a:t> from </a:t>
            </a:r>
            <a:r>
              <a:rPr lang="sv-SE" dirty="0" err="1"/>
              <a:t>which</a:t>
            </a:r>
            <a:r>
              <a:rPr lang="sv-SE" dirty="0"/>
              <a:t> the displacees </a:t>
            </a:r>
            <a:r>
              <a:rPr lang="sv-SE" dirty="0" err="1"/>
              <a:t>are</a:t>
            </a:r>
            <a:r>
              <a:rPr lang="sv-SE" dirty="0"/>
              <a:t> </a:t>
            </a:r>
            <a:r>
              <a:rPr lang="sv-SE" dirty="0" err="1"/>
              <a:t>stemming</a:t>
            </a:r>
            <a:endParaRPr lang="sv-SE" dirty="0"/>
          </a:p>
          <a:p>
            <a:endParaRPr lang="sv-SE" dirty="0"/>
          </a:p>
          <a:p>
            <a:r>
              <a:rPr lang="sv-SE" dirty="0"/>
              <a:t>The </a:t>
            </a:r>
            <a:r>
              <a:rPr lang="sv-SE" dirty="0" err="1"/>
              <a:t>concept</a:t>
            </a:r>
            <a:r>
              <a:rPr lang="sv-SE" dirty="0"/>
              <a:t> </a:t>
            </a:r>
            <a:r>
              <a:rPr lang="sv-SE" dirty="0" err="1"/>
              <a:t>of</a:t>
            </a:r>
            <a:r>
              <a:rPr lang="sv-SE" dirty="0"/>
              <a:t> </a:t>
            </a:r>
            <a:r>
              <a:rPr lang="sv-SE" dirty="0" err="1"/>
              <a:t>resilience</a:t>
            </a:r>
            <a:r>
              <a:rPr lang="sv-SE" dirty="0"/>
              <a:t> is a </a:t>
            </a:r>
            <a:r>
              <a:rPr lang="sv-SE" dirty="0" err="1"/>
              <a:t>good</a:t>
            </a:r>
            <a:r>
              <a:rPr lang="sv-SE" dirty="0"/>
              <a:t> </a:t>
            </a:r>
            <a:r>
              <a:rPr lang="sv-SE" dirty="0" err="1"/>
              <a:t>way</a:t>
            </a:r>
            <a:r>
              <a:rPr lang="sv-SE" dirty="0"/>
              <a:t> </a:t>
            </a:r>
            <a:r>
              <a:rPr lang="sv-SE" dirty="0" err="1"/>
              <a:t>of</a:t>
            </a:r>
            <a:r>
              <a:rPr lang="sv-SE" dirty="0"/>
              <a:t> </a:t>
            </a:r>
            <a:r>
              <a:rPr lang="sv-SE" dirty="0" err="1"/>
              <a:t>investigating</a:t>
            </a:r>
            <a:r>
              <a:rPr lang="sv-SE" dirty="0"/>
              <a:t> the </a:t>
            </a:r>
            <a:r>
              <a:rPr lang="sv-SE" dirty="0" err="1"/>
              <a:t>impact</a:t>
            </a:r>
            <a:r>
              <a:rPr lang="sv-SE" dirty="0"/>
              <a:t> </a:t>
            </a:r>
            <a:r>
              <a:rPr lang="sv-SE" dirty="0" err="1"/>
              <a:t>of</a:t>
            </a:r>
            <a:r>
              <a:rPr lang="sv-SE" dirty="0"/>
              <a:t> </a:t>
            </a:r>
            <a:r>
              <a:rPr lang="sv-SE" dirty="0" err="1"/>
              <a:t>mass</a:t>
            </a:r>
            <a:r>
              <a:rPr lang="sv-SE" dirty="0"/>
              <a:t> </a:t>
            </a:r>
            <a:r>
              <a:rPr lang="sv-SE" dirty="0" err="1"/>
              <a:t>displacement</a:t>
            </a:r>
            <a:r>
              <a:rPr lang="sv-SE" dirty="0"/>
              <a:t> on </a:t>
            </a:r>
            <a:r>
              <a:rPr lang="sv-SE" dirty="0" err="1"/>
              <a:t>societies</a:t>
            </a:r>
            <a:r>
              <a:rPr lang="sv-SE" dirty="0"/>
              <a:t> in general, and on urban </a:t>
            </a:r>
            <a:r>
              <a:rPr lang="sv-SE" dirty="0" err="1"/>
              <a:t>societies</a:t>
            </a:r>
            <a:r>
              <a:rPr lang="sv-SE" dirty="0"/>
              <a:t> in </a:t>
            </a:r>
            <a:r>
              <a:rPr lang="sv-SE" dirty="0" err="1"/>
              <a:t>particular</a:t>
            </a:r>
            <a:endParaRPr lang="sv-SE" dirty="0"/>
          </a:p>
          <a:p>
            <a:endParaRPr lang="sv-SE" dirty="0"/>
          </a:p>
          <a:p>
            <a:r>
              <a:rPr lang="sv-SE" dirty="0" err="1"/>
              <a:t>Mass</a:t>
            </a:r>
            <a:r>
              <a:rPr lang="sv-SE" dirty="0"/>
              <a:t> </a:t>
            </a:r>
            <a:r>
              <a:rPr lang="sv-SE" dirty="0" err="1"/>
              <a:t>displacement</a:t>
            </a:r>
            <a:r>
              <a:rPr lang="sv-SE" dirty="0"/>
              <a:t> </a:t>
            </a:r>
            <a:r>
              <a:rPr lang="sv-SE" dirty="0" err="1"/>
              <a:t>related</a:t>
            </a:r>
            <a:r>
              <a:rPr lang="sv-SE" dirty="0"/>
              <a:t> interventions </a:t>
            </a:r>
            <a:r>
              <a:rPr lang="sv-SE" dirty="0" err="1"/>
              <a:t>can</a:t>
            </a:r>
            <a:r>
              <a:rPr lang="sv-SE" dirty="0"/>
              <a:t> </a:t>
            </a:r>
            <a:r>
              <a:rPr lang="sv-SE" dirty="0" err="1"/>
              <a:t>take</a:t>
            </a:r>
            <a:r>
              <a:rPr lang="sv-SE" dirty="0"/>
              <a:t> the form </a:t>
            </a:r>
            <a:r>
              <a:rPr lang="sv-SE" dirty="0" err="1"/>
              <a:t>of</a:t>
            </a:r>
            <a:r>
              <a:rPr lang="sv-SE" dirty="0"/>
              <a:t> </a:t>
            </a:r>
            <a:r>
              <a:rPr lang="sv-SE" i="1" dirty="0" err="1"/>
              <a:t>preventive</a:t>
            </a:r>
            <a:r>
              <a:rPr lang="sv-SE" i="1" dirty="0"/>
              <a:t> action, </a:t>
            </a:r>
            <a:r>
              <a:rPr lang="sv-SE" i="1" dirty="0" err="1"/>
              <a:t>responsive</a:t>
            </a:r>
            <a:r>
              <a:rPr lang="sv-SE" i="1" dirty="0"/>
              <a:t> action/</a:t>
            </a:r>
            <a:r>
              <a:rPr lang="sv-SE" i="1" dirty="0" err="1"/>
              <a:t>protection</a:t>
            </a:r>
            <a:r>
              <a:rPr lang="sv-SE" i="1" dirty="0"/>
              <a:t> </a:t>
            </a:r>
            <a:r>
              <a:rPr lang="sv-SE" dirty="0"/>
              <a:t>and </a:t>
            </a:r>
            <a:r>
              <a:rPr lang="sv-SE" i="1" dirty="0" err="1"/>
              <a:t>remedial</a:t>
            </a:r>
            <a:r>
              <a:rPr lang="sv-SE" i="1" dirty="0"/>
              <a:t> action/solutions, </a:t>
            </a:r>
            <a:r>
              <a:rPr lang="sv-SE" dirty="0"/>
              <a:t>and all the </a:t>
            </a:r>
            <a:r>
              <a:rPr lang="sv-SE" dirty="0" err="1"/>
              <a:t>time</a:t>
            </a:r>
            <a:r>
              <a:rPr lang="sv-SE" dirty="0"/>
              <a:t> </a:t>
            </a:r>
            <a:r>
              <a:rPr lang="sv-SE" dirty="0" err="1"/>
              <a:t>have</a:t>
            </a:r>
            <a:r>
              <a:rPr lang="sv-SE" dirty="0"/>
              <a:t> to </a:t>
            </a:r>
            <a:r>
              <a:rPr lang="sv-SE" dirty="0" err="1"/>
              <a:t>take</a:t>
            </a:r>
            <a:r>
              <a:rPr lang="sv-SE" dirty="0"/>
              <a:t> the </a:t>
            </a:r>
            <a:r>
              <a:rPr lang="sv-SE" dirty="0" err="1"/>
              <a:t>individual’s</a:t>
            </a:r>
            <a:r>
              <a:rPr lang="sv-SE" dirty="0"/>
              <a:t> ’right to </a:t>
            </a:r>
            <a:r>
              <a:rPr lang="sv-SE" dirty="0" err="1"/>
              <a:t>displacement</a:t>
            </a:r>
            <a:r>
              <a:rPr lang="sv-SE" dirty="0"/>
              <a:t>’ </a:t>
            </a:r>
            <a:r>
              <a:rPr lang="sv-SE" dirty="0" err="1"/>
              <a:t>into</a:t>
            </a:r>
            <a:r>
              <a:rPr lang="sv-SE" dirty="0"/>
              <a:t> </a:t>
            </a:r>
            <a:r>
              <a:rPr lang="sv-SE" dirty="0" err="1"/>
              <a:t>consideration</a:t>
            </a:r>
            <a:endParaRPr lang="sv-SE" dirty="0"/>
          </a:p>
          <a:p>
            <a:endParaRPr lang="sv-SE" dirty="0"/>
          </a:p>
          <a:p>
            <a:r>
              <a:rPr lang="sv-SE" dirty="0" err="1"/>
              <a:t>Successful</a:t>
            </a:r>
            <a:r>
              <a:rPr lang="sv-SE" dirty="0"/>
              <a:t> integration </a:t>
            </a:r>
            <a:r>
              <a:rPr lang="sv-SE" dirty="0" err="1"/>
              <a:t>relies</a:t>
            </a:r>
            <a:r>
              <a:rPr lang="sv-SE" dirty="0"/>
              <a:t> on social </a:t>
            </a:r>
            <a:r>
              <a:rPr lang="sv-SE" dirty="0" err="1"/>
              <a:t>cohesion</a:t>
            </a:r>
            <a:r>
              <a:rPr lang="sv-SE" dirty="0"/>
              <a:t> and social </a:t>
            </a:r>
            <a:r>
              <a:rPr lang="sv-SE" dirty="0" err="1"/>
              <a:t>inclusion</a:t>
            </a:r>
            <a:r>
              <a:rPr lang="sv-SE" dirty="0"/>
              <a:t>, </a:t>
            </a:r>
            <a:r>
              <a:rPr lang="sv-SE" dirty="0" err="1"/>
              <a:t>which</a:t>
            </a:r>
            <a:r>
              <a:rPr lang="sv-SE" dirty="0"/>
              <a:t> in </a:t>
            </a:r>
            <a:r>
              <a:rPr lang="sv-SE" dirty="0" err="1"/>
              <a:t>turn</a:t>
            </a:r>
            <a:r>
              <a:rPr lang="sv-SE" dirty="0"/>
              <a:t> </a:t>
            </a:r>
            <a:r>
              <a:rPr lang="sv-SE" dirty="0" err="1"/>
              <a:t>rely</a:t>
            </a:r>
            <a:r>
              <a:rPr lang="sv-SE" dirty="0"/>
              <a:t> on </a:t>
            </a:r>
            <a:r>
              <a:rPr lang="en-GB" dirty="0"/>
              <a:t>concepts such as dignity, ability, opportunity and identity, strong relationships, diversity, solidarity, togetherness, sense of belonging, tolerance and co-existence. </a:t>
            </a:r>
            <a:endParaRPr lang="sv-SE" dirty="0"/>
          </a:p>
        </p:txBody>
      </p:sp>
    </p:spTree>
    <p:extLst>
      <p:ext uri="{BB962C8B-B14F-4D97-AF65-F5344CB8AC3E}">
        <p14:creationId xmlns:p14="http://schemas.microsoft.com/office/powerpoint/2010/main" val="25895697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8E9203F-1FEC-1D48-99D5-D776CF046722}"/>
              </a:ext>
            </a:extLst>
          </p:cNvPr>
          <p:cNvSpPr>
            <a:spLocks noGrp="1"/>
          </p:cNvSpPr>
          <p:nvPr>
            <p:ph type="sldNum" sz="quarter" idx="12"/>
          </p:nvPr>
        </p:nvSpPr>
        <p:spPr/>
        <p:txBody>
          <a:bodyPr/>
          <a:lstStyle/>
          <a:p>
            <a:fld id="{7430ACF3-4854-4857-A683-D5429A81F3F2}" type="slidenum">
              <a:rPr lang="en-GB" smtClean="0"/>
              <a:t>17</a:t>
            </a:fld>
            <a:endParaRPr lang="en-GB"/>
          </a:p>
        </p:txBody>
      </p:sp>
      <p:pic>
        <p:nvPicPr>
          <p:cNvPr id="5" name="Picture 2" descr="A Pop Quiz for Computer Architecture Reviewers | SIGARCH">
            <a:extLst>
              <a:ext uri="{FF2B5EF4-FFF2-40B4-BE49-F238E27FC236}">
                <a16:creationId xmlns:a16="http://schemas.microsoft.com/office/drawing/2014/main" id="{DA9FB0C6-7A97-0947-8764-996D39CB3B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3272" y="1731221"/>
            <a:ext cx="6425456" cy="42842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96893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95C68-D2D7-544F-A4C1-D7835449981C}"/>
              </a:ext>
            </a:extLst>
          </p:cNvPr>
          <p:cNvSpPr>
            <a:spLocks noGrp="1"/>
          </p:cNvSpPr>
          <p:nvPr>
            <p:ph type="title"/>
          </p:nvPr>
        </p:nvSpPr>
        <p:spPr/>
        <p:txBody>
          <a:bodyPr>
            <a:noAutofit/>
          </a:bodyPr>
          <a:lstStyle/>
          <a:p>
            <a:pPr marL="317500" indent="-317500"/>
            <a:r>
              <a:rPr lang="en-SE" sz="2000" dirty="0"/>
              <a:t>1.	</a:t>
            </a:r>
            <a:r>
              <a:rPr lang="en-US" sz="2000" b="1" dirty="0"/>
              <a:t>Of the total number of refugees and internally displaced persons what is the percentage who end up living in urban areas?</a:t>
            </a:r>
            <a:endParaRPr lang="en-SE" sz="2000" dirty="0"/>
          </a:p>
        </p:txBody>
      </p:sp>
      <p:sp>
        <p:nvSpPr>
          <p:cNvPr id="3" name="Content Placeholder 2">
            <a:extLst>
              <a:ext uri="{FF2B5EF4-FFF2-40B4-BE49-F238E27FC236}">
                <a16:creationId xmlns:a16="http://schemas.microsoft.com/office/drawing/2014/main" id="{DE614974-0A9E-FA43-8ACD-BFAD71AFD9E7}"/>
              </a:ext>
            </a:extLst>
          </p:cNvPr>
          <p:cNvSpPr>
            <a:spLocks noGrp="1"/>
          </p:cNvSpPr>
          <p:nvPr>
            <p:ph idx="1"/>
          </p:nvPr>
        </p:nvSpPr>
        <p:spPr/>
        <p:txBody>
          <a:bodyPr/>
          <a:lstStyle/>
          <a:p>
            <a:pPr marL="544068" lvl="1" indent="-342900">
              <a:buFont typeface="+mj-lt"/>
              <a:buAutoNum type="alphaLcPeriod"/>
            </a:pPr>
            <a:endParaRPr lang="en-SE" dirty="0"/>
          </a:p>
          <a:p>
            <a:pPr marL="544068" lvl="1" indent="-342900">
              <a:buFont typeface="+mj-lt"/>
              <a:buAutoNum type="alphaLcPeriod"/>
            </a:pPr>
            <a:r>
              <a:rPr lang="en-SE" dirty="0"/>
              <a:t>Around 45%</a:t>
            </a:r>
          </a:p>
          <a:p>
            <a:pPr marL="544068" lvl="1" indent="-342900">
              <a:buFont typeface="+mj-lt"/>
              <a:buAutoNum type="alphaLcPeriod"/>
            </a:pPr>
            <a:endParaRPr lang="en-SE" dirty="0"/>
          </a:p>
          <a:p>
            <a:pPr marL="544068" lvl="1" indent="-342900">
              <a:buFont typeface="+mj-lt"/>
              <a:buAutoNum type="alphaLcPeriod"/>
            </a:pPr>
            <a:r>
              <a:rPr lang="en-SE" dirty="0"/>
              <a:t>Around 50%</a:t>
            </a:r>
          </a:p>
          <a:p>
            <a:pPr marL="544068" lvl="1" indent="-342900">
              <a:buFont typeface="+mj-lt"/>
              <a:buAutoNum type="alphaLcPeriod"/>
            </a:pPr>
            <a:endParaRPr lang="en-SE" dirty="0"/>
          </a:p>
          <a:p>
            <a:pPr marL="544068" lvl="1" indent="-342900">
              <a:buFont typeface="+mj-lt"/>
              <a:buAutoNum type="alphaLcPeriod"/>
            </a:pPr>
            <a:r>
              <a:rPr lang="en-SE" dirty="0"/>
              <a:t>Around 65%</a:t>
            </a:r>
          </a:p>
          <a:p>
            <a:pPr marL="544068" lvl="1" indent="-342900">
              <a:buFont typeface="+mj-lt"/>
              <a:buAutoNum type="alphaLcPeriod"/>
            </a:pPr>
            <a:endParaRPr lang="en-SE" dirty="0"/>
          </a:p>
          <a:p>
            <a:pPr marL="544068" lvl="1" indent="-342900">
              <a:buFont typeface="+mj-lt"/>
              <a:buAutoNum type="alphaLcPeriod"/>
            </a:pPr>
            <a:r>
              <a:rPr lang="en-SE" dirty="0"/>
              <a:t>Around 60%</a:t>
            </a:r>
          </a:p>
        </p:txBody>
      </p:sp>
      <p:sp>
        <p:nvSpPr>
          <p:cNvPr id="4" name="Slide Number Placeholder 3">
            <a:extLst>
              <a:ext uri="{FF2B5EF4-FFF2-40B4-BE49-F238E27FC236}">
                <a16:creationId xmlns:a16="http://schemas.microsoft.com/office/drawing/2014/main" id="{8367966D-13D3-4B42-B95F-D9CCA57F67C3}"/>
              </a:ext>
            </a:extLst>
          </p:cNvPr>
          <p:cNvSpPr>
            <a:spLocks noGrp="1"/>
          </p:cNvSpPr>
          <p:nvPr>
            <p:ph type="sldNum" sz="quarter" idx="12"/>
          </p:nvPr>
        </p:nvSpPr>
        <p:spPr/>
        <p:txBody>
          <a:bodyPr/>
          <a:lstStyle/>
          <a:p>
            <a:fld id="{7430ACF3-4854-4857-A683-D5429A81F3F2}" type="slidenum">
              <a:rPr lang="en-GB" smtClean="0"/>
              <a:t>18</a:t>
            </a:fld>
            <a:endParaRPr lang="en-GB"/>
          </a:p>
        </p:txBody>
      </p:sp>
    </p:spTree>
    <p:extLst>
      <p:ext uri="{BB962C8B-B14F-4D97-AF65-F5344CB8AC3E}">
        <p14:creationId xmlns:p14="http://schemas.microsoft.com/office/powerpoint/2010/main" val="19032343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033CA-BC74-2B4B-AACD-9B016CD310D6}"/>
              </a:ext>
            </a:extLst>
          </p:cNvPr>
          <p:cNvSpPr>
            <a:spLocks noGrp="1"/>
          </p:cNvSpPr>
          <p:nvPr>
            <p:ph type="title"/>
          </p:nvPr>
        </p:nvSpPr>
        <p:spPr/>
        <p:txBody>
          <a:bodyPr>
            <a:normAutofit/>
          </a:bodyPr>
          <a:lstStyle/>
          <a:p>
            <a:pPr marL="317500" indent="-317500"/>
            <a:r>
              <a:rPr lang="en-SE" sz="2000" dirty="0"/>
              <a:t>2.	</a:t>
            </a:r>
            <a:r>
              <a:rPr lang="en-US" sz="2000" b="1" dirty="0"/>
              <a:t>What three steps signify the United Nations approach to mass displacement situations?</a:t>
            </a:r>
            <a:endParaRPr lang="en-SE" sz="2000" dirty="0"/>
          </a:p>
        </p:txBody>
      </p:sp>
      <p:sp>
        <p:nvSpPr>
          <p:cNvPr id="3" name="Content Placeholder 2">
            <a:extLst>
              <a:ext uri="{FF2B5EF4-FFF2-40B4-BE49-F238E27FC236}">
                <a16:creationId xmlns:a16="http://schemas.microsoft.com/office/drawing/2014/main" id="{B61ADAF7-624B-B147-9FE9-65B0D47D2B01}"/>
              </a:ext>
            </a:extLst>
          </p:cNvPr>
          <p:cNvSpPr>
            <a:spLocks noGrp="1"/>
          </p:cNvSpPr>
          <p:nvPr>
            <p:ph idx="1"/>
          </p:nvPr>
        </p:nvSpPr>
        <p:spPr/>
        <p:txBody>
          <a:bodyPr/>
          <a:lstStyle/>
          <a:p>
            <a:pPr marL="544068" lvl="1" indent="-342900">
              <a:buFont typeface="+mj-lt"/>
              <a:buAutoNum type="alphaLcPeriod"/>
            </a:pPr>
            <a:endParaRPr lang="en-SE" dirty="0"/>
          </a:p>
          <a:p>
            <a:pPr marL="544068" lvl="1" indent="-342900">
              <a:buFont typeface="+mj-lt"/>
              <a:buAutoNum type="alphaLcPeriod"/>
            </a:pPr>
            <a:r>
              <a:rPr lang="en-SE" dirty="0"/>
              <a:t>Preventive action, responsive action and remedial action</a:t>
            </a:r>
          </a:p>
          <a:p>
            <a:pPr marL="544068" lvl="1" indent="-342900">
              <a:buFont typeface="+mj-lt"/>
              <a:buAutoNum type="alphaLcPeriod"/>
            </a:pPr>
            <a:endParaRPr lang="en-SE" dirty="0"/>
          </a:p>
          <a:p>
            <a:pPr marL="544068" lvl="1" indent="-342900">
              <a:buFont typeface="+mj-lt"/>
              <a:buAutoNum type="alphaLcPeriod"/>
            </a:pPr>
            <a:r>
              <a:rPr lang="en-SE" dirty="0"/>
              <a:t>Prevention, protection and durable solutions</a:t>
            </a:r>
          </a:p>
          <a:p>
            <a:pPr marL="544068" lvl="1" indent="-342900">
              <a:buFont typeface="+mj-lt"/>
              <a:buAutoNum type="alphaLcPeriod"/>
            </a:pPr>
            <a:endParaRPr lang="en-SE" dirty="0"/>
          </a:p>
          <a:p>
            <a:pPr marL="544068" lvl="1" indent="-342900">
              <a:buFont typeface="+mj-lt"/>
              <a:buAutoNum type="alphaLcPeriod"/>
            </a:pPr>
            <a:r>
              <a:rPr lang="en-US" dirty="0"/>
              <a:t>Preventive action, protective action and resettlement</a:t>
            </a:r>
          </a:p>
          <a:p>
            <a:pPr marL="544068" lvl="1" indent="-342900">
              <a:buFont typeface="+mj-lt"/>
              <a:buAutoNum type="alphaLcPeriod"/>
            </a:pPr>
            <a:endParaRPr lang="en-SE" dirty="0"/>
          </a:p>
          <a:p>
            <a:pPr marL="544068" lvl="1" indent="-342900">
              <a:buFont typeface="+mj-lt"/>
              <a:buAutoNum type="alphaLcPeriod"/>
            </a:pPr>
            <a:r>
              <a:rPr lang="en-US" dirty="0"/>
              <a:t>Protective action, resettlement and local integration </a:t>
            </a:r>
            <a:endParaRPr lang="en-SE" dirty="0"/>
          </a:p>
        </p:txBody>
      </p:sp>
      <p:sp>
        <p:nvSpPr>
          <p:cNvPr id="4" name="Slide Number Placeholder 3">
            <a:extLst>
              <a:ext uri="{FF2B5EF4-FFF2-40B4-BE49-F238E27FC236}">
                <a16:creationId xmlns:a16="http://schemas.microsoft.com/office/drawing/2014/main" id="{C57A6D50-1AC0-7F4C-ACFC-E10AF22E2966}"/>
              </a:ext>
            </a:extLst>
          </p:cNvPr>
          <p:cNvSpPr>
            <a:spLocks noGrp="1"/>
          </p:cNvSpPr>
          <p:nvPr>
            <p:ph type="sldNum" sz="quarter" idx="12"/>
          </p:nvPr>
        </p:nvSpPr>
        <p:spPr/>
        <p:txBody>
          <a:bodyPr/>
          <a:lstStyle/>
          <a:p>
            <a:fld id="{7430ACF3-4854-4857-A683-D5429A81F3F2}" type="slidenum">
              <a:rPr lang="en-GB" smtClean="0"/>
              <a:t>19</a:t>
            </a:fld>
            <a:endParaRPr lang="en-GB"/>
          </a:p>
        </p:txBody>
      </p:sp>
    </p:spTree>
    <p:extLst>
      <p:ext uri="{BB962C8B-B14F-4D97-AF65-F5344CB8AC3E}">
        <p14:creationId xmlns:p14="http://schemas.microsoft.com/office/powerpoint/2010/main" val="12243660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CB566-0584-4ECA-B35E-C8B8B5F30381}"/>
              </a:ext>
            </a:extLst>
          </p:cNvPr>
          <p:cNvSpPr>
            <a:spLocks noGrp="1"/>
          </p:cNvSpPr>
          <p:nvPr>
            <p:ph type="title"/>
          </p:nvPr>
        </p:nvSpPr>
        <p:spPr/>
        <p:txBody>
          <a:bodyPr>
            <a:normAutofit/>
          </a:bodyPr>
          <a:lstStyle/>
          <a:p>
            <a:r>
              <a:rPr lang="en-GB" sz="3200" b="1" dirty="0">
                <a:latin typeface="+mn-lt"/>
                <a:cs typeface="Aharoni" panose="02010803020104030203" pitchFamily="2" charset="-79"/>
              </a:rPr>
              <a:t>Content </a:t>
            </a:r>
          </a:p>
        </p:txBody>
      </p:sp>
      <p:sp>
        <p:nvSpPr>
          <p:cNvPr id="3" name="Content Placeholder 2">
            <a:extLst>
              <a:ext uri="{FF2B5EF4-FFF2-40B4-BE49-F238E27FC236}">
                <a16:creationId xmlns:a16="http://schemas.microsoft.com/office/drawing/2014/main" id="{59BE653E-CEBD-402C-AF92-703860710119}"/>
              </a:ext>
            </a:extLst>
          </p:cNvPr>
          <p:cNvSpPr>
            <a:spLocks noGrp="1"/>
          </p:cNvSpPr>
          <p:nvPr>
            <p:ph idx="1"/>
          </p:nvPr>
        </p:nvSpPr>
        <p:spPr>
          <a:xfrm>
            <a:off x="1475232" y="2052998"/>
            <a:ext cx="10058400" cy="4023360"/>
          </a:xfrm>
        </p:spPr>
        <p:txBody>
          <a:bodyPr vert="horz" lIns="0" tIns="45720" rIns="0" bIns="45720" rtlCol="0" anchor="t">
            <a:normAutofit/>
          </a:bodyPr>
          <a:lstStyle/>
          <a:p>
            <a:pPr marL="457200" indent="-457200">
              <a:buFont typeface="+mj-lt"/>
              <a:buAutoNum type="arabicPeriod"/>
            </a:pPr>
            <a:r>
              <a:rPr lang="en-GB" dirty="0"/>
              <a:t>Societal impacts of mass displacement</a:t>
            </a:r>
          </a:p>
          <a:p>
            <a:pPr marL="457200" indent="-457200">
              <a:buFont typeface="+mj-lt"/>
              <a:buAutoNum type="arabicPeriod"/>
            </a:pPr>
            <a:r>
              <a:rPr lang="en-GB" dirty="0"/>
              <a:t>Mass displacement related interventions </a:t>
            </a:r>
          </a:p>
          <a:p>
            <a:pPr marL="457200" indent="-457200">
              <a:buFont typeface="+mj-lt"/>
              <a:buAutoNum type="arabicPeriod"/>
            </a:pPr>
            <a:r>
              <a:rPr lang="en-GB" dirty="0"/>
              <a:t>Durable solutions: Resettlement, integration and social cohesion</a:t>
            </a:r>
          </a:p>
          <a:p>
            <a:pPr marL="457200" indent="-457200">
              <a:buFont typeface="+mj-lt"/>
              <a:buAutoNum type="arabicPeriod"/>
            </a:pPr>
            <a:r>
              <a:rPr lang="en-GB" dirty="0"/>
              <a:t>Integration: Best practices and lessons learned  </a:t>
            </a:r>
            <a:endParaRPr lang="en-GB" dirty="0">
              <a:cs typeface="Calibri"/>
            </a:endParaRPr>
          </a:p>
          <a:p>
            <a:pPr marL="457200" indent="-457200">
              <a:buFont typeface="+mj-lt"/>
              <a:buAutoNum type="arabicPeriod"/>
            </a:pPr>
            <a:r>
              <a:rPr lang="en-GB" dirty="0"/>
              <a:t>Summary </a:t>
            </a:r>
          </a:p>
          <a:p>
            <a:pPr marL="457200" indent="-457200">
              <a:buFont typeface="+mj-lt"/>
              <a:buAutoNum type="arabicPeriod"/>
            </a:pPr>
            <a:endParaRPr lang="en-GB" dirty="0"/>
          </a:p>
        </p:txBody>
      </p:sp>
    </p:spTree>
    <p:extLst>
      <p:ext uri="{BB962C8B-B14F-4D97-AF65-F5344CB8AC3E}">
        <p14:creationId xmlns:p14="http://schemas.microsoft.com/office/powerpoint/2010/main" val="30467262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EB3FC-FB5A-004B-B826-233CEF9FD74B}"/>
              </a:ext>
            </a:extLst>
          </p:cNvPr>
          <p:cNvSpPr>
            <a:spLocks noGrp="1"/>
          </p:cNvSpPr>
          <p:nvPr>
            <p:ph type="title"/>
          </p:nvPr>
        </p:nvSpPr>
        <p:spPr/>
        <p:txBody>
          <a:bodyPr>
            <a:noAutofit/>
          </a:bodyPr>
          <a:lstStyle/>
          <a:p>
            <a:pPr marL="317500" indent="-317500"/>
            <a:r>
              <a:rPr lang="en-SE" sz="2400" dirty="0"/>
              <a:t>3.	</a:t>
            </a:r>
            <a:r>
              <a:rPr lang="en-US" sz="2400" b="1" dirty="0"/>
              <a:t>Which are the types of durable solutions that can be achieved for internally displaced persons?</a:t>
            </a:r>
            <a:endParaRPr lang="en-SE" sz="2400" dirty="0"/>
          </a:p>
        </p:txBody>
      </p:sp>
      <p:sp>
        <p:nvSpPr>
          <p:cNvPr id="3" name="Content Placeholder 2">
            <a:extLst>
              <a:ext uri="{FF2B5EF4-FFF2-40B4-BE49-F238E27FC236}">
                <a16:creationId xmlns:a16="http://schemas.microsoft.com/office/drawing/2014/main" id="{7683B9CA-0C40-A740-AE11-227C55FD2475}"/>
              </a:ext>
            </a:extLst>
          </p:cNvPr>
          <p:cNvSpPr>
            <a:spLocks noGrp="1"/>
          </p:cNvSpPr>
          <p:nvPr>
            <p:ph idx="1"/>
          </p:nvPr>
        </p:nvSpPr>
        <p:spPr/>
        <p:txBody>
          <a:bodyPr/>
          <a:lstStyle/>
          <a:p>
            <a:pPr marL="544068" lvl="1" indent="-342900">
              <a:buFont typeface="+mj-lt"/>
              <a:buAutoNum type="alphaLcPeriod"/>
            </a:pPr>
            <a:endParaRPr lang="en-US" dirty="0"/>
          </a:p>
          <a:p>
            <a:pPr marL="544068" lvl="1" indent="-342900">
              <a:buFont typeface="+mj-lt"/>
              <a:buAutoNum type="alphaLcPeriod"/>
            </a:pPr>
            <a:r>
              <a:rPr lang="en-US" dirty="0"/>
              <a:t>Local integration, settlement elsewhere in the country or voluntary repatriation</a:t>
            </a:r>
          </a:p>
          <a:p>
            <a:pPr marL="544068" lvl="1" indent="-342900">
              <a:buFont typeface="+mj-lt"/>
              <a:buAutoNum type="alphaLcPeriod"/>
            </a:pPr>
            <a:endParaRPr lang="en-SE" dirty="0"/>
          </a:p>
          <a:p>
            <a:pPr marL="544068" lvl="1" indent="-342900">
              <a:buFont typeface="+mj-lt"/>
              <a:buAutoNum type="alphaLcPeriod"/>
            </a:pPr>
            <a:r>
              <a:rPr lang="en-US" dirty="0"/>
              <a:t>Local integration, settlement elsewhere in the country or reintegration</a:t>
            </a:r>
          </a:p>
          <a:p>
            <a:pPr marL="544068" lvl="1" indent="-342900">
              <a:buFont typeface="+mj-lt"/>
              <a:buAutoNum type="alphaLcPeriod"/>
            </a:pPr>
            <a:endParaRPr lang="en-SE" dirty="0"/>
          </a:p>
          <a:p>
            <a:pPr marL="544068" lvl="1" indent="-342900">
              <a:buFont typeface="+mj-lt"/>
              <a:buAutoNum type="alphaLcPeriod"/>
            </a:pPr>
            <a:r>
              <a:rPr lang="en-US" dirty="0"/>
              <a:t>Local integration, resettlement or voluntary repatriation</a:t>
            </a:r>
          </a:p>
          <a:p>
            <a:pPr marL="544068" lvl="1" indent="-342900">
              <a:buFont typeface="+mj-lt"/>
              <a:buAutoNum type="alphaLcPeriod"/>
            </a:pPr>
            <a:endParaRPr lang="en-SE" dirty="0"/>
          </a:p>
          <a:p>
            <a:pPr marL="544068" lvl="1" indent="-342900">
              <a:buFont typeface="+mj-lt"/>
              <a:buAutoNum type="alphaLcPeriod"/>
            </a:pPr>
            <a:r>
              <a:rPr lang="en-US" dirty="0"/>
              <a:t>Settlement elsewhere in the country, voluntary repatriation or reintegration </a:t>
            </a:r>
            <a:endParaRPr lang="en-SE" dirty="0"/>
          </a:p>
        </p:txBody>
      </p:sp>
      <p:sp>
        <p:nvSpPr>
          <p:cNvPr id="4" name="Slide Number Placeholder 3">
            <a:extLst>
              <a:ext uri="{FF2B5EF4-FFF2-40B4-BE49-F238E27FC236}">
                <a16:creationId xmlns:a16="http://schemas.microsoft.com/office/drawing/2014/main" id="{D1A9511F-D79E-7343-B15A-53034201890E}"/>
              </a:ext>
            </a:extLst>
          </p:cNvPr>
          <p:cNvSpPr>
            <a:spLocks noGrp="1"/>
          </p:cNvSpPr>
          <p:nvPr>
            <p:ph type="sldNum" sz="quarter" idx="12"/>
          </p:nvPr>
        </p:nvSpPr>
        <p:spPr/>
        <p:txBody>
          <a:bodyPr/>
          <a:lstStyle/>
          <a:p>
            <a:fld id="{7430ACF3-4854-4857-A683-D5429A81F3F2}" type="slidenum">
              <a:rPr lang="en-GB" smtClean="0"/>
              <a:t>20</a:t>
            </a:fld>
            <a:endParaRPr lang="en-GB"/>
          </a:p>
        </p:txBody>
      </p:sp>
    </p:spTree>
    <p:extLst>
      <p:ext uri="{BB962C8B-B14F-4D97-AF65-F5344CB8AC3E}">
        <p14:creationId xmlns:p14="http://schemas.microsoft.com/office/powerpoint/2010/main" val="29181300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2B539-D8EB-E145-94CF-3746B5EEF418}"/>
              </a:ext>
            </a:extLst>
          </p:cNvPr>
          <p:cNvSpPr>
            <a:spLocks noGrp="1"/>
          </p:cNvSpPr>
          <p:nvPr>
            <p:ph type="title"/>
          </p:nvPr>
        </p:nvSpPr>
        <p:spPr/>
        <p:txBody>
          <a:bodyPr>
            <a:normAutofit/>
          </a:bodyPr>
          <a:lstStyle/>
          <a:p>
            <a:pPr marL="317500" indent="-317500"/>
            <a:r>
              <a:rPr lang="en-SE" sz="2400" dirty="0"/>
              <a:t>4.	</a:t>
            </a:r>
            <a:r>
              <a:rPr lang="en-US" sz="2400" b="1" dirty="0"/>
              <a:t>Successful and sustainable integration measures…</a:t>
            </a:r>
            <a:endParaRPr lang="en-SE" sz="2400" dirty="0"/>
          </a:p>
        </p:txBody>
      </p:sp>
      <p:sp>
        <p:nvSpPr>
          <p:cNvPr id="3" name="Content Placeholder 2">
            <a:extLst>
              <a:ext uri="{FF2B5EF4-FFF2-40B4-BE49-F238E27FC236}">
                <a16:creationId xmlns:a16="http://schemas.microsoft.com/office/drawing/2014/main" id="{9EFE1EBF-EE7D-864B-B4B6-22ED3C0739E9}"/>
              </a:ext>
            </a:extLst>
          </p:cNvPr>
          <p:cNvSpPr>
            <a:spLocks noGrp="1"/>
          </p:cNvSpPr>
          <p:nvPr>
            <p:ph idx="1"/>
          </p:nvPr>
        </p:nvSpPr>
        <p:spPr/>
        <p:txBody>
          <a:bodyPr/>
          <a:lstStyle/>
          <a:p>
            <a:pPr marL="544068" lvl="1" indent="-342900">
              <a:buFont typeface="+mj-lt"/>
              <a:buAutoNum type="alphaLcPeriod"/>
            </a:pPr>
            <a:endParaRPr lang="en-US" dirty="0"/>
          </a:p>
          <a:p>
            <a:pPr marL="544068" lvl="1" indent="-342900">
              <a:buFont typeface="+mj-lt"/>
              <a:buAutoNum type="alphaLcPeriod"/>
            </a:pPr>
            <a:r>
              <a:rPr lang="en-US" dirty="0"/>
              <a:t>Recognize that integration is a two-way process where </a:t>
            </a:r>
            <a:r>
              <a:rPr lang="en-US" dirty="0" err="1"/>
              <a:t>displacees</a:t>
            </a:r>
            <a:r>
              <a:rPr lang="en-US" dirty="0"/>
              <a:t> over time will have to learn to assimilate into the host community</a:t>
            </a:r>
          </a:p>
          <a:p>
            <a:pPr marL="544068" lvl="1" indent="-342900">
              <a:buFont typeface="+mj-lt"/>
              <a:buAutoNum type="alphaLcPeriod"/>
            </a:pPr>
            <a:endParaRPr lang="en-SE" dirty="0"/>
          </a:p>
          <a:p>
            <a:pPr marL="544068" lvl="1" indent="-342900">
              <a:buFont typeface="+mj-lt"/>
              <a:buAutoNum type="alphaLcPeriod"/>
            </a:pPr>
            <a:r>
              <a:rPr lang="en-US" dirty="0"/>
              <a:t>Recognize that </a:t>
            </a:r>
            <a:r>
              <a:rPr lang="en-US" dirty="0" err="1"/>
              <a:t>displacees</a:t>
            </a:r>
            <a:r>
              <a:rPr lang="en-US" dirty="0"/>
              <a:t> are individuals and that not every </a:t>
            </a:r>
            <a:r>
              <a:rPr lang="en-US" dirty="0" err="1"/>
              <a:t>displacee’s</a:t>
            </a:r>
            <a:r>
              <a:rPr lang="en-US" dirty="0"/>
              <a:t> needs to be able to integrate successfully look the same</a:t>
            </a:r>
          </a:p>
          <a:p>
            <a:pPr marL="544068" lvl="1" indent="-342900">
              <a:buFont typeface="+mj-lt"/>
              <a:buAutoNum type="alphaLcPeriod"/>
            </a:pPr>
            <a:endParaRPr lang="en-SE" dirty="0"/>
          </a:p>
          <a:p>
            <a:pPr marL="544068" lvl="1" indent="-342900">
              <a:buFont typeface="+mj-lt"/>
              <a:buAutoNum type="alphaLcPeriod"/>
            </a:pPr>
            <a:r>
              <a:rPr lang="en-US" dirty="0"/>
              <a:t>Take into account only the needs of the host population when designing initiatives and activities for refugees to take part in </a:t>
            </a:r>
          </a:p>
          <a:p>
            <a:pPr marL="544068" lvl="1" indent="-342900">
              <a:buFont typeface="+mj-lt"/>
              <a:buAutoNum type="alphaLcPeriod"/>
            </a:pPr>
            <a:endParaRPr lang="en-SE" dirty="0"/>
          </a:p>
          <a:p>
            <a:pPr marL="544068" lvl="1" indent="-342900">
              <a:buFont typeface="+mj-lt"/>
              <a:buAutoNum type="alphaLcPeriod"/>
            </a:pPr>
            <a:r>
              <a:rPr lang="en-US" dirty="0"/>
              <a:t>Recognize that integration is an issue that quickly needs to be solved and therefore focus on swift responses instead of long-term initiatives</a:t>
            </a:r>
            <a:endParaRPr lang="en-SE" dirty="0"/>
          </a:p>
        </p:txBody>
      </p:sp>
      <p:sp>
        <p:nvSpPr>
          <p:cNvPr id="4" name="Slide Number Placeholder 3">
            <a:extLst>
              <a:ext uri="{FF2B5EF4-FFF2-40B4-BE49-F238E27FC236}">
                <a16:creationId xmlns:a16="http://schemas.microsoft.com/office/drawing/2014/main" id="{EFA9CA66-4BEE-9C4C-9B7C-900D8CED07E9}"/>
              </a:ext>
            </a:extLst>
          </p:cNvPr>
          <p:cNvSpPr>
            <a:spLocks noGrp="1"/>
          </p:cNvSpPr>
          <p:nvPr>
            <p:ph type="sldNum" sz="quarter" idx="12"/>
          </p:nvPr>
        </p:nvSpPr>
        <p:spPr/>
        <p:txBody>
          <a:bodyPr/>
          <a:lstStyle/>
          <a:p>
            <a:fld id="{7430ACF3-4854-4857-A683-D5429A81F3F2}" type="slidenum">
              <a:rPr lang="en-GB" smtClean="0"/>
              <a:t>21</a:t>
            </a:fld>
            <a:endParaRPr lang="en-GB"/>
          </a:p>
        </p:txBody>
      </p:sp>
    </p:spTree>
    <p:extLst>
      <p:ext uri="{BB962C8B-B14F-4D97-AF65-F5344CB8AC3E}">
        <p14:creationId xmlns:p14="http://schemas.microsoft.com/office/powerpoint/2010/main" val="14787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00088-A473-864F-B480-020B61805169}"/>
              </a:ext>
            </a:extLst>
          </p:cNvPr>
          <p:cNvSpPr>
            <a:spLocks noGrp="1"/>
          </p:cNvSpPr>
          <p:nvPr>
            <p:ph type="title"/>
          </p:nvPr>
        </p:nvSpPr>
        <p:spPr/>
        <p:txBody>
          <a:bodyPr>
            <a:noAutofit/>
          </a:bodyPr>
          <a:lstStyle/>
          <a:p>
            <a:pPr marL="317500" indent="-317500"/>
            <a:r>
              <a:rPr lang="en-SE" sz="2400" dirty="0"/>
              <a:t>5.	</a:t>
            </a:r>
            <a:r>
              <a:rPr lang="en-US" sz="2400" b="1" dirty="0"/>
              <a:t>What are some of the best integration practices with regards to the economic needs of </a:t>
            </a:r>
            <a:r>
              <a:rPr lang="en-US" sz="2400" b="1" dirty="0" err="1"/>
              <a:t>displacees</a:t>
            </a:r>
            <a:r>
              <a:rPr lang="en-US" sz="2400" b="1" dirty="0"/>
              <a:t>?</a:t>
            </a:r>
            <a:endParaRPr lang="en-SE" sz="2400" dirty="0"/>
          </a:p>
        </p:txBody>
      </p:sp>
      <p:sp>
        <p:nvSpPr>
          <p:cNvPr id="3" name="Content Placeholder 2">
            <a:extLst>
              <a:ext uri="{FF2B5EF4-FFF2-40B4-BE49-F238E27FC236}">
                <a16:creationId xmlns:a16="http://schemas.microsoft.com/office/drawing/2014/main" id="{70805C31-72D3-D040-AC10-667968EE076D}"/>
              </a:ext>
            </a:extLst>
          </p:cNvPr>
          <p:cNvSpPr>
            <a:spLocks noGrp="1"/>
          </p:cNvSpPr>
          <p:nvPr>
            <p:ph idx="1"/>
          </p:nvPr>
        </p:nvSpPr>
        <p:spPr/>
        <p:txBody>
          <a:bodyPr/>
          <a:lstStyle/>
          <a:p>
            <a:pPr marL="544068" lvl="1" indent="-342900">
              <a:buFont typeface="+mj-lt"/>
              <a:buAutoNum type="alphaLcPeriod"/>
            </a:pPr>
            <a:endParaRPr lang="en-US" dirty="0"/>
          </a:p>
          <a:p>
            <a:pPr marL="544068" lvl="1" indent="-342900">
              <a:buFont typeface="+mj-lt"/>
              <a:buAutoNum type="alphaLcPeriod"/>
            </a:pPr>
            <a:r>
              <a:rPr lang="en-US" dirty="0"/>
              <a:t>To use scenario planning and ensure understanding of </a:t>
            </a:r>
            <a:r>
              <a:rPr lang="en-US" dirty="0" err="1"/>
              <a:t>displacees</a:t>
            </a:r>
            <a:r>
              <a:rPr lang="en-US" dirty="0"/>
              <a:t>’ livelihood strategies </a:t>
            </a:r>
          </a:p>
          <a:p>
            <a:pPr marL="544068" lvl="1" indent="-342900">
              <a:buFont typeface="+mj-lt"/>
              <a:buAutoNum type="alphaLcPeriod"/>
            </a:pPr>
            <a:endParaRPr lang="en-SE" dirty="0"/>
          </a:p>
          <a:p>
            <a:pPr marL="544068" lvl="1" indent="-342900">
              <a:buFont typeface="+mj-lt"/>
              <a:buAutoNum type="alphaLcPeriod"/>
            </a:pPr>
            <a:r>
              <a:rPr lang="en-US" dirty="0"/>
              <a:t>To facilitate qualifications recognition and make sure all </a:t>
            </a:r>
            <a:r>
              <a:rPr lang="en-US" dirty="0" err="1"/>
              <a:t>displacees</a:t>
            </a:r>
            <a:r>
              <a:rPr lang="en-US" dirty="0"/>
              <a:t> are following the same integration plan </a:t>
            </a:r>
          </a:p>
          <a:p>
            <a:pPr marL="544068" lvl="1" indent="-342900">
              <a:buFont typeface="+mj-lt"/>
              <a:buAutoNum type="alphaLcPeriod"/>
            </a:pPr>
            <a:endParaRPr lang="en-SE" dirty="0"/>
          </a:p>
          <a:p>
            <a:pPr marL="544068" lvl="1" indent="-342900">
              <a:buFont typeface="+mj-lt"/>
              <a:buAutoNum type="alphaLcPeriod"/>
            </a:pPr>
            <a:r>
              <a:rPr lang="en-US" dirty="0"/>
              <a:t>To include individualized </a:t>
            </a:r>
            <a:r>
              <a:rPr lang="en-US" dirty="0" err="1"/>
              <a:t>labour</a:t>
            </a:r>
            <a:r>
              <a:rPr lang="en-US" dirty="0"/>
              <a:t> plans and encourage community partnerships </a:t>
            </a:r>
          </a:p>
          <a:p>
            <a:pPr marL="544068" lvl="1" indent="-342900">
              <a:buFont typeface="+mj-lt"/>
              <a:buAutoNum type="alphaLcPeriod"/>
            </a:pPr>
            <a:endParaRPr lang="en-SE" dirty="0"/>
          </a:p>
          <a:p>
            <a:pPr marL="544068" lvl="1" indent="-342900">
              <a:buFont typeface="+mj-lt"/>
              <a:buAutoNum type="alphaLcPeriod"/>
            </a:pPr>
            <a:r>
              <a:rPr lang="en-US" dirty="0"/>
              <a:t>To include individualized </a:t>
            </a:r>
            <a:r>
              <a:rPr lang="en-US" dirty="0" err="1"/>
              <a:t>labour</a:t>
            </a:r>
            <a:r>
              <a:rPr lang="en-US" dirty="0"/>
              <a:t> plans and ensure that </a:t>
            </a:r>
            <a:r>
              <a:rPr lang="en-US" dirty="0" err="1"/>
              <a:t>displacees</a:t>
            </a:r>
            <a:r>
              <a:rPr lang="en-US" dirty="0"/>
              <a:t> do not fall back into old livelihood strategies</a:t>
            </a:r>
            <a:endParaRPr lang="en-SE" dirty="0"/>
          </a:p>
        </p:txBody>
      </p:sp>
      <p:sp>
        <p:nvSpPr>
          <p:cNvPr id="4" name="Slide Number Placeholder 3">
            <a:extLst>
              <a:ext uri="{FF2B5EF4-FFF2-40B4-BE49-F238E27FC236}">
                <a16:creationId xmlns:a16="http://schemas.microsoft.com/office/drawing/2014/main" id="{A05B0F1D-4CC6-2B4E-A5DC-F70E87F38E03}"/>
              </a:ext>
            </a:extLst>
          </p:cNvPr>
          <p:cNvSpPr>
            <a:spLocks noGrp="1"/>
          </p:cNvSpPr>
          <p:nvPr>
            <p:ph type="sldNum" sz="quarter" idx="12"/>
          </p:nvPr>
        </p:nvSpPr>
        <p:spPr/>
        <p:txBody>
          <a:bodyPr/>
          <a:lstStyle/>
          <a:p>
            <a:fld id="{7430ACF3-4854-4857-A683-D5429A81F3F2}" type="slidenum">
              <a:rPr lang="en-GB" smtClean="0"/>
              <a:t>22</a:t>
            </a:fld>
            <a:endParaRPr lang="en-GB"/>
          </a:p>
        </p:txBody>
      </p:sp>
    </p:spTree>
    <p:extLst>
      <p:ext uri="{BB962C8B-B14F-4D97-AF65-F5344CB8AC3E}">
        <p14:creationId xmlns:p14="http://schemas.microsoft.com/office/powerpoint/2010/main" val="14852429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B65010D-9EC9-4F7D-8B98-DC20A1B725AA}"/>
              </a:ext>
            </a:extLst>
          </p:cNvPr>
          <p:cNvSpPr>
            <a:spLocks noGrp="1"/>
          </p:cNvSpPr>
          <p:nvPr>
            <p:ph type="title"/>
          </p:nvPr>
        </p:nvSpPr>
        <p:spPr/>
        <p:txBody>
          <a:bodyPr>
            <a:normAutofit/>
          </a:bodyPr>
          <a:lstStyle/>
          <a:p>
            <a:r>
              <a:rPr lang="sv-SE" sz="2800" dirty="0" err="1"/>
              <a:t>References</a:t>
            </a:r>
            <a:r>
              <a:rPr lang="sv-SE" sz="2800" dirty="0"/>
              <a:t> </a:t>
            </a:r>
          </a:p>
        </p:txBody>
      </p:sp>
      <p:sp>
        <p:nvSpPr>
          <p:cNvPr id="3" name="Platshållare för innehåll 2">
            <a:extLst>
              <a:ext uri="{FF2B5EF4-FFF2-40B4-BE49-F238E27FC236}">
                <a16:creationId xmlns:a16="http://schemas.microsoft.com/office/drawing/2014/main" id="{9C3E4489-0232-4264-85D2-C92A6F51871A}"/>
              </a:ext>
            </a:extLst>
          </p:cNvPr>
          <p:cNvSpPr>
            <a:spLocks noGrp="1"/>
          </p:cNvSpPr>
          <p:nvPr>
            <p:ph idx="1"/>
          </p:nvPr>
        </p:nvSpPr>
        <p:spPr/>
        <p:txBody>
          <a:bodyPr numCol="2">
            <a:normAutofit/>
          </a:bodyPr>
          <a:lstStyle/>
          <a:p>
            <a:pPr marL="457200" indent="-457200">
              <a:spcBef>
                <a:spcPts val="0"/>
              </a:spcBef>
              <a:buFont typeface="+mj-lt"/>
              <a:buAutoNum type="arabicPeriod"/>
            </a:pPr>
            <a:r>
              <a:rPr lang="sv-SE" sz="1050" dirty="0" err="1"/>
              <a:t>Kirbyshire</a:t>
            </a:r>
            <a:r>
              <a:rPr lang="sv-SE" sz="1050" dirty="0"/>
              <a:t>, Amy, Emily Wilkinson, </a:t>
            </a:r>
            <a:r>
              <a:rPr lang="sv-SE" sz="1050" dirty="0" err="1"/>
              <a:t>Virginie</a:t>
            </a:r>
            <a:r>
              <a:rPr lang="sv-SE" sz="1050" dirty="0"/>
              <a:t> Le Masson and Pandora </a:t>
            </a:r>
            <a:r>
              <a:rPr lang="sv-SE" sz="1050" dirty="0" err="1"/>
              <a:t>Batra</a:t>
            </a:r>
            <a:r>
              <a:rPr lang="sv-SE" sz="1050" dirty="0"/>
              <a:t> (</a:t>
            </a:r>
            <a:r>
              <a:rPr lang="sv-SE" sz="1050" dirty="0" err="1"/>
              <a:t>January</a:t>
            </a:r>
            <a:r>
              <a:rPr lang="sv-SE" sz="1050" dirty="0"/>
              <a:t> 2017). </a:t>
            </a:r>
            <a:r>
              <a:rPr lang="sv-SE" sz="1050" i="1" dirty="0" err="1"/>
              <a:t>Mass</a:t>
            </a:r>
            <a:r>
              <a:rPr lang="sv-SE" sz="1050" i="1" dirty="0"/>
              <a:t> </a:t>
            </a:r>
            <a:r>
              <a:rPr lang="sv-SE" sz="1050" i="1" dirty="0" err="1"/>
              <a:t>Displacement</a:t>
            </a:r>
            <a:r>
              <a:rPr lang="sv-SE" sz="1050" i="1" dirty="0"/>
              <a:t> and the Challenge for Urban </a:t>
            </a:r>
            <a:r>
              <a:rPr lang="sv-SE" sz="1050" i="1" dirty="0" err="1"/>
              <a:t>Resilience</a:t>
            </a:r>
            <a:r>
              <a:rPr lang="sv-SE" sz="1050" i="1" dirty="0"/>
              <a:t>. </a:t>
            </a:r>
            <a:r>
              <a:rPr lang="sv-SE" sz="1050" dirty="0" err="1"/>
              <a:t>Working</a:t>
            </a:r>
            <a:r>
              <a:rPr lang="sv-SE" sz="1050" dirty="0"/>
              <a:t> Paper for </a:t>
            </a:r>
            <a:r>
              <a:rPr lang="sv-SE" sz="1050" dirty="0" err="1"/>
              <a:t>Overseas</a:t>
            </a:r>
            <a:r>
              <a:rPr lang="sv-SE" sz="1050" dirty="0"/>
              <a:t> </a:t>
            </a:r>
            <a:r>
              <a:rPr lang="sv-SE" sz="1050" dirty="0" err="1"/>
              <a:t>Development</a:t>
            </a:r>
            <a:r>
              <a:rPr lang="sv-SE" sz="1050" dirty="0"/>
              <a:t> </a:t>
            </a:r>
            <a:r>
              <a:rPr lang="sv-SE" sz="1050" dirty="0" err="1"/>
              <a:t>Institute</a:t>
            </a:r>
            <a:r>
              <a:rPr lang="sv-SE" sz="1050" dirty="0"/>
              <a:t>. P. 13</a:t>
            </a:r>
          </a:p>
          <a:p>
            <a:pPr marL="457200" indent="-457200">
              <a:spcBef>
                <a:spcPts val="0"/>
              </a:spcBef>
              <a:buFont typeface="+mj-lt"/>
              <a:buAutoNum type="arabicPeriod"/>
            </a:pPr>
            <a:r>
              <a:rPr lang="sv-SE" sz="1050" dirty="0"/>
              <a:t>Oxford </a:t>
            </a:r>
            <a:r>
              <a:rPr lang="sv-SE" sz="1050" dirty="0" err="1"/>
              <a:t>Refugee</a:t>
            </a:r>
            <a:r>
              <a:rPr lang="sv-SE" sz="1050" dirty="0"/>
              <a:t> Studies Centre. </a:t>
            </a:r>
            <a:r>
              <a:rPr lang="sv-SE" sz="1050" i="1" dirty="0"/>
              <a:t>Preventing </a:t>
            </a:r>
            <a:r>
              <a:rPr lang="sv-SE" sz="1050" i="1" dirty="0" err="1"/>
              <a:t>Displacement</a:t>
            </a:r>
            <a:r>
              <a:rPr lang="sv-SE" sz="1050" i="1" dirty="0"/>
              <a:t>. </a:t>
            </a:r>
            <a:r>
              <a:rPr lang="sv-SE" sz="1050" dirty="0" err="1"/>
              <a:t>Forced</a:t>
            </a:r>
            <a:r>
              <a:rPr lang="sv-SE" sz="1050" dirty="0"/>
              <a:t> Migration Review </a:t>
            </a:r>
            <a:r>
              <a:rPr lang="sv-SE" sz="1050" dirty="0" err="1"/>
              <a:t>Issue</a:t>
            </a:r>
            <a:r>
              <a:rPr lang="sv-SE" sz="1050" dirty="0"/>
              <a:t> 41, December 2012. p. 4</a:t>
            </a:r>
          </a:p>
          <a:p>
            <a:pPr marL="457200" indent="-457200">
              <a:spcBef>
                <a:spcPts val="0"/>
              </a:spcBef>
              <a:buFont typeface="+mj-lt"/>
              <a:buAutoNum type="arabicPeriod"/>
            </a:pPr>
            <a:r>
              <a:rPr lang="sv-SE" sz="1050" dirty="0"/>
              <a:t>Oxford </a:t>
            </a:r>
            <a:r>
              <a:rPr lang="sv-SE" sz="1050" dirty="0" err="1"/>
              <a:t>Refugee</a:t>
            </a:r>
            <a:r>
              <a:rPr lang="sv-SE" sz="1050" dirty="0"/>
              <a:t> Studies Centre. </a:t>
            </a:r>
            <a:r>
              <a:rPr lang="sv-SE" sz="1050" i="1" dirty="0"/>
              <a:t>Preventing </a:t>
            </a:r>
            <a:r>
              <a:rPr lang="sv-SE" sz="1050" i="1" dirty="0" err="1"/>
              <a:t>Displacement</a:t>
            </a:r>
            <a:r>
              <a:rPr lang="sv-SE" sz="1050" i="1" dirty="0"/>
              <a:t>. </a:t>
            </a:r>
            <a:r>
              <a:rPr lang="sv-SE" sz="1050" dirty="0" err="1"/>
              <a:t>Forced</a:t>
            </a:r>
            <a:r>
              <a:rPr lang="sv-SE" sz="1050" dirty="0"/>
              <a:t> Migration Review </a:t>
            </a:r>
            <a:r>
              <a:rPr lang="sv-SE" sz="1050" dirty="0" err="1"/>
              <a:t>Issue</a:t>
            </a:r>
            <a:r>
              <a:rPr lang="sv-SE" sz="1050" dirty="0"/>
              <a:t> 41, December 2012. p. 4</a:t>
            </a:r>
          </a:p>
          <a:p>
            <a:pPr marL="457200" indent="-457200">
              <a:spcBef>
                <a:spcPts val="0"/>
              </a:spcBef>
              <a:buFont typeface="+mj-lt"/>
              <a:buAutoNum type="arabicPeriod"/>
            </a:pPr>
            <a:r>
              <a:rPr lang="sv-SE" sz="1050" dirty="0"/>
              <a:t>Oxford </a:t>
            </a:r>
            <a:r>
              <a:rPr lang="sv-SE" sz="1050" dirty="0" err="1"/>
              <a:t>Refugee</a:t>
            </a:r>
            <a:r>
              <a:rPr lang="sv-SE" sz="1050" dirty="0"/>
              <a:t> Studies Centre. </a:t>
            </a:r>
            <a:r>
              <a:rPr lang="sv-SE" sz="1050" i="1" dirty="0"/>
              <a:t>Preventing </a:t>
            </a:r>
            <a:r>
              <a:rPr lang="sv-SE" sz="1050" i="1" dirty="0" err="1"/>
              <a:t>Displacement</a:t>
            </a:r>
            <a:r>
              <a:rPr lang="sv-SE" sz="1050" i="1" dirty="0"/>
              <a:t>. </a:t>
            </a:r>
            <a:r>
              <a:rPr lang="sv-SE" sz="1050" dirty="0" err="1"/>
              <a:t>Forced</a:t>
            </a:r>
            <a:r>
              <a:rPr lang="sv-SE" sz="1050" dirty="0"/>
              <a:t> Migration Review </a:t>
            </a:r>
            <a:r>
              <a:rPr lang="sv-SE" sz="1050" dirty="0" err="1"/>
              <a:t>Issue</a:t>
            </a:r>
            <a:r>
              <a:rPr lang="sv-SE" sz="1050" dirty="0"/>
              <a:t> 41, December 2012. p. 2</a:t>
            </a:r>
          </a:p>
          <a:p>
            <a:pPr marL="457200" indent="-457200">
              <a:spcBef>
                <a:spcPts val="0"/>
              </a:spcBef>
              <a:buFont typeface="+mj-lt"/>
              <a:buAutoNum type="arabicPeriod"/>
            </a:pPr>
            <a:r>
              <a:rPr lang="sv-SE" sz="1050" dirty="0" err="1"/>
              <a:t>Arup</a:t>
            </a:r>
            <a:r>
              <a:rPr lang="sv-SE" sz="1050" dirty="0"/>
              <a:t> </a:t>
            </a:r>
            <a:r>
              <a:rPr lang="sv-SE" sz="1050" dirty="0" err="1"/>
              <a:t>with</a:t>
            </a:r>
            <a:r>
              <a:rPr lang="sv-SE" sz="1050" dirty="0"/>
              <a:t> support from the Rockefeller Foundation. </a:t>
            </a:r>
            <a:r>
              <a:rPr lang="sv-SE" sz="1050" i="1" dirty="0"/>
              <a:t>The City </a:t>
            </a:r>
            <a:r>
              <a:rPr lang="sv-SE" sz="1050" i="1" dirty="0" err="1"/>
              <a:t>Resilience</a:t>
            </a:r>
            <a:r>
              <a:rPr lang="sv-SE" sz="1050" i="1" dirty="0"/>
              <a:t> Index. </a:t>
            </a:r>
            <a:r>
              <a:rPr lang="sv-SE" sz="1050" dirty="0" err="1"/>
              <a:t>Retrieved</a:t>
            </a:r>
            <a:r>
              <a:rPr lang="sv-SE" sz="1050" dirty="0"/>
              <a:t> from </a:t>
            </a:r>
            <a:r>
              <a:rPr lang="sv-SE" sz="1050" dirty="0">
                <a:hlinkClick r:id="rId3"/>
              </a:rPr>
              <a:t>https://www.cityresilienceindex.org/#/</a:t>
            </a:r>
            <a:r>
              <a:rPr lang="sv-SE" sz="1050" dirty="0"/>
              <a:t> [</a:t>
            </a:r>
            <a:r>
              <a:rPr lang="sv-SE" sz="1050" dirty="0" err="1"/>
              <a:t>retrieved</a:t>
            </a:r>
            <a:r>
              <a:rPr lang="sv-SE" sz="1050" dirty="0"/>
              <a:t> 210930]</a:t>
            </a:r>
          </a:p>
          <a:p>
            <a:pPr marL="457200" indent="-457200">
              <a:spcBef>
                <a:spcPts val="0"/>
              </a:spcBef>
              <a:buFont typeface="+mj-lt"/>
              <a:buAutoNum type="arabicPeriod"/>
            </a:pPr>
            <a:r>
              <a:rPr lang="sv-SE" sz="1050" dirty="0" err="1"/>
              <a:t>Kirbyshire</a:t>
            </a:r>
            <a:r>
              <a:rPr lang="sv-SE" sz="1050" dirty="0"/>
              <a:t>, Amy, Emily Wilkinson, </a:t>
            </a:r>
            <a:r>
              <a:rPr lang="sv-SE" sz="1050" dirty="0" err="1"/>
              <a:t>Virginie</a:t>
            </a:r>
            <a:r>
              <a:rPr lang="sv-SE" sz="1050" dirty="0"/>
              <a:t> Le Masson and Pandora </a:t>
            </a:r>
            <a:r>
              <a:rPr lang="sv-SE" sz="1050" dirty="0" err="1"/>
              <a:t>Batra</a:t>
            </a:r>
            <a:r>
              <a:rPr lang="sv-SE" sz="1050" dirty="0"/>
              <a:t> (</a:t>
            </a:r>
            <a:r>
              <a:rPr lang="sv-SE" sz="1050" dirty="0" err="1"/>
              <a:t>January</a:t>
            </a:r>
            <a:r>
              <a:rPr lang="sv-SE" sz="1050" dirty="0"/>
              <a:t> 2017). </a:t>
            </a:r>
            <a:r>
              <a:rPr lang="sv-SE" sz="1050" i="1" dirty="0" err="1"/>
              <a:t>Mass</a:t>
            </a:r>
            <a:r>
              <a:rPr lang="sv-SE" sz="1050" i="1" dirty="0"/>
              <a:t> </a:t>
            </a:r>
            <a:r>
              <a:rPr lang="sv-SE" sz="1050" i="1" dirty="0" err="1"/>
              <a:t>Displacement</a:t>
            </a:r>
            <a:r>
              <a:rPr lang="sv-SE" sz="1050" i="1" dirty="0"/>
              <a:t> and the Challenge for Urban </a:t>
            </a:r>
            <a:r>
              <a:rPr lang="sv-SE" sz="1050" i="1" dirty="0" err="1"/>
              <a:t>Resilience</a:t>
            </a:r>
            <a:r>
              <a:rPr lang="sv-SE" sz="1050" i="1" dirty="0"/>
              <a:t>. </a:t>
            </a:r>
            <a:r>
              <a:rPr lang="sv-SE" sz="1050" dirty="0" err="1"/>
              <a:t>Working</a:t>
            </a:r>
            <a:r>
              <a:rPr lang="sv-SE" sz="1050" dirty="0"/>
              <a:t> Paper for </a:t>
            </a:r>
            <a:r>
              <a:rPr lang="sv-SE" sz="1050" dirty="0" err="1"/>
              <a:t>Overseas</a:t>
            </a:r>
            <a:r>
              <a:rPr lang="sv-SE" sz="1050" dirty="0"/>
              <a:t> </a:t>
            </a:r>
            <a:r>
              <a:rPr lang="sv-SE" sz="1050" dirty="0" err="1"/>
              <a:t>Development</a:t>
            </a:r>
            <a:r>
              <a:rPr lang="sv-SE" sz="1050" dirty="0"/>
              <a:t> </a:t>
            </a:r>
            <a:r>
              <a:rPr lang="sv-SE" sz="1050" dirty="0" err="1"/>
              <a:t>Institute</a:t>
            </a:r>
            <a:r>
              <a:rPr lang="sv-SE" sz="1050" dirty="0"/>
              <a:t>. p. 5</a:t>
            </a:r>
          </a:p>
          <a:p>
            <a:pPr marL="457200" indent="-457200">
              <a:spcBef>
                <a:spcPts val="0"/>
              </a:spcBef>
              <a:buFont typeface="+mj-lt"/>
              <a:buAutoNum type="arabicPeriod"/>
            </a:pPr>
            <a:r>
              <a:rPr lang="sv-SE" sz="1050" dirty="0" err="1"/>
              <a:t>Kirbyshire</a:t>
            </a:r>
            <a:r>
              <a:rPr lang="sv-SE" sz="1050" dirty="0"/>
              <a:t>, Amy, Emily Wilkinson, </a:t>
            </a:r>
            <a:r>
              <a:rPr lang="sv-SE" sz="1050" dirty="0" err="1"/>
              <a:t>Virginie</a:t>
            </a:r>
            <a:r>
              <a:rPr lang="sv-SE" sz="1050" dirty="0"/>
              <a:t> Le Masson and Pandora </a:t>
            </a:r>
            <a:r>
              <a:rPr lang="sv-SE" sz="1050" dirty="0" err="1"/>
              <a:t>Batra</a:t>
            </a:r>
            <a:r>
              <a:rPr lang="sv-SE" sz="1050" dirty="0"/>
              <a:t> (</a:t>
            </a:r>
            <a:r>
              <a:rPr lang="sv-SE" sz="1050" dirty="0" err="1"/>
              <a:t>January</a:t>
            </a:r>
            <a:r>
              <a:rPr lang="sv-SE" sz="1050" dirty="0"/>
              <a:t> 2017). </a:t>
            </a:r>
            <a:r>
              <a:rPr lang="sv-SE" sz="1050" i="1" dirty="0" err="1"/>
              <a:t>Mass</a:t>
            </a:r>
            <a:r>
              <a:rPr lang="sv-SE" sz="1050" i="1" dirty="0"/>
              <a:t> </a:t>
            </a:r>
            <a:r>
              <a:rPr lang="sv-SE" sz="1050" i="1" dirty="0" err="1"/>
              <a:t>Displacement</a:t>
            </a:r>
            <a:r>
              <a:rPr lang="sv-SE" sz="1050" i="1" dirty="0"/>
              <a:t> and the Challenge for Urban </a:t>
            </a:r>
            <a:r>
              <a:rPr lang="sv-SE" sz="1050" i="1" dirty="0" err="1"/>
              <a:t>Resilience</a:t>
            </a:r>
            <a:r>
              <a:rPr lang="sv-SE" sz="1050" i="1" dirty="0"/>
              <a:t>. </a:t>
            </a:r>
            <a:r>
              <a:rPr lang="sv-SE" sz="1050" dirty="0" err="1"/>
              <a:t>Working</a:t>
            </a:r>
            <a:r>
              <a:rPr lang="sv-SE" sz="1050" dirty="0"/>
              <a:t> Paper for </a:t>
            </a:r>
            <a:r>
              <a:rPr lang="sv-SE" sz="1050" dirty="0" err="1"/>
              <a:t>Overseas</a:t>
            </a:r>
            <a:r>
              <a:rPr lang="sv-SE" sz="1050" dirty="0"/>
              <a:t> </a:t>
            </a:r>
            <a:r>
              <a:rPr lang="sv-SE" sz="1050" dirty="0" err="1"/>
              <a:t>Development</a:t>
            </a:r>
            <a:r>
              <a:rPr lang="sv-SE" sz="1050" dirty="0"/>
              <a:t> </a:t>
            </a:r>
            <a:r>
              <a:rPr lang="sv-SE" sz="1050" dirty="0" err="1"/>
              <a:t>Institute</a:t>
            </a:r>
            <a:r>
              <a:rPr lang="sv-SE" sz="1050" dirty="0"/>
              <a:t>. p. 8</a:t>
            </a:r>
          </a:p>
          <a:p>
            <a:pPr marL="457200" indent="-457200">
              <a:spcBef>
                <a:spcPts val="0"/>
              </a:spcBef>
              <a:buFont typeface="+mj-lt"/>
              <a:buAutoNum type="arabicPeriod"/>
            </a:pPr>
            <a:r>
              <a:rPr lang="sv-SE" sz="1050" dirty="0" err="1"/>
              <a:t>Kirbyshire</a:t>
            </a:r>
            <a:r>
              <a:rPr lang="sv-SE" sz="1050" dirty="0"/>
              <a:t>, Amy, Emily Wilkinson, </a:t>
            </a:r>
            <a:r>
              <a:rPr lang="sv-SE" sz="1050" dirty="0" err="1"/>
              <a:t>Virginie</a:t>
            </a:r>
            <a:r>
              <a:rPr lang="sv-SE" sz="1050" dirty="0"/>
              <a:t> Le Masson and Pandora </a:t>
            </a:r>
            <a:r>
              <a:rPr lang="sv-SE" sz="1050" dirty="0" err="1"/>
              <a:t>Batra</a:t>
            </a:r>
            <a:r>
              <a:rPr lang="sv-SE" sz="1050" dirty="0"/>
              <a:t> (</a:t>
            </a:r>
            <a:r>
              <a:rPr lang="sv-SE" sz="1050" dirty="0" err="1"/>
              <a:t>January</a:t>
            </a:r>
            <a:r>
              <a:rPr lang="sv-SE" sz="1050" dirty="0"/>
              <a:t> 2017). </a:t>
            </a:r>
            <a:r>
              <a:rPr lang="sv-SE" sz="1050" i="1" dirty="0" err="1"/>
              <a:t>Mass</a:t>
            </a:r>
            <a:r>
              <a:rPr lang="sv-SE" sz="1050" i="1" dirty="0"/>
              <a:t> </a:t>
            </a:r>
            <a:r>
              <a:rPr lang="sv-SE" sz="1050" i="1" dirty="0" err="1"/>
              <a:t>Displacement</a:t>
            </a:r>
            <a:r>
              <a:rPr lang="sv-SE" sz="1050" i="1" dirty="0"/>
              <a:t> and the Challenge for Urban </a:t>
            </a:r>
            <a:r>
              <a:rPr lang="sv-SE" sz="1050" i="1" dirty="0" err="1"/>
              <a:t>Resilience</a:t>
            </a:r>
            <a:r>
              <a:rPr lang="sv-SE" sz="1050" i="1" dirty="0"/>
              <a:t>. </a:t>
            </a:r>
            <a:r>
              <a:rPr lang="sv-SE" sz="1050" dirty="0" err="1"/>
              <a:t>Working</a:t>
            </a:r>
            <a:r>
              <a:rPr lang="sv-SE" sz="1050" dirty="0"/>
              <a:t> Paper for </a:t>
            </a:r>
            <a:r>
              <a:rPr lang="sv-SE" sz="1050" dirty="0" err="1"/>
              <a:t>Overseas</a:t>
            </a:r>
            <a:r>
              <a:rPr lang="sv-SE" sz="1050" dirty="0"/>
              <a:t> </a:t>
            </a:r>
            <a:r>
              <a:rPr lang="sv-SE" sz="1050" dirty="0" err="1"/>
              <a:t>Development</a:t>
            </a:r>
            <a:r>
              <a:rPr lang="sv-SE" sz="1050" dirty="0"/>
              <a:t> </a:t>
            </a:r>
            <a:r>
              <a:rPr lang="sv-SE" sz="1050" dirty="0" err="1"/>
              <a:t>Institute</a:t>
            </a:r>
            <a:r>
              <a:rPr lang="sv-SE" sz="1050" dirty="0"/>
              <a:t>. p. 6</a:t>
            </a:r>
          </a:p>
          <a:p>
            <a:pPr marL="457200" indent="-457200">
              <a:spcBef>
                <a:spcPts val="0"/>
              </a:spcBef>
              <a:buFont typeface="+mj-lt"/>
              <a:buAutoNum type="arabicPeriod"/>
            </a:pPr>
            <a:r>
              <a:rPr lang="sv-SE" sz="1050" dirty="0" err="1"/>
              <a:t>Kirbyshire</a:t>
            </a:r>
            <a:r>
              <a:rPr lang="sv-SE" sz="1050" dirty="0"/>
              <a:t>, Amy, Emily Wilkinson, </a:t>
            </a:r>
            <a:r>
              <a:rPr lang="sv-SE" sz="1050" dirty="0" err="1"/>
              <a:t>Virginie</a:t>
            </a:r>
            <a:r>
              <a:rPr lang="sv-SE" sz="1050" dirty="0"/>
              <a:t> Le Masson and Pandora </a:t>
            </a:r>
            <a:r>
              <a:rPr lang="sv-SE" sz="1050" dirty="0" err="1"/>
              <a:t>Batra</a:t>
            </a:r>
            <a:r>
              <a:rPr lang="sv-SE" sz="1050" dirty="0"/>
              <a:t> (</a:t>
            </a:r>
            <a:r>
              <a:rPr lang="sv-SE" sz="1050" dirty="0" err="1"/>
              <a:t>January</a:t>
            </a:r>
            <a:r>
              <a:rPr lang="sv-SE" sz="1050" dirty="0"/>
              <a:t> 2017). </a:t>
            </a:r>
            <a:r>
              <a:rPr lang="sv-SE" sz="1050" i="1" dirty="0" err="1"/>
              <a:t>Mass</a:t>
            </a:r>
            <a:r>
              <a:rPr lang="sv-SE" sz="1050" i="1" dirty="0"/>
              <a:t> </a:t>
            </a:r>
            <a:r>
              <a:rPr lang="sv-SE" sz="1050" i="1" dirty="0" err="1"/>
              <a:t>Displacement</a:t>
            </a:r>
            <a:r>
              <a:rPr lang="sv-SE" sz="1050" i="1" dirty="0"/>
              <a:t> and the Challenge for Urban </a:t>
            </a:r>
            <a:r>
              <a:rPr lang="sv-SE" sz="1050" i="1" dirty="0" err="1"/>
              <a:t>Resilience</a:t>
            </a:r>
            <a:r>
              <a:rPr lang="sv-SE" sz="1050" i="1" dirty="0"/>
              <a:t>. </a:t>
            </a:r>
            <a:r>
              <a:rPr lang="sv-SE" sz="1050" dirty="0" err="1"/>
              <a:t>Working</a:t>
            </a:r>
            <a:r>
              <a:rPr lang="sv-SE" sz="1050" dirty="0"/>
              <a:t> Paper for </a:t>
            </a:r>
            <a:r>
              <a:rPr lang="sv-SE" sz="1050" dirty="0" err="1"/>
              <a:t>Overseas</a:t>
            </a:r>
            <a:r>
              <a:rPr lang="sv-SE" sz="1050" dirty="0"/>
              <a:t> </a:t>
            </a:r>
            <a:r>
              <a:rPr lang="sv-SE" sz="1050" dirty="0" err="1"/>
              <a:t>Development</a:t>
            </a:r>
            <a:r>
              <a:rPr lang="sv-SE" sz="1050" dirty="0"/>
              <a:t> </a:t>
            </a:r>
            <a:r>
              <a:rPr lang="sv-SE" sz="1050" dirty="0" err="1"/>
              <a:t>Institute</a:t>
            </a:r>
            <a:r>
              <a:rPr lang="sv-SE" sz="1050" dirty="0"/>
              <a:t>. p. 6</a:t>
            </a:r>
          </a:p>
          <a:p>
            <a:pPr marL="457200" indent="-457200">
              <a:spcBef>
                <a:spcPts val="0"/>
              </a:spcBef>
              <a:buFont typeface="+mj-lt"/>
              <a:buAutoNum type="arabicPeriod"/>
            </a:pPr>
            <a:r>
              <a:rPr lang="sv-SE" sz="1050" dirty="0" err="1"/>
              <a:t>Kirbyshire</a:t>
            </a:r>
            <a:r>
              <a:rPr lang="sv-SE" sz="1050" dirty="0"/>
              <a:t>, Amy, Emily Wilkinson, </a:t>
            </a:r>
            <a:r>
              <a:rPr lang="sv-SE" sz="1050" dirty="0" err="1"/>
              <a:t>Virginie</a:t>
            </a:r>
            <a:r>
              <a:rPr lang="sv-SE" sz="1050" dirty="0"/>
              <a:t> Le Masson and Pandora </a:t>
            </a:r>
            <a:r>
              <a:rPr lang="sv-SE" sz="1050" dirty="0" err="1"/>
              <a:t>Batra</a:t>
            </a:r>
            <a:r>
              <a:rPr lang="sv-SE" sz="1050" dirty="0"/>
              <a:t> (</a:t>
            </a:r>
            <a:r>
              <a:rPr lang="sv-SE" sz="1050" dirty="0" err="1"/>
              <a:t>January</a:t>
            </a:r>
            <a:r>
              <a:rPr lang="sv-SE" sz="1050" dirty="0"/>
              <a:t> 2017). </a:t>
            </a:r>
            <a:r>
              <a:rPr lang="sv-SE" sz="1050" i="1" dirty="0" err="1"/>
              <a:t>Mass</a:t>
            </a:r>
            <a:r>
              <a:rPr lang="sv-SE" sz="1050" i="1" dirty="0"/>
              <a:t> </a:t>
            </a:r>
            <a:r>
              <a:rPr lang="sv-SE" sz="1050" i="1" dirty="0" err="1"/>
              <a:t>Displacement</a:t>
            </a:r>
            <a:r>
              <a:rPr lang="sv-SE" sz="1050" i="1" dirty="0"/>
              <a:t> and the Challenge for Urban </a:t>
            </a:r>
            <a:r>
              <a:rPr lang="sv-SE" sz="1050" i="1" dirty="0" err="1"/>
              <a:t>Resilience</a:t>
            </a:r>
            <a:r>
              <a:rPr lang="sv-SE" sz="1050" i="1" dirty="0"/>
              <a:t>. </a:t>
            </a:r>
            <a:r>
              <a:rPr lang="sv-SE" sz="1050" dirty="0" err="1"/>
              <a:t>Working</a:t>
            </a:r>
            <a:r>
              <a:rPr lang="sv-SE" sz="1050" dirty="0"/>
              <a:t> Paper for </a:t>
            </a:r>
            <a:r>
              <a:rPr lang="sv-SE" sz="1050" dirty="0" err="1"/>
              <a:t>Overseas</a:t>
            </a:r>
            <a:r>
              <a:rPr lang="sv-SE" sz="1050" dirty="0"/>
              <a:t> </a:t>
            </a:r>
            <a:r>
              <a:rPr lang="sv-SE" sz="1050" dirty="0" err="1"/>
              <a:t>Development</a:t>
            </a:r>
            <a:r>
              <a:rPr lang="sv-SE" sz="1050" dirty="0"/>
              <a:t> </a:t>
            </a:r>
            <a:r>
              <a:rPr lang="sv-SE" sz="1050" dirty="0" err="1"/>
              <a:t>Institute</a:t>
            </a:r>
            <a:r>
              <a:rPr lang="sv-SE" sz="1050" dirty="0"/>
              <a:t>. p. 11</a:t>
            </a:r>
          </a:p>
          <a:p>
            <a:pPr marL="457200" indent="-457200">
              <a:spcBef>
                <a:spcPts val="0"/>
              </a:spcBef>
              <a:buFont typeface="+mj-lt"/>
              <a:buAutoNum type="arabicPeriod"/>
            </a:pPr>
            <a:r>
              <a:rPr lang="sv-SE" sz="1050" dirty="0" err="1"/>
              <a:t>Kirbyshire</a:t>
            </a:r>
            <a:r>
              <a:rPr lang="sv-SE" sz="1050" dirty="0"/>
              <a:t>, Amy, Emily Wilkinson, </a:t>
            </a:r>
            <a:r>
              <a:rPr lang="sv-SE" sz="1050" dirty="0" err="1"/>
              <a:t>Virginie</a:t>
            </a:r>
            <a:r>
              <a:rPr lang="sv-SE" sz="1050" dirty="0"/>
              <a:t> Le Masson and Pandora </a:t>
            </a:r>
            <a:r>
              <a:rPr lang="sv-SE" sz="1050" dirty="0" err="1"/>
              <a:t>Batra</a:t>
            </a:r>
            <a:r>
              <a:rPr lang="sv-SE" sz="1050" dirty="0"/>
              <a:t> (</a:t>
            </a:r>
            <a:r>
              <a:rPr lang="sv-SE" sz="1050" dirty="0" err="1"/>
              <a:t>January</a:t>
            </a:r>
            <a:r>
              <a:rPr lang="sv-SE" sz="1050" dirty="0"/>
              <a:t> 2017). </a:t>
            </a:r>
            <a:r>
              <a:rPr lang="sv-SE" sz="1050" i="1" dirty="0" err="1"/>
              <a:t>Mass</a:t>
            </a:r>
            <a:r>
              <a:rPr lang="sv-SE" sz="1050" i="1" dirty="0"/>
              <a:t> </a:t>
            </a:r>
            <a:r>
              <a:rPr lang="sv-SE" sz="1050" i="1" dirty="0" err="1"/>
              <a:t>Displacement</a:t>
            </a:r>
            <a:r>
              <a:rPr lang="sv-SE" sz="1050" i="1" dirty="0"/>
              <a:t> and the Challenge for Urban </a:t>
            </a:r>
            <a:r>
              <a:rPr lang="sv-SE" sz="1050" i="1" dirty="0" err="1"/>
              <a:t>Resilience</a:t>
            </a:r>
            <a:r>
              <a:rPr lang="sv-SE" sz="1050" i="1" dirty="0"/>
              <a:t>. </a:t>
            </a:r>
            <a:r>
              <a:rPr lang="sv-SE" sz="1050" dirty="0" err="1"/>
              <a:t>Working</a:t>
            </a:r>
            <a:r>
              <a:rPr lang="sv-SE" sz="1050" dirty="0"/>
              <a:t> Paper for </a:t>
            </a:r>
            <a:r>
              <a:rPr lang="sv-SE" sz="1050" dirty="0" err="1"/>
              <a:t>Overseas</a:t>
            </a:r>
            <a:r>
              <a:rPr lang="sv-SE" sz="1050" dirty="0"/>
              <a:t> </a:t>
            </a:r>
            <a:r>
              <a:rPr lang="sv-SE" sz="1050" dirty="0" err="1"/>
              <a:t>Development</a:t>
            </a:r>
            <a:r>
              <a:rPr lang="sv-SE" sz="1050" dirty="0"/>
              <a:t> </a:t>
            </a:r>
            <a:r>
              <a:rPr lang="sv-SE" sz="1050" dirty="0" err="1"/>
              <a:t>Institute</a:t>
            </a:r>
            <a:r>
              <a:rPr lang="sv-SE" sz="1050" dirty="0"/>
              <a:t>. p. 11</a:t>
            </a:r>
          </a:p>
          <a:p>
            <a:pPr marL="457200" indent="-457200">
              <a:spcBef>
                <a:spcPts val="0"/>
              </a:spcBef>
              <a:buFont typeface="+mj-lt"/>
              <a:buAutoNum type="arabicPeriod"/>
            </a:pPr>
            <a:r>
              <a:rPr lang="sv-SE" sz="1050" dirty="0"/>
              <a:t>United Nations </a:t>
            </a:r>
            <a:r>
              <a:rPr lang="sv-SE" sz="1050" dirty="0" err="1"/>
              <a:t>High</a:t>
            </a:r>
            <a:r>
              <a:rPr lang="sv-SE" sz="1050" dirty="0"/>
              <a:t> </a:t>
            </a:r>
            <a:r>
              <a:rPr lang="sv-SE" sz="1050" dirty="0" err="1"/>
              <a:t>Commissioner</a:t>
            </a:r>
            <a:r>
              <a:rPr lang="sv-SE" sz="1050" dirty="0"/>
              <a:t> for </a:t>
            </a:r>
            <a:r>
              <a:rPr lang="sv-SE" sz="1050" dirty="0" err="1"/>
              <a:t>Refugees</a:t>
            </a:r>
            <a:r>
              <a:rPr lang="sv-SE" sz="1050" dirty="0"/>
              <a:t>. </a:t>
            </a:r>
            <a:r>
              <a:rPr lang="sv-SE" sz="1050" i="1" dirty="0" err="1"/>
              <a:t>Handbook</a:t>
            </a:r>
            <a:r>
              <a:rPr lang="sv-SE" sz="1050" i="1" dirty="0"/>
              <a:t> for the </a:t>
            </a:r>
            <a:r>
              <a:rPr lang="sv-SE" sz="1050" i="1" dirty="0" err="1"/>
              <a:t>Protection</a:t>
            </a:r>
            <a:r>
              <a:rPr lang="sv-SE" sz="1050" i="1" dirty="0"/>
              <a:t> </a:t>
            </a:r>
            <a:r>
              <a:rPr lang="sv-SE" sz="1050" i="1" dirty="0" err="1"/>
              <a:t>of</a:t>
            </a:r>
            <a:r>
              <a:rPr lang="sv-SE" sz="1050" i="1" dirty="0"/>
              <a:t> </a:t>
            </a:r>
            <a:r>
              <a:rPr lang="sv-SE" sz="1050" i="1" dirty="0" err="1"/>
              <a:t>Internally</a:t>
            </a:r>
            <a:r>
              <a:rPr lang="sv-SE" sz="1050" i="1" dirty="0"/>
              <a:t> </a:t>
            </a:r>
            <a:r>
              <a:rPr lang="sv-SE" sz="1050" i="1" dirty="0" err="1"/>
              <a:t>Displaced</a:t>
            </a:r>
            <a:r>
              <a:rPr lang="sv-SE" sz="1050" i="1" dirty="0"/>
              <a:t> Persons. </a:t>
            </a:r>
            <a:r>
              <a:rPr lang="sv-SE" sz="1050" dirty="0" err="1"/>
              <a:t>Retrieved</a:t>
            </a:r>
            <a:r>
              <a:rPr lang="sv-SE" sz="1050" dirty="0"/>
              <a:t> from </a:t>
            </a:r>
            <a:r>
              <a:rPr lang="sv-SE" sz="1050" dirty="0">
                <a:hlinkClick r:id="rId4"/>
              </a:rPr>
              <a:t>https://www.unhcr.org/protection/idps/4c2355229/handbook-protection-internally-displaced-persons.html</a:t>
            </a:r>
            <a:r>
              <a:rPr lang="sv-SE" sz="1050" dirty="0"/>
              <a:t> [</a:t>
            </a:r>
            <a:r>
              <a:rPr lang="sv-SE" sz="1050" dirty="0" err="1"/>
              <a:t>retrieved</a:t>
            </a:r>
            <a:r>
              <a:rPr lang="sv-SE" sz="1050" dirty="0"/>
              <a:t> 210930] p. 140 </a:t>
            </a:r>
          </a:p>
          <a:p>
            <a:pPr marL="457200" indent="-457200">
              <a:spcBef>
                <a:spcPts val="0"/>
              </a:spcBef>
              <a:buFont typeface="+mj-lt"/>
              <a:buAutoNum type="arabicPeriod"/>
            </a:pPr>
            <a:r>
              <a:rPr lang="sv-SE" sz="1050" dirty="0" err="1"/>
              <a:t>Zapater</a:t>
            </a:r>
            <a:r>
              <a:rPr lang="sv-SE" sz="1050" dirty="0"/>
              <a:t>, </a:t>
            </a:r>
            <a:r>
              <a:rPr lang="sv-SE" sz="1050" dirty="0" err="1"/>
              <a:t>Josep</a:t>
            </a:r>
            <a:r>
              <a:rPr lang="sv-SE" sz="1050" dirty="0"/>
              <a:t> (2010). </a:t>
            </a:r>
            <a:r>
              <a:rPr lang="sv-SE" sz="1050" i="1" dirty="0"/>
              <a:t>Prevention </a:t>
            </a:r>
            <a:r>
              <a:rPr lang="sv-SE" sz="1050" i="1" dirty="0" err="1"/>
              <a:t>of</a:t>
            </a:r>
            <a:r>
              <a:rPr lang="sv-SE" sz="1050" i="1" dirty="0"/>
              <a:t> </a:t>
            </a:r>
            <a:r>
              <a:rPr lang="sv-SE" sz="1050" i="1" dirty="0" err="1"/>
              <a:t>Forced</a:t>
            </a:r>
            <a:r>
              <a:rPr lang="sv-SE" sz="1050" i="1" dirty="0"/>
              <a:t> </a:t>
            </a:r>
            <a:r>
              <a:rPr lang="sv-SE" sz="1050" i="1" dirty="0" err="1"/>
              <a:t>Displacement</a:t>
            </a:r>
            <a:r>
              <a:rPr lang="sv-SE" sz="1050" i="1" dirty="0"/>
              <a:t>: The </a:t>
            </a:r>
            <a:r>
              <a:rPr lang="sv-SE" sz="1050" i="1" dirty="0" err="1"/>
              <a:t>Inconsistencies</a:t>
            </a:r>
            <a:r>
              <a:rPr lang="sv-SE" sz="1050" i="1" dirty="0"/>
              <a:t> </a:t>
            </a:r>
            <a:r>
              <a:rPr lang="sv-SE" sz="1050" i="1" dirty="0" err="1"/>
              <a:t>of</a:t>
            </a:r>
            <a:r>
              <a:rPr lang="sv-SE" sz="1050" i="1" dirty="0"/>
              <a:t> a </a:t>
            </a:r>
            <a:r>
              <a:rPr lang="sv-SE" sz="1050" i="1" dirty="0" err="1"/>
              <a:t>Concept</a:t>
            </a:r>
            <a:r>
              <a:rPr lang="sv-SE" sz="1050" i="1" dirty="0"/>
              <a:t>. </a:t>
            </a:r>
            <a:r>
              <a:rPr lang="sv-SE" sz="1050" dirty="0"/>
              <a:t>New </a:t>
            </a:r>
            <a:r>
              <a:rPr lang="sv-SE" sz="1050" dirty="0" err="1"/>
              <a:t>Issues</a:t>
            </a:r>
            <a:r>
              <a:rPr lang="sv-SE" sz="1050" dirty="0"/>
              <a:t> in </a:t>
            </a:r>
            <a:r>
              <a:rPr lang="sv-SE" sz="1050" dirty="0" err="1"/>
              <a:t>Refugee</a:t>
            </a:r>
            <a:r>
              <a:rPr lang="sv-SE" sz="1050" dirty="0"/>
              <a:t> Research. Research Paper No. 186. p. 4-5</a:t>
            </a:r>
          </a:p>
          <a:p>
            <a:pPr marL="457200" indent="-457200">
              <a:spcBef>
                <a:spcPts val="0"/>
              </a:spcBef>
              <a:buFont typeface="+mj-lt"/>
              <a:buAutoNum type="arabicPeriod"/>
            </a:pPr>
            <a:r>
              <a:rPr lang="sv-SE" sz="1050" dirty="0" err="1"/>
              <a:t>Zapater</a:t>
            </a:r>
            <a:r>
              <a:rPr lang="sv-SE" sz="1050" dirty="0"/>
              <a:t>, </a:t>
            </a:r>
            <a:r>
              <a:rPr lang="sv-SE" sz="1050" dirty="0" err="1"/>
              <a:t>Josep</a:t>
            </a:r>
            <a:r>
              <a:rPr lang="sv-SE" sz="1050" dirty="0"/>
              <a:t> (2010). </a:t>
            </a:r>
            <a:r>
              <a:rPr lang="sv-SE" sz="1050" i="1" dirty="0"/>
              <a:t>Prevention </a:t>
            </a:r>
            <a:r>
              <a:rPr lang="sv-SE" sz="1050" i="1" dirty="0" err="1"/>
              <a:t>of</a:t>
            </a:r>
            <a:r>
              <a:rPr lang="sv-SE" sz="1050" i="1" dirty="0"/>
              <a:t> </a:t>
            </a:r>
            <a:r>
              <a:rPr lang="sv-SE" sz="1050" i="1" dirty="0" err="1"/>
              <a:t>Forced</a:t>
            </a:r>
            <a:r>
              <a:rPr lang="sv-SE" sz="1050" i="1" dirty="0"/>
              <a:t> </a:t>
            </a:r>
            <a:r>
              <a:rPr lang="sv-SE" sz="1050" i="1" dirty="0" err="1"/>
              <a:t>Displacement</a:t>
            </a:r>
            <a:r>
              <a:rPr lang="sv-SE" sz="1050" i="1" dirty="0"/>
              <a:t>: The </a:t>
            </a:r>
            <a:r>
              <a:rPr lang="sv-SE" sz="1050" i="1" dirty="0" err="1"/>
              <a:t>Inconsistencies</a:t>
            </a:r>
            <a:r>
              <a:rPr lang="sv-SE" sz="1050" i="1" dirty="0"/>
              <a:t> </a:t>
            </a:r>
            <a:r>
              <a:rPr lang="sv-SE" sz="1050" i="1" dirty="0" err="1"/>
              <a:t>of</a:t>
            </a:r>
            <a:r>
              <a:rPr lang="sv-SE" sz="1050" i="1" dirty="0"/>
              <a:t> a </a:t>
            </a:r>
            <a:r>
              <a:rPr lang="sv-SE" sz="1050" i="1" dirty="0" err="1"/>
              <a:t>Concept</a:t>
            </a:r>
            <a:r>
              <a:rPr lang="sv-SE" sz="1050" i="1" dirty="0"/>
              <a:t>. </a:t>
            </a:r>
            <a:r>
              <a:rPr lang="sv-SE" sz="1050" dirty="0"/>
              <a:t>New </a:t>
            </a:r>
            <a:r>
              <a:rPr lang="sv-SE" sz="1050" dirty="0" err="1"/>
              <a:t>Issues</a:t>
            </a:r>
            <a:r>
              <a:rPr lang="sv-SE" sz="1050" dirty="0"/>
              <a:t> in </a:t>
            </a:r>
            <a:r>
              <a:rPr lang="sv-SE" sz="1050" dirty="0" err="1"/>
              <a:t>Refugee</a:t>
            </a:r>
            <a:r>
              <a:rPr lang="sv-SE" sz="1050" dirty="0"/>
              <a:t> Research. Research Paper No. 186. p. 5</a:t>
            </a:r>
          </a:p>
          <a:p>
            <a:pPr marL="457200" indent="-457200">
              <a:spcBef>
                <a:spcPts val="0"/>
              </a:spcBef>
              <a:buFont typeface="+mj-lt"/>
              <a:buAutoNum type="arabicPeriod"/>
            </a:pPr>
            <a:r>
              <a:rPr lang="sv-SE" sz="1050" dirty="0" err="1"/>
              <a:t>Zapater</a:t>
            </a:r>
            <a:r>
              <a:rPr lang="sv-SE" sz="1050" dirty="0"/>
              <a:t>, </a:t>
            </a:r>
            <a:r>
              <a:rPr lang="sv-SE" sz="1050" dirty="0" err="1"/>
              <a:t>Josep</a:t>
            </a:r>
            <a:r>
              <a:rPr lang="sv-SE" sz="1050" dirty="0"/>
              <a:t> (2010). </a:t>
            </a:r>
            <a:r>
              <a:rPr lang="sv-SE" sz="1050" i="1" dirty="0"/>
              <a:t>Prevention </a:t>
            </a:r>
            <a:r>
              <a:rPr lang="sv-SE" sz="1050" i="1" dirty="0" err="1"/>
              <a:t>of</a:t>
            </a:r>
            <a:r>
              <a:rPr lang="sv-SE" sz="1050" i="1" dirty="0"/>
              <a:t> </a:t>
            </a:r>
            <a:r>
              <a:rPr lang="sv-SE" sz="1050" i="1" dirty="0" err="1"/>
              <a:t>Forced</a:t>
            </a:r>
            <a:r>
              <a:rPr lang="sv-SE" sz="1050" i="1" dirty="0"/>
              <a:t> </a:t>
            </a:r>
            <a:r>
              <a:rPr lang="sv-SE" sz="1050" i="1" dirty="0" err="1"/>
              <a:t>Displacement</a:t>
            </a:r>
            <a:r>
              <a:rPr lang="sv-SE" sz="1050" i="1" dirty="0"/>
              <a:t>: The </a:t>
            </a:r>
            <a:r>
              <a:rPr lang="sv-SE" sz="1050" i="1" dirty="0" err="1"/>
              <a:t>Inconsistencies</a:t>
            </a:r>
            <a:r>
              <a:rPr lang="sv-SE" sz="1050" i="1" dirty="0"/>
              <a:t> </a:t>
            </a:r>
            <a:r>
              <a:rPr lang="sv-SE" sz="1050" i="1" dirty="0" err="1"/>
              <a:t>of</a:t>
            </a:r>
            <a:r>
              <a:rPr lang="sv-SE" sz="1050" i="1" dirty="0"/>
              <a:t> a </a:t>
            </a:r>
            <a:r>
              <a:rPr lang="sv-SE" sz="1050" i="1" dirty="0" err="1"/>
              <a:t>Concept</a:t>
            </a:r>
            <a:r>
              <a:rPr lang="sv-SE" sz="1050" i="1" dirty="0"/>
              <a:t>. </a:t>
            </a:r>
            <a:r>
              <a:rPr lang="sv-SE" sz="1050" dirty="0"/>
              <a:t>New </a:t>
            </a:r>
            <a:r>
              <a:rPr lang="sv-SE" sz="1050" dirty="0" err="1"/>
              <a:t>Issues</a:t>
            </a:r>
            <a:r>
              <a:rPr lang="sv-SE" sz="1050" dirty="0"/>
              <a:t> in </a:t>
            </a:r>
            <a:r>
              <a:rPr lang="sv-SE" sz="1050" dirty="0" err="1"/>
              <a:t>Refugee</a:t>
            </a:r>
            <a:r>
              <a:rPr lang="sv-SE" sz="1050" dirty="0"/>
              <a:t> Research. Research Paper No. 186. p. 6</a:t>
            </a:r>
          </a:p>
          <a:p>
            <a:pPr marL="457200" indent="-457200">
              <a:spcBef>
                <a:spcPts val="0"/>
              </a:spcBef>
              <a:buFont typeface="+mj-lt"/>
              <a:buAutoNum type="arabicPeriod"/>
            </a:pPr>
            <a:r>
              <a:rPr lang="sv-SE" sz="1050" dirty="0" err="1"/>
              <a:t>Zapater</a:t>
            </a:r>
            <a:r>
              <a:rPr lang="sv-SE" sz="1050" dirty="0"/>
              <a:t>, </a:t>
            </a:r>
            <a:r>
              <a:rPr lang="sv-SE" sz="1050" dirty="0" err="1"/>
              <a:t>Josep</a:t>
            </a:r>
            <a:r>
              <a:rPr lang="sv-SE" sz="1050" dirty="0"/>
              <a:t> (2010). </a:t>
            </a:r>
            <a:r>
              <a:rPr lang="sv-SE" sz="1050" i="1" dirty="0"/>
              <a:t>Prevention </a:t>
            </a:r>
            <a:r>
              <a:rPr lang="sv-SE" sz="1050" i="1" dirty="0" err="1"/>
              <a:t>of</a:t>
            </a:r>
            <a:r>
              <a:rPr lang="sv-SE" sz="1050" i="1" dirty="0"/>
              <a:t> </a:t>
            </a:r>
            <a:r>
              <a:rPr lang="sv-SE" sz="1050" i="1" dirty="0" err="1"/>
              <a:t>Forced</a:t>
            </a:r>
            <a:r>
              <a:rPr lang="sv-SE" sz="1050" i="1" dirty="0"/>
              <a:t> </a:t>
            </a:r>
            <a:r>
              <a:rPr lang="sv-SE" sz="1050" i="1" dirty="0" err="1"/>
              <a:t>Displacement</a:t>
            </a:r>
            <a:r>
              <a:rPr lang="sv-SE" sz="1050" i="1" dirty="0"/>
              <a:t>: The </a:t>
            </a:r>
            <a:r>
              <a:rPr lang="sv-SE" sz="1050" i="1" dirty="0" err="1"/>
              <a:t>Inconsistencies</a:t>
            </a:r>
            <a:r>
              <a:rPr lang="sv-SE" sz="1050" i="1" dirty="0"/>
              <a:t> </a:t>
            </a:r>
            <a:r>
              <a:rPr lang="sv-SE" sz="1050" i="1" dirty="0" err="1"/>
              <a:t>of</a:t>
            </a:r>
            <a:r>
              <a:rPr lang="sv-SE" sz="1050" i="1" dirty="0"/>
              <a:t> a </a:t>
            </a:r>
            <a:r>
              <a:rPr lang="sv-SE" sz="1050" i="1" dirty="0" err="1"/>
              <a:t>Concept</a:t>
            </a:r>
            <a:r>
              <a:rPr lang="sv-SE" sz="1050" i="1" dirty="0"/>
              <a:t>. </a:t>
            </a:r>
            <a:r>
              <a:rPr lang="sv-SE" sz="1050" dirty="0"/>
              <a:t>New </a:t>
            </a:r>
            <a:r>
              <a:rPr lang="sv-SE" sz="1050" dirty="0" err="1"/>
              <a:t>Issues</a:t>
            </a:r>
            <a:r>
              <a:rPr lang="sv-SE" sz="1050" dirty="0"/>
              <a:t> in </a:t>
            </a:r>
            <a:r>
              <a:rPr lang="sv-SE" sz="1050" dirty="0" err="1"/>
              <a:t>Refugee</a:t>
            </a:r>
            <a:r>
              <a:rPr lang="sv-SE" sz="1050" dirty="0"/>
              <a:t> Research. Research Paper No. 186. p. 7</a:t>
            </a:r>
          </a:p>
          <a:p>
            <a:pPr marL="457200" indent="-457200">
              <a:spcBef>
                <a:spcPts val="0"/>
              </a:spcBef>
              <a:buFont typeface="+mj-lt"/>
              <a:buAutoNum type="arabicPeriod"/>
            </a:pPr>
            <a:r>
              <a:rPr lang="sv-SE" sz="1050" dirty="0"/>
              <a:t>Oxford </a:t>
            </a:r>
            <a:r>
              <a:rPr lang="sv-SE" sz="1050" dirty="0" err="1"/>
              <a:t>Refugee</a:t>
            </a:r>
            <a:r>
              <a:rPr lang="sv-SE" sz="1050" dirty="0"/>
              <a:t> Studies Centre. </a:t>
            </a:r>
            <a:r>
              <a:rPr lang="sv-SE" sz="1050" i="1" dirty="0"/>
              <a:t>Preventing </a:t>
            </a:r>
            <a:r>
              <a:rPr lang="sv-SE" sz="1050" i="1" dirty="0" err="1"/>
              <a:t>Displacement</a:t>
            </a:r>
            <a:r>
              <a:rPr lang="sv-SE" sz="1050" i="1" dirty="0"/>
              <a:t>. </a:t>
            </a:r>
            <a:r>
              <a:rPr lang="sv-SE" sz="1050" dirty="0" err="1"/>
              <a:t>Forced</a:t>
            </a:r>
            <a:r>
              <a:rPr lang="sv-SE" sz="1050" dirty="0"/>
              <a:t> Migration Review </a:t>
            </a:r>
            <a:r>
              <a:rPr lang="sv-SE" sz="1050" dirty="0" err="1"/>
              <a:t>Issue</a:t>
            </a:r>
            <a:r>
              <a:rPr lang="sv-SE" sz="1050" dirty="0"/>
              <a:t> 41, December 2012. p. 2</a:t>
            </a:r>
          </a:p>
          <a:p>
            <a:pPr marL="457200" indent="-457200">
              <a:spcBef>
                <a:spcPts val="0"/>
              </a:spcBef>
              <a:buFont typeface="+mj-lt"/>
              <a:buAutoNum type="arabicPeriod"/>
            </a:pPr>
            <a:r>
              <a:rPr lang="sv-SE" sz="1050" dirty="0" err="1"/>
              <a:t>Zapater</a:t>
            </a:r>
            <a:r>
              <a:rPr lang="sv-SE" sz="1050" dirty="0"/>
              <a:t>, </a:t>
            </a:r>
            <a:r>
              <a:rPr lang="sv-SE" sz="1050" dirty="0" err="1"/>
              <a:t>Josep</a:t>
            </a:r>
            <a:r>
              <a:rPr lang="sv-SE" sz="1050" dirty="0"/>
              <a:t> (2010). </a:t>
            </a:r>
            <a:r>
              <a:rPr lang="sv-SE" sz="1050" i="1" dirty="0"/>
              <a:t>Prevention </a:t>
            </a:r>
            <a:r>
              <a:rPr lang="sv-SE" sz="1050" i="1" dirty="0" err="1"/>
              <a:t>of</a:t>
            </a:r>
            <a:r>
              <a:rPr lang="sv-SE" sz="1050" i="1" dirty="0"/>
              <a:t> </a:t>
            </a:r>
            <a:r>
              <a:rPr lang="sv-SE" sz="1050" i="1" dirty="0" err="1"/>
              <a:t>Forced</a:t>
            </a:r>
            <a:r>
              <a:rPr lang="sv-SE" sz="1050" i="1" dirty="0"/>
              <a:t> </a:t>
            </a:r>
            <a:r>
              <a:rPr lang="sv-SE" sz="1050" i="1" dirty="0" err="1"/>
              <a:t>Displacement</a:t>
            </a:r>
            <a:r>
              <a:rPr lang="sv-SE" sz="1050" i="1" dirty="0"/>
              <a:t>: The </a:t>
            </a:r>
            <a:r>
              <a:rPr lang="sv-SE" sz="1050" i="1" dirty="0" err="1"/>
              <a:t>Inconsistencies</a:t>
            </a:r>
            <a:r>
              <a:rPr lang="sv-SE" sz="1050" i="1" dirty="0"/>
              <a:t> </a:t>
            </a:r>
            <a:r>
              <a:rPr lang="sv-SE" sz="1050" i="1" dirty="0" err="1"/>
              <a:t>of</a:t>
            </a:r>
            <a:r>
              <a:rPr lang="sv-SE" sz="1050" i="1" dirty="0"/>
              <a:t> a </a:t>
            </a:r>
            <a:r>
              <a:rPr lang="sv-SE" sz="1050" i="1" dirty="0" err="1"/>
              <a:t>Concept</a:t>
            </a:r>
            <a:r>
              <a:rPr lang="sv-SE" sz="1050" i="1" dirty="0"/>
              <a:t>. </a:t>
            </a:r>
            <a:r>
              <a:rPr lang="sv-SE" sz="1050" dirty="0"/>
              <a:t>New </a:t>
            </a:r>
            <a:r>
              <a:rPr lang="sv-SE" sz="1050" dirty="0" err="1"/>
              <a:t>Issues</a:t>
            </a:r>
            <a:r>
              <a:rPr lang="sv-SE" sz="1050" dirty="0"/>
              <a:t> in </a:t>
            </a:r>
            <a:r>
              <a:rPr lang="sv-SE" sz="1050" dirty="0" err="1"/>
              <a:t>Refugee</a:t>
            </a:r>
            <a:r>
              <a:rPr lang="sv-SE" sz="1050" dirty="0"/>
              <a:t> Research. Research Paper No. 186. p. 8</a:t>
            </a:r>
          </a:p>
          <a:p>
            <a:pPr marL="457200" indent="-457200">
              <a:spcBef>
                <a:spcPts val="0"/>
              </a:spcBef>
              <a:buFont typeface="+mj-lt"/>
              <a:buAutoNum type="arabicPeriod"/>
            </a:pPr>
            <a:r>
              <a:rPr lang="en-US" sz="1050" dirty="0"/>
              <a:t>United Nations High Commissioner for Refugees. Handbook for the Protection of Internally Displaced Persons. Retrieved from https://www.unhcr.org/protection/idps/4c2355229/handbook-protection-internally-displaced-persons.html [retrieved 210930] p. 7 </a:t>
            </a:r>
          </a:p>
          <a:p>
            <a:pPr marL="457200" indent="-457200">
              <a:spcBef>
                <a:spcPts val="0"/>
              </a:spcBef>
              <a:buFont typeface="+mj-lt"/>
              <a:buAutoNum type="arabicPeriod"/>
            </a:pPr>
            <a:endParaRPr lang="sv-SE" sz="1050" dirty="0"/>
          </a:p>
        </p:txBody>
      </p:sp>
    </p:spTree>
    <p:extLst>
      <p:ext uri="{BB962C8B-B14F-4D97-AF65-F5344CB8AC3E}">
        <p14:creationId xmlns:p14="http://schemas.microsoft.com/office/powerpoint/2010/main" val="42817374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B65010D-9EC9-4F7D-8B98-DC20A1B725AA}"/>
              </a:ext>
            </a:extLst>
          </p:cNvPr>
          <p:cNvSpPr>
            <a:spLocks noGrp="1"/>
          </p:cNvSpPr>
          <p:nvPr>
            <p:ph type="title"/>
          </p:nvPr>
        </p:nvSpPr>
        <p:spPr/>
        <p:txBody>
          <a:bodyPr/>
          <a:lstStyle/>
          <a:p>
            <a:r>
              <a:rPr lang="sv-SE" sz="2800" dirty="0" err="1"/>
              <a:t>References</a:t>
            </a:r>
            <a:r>
              <a:rPr lang="sv-SE" dirty="0"/>
              <a:t> </a:t>
            </a:r>
          </a:p>
        </p:txBody>
      </p:sp>
      <p:sp>
        <p:nvSpPr>
          <p:cNvPr id="3" name="Platshållare för innehåll 2">
            <a:extLst>
              <a:ext uri="{FF2B5EF4-FFF2-40B4-BE49-F238E27FC236}">
                <a16:creationId xmlns:a16="http://schemas.microsoft.com/office/drawing/2014/main" id="{9C3E4489-0232-4264-85D2-C92A6F51871A}"/>
              </a:ext>
            </a:extLst>
          </p:cNvPr>
          <p:cNvSpPr>
            <a:spLocks noGrp="1"/>
          </p:cNvSpPr>
          <p:nvPr>
            <p:ph idx="1"/>
          </p:nvPr>
        </p:nvSpPr>
        <p:spPr/>
        <p:txBody>
          <a:bodyPr numCol="2">
            <a:normAutofit/>
          </a:bodyPr>
          <a:lstStyle/>
          <a:p>
            <a:pPr marL="457200" indent="-457200">
              <a:spcBef>
                <a:spcPts val="0"/>
              </a:spcBef>
              <a:buFont typeface="+mj-lt"/>
              <a:buAutoNum type="arabicPeriod" startAt="20"/>
            </a:pPr>
            <a:r>
              <a:rPr lang="en-US" sz="1050" dirty="0"/>
              <a:t>United Nations High Commissioner for Refugees. Handbook for the Protection of Internally Displaced Persons. Retrieved from </a:t>
            </a:r>
            <a:r>
              <a:rPr lang="en-US" sz="1050" dirty="0">
                <a:hlinkClick r:id="rId3"/>
              </a:rPr>
              <a:t>https://www.unhcr.org/protection/idps/4c2355229/handbook-protection-internally-displaced-persons.html</a:t>
            </a:r>
            <a:r>
              <a:rPr lang="en-US" sz="1050" dirty="0"/>
              <a:t> [retrieved 210930] p. 7 </a:t>
            </a:r>
          </a:p>
          <a:p>
            <a:pPr marL="457200" indent="-457200">
              <a:spcBef>
                <a:spcPts val="0"/>
              </a:spcBef>
              <a:buFont typeface="+mj-lt"/>
              <a:buAutoNum type="arabicPeriod" startAt="20"/>
            </a:pPr>
            <a:r>
              <a:rPr lang="en-US" sz="1050" dirty="0"/>
              <a:t>United Nations High Commissioner for Refugees. Handbook for the Protection of Internally Displaced Persons. Retrieved from </a:t>
            </a:r>
            <a:r>
              <a:rPr lang="en-US" sz="1050" dirty="0">
                <a:hlinkClick r:id="rId3"/>
              </a:rPr>
              <a:t>https://www.unhcr.org/protection/idps/4c2355229/handbook-protection-internally-displaced-persons.html</a:t>
            </a:r>
            <a:r>
              <a:rPr lang="en-US" sz="1050" dirty="0"/>
              <a:t> [retrieved 210930] p. 7 </a:t>
            </a:r>
          </a:p>
          <a:p>
            <a:pPr marL="457200" indent="-457200">
              <a:spcBef>
                <a:spcPts val="0"/>
              </a:spcBef>
              <a:buFont typeface="+mj-lt"/>
              <a:buAutoNum type="arabicPeriod" startAt="20"/>
            </a:pPr>
            <a:r>
              <a:rPr lang="en-US" sz="1050" dirty="0"/>
              <a:t>United Nations High Commissioner for Refugees. Handbook for the Protection of Internally Displaced Persons. Retrieved from </a:t>
            </a:r>
            <a:r>
              <a:rPr lang="en-US" sz="1050" dirty="0">
                <a:hlinkClick r:id="rId3"/>
              </a:rPr>
              <a:t>https://www.unhcr.org/protection/idps/4c2355229/handbook-protection-internally-displaced-persons.html</a:t>
            </a:r>
            <a:r>
              <a:rPr lang="en-US" sz="1050" dirty="0"/>
              <a:t> [retrieved 210930] p. 141</a:t>
            </a:r>
          </a:p>
          <a:p>
            <a:pPr marL="457200" indent="-457200">
              <a:spcBef>
                <a:spcPts val="0"/>
              </a:spcBef>
              <a:buFont typeface="+mj-lt"/>
              <a:buAutoNum type="arabicPeriod" startAt="20"/>
            </a:pPr>
            <a:r>
              <a:rPr lang="sv-SE" sz="1050" dirty="0"/>
              <a:t>International </a:t>
            </a:r>
            <a:r>
              <a:rPr lang="sv-SE" sz="1050" dirty="0" err="1"/>
              <a:t>Organization</a:t>
            </a:r>
            <a:r>
              <a:rPr lang="sv-SE" sz="1050" dirty="0"/>
              <a:t> for Migration (2019). </a:t>
            </a:r>
            <a:r>
              <a:rPr lang="sv-SE" sz="1050" i="1" dirty="0" err="1"/>
              <a:t>Glossary</a:t>
            </a:r>
            <a:r>
              <a:rPr lang="sv-SE" sz="1050" i="1" dirty="0"/>
              <a:t> on Migration. </a:t>
            </a:r>
            <a:r>
              <a:rPr lang="sv-SE" sz="1050" dirty="0" err="1"/>
              <a:t>Retrieved</a:t>
            </a:r>
            <a:r>
              <a:rPr lang="sv-SE" sz="1050" dirty="0"/>
              <a:t> from </a:t>
            </a:r>
            <a:r>
              <a:rPr lang="sv-SE" sz="1050" u="sng" dirty="0">
                <a:hlinkClick r:id="rId4"/>
              </a:rPr>
              <a:t>https://publications.iom.int/system/files/pdf/iml_34_glossary.pdf</a:t>
            </a:r>
            <a:r>
              <a:rPr lang="sv-SE" sz="1050" dirty="0"/>
              <a:t> [</a:t>
            </a:r>
            <a:r>
              <a:rPr lang="sv-SE" sz="1050" dirty="0" err="1"/>
              <a:t>retrieved</a:t>
            </a:r>
            <a:r>
              <a:rPr lang="sv-SE" sz="1050" dirty="0"/>
              <a:t> 210907]. P. 59</a:t>
            </a:r>
          </a:p>
          <a:p>
            <a:pPr marL="457200" indent="-457200">
              <a:spcBef>
                <a:spcPts val="0"/>
              </a:spcBef>
              <a:buFont typeface="+mj-lt"/>
              <a:buAutoNum type="arabicPeriod" startAt="20"/>
            </a:pPr>
            <a:r>
              <a:rPr lang="sv-SE" sz="1050" dirty="0"/>
              <a:t>International </a:t>
            </a:r>
            <a:r>
              <a:rPr lang="sv-SE" sz="1050" dirty="0" err="1"/>
              <a:t>Organization</a:t>
            </a:r>
            <a:r>
              <a:rPr lang="sv-SE" sz="1050" dirty="0"/>
              <a:t> for Migration (2019). </a:t>
            </a:r>
            <a:r>
              <a:rPr lang="sv-SE" sz="1050" i="1" dirty="0" err="1"/>
              <a:t>Glossary</a:t>
            </a:r>
            <a:r>
              <a:rPr lang="sv-SE" sz="1050" i="1" dirty="0"/>
              <a:t> on Migration. </a:t>
            </a:r>
            <a:r>
              <a:rPr lang="sv-SE" sz="1050" dirty="0" err="1"/>
              <a:t>Retrieved</a:t>
            </a:r>
            <a:r>
              <a:rPr lang="sv-SE" sz="1050" dirty="0"/>
              <a:t> from </a:t>
            </a:r>
            <a:r>
              <a:rPr lang="sv-SE" sz="1050" u="sng" dirty="0">
                <a:hlinkClick r:id="rId4"/>
              </a:rPr>
              <a:t>https://publications.iom.int/system/files/pdf/iml_34_glossary.pdf</a:t>
            </a:r>
            <a:r>
              <a:rPr lang="sv-SE" sz="1050" dirty="0"/>
              <a:t> [</a:t>
            </a:r>
            <a:r>
              <a:rPr lang="sv-SE" sz="1050" dirty="0" err="1"/>
              <a:t>retrieved</a:t>
            </a:r>
            <a:r>
              <a:rPr lang="sv-SE" sz="1050" dirty="0"/>
              <a:t> 210907]. P. 229</a:t>
            </a:r>
          </a:p>
          <a:p>
            <a:pPr marL="457200" indent="-457200">
              <a:spcBef>
                <a:spcPts val="0"/>
              </a:spcBef>
              <a:buFont typeface="+mj-lt"/>
              <a:buAutoNum type="arabicPeriod" startAt="20"/>
            </a:pPr>
            <a:r>
              <a:rPr lang="sv-SE" sz="1050" dirty="0"/>
              <a:t>International </a:t>
            </a:r>
            <a:r>
              <a:rPr lang="sv-SE" sz="1050" dirty="0" err="1"/>
              <a:t>Organization</a:t>
            </a:r>
            <a:r>
              <a:rPr lang="sv-SE" sz="1050" dirty="0"/>
              <a:t> for Migration (2019). </a:t>
            </a:r>
            <a:r>
              <a:rPr lang="sv-SE" sz="1050" i="1" dirty="0" err="1"/>
              <a:t>Glossary</a:t>
            </a:r>
            <a:r>
              <a:rPr lang="sv-SE" sz="1050" i="1" dirty="0"/>
              <a:t> on Migration. </a:t>
            </a:r>
            <a:r>
              <a:rPr lang="sv-SE" sz="1050" dirty="0" err="1"/>
              <a:t>Retrieved</a:t>
            </a:r>
            <a:r>
              <a:rPr lang="sv-SE" sz="1050" dirty="0"/>
              <a:t> from </a:t>
            </a:r>
            <a:r>
              <a:rPr lang="sv-SE" sz="1050" u="sng" dirty="0">
                <a:hlinkClick r:id="rId4"/>
              </a:rPr>
              <a:t>https://publications.iom.int/system/files/pdf/iml_34_glossary.pdf</a:t>
            </a:r>
            <a:r>
              <a:rPr lang="sv-SE" sz="1050" dirty="0"/>
              <a:t> [</a:t>
            </a:r>
            <a:r>
              <a:rPr lang="sv-SE" sz="1050" dirty="0" err="1"/>
              <a:t>retrieved</a:t>
            </a:r>
            <a:r>
              <a:rPr lang="sv-SE" sz="1050" dirty="0"/>
              <a:t> 210907]. P. 184</a:t>
            </a:r>
          </a:p>
          <a:p>
            <a:pPr marL="457200" indent="-457200">
              <a:spcBef>
                <a:spcPts val="0"/>
              </a:spcBef>
              <a:buFont typeface="+mj-lt"/>
              <a:buAutoNum type="arabicPeriod" startAt="20"/>
            </a:pPr>
            <a:r>
              <a:rPr lang="sv-SE" sz="1050" dirty="0"/>
              <a:t>International </a:t>
            </a:r>
            <a:r>
              <a:rPr lang="sv-SE" sz="1050" dirty="0" err="1"/>
              <a:t>Organization</a:t>
            </a:r>
            <a:r>
              <a:rPr lang="sv-SE" sz="1050" dirty="0"/>
              <a:t> for Migration (2019). </a:t>
            </a:r>
            <a:r>
              <a:rPr lang="sv-SE" sz="1050" i="1" dirty="0" err="1"/>
              <a:t>Glossary</a:t>
            </a:r>
            <a:r>
              <a:rPr lang="sv-SE" sz="1050" i="1" dirty="0"/>
              <a:t> on Migration. </a:t>
            </a:r>
            <a:r>
              <a:rPr lang="sv-SE" sz="1050" dirty="0" err="1"/>
              <a:t>Retrieved</a:t>
            </a:r>
            <a:r>
              <a:rPr lang="sv-SE" sz="1050" dirty="0"/>
              <a:t> from </a:t>
            </a:r>
            <a:r>
              <a:rPr lang="sv-SE" sz="1050" u="sng" dirty="0">
                <a:hlinkClick r:id="rId4"/>
              </a:rPr>
              <a:t>https://publications.iom.int/system/files/pdf/iml_34_glossary.pdf</a:t>
            </a:r>
            <a:r>
              <a:rPr lang="sv-SE" sz="1050" dirty="0"/>
              <a:t> [</a:t>
            </a:r>
            <a:r>
              <a:rPr lang="sv-SE" sz="1050" dirty="0" err="1"/>
              <a:t>retrieved</a:t>
            </a:r>
            <a:r>
              <a:rPr lang="sv-SE" sz="1050" dirty="0"/>
              <a:t> 210907]. P. 59-60</a:t>
            </a:r>
          </a:p>
          <a:p>
            <a:pPr marL="457200" indent="-457200">
              <a:spcBef>
                <a:spcPts val="0"/>
              </a:spcBef>
              <a:buFont typeface="+mj-lt"/>
              <a:buAutoNum type="arabicPeriod" startAt="20"/>
            </a:pPr>
            <a:r>
              <a:rPr lang="sv-SE" sz="1050" dirty="0"/>
              <a:t>International </a:t>
            </a:r>
            <a:r>
              <a:rPr lang="sv-SE" sz="1050" dirty="0" err="1"/>
              <a:t>Organization</a:t>
            </a:r>
            <a:r>
              <a:rPr lang="sv-SE" sz="1050" dirty="0"/>
              <a:t> for Migration (2019). </a:t>
            </a:r>
            <a:r>
              <a:rPr lang="sv-SE" sz="1050" i="1" dirty="0" err="1"/>
              <a:t>Glossary</a:t>
            </a:r>
            <a:r>
              <a:rPr lang="sv-SE" sz="1050" i="1" dirty="0"/>
              <a:t> on Migration. </a:t>
            </a:r>
            <a:r>
              <a:rPr lang="sv-SE" sz="1050" dirty="0" err="1"/>
              <a:t>Retrieved</a:t>
            </a:r>
            <a:r>
              <a:rPr lang="sv-SE" sz="1050" dirty="0"/>
              <a:t> from </a:t>
            </a:r>
            <a:r>
              <a:rPr lang="sv-SE" sz="1050" u="sng" dirty="0">
                <a:hlinkClick r:id="rId4"/>
              </a:rPr>
              <a:t>https://publications.iom.int/system/files/pdf/iml_34_glossary.pdf</a:t>
            </a:r>
            <a:r>
              <a:rPr lang="sv-SE" sz="1050" dirty="0"/>
              <a:t> [</a:t>
            </a:r>
            <a:r>
              <a:rPr lang="sv-SE" sz="1050" dirty="0" err="1"/>
              <a:t>retrieved</a:t>
            </a:r>
            <a:r>
              <a:rPr lang="sv-SE" sz="1050" dirty="0"/>
              <a:t> 210907]. P. 60</a:t>
            </a:r>
          </a:p>
          <a:p>
            <a:pPr marL="457200" indent="-457200">
              <a:spcBef>
                <a:spcPts val="0"/>
              </a:spcBef>
              <a:buFont typeface="+mj-lt"/>
              <a:buAutoNum type="arabicPeriod" startAt="20"/>
            </a:pPr>
            <a:r>
              <a:rPr lang="sv-SE" sz="1050" dirty="0"/>
              <a:t>International </a:t>
            </a:r>
            <a:r>
              <a:rPr lang="sv-SE" sz="1050" dirty="0" err="1"/>
              <a:t>Organization</a:t>
            </a:r>
            <a:r>
              <a:rPr lang="sv-SE" sz="1050" dirty="0"/>
              <a:t> for Migration (2019). </a:t>
            </a:r>
            <a:r>
              <a:rPr lang="sv-SE" sz="1050" i="1" dirty="0" err="1"/>
              <a:t>Glossary</a:t>
            </a:r>
            <a:r>
              <a:rPr lang="sv-SE" sz="1050" i="1" dirty="0"/>
              <a:t> on Migration. </a:t>
            </a:r>
            <a:r>
              <a:rPr lang="sv-SE" sz="1050" dirty="0" err="1"/>
              <a:t>Retrieved</a:t>
            </a:r>
            <a:r>
              <a:rPr lang="sv-SE" sz="1050" dirty="0"/>
              <a:t> from </a:t>
            </a:r>
            <a:r>
              <a:rPr lang="sv-SE" sz="1050" u="sng" dirty="0">
                <a:hlinkClick r:id="rId4"/>
              </a:rPr>
              <a:t>https://publications.iom.int/system/files/pdf/iml_34_glossary.pdf</a:t>
            </a:r>
            <a:r>
              <a:rPr lang="sv-SE" sz="1050" dirty="0"/>
              <a:t> [</a:t>
            </a:r>
            <a:r>
              <a:rPr lang="sv-SE" sz="1050" dirty="0" err="1"/>
              <a:t>retrieved</a:t>
            </a:r>
            <a:r>
              <a:rPr lang="sv-SE" sz="1050" dirty="0"/>
              <a:t> 210907]. P. 196</a:t>
            </a:r>
          </a:p>
          <a:p>
            <a:pPr marL="457200" indent="-457200">
              <a:spcBef>
                <a:spcPts val="0"/>
              </a:spcBef>
              <a:buFont typeface="+mj-lt"/>
              <a:buAutoNum type="arabicPeriod" startAt="20"/>
            </a:pPr>
            <a:r>
              <a:rPr lang="sv-SE" sz="1050" dirty="0"/>
              <a:t>International </a:t>
            </a:r>
            <a:r>
              <a:rPr lang="sv-SE" sz="1050" dirty="0" err="1"/>
              <a:t>Organization</a:t>
            </a:r>
            <a:r>
              <a:rPr lang="sv-SE" sz="1050" dirty="0"/>
              <a:t> for Migration (2019). </a:t>
            </a:r>
            <a:r>
              <a:rPr lang="sv-SE" sz="1050" i="1" dirty="0" err="1"/>
              <a:t>Glossary</a:t>
            </a:r>
            <a:r>
              <a:rPr lang="sv-SE" sz="1050" i="1" dirty="0"/>
              <a:t> on Migration. </a:t>
            </a:r>
            <a:r>
              <a:rPr lang="sv-SE" sz="1050" dirty="0" err="1"/>
              <a:t>Retrieved</a:t>
            </a:r>
            <a:r>
              <a:rPr lang="sv-SE" sz="1050" dirty="0"/>
              <a:t> from </a:t>
            </a:r>
            <a:r>
              <a:rPr lang="sv-SE" sz="1050" u="sng" dirty="0">
                <a:hlinkClick r:id="rId4"/>
              </a:rPr>
              <a:t>https://publications.iom.int/system/files/pdf/iml_34_glossary.pdf</a:t>
            </a:r>
            <a:r>
              <a:rPr lang="sv-SE" sz="1050" dirty="0"/>
              <a:t> [</a:t>
            </a:r>
            <a:r>
              <a:rPr lang="sv-SE" sz="1050" dirty="0" err="1"/>
              <a:t>retrieved</a:t>
            </a:r>
            <a:r>
              <a:rPr lang="sv-SE" sz="1050" dirty="0"/>
              <a:t> 210907]. P. 176</a:t>
            </a:r>
          </a:p>
          <a:p>
            <a:pPr marL="457200" indent="-457200">
              <a:spcBef>
                <a:spcPts val="0"/>
              </a:spcBef>
              <a:buFont typeface="+mj-lt"/>
              <a:buAutoNum type="arabicPeriod" startAt="20"/>
            </a:pPr>
            <a:r>
              <a:rPr lang="sv-SE" sz="1050" dirty="0"/>
              <a:t>International </a:t>
            </a:r>
            <a:r>
              <a:rPr lang="sv-SE" sz="1050" dirty="0" err="1"/>
              <a:t>Organization</a:t>
            </a:r>
            <a:r>
              <a:rPr lang="sv-SE" sz="1050" dirty="0"/>
              <a:t> for Migration (2019). </a:t>
            </a:r>
            <a:r>
              <a:rPr lang="sv-SE" sz="1050" i="1" dirty="0" err="1"/>
              <a:t>Glossary</a:t>
            </a:r>
            <a:r>
              <a:rPr lang="sv-SE" sz="1050" i="1" dirty="0"/>
              <a:t> on Migration. </a:t>
            </a:r>
            <a:r>
              <a:rPr lang="sv-SE" sz="1050" dirty="0" err="1"/>
              <a:t>Retrieved</a:t>
            </a:r>
            <a:r>
              <a:rPr lang="sv-SE" sz="1050" dirty="0"/>
              <a:t> from </a:t>
            </a:r>
            <a:r>
              <a:rPr lang="sv-SE" sz="1050" u="sng" dirty="0">
                <a:hlinkClick r:id="rId4"/>
              </a:rPr>
              <a:t>https://publications.iom.int/system/files/pdf/iml_34_glossary.pdf</a:t>
            </a:r>
            <a:r>
              <a:rPr lang="sv-SE" sz="1050" dirty="0"/>
              <a:t> [</a:t>
            </a:r>
            <a:r>
              <a:rPr lang="sv-SE" sz="1050" dirty="0" err="1"/>
              <a:t>retrieved</a:t>
            </a:r>
            <a:r>
              <a:rPr lang="sv-SE" sz="1050" dirty="0"/>
              <a:t> 210907]. P. 92</a:t>
            </a:r>
          </a:p>
          <a:p>
            <a:pPr marL="457200" indent="-457200">
              <a:spcBef>
                <a:spcPts val="0"/>
              </a:spcBef>
              <a:buFont typeface="+mj-lt"/>
              <a:buAutoNum type="arabicPeriod" startAt="20"/>
            </a:pPr>
            <a:r>
              <a:rPr lang="sv-SE" sz="1050" dirty="0"/>
              <a:t>International </a:t>
            </a:r>
            <a:r>
              <a:rPr lang="sv-SE" sz="1050" dirty="0" err="1"/>
              <a:t>Organization</a:t>
            </a:r>
            <a:r>
              <a:rPr lang="sv-SE" sz="1050" dirty="0"/>
              <a:t> for Migration (2019). </a:t>
            </a:r>
            <a:r>
              <a:rPr lang="sv-SE" sz="1050" i="1" dirty="0" err="1"/>
              <a:t>Glossary</a:t>
            </a:r>
            <a:r>
              <a:rPr lang="sv-SE" sz="1050" i="1" dirty="0"/>
              <a:t> on Migration. </a:t>
            </a:r>
            <a:r>
              <a:rPr lang="sv-SE" sz="1050" dirty="0" err="1"/>
              <a:t>Retrieved</a:t>
            </a:r>
            <a:r>
              <a:rPr lang="sv-SE" sz="1050" dirty="0"/>
              <a:t> from </a:t>
            </a:r>
            <a:r>
              <a:rPr lang="sv-SE" sz="1050" u="sng" dirty="0">
                <a:hlinkClick r:id="rId4"/>
              </a:rPr>
              <a:t>https://publications.iom.int/system/files/pdf/iml_34_glossary.pdf</a:t>
            </a:r>
            <a:r>
              <a:rPr lang="sv-SE" sz="1050" dirty="0"/>
              <a:t> [</a:t>
            </a:r>
            <a:r>
              <a:rPr lang="sv-SE" sz="1050" dirty="0" err="1"/>
              <a:t>retrieved</a:t>
            </a:r>
            <a:r>
              <a:rPr lang="sv-SE" sz="1050" dirty="0"/>
              <a:t> 210907]. P. 39</a:t>
            </a:r>
          </a:p>
          <a:p>
            <a:pPr marL="457200" indent="-457200">
              <a:spcBef>
                <a:spcPts val="0"/>
              </a:spcBef>
              <a:buFont typeface="+mj-lt"/>
              <a:buAutoNum type="arabicPeriod" startAt="20"/>
            </a:pPr>
            <a:r>
              <a:rPr lang="sv-SE" sz="1050" dirty="0"/>
              <a:t>International </a:t>
            </a:r>
            <a:r>
              <a:rPr lang="sv-SE" sz="1050" dirty="0" err="1"/>
              <a:t>Organization</a:t>
            </a:r>
            <a:r>
              <a:rPr lang="sv-SE" sz="1050" dirty="0"/>
              <a:t> for Migration (2019). </a:t>
            </a:r>
            <a:r>
              <a:rPr lang="sv-SE" sz="1050" i="1" dirty="0" err="1"/>
              <a:t>Glossary</a:t>
            </a:r>
            <a:r>
              <a:rPr lang="sv-SE" sz="1050" i="1" dirty="0"/>
              <a:t> on Migration. </a:t>
            </a:r>
            <a:r>
              <a:rPr lang="sv-SE" sz="1050" dirty="0" err="1"/>
              <a:t>Retrieved</a:t>
            </a:r>
            <a:r>
              <a:rPr lang="sv-SE" sz="1050" dirty="0"/>
              <a:t> from </a:t>
            </a:r>
            <a:r>
              <a:rPr lang="sv-SE" sz="1050" u="sng" dirty="0">
                <a:hlinkClick r:id="rId4"/>
              </a:rPr>
              <a:t>https://publications.iom.int/system/files/pdf/iml_34_glossary.pdf</a:t>
            </a:r>
            <a:r>
              <a:rPr lang="sv-SE" sz="1050" dirty="0"/>
              <a:t> [</a:t>
            </a:r>
            <a:r>
              <a:rPr lang="sv-SE" sz="1050" dirty="0" err="1"/>
              <a:t>retrieved</a:t>
            </a:r>
            <a:r>
              <a:rPr lang="sv-SE" sz="1050" dirty="0"/>
              <a:t> 210907]. P. 34</a:t>
            </a:r>
          </a:p>
          <a:p>
            <a:pPr marL="457200" indent="-457200">
              <a:spcBef>
                <a:spcPts val="0"/>
              </a:spcBef>
              <a:buFont typeface="+mj-lt"/>
              <a:buAutoNum type="arabicPeriod" startAt="20"/>
            </a:pPr>
            <a:r>
              <a:rPr lang="sv-SE" sz="1050" dirty="0"/>
              <a:t>International </a:t>
            </a:r>
            <a:r>
              <a:rPr lang="sv-SE" sz="1050" dirty="0" err="1"/>
              <a:t>Organization</a:t>
            </a:r>
            <a:r>
              <a:rPr lang="sv-SE" sz="1050" dirty="0"/>
              <a:t> for Migration (2019). </a:t>
            </a:r>
            <a:r>
              <a:rPr lang="sv-SE" sz="1050" i="1" dirty="0" err="1"/>
              <a:t>Glossary</a:t>
            </a:r>
            <a:r>
              <a:rPr lang="sv-SE" sz="1050" i="1" dirty="0"/>
              <a:t> on Migration. </a:t>
            </a:r>
            <a:r>
              <a:rPr lang="sv-SE" sz="1050" dirty="0" err="1"/>
              <a:t>Retrieved</a:t>
            </a:r>
            <a:r>
              <a:rPr lang="sv-SE" sz="1050" dirty="0"/>
              <a:t> from </a:t>
            </a:r>
            <a:r>
              <a:rPr lang="sv-SE" sz="1050" u="sng" dirty="0">
                <a:hlinkClick r:id="rId4"/>
              </a:rPr>
              <a:t>https://publications.iom.int/system/files/pdf/iml_34_glossary.pdf</a:t>
            </a:r>
            <a:r>
              <a:rPr lang="sv-SE" sz="1050" dirty="0"/>
              <a:t> [</a:t>
            </a:r>
            <a:r>
              <a:rPr lang="sv-SE" sz="1050" dirty="0" err="1"/>
              <a:t>retrieved</a:t>
            </a:r>
            <a:r>
              <a:rPr lang="sv-SE" sz="1050" dirty="0"/>
              <a:t> 210907]. P. 39</a:t>
            </a:r>
          </a:p>
          <a:p>
            <a:pPr marL="457200" indent="-457200">
              <a:spcBef>
                <a:spcPts val="0"/>
              </a:spcBef>
              <a:buFont typeface="+mj-lt"/>
              <a:buAutoNum type="arabicPeriod" startAt="20"/>
            </a:pPr>
            <a:r>
              <a:rPr lang="sv-SE" sz="1050" dirty="0"/>
              <a:t>International </a:t>
            </a:r>
            <a:r>
              <a:rPr lang="sv-SE" sz="1050" dirty="0" err="1"/>
              <a:t>Organization</a:t>
            </a:r>
            <a:r>
              <a:rPr lang="sv-SE" sz="1050" dirty="0"/>
              <a:t> for Migration (2019). </a:t>
            </a:r>
            <a:r>
              <a:rPr lang="sv-SE" sz="1050" i="1" dirty="0" err="1"/>
              <a:t>Glossary</a:t>
            </a:r>
            <a:r>
              <a:rPr lang="sv-SE" sz="1050" i="1" dirty="0"/>
              <a:t> on Migration. </a:t>
            </a:r>
            <a:r>
              <a:rPr lang="sv-SE" sz="1050" dirty="0" err="1"/>
              <a:t>Retrieved</a:t>
            </a:r>
            <a:r>
              <a:rPr lang="sv-SE" sz="1050" dirty="0"/>
              <a:t> from </a:t>
            </a:r>
            <a:r>
              <a:rPr lang="sv-SE" sz="1050" u="sng" dirty="0">
                <a:hlinkClick r:id="rId4"/>
              </a:rPr>
              <a:t>https://publications.iom.int/system/files/pdf/iml_34_glossary.pdf</a:t>
            </a:r>
            <a:r>
              <a:rPr lang="sv-SE" sz="1050" dirty="0"/>
              <a:t> [</a:t>
            </a:r>
            <a:r>
              <a:rPr lang="sv-SE" sz="1050" dirty="0" err="1"/>
              <a:t>retrieved</a:t>
            </a:r>
            <a:r>
              <a:rPr lang="sv-SE" sz="1050" dirty="0"/>
              <a:t> 210907]. P. 34</a:t>
            </a:r>
            <a:endParaRPr lang="en-US" sz="1050" dirty="0"/>
          </a:p>
          <a:p>
            <a:pPr marL="457200" indent="-457200">
              <a:spcBef>
                <a:spcPts val="0"/>
              </a:spcBef>
              <a:buFont typeface="+mj-lt"/>
              <a:buAutoNum type="arabicPeriod" startAt="20"/>
            </a:pPr>
            <a:r>
              <a:rPr lang="sv-SE" sz="1050" dirty="0"/>
              <a:t>International </a:t>
            </a:r>
            <a:r>
              <a:rPr lang="sv-SE" sz="1050" dirty="0" err="1"/>
              <a:t>Organization</a:t>
            </a:r>
            <a:r>
              <a:rPr lang="sv-SE" sz="1050" dirty="0"/>
              <a:t> for Migration (2019). </a:t>
            </a:r>
            <a:r>
              <a:rPr lang="sv-SE" sz="1050" i="1" dirty="0" err="1"/>
              <a:t>Glossary</a:t>
            </a:r>
            <a:r>
              <a:rPr lang="sv-SE" sz="1050" i="1" dirty="0"/>
              <a:t> on Migration. </a:t>
            </a:r>
            <a:r>
              <a:rPr lang="sv-SE" sz="1050" dirty="0" err="1"/>
              <a:t>Retrieved</a:t>
            </a:r>
            <a:r>
              <a:rPr lang="sv-SE" sz="1050" dirty="0"/>
              <a:t> from </a:t>
            </a:r>
            <a:r>
              <a:rPr lang="sv-SE" sz="1050" u="sng" dirty="0">
                <a:hlinkClick r:id="rId4"/>
              </a:rPr>
              <a:t>https://publications.iom.int/system/files/pdf/iml_34_glossary.pdf</a:t>
            </a:r>
            <a:r>
              <a:rPr lang="sv-SE" sz="1050" dirty="0"/>
              <a:t> [</a:t>
            </a:r>
            <a:r>
              <a:rPr lang="sv-SE" sz="1050" dirty="0" err="1"/>
              <a:t>retrieved</a:t>
            </a:r>
            <a:r>
              <a:rPr lang="sv-SE" sz="1050" dirty="0"/>
              <a:t> 210907]. P. 106</a:t>
            </a:r>
            <a:endParaRPr lang="en-US" sz="1050" dirty="0"/>
          </a:p>
        </p:txBody>
      </p:sp>
    </p:spTree>
    <p:extLst>
      <p:ext uri="{BB962C8B-B14F-4D97-AF65-F5344CB8AC3E}">
        <p14:creationId xmlns:p14="http://schemas.microsoft.com/office/powerpoint/2010/main" val="5948197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B65010D-9EC9-4F7D-8B98-DC20A1B725AA}"/>
              </a:ext>
            </a:extLst>
          </p:cNvPr>
          <p:cNvSpPr>
            <a:spLocks noGrp="1"/>
          </p:cNvSpPr>
          <p:nvPr>
            <p:ph type="title"/>
          </p:nvPr>
        </p:nvSpPr>
        <p:spPr/>
        <p:txBody>
          <a:bodyPr>
            <a:normAutofit/>
          </a:bodyPr>
          <a:lstStyle/>
          <a:p>
            <a:r>
              <a:rPr lang="sv-SE" sz="2800" dirty="0" err="1"/>
              <a:t>References</a:t>
            </a:r>
            <a:r>
              <a:rPr lang="sv-SE" sz="2800" dirty="0"/>
              <a:t> </a:t>
            </a:r>
          </a:p>
        </p:txBody>
      </p:sp>
      <p:sp>
        <p:nvSpPr>
          <p:cNvPr id="3" name="Platshållare för innehåll 2">
            <a:extLst>
              <a:ext uri="{FF2B5EF4-FFF2-40B4-BE49-F238E27FC236}">
                <a16:creationId xmlns:a16="http://schemas.microsoft.com/office/drawing/2014/main" id="{9C3E4489-0232-4264-85D2-C92A6F51871A}"/>
              </a:ext>
            </a:extLst>
          </p:cNvPr>
          <p:cNvSpPr>
            <a:spLocks noGrp="1"/>
          </p:cNvSpPr>
          <p:nvPr>
            <p:ph idx="1"/>
          </p:nvPr>
        </p:nvSpPr>
        <p:spPr/>
        <p:txBody>
          <a:bodyPr numCol="2">
            <a:normAutofit/>
          </a:bodyPr>
          <a:lstStyle/>
          <a:p>
            <a:pPr marL="457200" indent="-457200">
              <a:spcBef>
                <a:spcPts val="0"/>
              </a:spcBef>
              <a:buFont typeface="+mj-lt"/>
              <a:buAutoNum type="arabicPeriod" startAt="36"/>
            </a:pPr>
            <a:r>
              <a:rPr lang="en-US" sz="1050" dirty="0" err="1"/>
              <a:t>Gisselquist</a:t>
            </a:r>
            <a:r>
              <a:rPr lang="en-US" sz="1050" dirty="0"/>
              <a:t>, Rachel M. (2020) </a:t>
            </a:r>
            <a:r>
              <a:rPr lang="en-US" sz="1050" i="1" dirty="0"/>
              <a:t>Involuntary migration, inequality, and integration: national and subnational influences. </a:t>
            </a:r>
            <a:r>
              <a:rPr lang="en-US" sz="1050" dirty="0"/>
              <a:t>In </a:t>
            </a:r>
            <a:r>
              <a:rPr lang="en-US" sz="1050" i="1" dirty="0"/>
              <a:t>Journal of Ethnic and Migration Studies. </a:t>
            </a:r>
            <a:r>
              <a:rPr lang="en-US" sz="1050" dirty="0"/>
              <a:t>p. 2 </a:t>
            </a:r>
          </a:p>
          <a:p>
            <a:pPr marL="457200" indent="-457200">
              <a:spcBef>
                <a:spcPts val="0"/>
              </a:spcBef>
              <a:buFont typeface="+mj-lt"/>
              <a:buAutoNum type="arabicPeriod" startAt="36"/>
            </a:pPr>
            <a:r>
              <a:rPr lang="en-US" sz="1050" dirty="0" err="1"/>
              <a:t>Ehrens</a:t>
            </a:r>
            <a:r>
              <a:rPr lang="en-US" sz="1050" dirty="0"/>
              <a:t>, Tim. </a:t>
            </a:r>
            <a:r>
              <a:rPr lang="en-US" sz="1050" i="1" dirty="0"/>
              <a:t>Integration. </a:t>
            </a:r>
            <a:r>
              <a:rPr lang="en-US" sz="1050" dirty="0"/>
              <a:t>Retrieved from </a:t>
            </a:r>
            <a:r>
              <a:rPr lang="en-US" sz="1050" dirty="0">
                <a:solidFill>
                  <a:schemeClr val="tx1"/>
                </a:solidFill>
                <a:hlinkClick r:id="rId3"/>
              </a:rPr>
              <a:t>https://searchcustomerexperience.techtarget.com/definition/integration</a:t>
            </a:r>
            <a:r>
              <a:rPr lang="en-US" sz="1050" dirty="0">
                <a:solidFill>
                  <a:schemeClr val="tx1"/>
                </a:solidFill>
              </a:rPr>
              <a:t> [retrieved 210930]</a:t>
            </a:r>
          </a:p>
          <a:p>
            <a:pPr marL="457200" indent="-457200">
              <a:spcBef>
                <a:spcPts val="0"/>
              </a:spcBef>
              <a:buFont typeface="+mj-lt"/>
              <a:buAutoNum type="arabicPeriod" startAt="36"/>
            </a:pPr>
            <a:r>
              <a:rPr lang="en-US" sz="1050" dirty="0" err="1"/>
              <a:t>Gisselquist</a:t>
            </a:r>
            <a:r>
              <a:rPr lang="en-US" sz="1050" dirty="0"/>
              <a:t>, Rachel M. (2020) </a:t>
            </a:r>
            <a:r>
              <a:rPr lang="en-US" sz="1050" i="1" dirty="0"/>
              <a:t>Involuntary migration, inequality, and integration: national and subnational influences. </a:t>
            </a:r>
            <a:r>
              <a:rPr lang="en-US" sz="1050" dirty="0"/>
              <a:t>In </a:t>
            </a:r>
            <a:r>
              <a:rPr lang="en-US" sz="1050" i="1" dirty="0"/>
              <a:t>Journal of Ethnic and Migration Studies. </a:t>
            </a:r>
            <a:r>
              <a:rPr lang="en-US" sz="1050" dirty="0"/>
              <a:t>p. 2 </a:t>
            </a:r>
          </a:p>
          <a:p>
            <a:pPr marL="457200" indent="-457200">
              <a:spcBef>
                <a:spcPts val="0"/>
              </a:spcBef>
              <a:buFont typeface="+mj-lt"/>
              <a:buAutoNum type="arabicPeriod" startAt="36"/>
            </a:pPr>
            <a:r>
              <a:rPr lang="sv-SE" sz="1050" dirty="0"/>
              <a:t>International </a:t>
            </a:r>
            <a:r>
              <a:rPr lang="sv-SE" sz="1050" dirty="0" err="1"/>
              <a:t>Organization</a:t>
            </a:r>
            <a:r>
              <a:rPr lang="sv-SE" sz="1050" dirty="0"/>
              <a:t> for Migration (2019). </a:t>
            </a:r>
            <a:r>
              <a:rPr lang="sv-SE" sz="1050" i="1" dirty="0" err="1"/>
              <a:t>Glossary</a:t>
            </a:r>
            <a:r>
              <a:rPr lang="sv-SE" sz="1050" i="1" dirty="0"/>
              <a:t> on Migration. </a:t>
            </a:r>
            <a:r>
              <a:rPr lang="sv-SE" sz="1050" dirty="0" err="1"/>
              <a:t>Retrieved</a:t>
            </a:r>
            <a:r>
              <a:rPr lang="sv-SE" sz="1050" dirty="0"/>
              <a:t> from </a:t>
            </a:r>
            <a:r>
              <a:rPr lang="sv-SE" sz="1050" u="sng" dirty="0">
                <a:hlinkClick r:id="rId4"/>
              </a:rPr>
              <a:t>https://publications.iom.int/system/files/pdf/iml_34_glossary.pdf</a:t>
            </a:r>
            <a:r>
              <a:rPr lang="sv-SE" sz="1050" dirty="0"/>
              <a:t> [</a:t>
            </a:r>
            <a:r>
              <a:rPr lang="sv-SE" sz="1050" dirty="0" err="1"/>
              <a:t>retrieved</a:t>
            </a:r>
            <a:r>
              <a:rPr lang="sv-SE" sz="1050" dirty="0"/>
              <a:t> 210907]. P. 12</a:t>
            </a:r>
          </a:p>
          <a:p>
            <a:pPr marL="457200" indent="-457200">
              <a:spcBef>
                <a:spcPts val="0"/>
              </a:spcBef>
              <a:buFont typeface="+mj-lt"/>
              <a:buAutoNum type="arabicPeriod" startAt="36"/>
            </a:pPr>
            <a:r>
              <a:rPr lang="sv-SE" sz="1050" dirty="0"/>
              <a:t>International </a:t>
            </a:r>
            <a:r>
              <a:rPr lang="sv-SE" sz="1050" dirty="0" err="1"/>
              <a:t>Organization</a:t>
            </a:r>
            <a:r>
              <a:rPr lang="sv-SE" sz="1050" dirty="0"/>
              <a:t> for Migration (2019). </a:t>
            </a:r>
            <a:r>
              <a:rPr lang="sv-SE" sz="1050" i="1" dirty="0" err="1"/>
              <a:t>Glossary</a:t>
            </a:r>
            <a:r>
              <a:rPr lang="sv-SE" sz="1050" i="1" dirty="0"/>
              <a:t> on Migration. </a:t>
            </a:r>
            <a:r>
              <a:rPr lang="sv-SE" sz="1050" dirty="0" err="1"/>
              <a:t>Retrieved</a:t>
            </a:r>
            <a:r>
              <a:rPr lang="sv-SE" sz="1050" dirty="0"/>
              <a:t> from </a:t>
            </a:r>
            <a:r>
              <a:rPr lang="sv-SE" sz="1050" u="sng" dirty="0">
                <a:hlinkClick r:id="rId4"/>
              </a:rPr>
              <a:t>https://publications.iom.int/system/files/pdf/iml_34_glossary.pdf</a:t>
            </a:r>
            <a:r>
              <a:rPr lang="sv-SE" sz="1050" dirty="0"/>
              <a:t> [</a:t>
            </a:r>
            <a:r>
              <a:rPr lang="sv-SE" sz="1050" dirty="0" err="1"/>
              <a:t>retrieved</a:t>
            </a:r>
            <a:r>
              <a:rPr lang="sv-SE" sz="1050" dirty="0"/>
              <a:t> 210907]. P. 12</a:t>
            </a:r>
          </a:p>
          <a:p>
            <a:pPr marL="457200" indent="-457200">
              <a:spcBef>
                <a:spcPts val="0"/>
              </a:spcBef>
              <a:buFont typeface="+mj-lt"/>
              <a:buAutoNum type="arabicPeriod" startAt="36"/>
            </a:pPr>
            <a:r>
              <a:rPr lang="sv-SE" sz="1050" dirty="0"/>
              <a:t>International </a:t>
            </a:r>
            <a:r>
              <a:rPr lang="sv-SE" sz="1050" dirty="0" err="1"/>
              <a:t>Organization</a:t>
            </a:r>
            <a:r>
              <a:rPr lang="sv-SE" sz="1050" dirty="0"/>
              <a:t> for Migration (2019). </a:t>
            </a:r>
            <a:r>
              <a:rPr lang="sv-SE" sz="1050" i="1" dirty="0" err="1"/>
              <a:t>Glossary</a:t>
            </a:r>
            <a:r>
              <a:rPr lang="sv-SE" sz="1050" i="1" dirty="0"/>
              <a:t> on Migration. </a:t>
            </a:r>
            <a:r>
              <a:rPr lang="sv-SE" sz="1050" dirty="0" err="1"/>
              <a:t>Retrieved</a:t>
            </a:r>
            <a:r>
              <a:rPr lang="sv-SE" sz="1050" dirty="0"/>
              <a:t> from </a:t>
            </a:r>
            <a:r>
              <a:rPr lang="sv-SE" sz="1050" u="sng" dirty="0">
                <a:hlinkClick r:id="rId4"/>
              </a:rPr>
              <a:t>https://publications.iom.int/system/files/pdf/iml_34_glossary.pdf</a:t>
            </a:r>
            <a:r>
              <a:rPr lang="sv-SE" sz="1050" dirty="0"/>
              <a:t> [</a:t>
            </a:r>
            <a:r>
              <a:rPr lang="sv-SE" sz="1050" dirty="0" err="1"/>
              <a:t>retrieved</a:t>
            </a:r>
            <a:r>
              <a:rPr lang="sv-SE" sz="1050" dirty="0"/>
              <a:t> 210907]. P. 200</a:t>
            </a:r>
          </a:p>
          <a:p>
            <a:pPr marL="457200" indent="-457200">
              <a:spcBef>
                <a:spcPts val="0"/>
              </a:spcBef>
              <a:buFont typeface="+mj-lt"/>
              <a:buAutoNum type="arabicPeriod" startAt="36"/>
            </a:pPr>
            <a:r>
              <a:rPr lang="sv-SE" sz="1050" dirty="0"/>
              <a:t>International </a:t>
            </a:r>
            <a:r>
              <a:rPr lang="sv-SE" sz="1050" dirty="0" err="1"/>
              <a:t>Organization</a:t>
            </a:r>
            <a:r>
              <a:rPr lang="sv-SE" sz="1050" dirty="0"/>
              <a:t> for Migration (2019). </a:t>
            </a:r>
            <a:r>
              <a:rPr lang="sv-SE" sz="1050" i="1" dirty="0" err="1"/>
              <a:t>Glossary</a:t>
            </a:r>
            <a:r>
              <a:rPr lang="sv-SE" sz="1050" i="1" dirty="0"/>
              <a:t> on Migration. </a:t>
            </a:r>
            <a:r>
              <a:rPr lang="sv-SE" sz="1050" dirty="0" err="1"/>
              <a:t>Retrieved</a:t>
            </a:r>
            <a:r>
              <a:rPr lang="sv-SE" sz="1050" dirty="0"/>
              <a:t> from </a:t>
            </a:r>
            <a:r>
              <a:rPr lang="sv-SE" sz="1050" u="sng" dirty="0">
                <a:hlinkClick r:id="rId4"/>
              </a:rPr>
              <a:t>https://publications.iom.int/system/files/pdf/iml_34_glossary.pdf</a:t>
            </a:r>
            <a:r>
              <a:rPr lang="sv-SE" sz="1050" dirty="0"/>
              <a:t> [</a:t>
            </a:r>
            <a:r>
              <a:rPr lang="sv-SE" sz="1050" dirty="0" err="1"/>
              <a:t>retrieved</a:t>
            </a:r>
            <a:r>
              <a:rPr lang="sv-SE" sz="1050" dirty="0"/>
              <a:t> 210907]. P. 201</a:t>
            </a:r>
          </a:p>
          <a:p>
            <a:pPr marL="457200" indent="-457200">
              <a:spcBef>
                <a:spcPts val="0"/>
              </a:spcBef>
              <a:buFont typeface="+mj-lt"/>
              <a:buAutoNum type="arabicPeriod" startAt="36"/>
            </a:pPr>
            <a:r>
              <a:rPr lang="sv-SE" sz="1050" dirty="0" err="1"/>
              <a:t>Holtug</a:t>
            </a:r>
            <a:r>
              <a:rPr lang="sv-SE" sz="1050" dirty="0"/>
              <a:t>, Nils (2011). </a:t>
            </a:r>
            <a:r>
              <a:rPr lang="sv-SE" sz="1050" i="1" dirty="0"/>
              <a:t>The </a:t>
            </a:r>
            <a:r>
              <a:rPr lang="sv-SE" sz="1050" i="1" dirty="0" err="1"/>
              <a:t>Ethics</a:t>
            </a:r>
            <a:r>
              <a:rPr lang="sv-SE" sz="1050" i="1" dirty="0"/>
              <a:t> </a:t>
            </a:r>
            <a:r>
              <a:rPr lang="sv-SE" sz="1050" i="1" dirty="0" err="1"/>
              <a:t>of</a:t>
            </a:r>
            <a:r>
              <a:rPr lang="sv-SE" sz="1050" i="1" dirty="0"/>
              <a:t> Immigration Policy. </a:t>
            </a:r>
            <a:r>
              <a:rPr lang="sv-SE" sz="1050" dirty="0"/>
              <a:t>In </a:t>
            </a:r>
            <a:r>
              <a:rPr lang="sv-SE" sz="1050" i="1" dirty="0"/>
              <a:t>Nordic Journal </a:t>
            </a:r>
            <a:r>
              <a:rPr lang="sv-SE" sz="1050" i="1" dirty="0" err="1"/>
              <a:t>of</a:t>
            </a:r>
            <a:r>
              <a:rPr lang="sv-SE" sz="1050" i="1" dirty="0"/>
              <a:t> Migration Research. </a:t>
            </a:r>
            <a:r>
              <a:rPr lang="sv-SE" sz="1050" dirty="0"/>
              <a:t>p. 4</a:t>
            </a:r>
          </a:p>
          <a:p>
            <a:pPr marL="457200" indent="-457200">
              <a:spcBef>
                <a:spcPts val="0"/>
              </a:spcBef>
              <a:buFont typeface="+mj-lt"/>
              <a:buAutoNum type="arabicPeriod" startAt="36"/>
            </a:pPr>
            <a:r>
              <a:rPr lang="sv-SE" sz="1050" dirty="0" err="1"/>
              <a:t>Holtug</a:t>
            </a:r>
            <a:r>
              <a:rPr lang="sv-SE" sz="1050" dirty="0"/>
              <a:t>, Nils (2011). </a:t>
            </a:r>
            <a:r>
              <a:rPr lang="sv-SE" sz="1050" i="1" dirty="0"/>
              <a:t>The </a:t>
            </a:r>
            <a:r>
              <a:rPr lang="sv-SE" sz="1050" i="1" dirty="0" err="1"/>
              <a:t>Ethics</a:t>
            </a:r>
            <a:r>
              <a:rPr lang="sv-SE" sz="1050" i="1" dirty="0"/>
              <a:t> </a:t>
            </a:r>
            <a:r>
              <a:rPr lang="sv-SE" sz="1050" i="1" dirty="0" err="1"/>
              <a:t>of</a:t>
            </a:r>
            <a:r>
              <a:rPr lang="sv-SE" sz="1050" i="1" dirty="0"/>
              <a:t> Immigration Policy. </a:t>
            </a:r>
            <a:r>
              <a:rPr lang="sv-SE" sz="1050" dirty="0"/>
              <a:t>In </a:t>
            </a:r>
            <a:r>
              <a:rPr lang="sv-SE" sz="1050" i="1" dirty="0"/>
              <a:t>Nordic Journal </a:t>
            </a:r>
            <a:r>
              <a:rPr lang="sv-SE" sz="1050" i="1" dirty="0" err="1"/>
              <a:t>of</a:t>
            </a:r>
            <a:r>
              <a:rPr lang="sv-SE" sz="1050" i="1" dirty="0"/>
              <a:t> Migration Research. </a:t>
            </a:r>
            <a:r>
              <a:rPr lang="sv-SE" sz="1050" dirty="0"/>
              <a:t>p. 9</a:t>
            </a:r>
            <a:endParaRPr lang="en-US" sz="1050" dirty="0"/>
          </a:p>
          <a:p>
            <a:pPr marL="457200" indent="-457200">
              <a:spcBef>
                <a:spcPts val="0"/>
              </a:spcBef>
              <a:buFont typeface="+mj-lt"/>
              <a:buAutoNum type="arabicPeriod" startAt="36"/>
            </a:pPr>
            <a:endParaRPr lang="en-US" sz="1050" dirty="0">
              <a:solidFill>
                <a:schemeClr val="tx1"/>
              </a:solidFill>
            </a:endParaRPr>
          </a:p>
          <a:p>
            <a:pPr marL="457200" indent="-457200">
              <a:spcBef>
                <a:spcPts val="0"/>
              </a:spcBef>
              <a:buFont typeface="+mj-lt"/>
              <a:buAutoNum type="arabicPeriod" startAt="36"/>
            </a:pPr>
            <a:endParaRPr lang="en-US" sz="1050" dirty="0"/>
          </a:p>
        </p:txBody>
      </p:sp>
    </p:spTree>
    <p:extLst>
      <p:ext uri="{BB962C8B-B14F-4D97-AF65-F5344CB8AC3E}">
        <p14:creationId xmlns:p14="http://schemas.microsoft.com/office/powerpoint/2010/main" val="25305984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FB3980-9B2E-467D-9E3B-120C514149FB}"/>
              </a:ext>
            </a:extLst>
          </p:cNvPr>
          <p:cNvSpPr>
            <a:spLocks noGrp="1"/>
          </p:cNvSpPr>
          <p:nvPr>
            <p:ph type="title"/>
          </p:nvPr>
        </p:nvSpPr>
        <p:spPr/>
        <p:txBody>
          <a:bodyPr>
            <a:normAutofit/>
          </a:bodyPr>
          <a:lstStyle/>
          <a:p>
            <a:pPr marL="541338" indent="-541338"/>
            <a:r>
              <a:rPr lang="sv-SE" sz="3200" b="1" dirty="0"/>
              <a:t>1.	</a:t>
            </a:r>
            <a:r>
              <a:rPr lang="sv-SE" sz="3200" b="1" dirty="0" err="1"/>
              <a:t>Societal</a:t>
            </a:r>
            <a:r>
              <a:rPr lang="sv-SE" sz="3200" b="1" dirty="0"/>
              <a:t> </a:t>
            </a:r>
            <a:r>
              <a:rPr lang="sv-SE" sz="3200" b="1" dirty="0" err="1"/>
              <a:t>impacts</a:t>
            </a:r>
            <a:r>
              <a:rPr lang="sv-SE" sz="3200" b="1" dirty="0"/>
              <a:t> of </a:t>
            </a:r>
            <a:r>
              <a:rPr lang="sv-SE" sz="3200" b="1" dirty="0" err="1"/>
              <a:t>mass</a:t>
            </a:r>
            <a:r>
              <a:rPr lang="sv-SE" sz="3200" b="1" dirty="0"/>
              <a:t> </a:t>
            </a:r>
            <a:r>
              <a:rPr lang="sv-SE" sz="3200" b="1" dirty="0" err="1"/>
              <a:t>displacement</a:t>
            </a:r>
            <a:r>
              <a:rPr lang="sv-SE" sz="3200" b="1" dirty="0"/>
              <a:t> </a:t>
            </a:r>
            <a:br>
              <a:rPr lang="sv-SE" sz="3200" b="1" dirty="0"/>
            </a:br>
            <a:r>
              <a:rPr lang="sv-SE" sz="2000" dirty="0" err="1"/>
              <a:t>Questions</a:t>
            </a:r>
            <a:r>
              <a:rPr lang="sv-SE" sz="2000" dirty="0"/>
              <a:t> for </a:t>
            </a:r>
            <a:r>
              <a:rPr lang="sv-SE" sz="2000" dirty="0" err="1"/>
              <a:t>reflection</a:t>
            </a:r>
            <a:endParaRPr lang="sv-SE" sz="3200" dirty="0"/>
          </a:p>
        </p:txBody>
      </p:sp>
      <p:sp>
        <p:nvSpPr>
          <p:cNvPr id="4" name="Platshållare för bildnummer 3">
            <a:extLst>
              <a:ext uri="{FF2B5EF4-FFF2-40B4-BE49-F238E27FC236}">
                <a16:creationId xmlns:a16="http://schemas.microsoft.com/office/drawing/2014/main" id="{230959D5-0A7A-4FF9-B91C-D97AD7537CD3}"/>
              </a:ext>
            </a:extLst>
          </p:cNvPr>
          <p:cNvSpPr>
            <a:spLocks noGrp="1"/>
          </p:cNvSpPr>
          <p:nvPr>
            <p:ph type="sldNum" sz="quarter" idx="12"/>
          </p:nvPr>
        </p:nvSpPr>
        <p:spPr>
          <a:xfrm>
            <a:off x="10688096" y="6459785"/>
            <a:ext cx="1312025" cy="365125"/>
          </a:xfrm>
        </p:spPr>
        <p:txBody>
          <a:bodyPr/>
          <a:lstStyle/>
          <a:p>
            <a:r>
              <a:rPr lang="en-GB" dirty="0"/>
              <a:t>1</a:t>
            </a:r>
          </a:p>
        </p:txBody>
      </p:sp>
      <p:pic>
        <p:nvPicPr>
          <p:cNvPr id="5" name="Bild 4" descr="Frågetecken med hel fyllning">
            <a:extLst>
              <a:ext uri="{FF2B5EF4-FFF2-40B4-BE49-F238E27FC236}">
                <a16:creationId xmlns:a16="http://schemas.microsoft.com/office/drawing/2014/main" id="{E345FB74-FC19-4108-A4B9-88281CFBAF8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05384" y="2464373"/>
            <a:ext cx="658756" cy="658756"/>
          </a:xfrm>
          <a:prstGeom prst="rect">
            <a:avLst/>
          </a:prstGeom>
        </p:spPr>
      </p:pic>
      <p:pic>
        <p:nvPicPr>
          <p:cNvPr id="6" name="Bild 5" descr="Frågetecken med hel fyllning">
            <a:extLst>
              <a:ext uri="{FF2B5EF4-FFF2-40B4-BE49-F238E27FC236}">
                <a16:creationId xmlns:a16="http://schemas.microsoft.com/office/drawing/2014/main" id="{100C304A-2511-4A9A-9FBA-76AF1AEFC85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05384" y="3834731"/>
            <a:ext cx="658756" cy="658756"/>
          </a:xfrm>
          <a:prstGeom prst="rect">
            <a:avLst/>
          </a:prstGeom>
        </p:spPr>
      </p:pic>
      <p:sp>
        <p:nvSpPr>
          <p:cNvPr id="7" name="textruta 6">
            <a:extLst>
              <a:ext uri="{FF2B5EF4-FFF2-40B4-BE49-F238E27FC236}">
                <a16:creationId xmlns:a16="http://schemas.microsoft.com/office/drawing/2014/main" id="{3DE4499C-439A-44EE-BB1E-A0240B9B3073}"/>
              </a:ext>
            </a:extLst>
          </p:cNvPr>
          <p:cNvSpPr txBox="1"/>
          <p:nvPr/>
        </p:nvSpPr>
        <p:spPr>
          <a:xfrm>
            <a:off x="2224255" y="2355596"/>
            <a:ext cx="8852262" cy="3062377"/>
          </a:xfrm>
          <a:prstGeom prst="rect">
            <a:avLst/>
          </a:prstGeom>
          <a:noFill/>
        </p:spPr>
        <p:txBody>
          <a:bodyPr wrap="square" rtlCol="0">
            <a:spAutoFit/>
          </a:bodyPr>
          <a:lstStyle/>
          <a:p>
            <a:pPr marL="292608" lvl="1"/>
            <a:r>
              <a:rPr lang="sv-SE" dirty="0" err="1">
                <a:solidFill>
                  <a:schemeClr val="tx1">
                    <a:lumMod val="75000"/>
                    <a:lumOff val="25000"/>
                  </a:schemeClr>
                </a:solidFill>
              </a:rPr>
              <a:t>Module</a:t>
            </a:r>
            <a:r>
              <a:rPr lang="sv-SE" dirty="0">
                <a:solidFill>
                  <a:schemeClr val="tx1">
                    <a:lumMod val="75000"/>
                    <a:lumOff val="25000"/>
                  </a:schemeClr>
                </a:solidFill>
              </a:rPr>
              <a:t> 3 </a:t>
            </a:r>
            <a:r>
              <a:rPr lang="sv-SE" dirty="0" err="1">
                <a:solidFill>
                  <a:schemeClr val="tx1">
                    <a:lumMod val="75000"/>
                    <a:lumOff val="25000"/>
                  </a:schemeClr>
                </a:solidFill>
              </a:rPr>
              <a:t>presented</a:t>
            </a:r>
            <a:r>
              <a:rPr lang="sv-SE" dirty="0">
                <a:solidFill>
                  <a:schemeClr val="tx1">
                    <a:lumMod val="75000"/>
                    <a:lumOff val="25000"/>
                  </a:schemeClr>
                </a:solidFill>
              </a:rPr>
              <a:t> </a:t>
            </a:r>
            <a:r>
              <a:rPr lang="sv-SE" dirty="0" err="1">
                <a:solidFill>
                  <a:schemeClr val="tx1">
                    <a:lumMod val="75000"/>
                    <a:lumOff val="25000"/>
                  </a:schemeClr>
                </a:solidFill>
              </a:rPr>
              <a:t>several</a:t>
            </a:r>
            <a:r>
              <a:rPr lang="sv-SE" dirty="0">
                <a:solidFill>
                  <a:schemeClr val="tx1">
                    <a:lumMod val="75000"/>
                    <a:lumOff val="25000"/>
                  </a:schemeClr>
                </a:solidFill>
              </a:rPr>
              <a:t> </a:t>
            </a:r>
            <a:r>
              <a:rPr lang="sv-SE" dirty="0" err="1">
                <a:solidFill>
                  <a:schemeClr val="tx1">
                    <a:lumMod val="75000"/>
                    <a:lumOff val="25000"/>
                  </a:schemeClr>
                </a:solidFill>
              </a:rPr>
              <a:t>examples</a:t>
            </a:r>
            <a:r>
              <a:rPr lang="sv-SE" dirty="0">
                <a:solidFill>
                  <a:schemeClr val="tx1">
                    <a:lumMod val="75000"/>
                    <a:lumOff val="25000"/>
                  </a:schemeClr>
                </a:solidFill>
              </a:rPr>
              <a:t> </a:t>
            </a:r>
            <a:r>
              <a:rPr lang="sv-SE" dirty="0" err="1">
                <a:solidFill>
                  <a:schemeClr val="tx1">
                    <a:lumMod val="75000"/>
                    <a:lumOff val="25000"/>
                  </a:schemeClr>
                </a:solidFill>
              </a:rPr>
              <a:t>of</a:t>
            </a:r>
            <a:r>
              <a:rPr lang="sv-SE" dirty="0">
                <a:solidFill>
                  <a:schemeClr val="tx1">
                    <a:lumMod val="75000"/>
                    <a:lumOff val="25000"/>
                  </a:schemeClr>
                </a:solidFill>
              </a:rPr>
              <a:t> recent </a:t>
            </a:r>
            <a:r>
              <a:rPr lang="sv-SE" dirty="0" err="1">
                <a:solidFill>
                  <a:schemeClr val="tx1">
                    <a:lumMod val="75000"/>
                    <a:lumOff val="25000"/>
                  </a:schemeClr>
                </a:solidFill>
              </a:rPr>
              <a:t>mass</a:t>
            </a:r>
            <a:r>
              <a:rPr lang="sv-SE" dirty="0">
                <a:solidFill>
                  <a:schemeClr val="tx1">
                    <a:lumMod val="75000"/>
                    <a:lumOff val="25000"/>
                  </a:schemeClr>
                </a:solidFill>
              </a:rPr>
              <a:t> </a:t>
            </a:r>
            <a:r>
              <a:rPr lang="sv-SE" dirty="0" err="1">
                <a:solidFill>
                  <a:schemeClr val="tx1">
                    <a:lumMod val="75000"/>
                    <a:lumOff val="25000"/>
                  </a:schemeClr>
                </a:solidFill>
              </a:rPr>
              <a:t>displacements</a:t>
            </a:r>
            <a:r>
              <a:rPr lang="sv-SE" dirty="0">
                <a:solidFill>
                  <a:schemeClr val="tx1">
                    <a:lumMod val="75000"/>
                    <a:lumOff val="25000"/>
                  </a:schemeClr>
                </a:solidFill>
              </a:rPr>
              <a:t> </a:t>
            </a:r>
            <a:r>
              <a:rPr lang="sv-SE" dirty="0" err="1">
                <a:solidFill>
                  <a:schemeClr val="tx1">
                    <a:lumMod val="75000"/>
                    <a:lumOff val="25000"/>
                  </a:schemeClr>
                </a:solidFill>
              </a:rPr>
              <a:t>of</a:t>
            </a:r>
            <a:r>
              <a:rPr lang="sv-SE" dirty="0">
                <a:solidFill>
                  <a:schemeClr val="tx1">
                    <a:lumMod val="75000"/>
                    <a:lumOff val="25000"/>
                  </a:schemeClr>
                </a:solidFill>
              </a:rPr>
              <a:t> populations.</a:t>
            </a:r>
          </a:p>
          <a:p>
            <a:pPr marL="292608" lvl="1"/>
            <a:r>
              <a:rPr lang="sv-SE" dirty="0" err="1">
                <a:solidFill>
                  <a:schemeClr val="tx1">
                    <a:lumMod val="75000"/>
                    <a:lumOff val="25000"/>
                  </a:schemeClr>
                </a:solidFill>
              </a:rPr>
              <a:t>Can</a:t>
            </a:r>
            <a:r>
              <a:rPr lang="sv-SE" dirty="0">
                <a:solidFill>
                  <a:schemeClr val="tx1">
                    <a:lumMod val="75000"/>
                    <a:lumOff val="25000"/>
                  </a:schemeClr>
                </a:solidFill>
              </a:rPr>
              <a:t> </a:t>
            </a:r>
            <a:r>
              <a:rPr lang="sv-SE" dirty="0" err="1">
                <a:solidFill>
                  <a:schemeClr val="tx1">
                    <a:lumMod val="75000"/>
                    <a:lumOff val="25000"/>
                  </a:schemeClr>
                </a:solidFill>
              </a:rPr>
              <a:t>you</a:t>
            </a:r>
            <a:r>
              <a:rPr lang="sv-SE" dirty="0">
                <a:solidFill>
                  <a:schemeClr val="tx1">
                    <a:lumMod val="75000"/>
                    <a:lumOff val="25000"/>
                  </a:schemeClr>
                </a:solidFill>
              </a:rPr>
              <a:t> </a:t>
            </a:r>
            <a:r>
              <a:rPr lang="sv-SE" dirty="0" err="1">
                <a:solidFill>
                  <a:schemeClr val="tx1">
                    <a:lumMod val="75000"/>
                    <a:lumOff val="25000"/>
                  </a:schemeClr>
                </a:solidFill>
              </a:rPr>
              <a:t>reflect</a:t>
            </a:r>
            <a:r>
              <a:rPr lang="sv-SE" dirty="0">
                <a:solidFill>
                  <a:schemeClr val="tx1">
                    <a:lumMod val="75000"/>
                    <a:lumOff val="25000"/>
                  </a:schemeClr>
                </a:solidFill>
              </a:rPr>
              <a:t> on the potential </a:t>
            </a:r>
            <a:r>
              <a:rPr lang="sv-SE" dirty="0" err="1">
                <a:solidFill>
                  <a:schemeClr val="tx1">
                    <a:lumMod val="75000"/>
                    <a:lumOff val="25000"/>
                  </a:schemeClr>
                </a:solidFill>
              </a:rPr>
              <a:t>societal</a:t>
            </a:r>
            <a:r>
              <a:rPr lang="sv-SE" dirty="0">
                <a:solidFill>
                  <a:schemeClr val="tx1">
                    <a:lumMod val="75000"/>
                    <a:lumOff val="25000"/>
                  </a:schemeClr>
                </a:solidFill>
              </a:rPr>
              <a:t> </a:t>
            </a:r>
            <a:r>
              <a:rPr lang="sv-SE" dirty="0" err="1">
                <a:solidFill>
                  <a:schemeClr val="tx1">
                    <a:lumMod val="75000"/>
                    <a:lumOff val="25000"/>
                  </a:schemeClr>
                </a:solidFill>
              </a:rPr>
              <a:t>impacts</a:t>
            </a:r>
            <a:r>
              <a:rPr lang="sv-SE" dirty="0">
                <a:solidFill>
                  <a:schemeClr val="tx1">
                    <a:lumMod val="75000"/>
                    <a:lumOff val="25000"/>
                  </a:schemeClr>
                </a:solidFill>
              </a:rPr>
              <a:t> </a:t>
            </a:r>
            <a:r>
              <a:rPr lang="sv-SE" dirty="0" err="1">
                <a:solidFill>
                  <a:schemeClr val="tx1">
                    <a:lumMod val="75000"/>
                    <a:lumOff val="25000"/>
                  </a:schemeClr>
                </a:solidFill>
              </a:rPr>
              <a:t>of</a:t>
            </a:r>
            <a:r>
              <a:rPr lang="sv-SE" dirty="0">
                <a:solidFill>
                  <a:schemeClr val="tx1">
                    <a:lumMod val="75000"/>
                    <a:lumOff val="25000"/>
                  </a:schemeClr>
                </a:solidFill>
              </a:rPr>
              <a:t> </a:t>
            </a:r>
            <a:r>
              <a:rPr lang="sv-SE" dirty="0" err="1">
                <a:solidFill>
                  <a:schemeClr val="tx1">
                    <a:lumMod val="75000"/>
                    <a:lumOff val="25000"/>
                  </a:schemeClr>
                </a:solidFill>
              </a:rPr>
              <a:t>some</a:t>
            </a:r>
            <a:r>
              <a:rPr lang="sv-SE" dirty="0">
                <a:solidFill>
                  <a:schemeClr val="tx1">
                    <a:lumMod val="75000"/>
                    <a:lumOff val="25000"/>
                  </a:schemeClr>
                </a:solidFill>
              </a:rPr>
              <a:t> </a:t>
            </a:r>
            <a:r>
              <a:rPr lang="sv-SE" dirty="0" err="1">
                <a:solidFill>
                  <a:schemeClr val="tx1">
                    <a:lumMod val="75000"/>
                    <a:lumOff val="25000"/>
                  </a:schemeClr>
                </a:solidFill>
              </a:rPr>
              <a:t>of</a:t>
            </a:r>
            <a:r>
              <a:rPr lang="sv-SE" dirty="0">
                <a:solidFill>
                  <a:schemeClr val="tx1">
                    <a:lumMod val="75000"/>
                    <a:lumOff val="25000"/>
                  </a:schemeClr>
                </a:solidFill>
              </a:rPr>
              <a:t> </a:t>
            </a:r>
            <a:r>
              <a:rPr lang="sv-SE" dirty="0" err="1">
                <a:solidFill>
                  <a:schemeClr val="tx1">
                    <a:lumMod val="75000"/>
                    <a:lumOff val="25000"/>
                  </a:schemeClr>
                </a:solidFill>
              </a:rPr>
              <a:t>these</a:t>
            </a:r>
            <a:r>
              <a:rPr lang="sv-SE" dirty="0">
                <a:solidFill>
                  <a:schemeClr val="tx1">
                    <a:lumMod val="75000"/>
                    <a:lumOff val="25000"/>
                  </a:schemeClr>
                </a:solidFill>
              </a:rPr>
              <a:t> </a:t>
            </a:r>
            <a:r>
              <a:rPr lang="sv-SE" dirty="0" err="1">
                <a:solidFill>
                  <a:schemeClr val="tx1">
                    <a:lumMod val="75000"/>
                    <a:lumOff val="25000"/>
                  </a:schemeClr>
                </a:solidFill>
              </a:rPr>
              <a:t>cases</a:t>
            </a:r>
            <a:r>
              <a:rPr lang="sv-SE" dirty="0">
                <a:solidFill>
                  <a:schemeClr val="tx1">
                    <a:lumMod val="75000"/>
                    <a:lumOff val="25000"/>
                  </a:schemeClr>
                </a:solidFill>
              </a:rPr>
              <a:t> </a:t>
            </a:r>
            <a:r>
              <a:rPr lang="sv-SE" dirty="0" err="1">
                <a:solidFill>
                  <a:schemeClr val="tx1">
                    <a:lumMod val="75000"/>
                    <a:lumOff val="25000"/>
                  </a:schemeClr>
                </a:solidFill>
              </a:rPr>
              <a:t>of</a:t>
            </a:r>
            <a:r>
              <a:rPr lang="sv-SE" dirty="0">
                <a:solidFill>
                  <a:schemeClr val="tx1">
                    <a:lumMod val="75000"/>
                    <a:lumOff val="25000"/>
                  </a:schemeClr>
                </a:solidFill>
              </a:rPr>
              <a:t> </a:t>
            </a:r>
            <a:r>
              <a:rPr lang="sv-SE" dirty="0" err="1">
                <a:solidFill>
                  <a:schemeClr val="tx1">
                    <a:lumMod val="75000"/>
                    <a:lumOff val="25000"/>
                  </a:schemeClr>
                </a:solidFill>
              </a:rPr>
              <a:t>mass</a:t>
            </a:r>
            <a:r>
              <a:rPr lang="sv-SE" dirty="0">
                <a:solidFill>
                  <a:schemeClr val="tx1">
                    <a:lumMod val="75000"/>
                    <a:lumOff val="25000"/>
                  </a:schemeClr>
                </a:solidFill>
              </a:rPr>
              <a:t> </a:t>
            </a:r>
            <a:r>
              <a:rPr lang="sv-SE" dirty="0" err="1">
                <a:solidFill>
                  <a:schemeClr val="tx1">
                    <a:lumMod val="75000"/>
                    <a:lumOff val="25000"/>
                  </a:schemeClr>
                </a:solidFill>
              </a:rPr>
              <a:t>displacement</a:t>
            </a:r>
            <a:r>
              <a:rPr lang="sv-SE" dirty="0">
                <a:solidFill>
                  <a:schemeClr val="tx1">
                    <a:lumMod val="75000"/>
                    <a:lumOff val="25000"/>
                  </a:schemeClr>
                </a:solidFill>
              </a:rPr>
              <a:t>?</a:t>
            </a:r>
          </a:p>
          <a:p>
            <a:pPr marL="292608" lvl="1"/>
            <a:endParaRPr lang="sv-SE" dirty="0">
              <a:solidFill>
                <a:schemeClr val="tx1">
                  <a:lumMod val="75000"/>
                  <a:lumOff val="25000"/>
                </a:schemeClr>
              </a:solidFill>
            </a:endParaRPr>
          </a:p>
          <a:p>
            <a:pPr marL="292608" lvl="1"/>
            <a:endParaRPr lang="sv-SE" dirty="0">
              <a:solidFill>
                <a:schemeClr val="tx1">
                  <a:lumMod val="75000"/>
                  <a:lumOff val="25000"/>
                </a:schemeClr>
              </a:solidFill>
            </a:endParaRPr>
          </a:p>
          <a:p>
            <a:pPr marL="292608" lvl="1">
              <a:spcAft>
                <a:spcPts val="600"/>
              </a:spcAft>
            </a:pPr>
            <a:r>
              <a:rPr lang="sv-SE" dirty="0" err="1">
                <a:solidFill>
                  <a:schemeClr val="tx1">
                    <a:lumMod val="75000"/>
                    <a:lumOff val="25000"/>
                  </a:schemeClr>
                </a:solidFill>
              </a:rPr>
              <a:t>What</a:t>
            </a:r>
            <a:r>
              <a:rPr lang="sv-SE" dirty="0">
                <a:solidFill>
                  <a:schemeClr val="tx1">
                    <a:lumMod val="75000"/>
                    <a:lumOff val="25000"/>
                  </a:schemeClr>
                </a:solidFill>
              </a:rPr>
              <a:t> do </a:t>
            </a:r>
            <a:r>
              <a:rPr lang="sv-SE" dirty="0" err="1">
                <a:solidFill>
                  <a:schemeClr val="tx1">
                    <a:lumMod val="75000"/>
                    <a:lumOff val="25000"/>
                  </a:schemeClr>
                </a:solidFill>
              </a:rPr>
              <a:t>you</a:t>
            </a:r>
            <a:r>
              <a:rPr lang="sv-SE" dirty="0">
                <a:solidFill>
                  <a:schemeClr val="tx1">
                    <a:lumMod val="75000"/>
                    <a:lumOff val="25000"/>
                  </a:schemeClr>
                </a:solidFill>
              </a:rPr>
              <a:t> for </a:t>
            </a:r>
            <a:r>
              <a:rPr lang="sv-SE" dirty="0" err="1">
                <a:solidFill>
                  <a:schemeClr val="tx1">
                    <a:lumMod val="75000"/>
                    <a:lumOff val="25000"/>
                  </a:schemeClr>
                </a:solidFill>
              </a:rPr>
              <a:t>instance</a:t>
            </a:r>
            <a:r>
              <a:rPr lang="sv-SE" dirty="0">
                <a:solidFill>
                  <a:schemeClr val="tx1">
                    <a:lumMod val="75000"/>
                    <a:lumOff val="25000"/>
                  </a:schemeClr>
                </a:solidFill>
              </a:rPr>
              <a:t> </a:t>
            </a:r>
            <a:r>
              <a:rPr lang="sv-SE" dirty="0" err="1">
                <a:solidFill>
                  <a:schemeClr val="tx1">
                    <a:lumMod val="75000"/>
                    <a:lumOff val="25000"/>
                  </a:schemeClr>
                </a:solidFill>
              </a:rPr>
              <a:t>think</a:t>
            </a:r>
            <a:r>
              <a:rPr lang="sv-SE" dirty="0">
                <a:solidFill>
                  <a:schemeClr val="tx1">
                    <a:lumMod val="75000"/>
                    <a:lumOff val="25000"/>
                  </a:schemeClr>
                </a:solidFill>
              </a:rPr>
              <a:t> the </a:t>
            </a:r>
            <a:r>
              <a:rPr lang="sv-SE" dirty="0" err="1">
                <a:solidFill>
                  <a:schemeClr val="tx1">
                    <a:lumMod val="75000"/>
                    <a:lumOff val="25000"/>
                  </a:schemeClr>
                </a:solidFill>
              </a:rPr>
              <a:t>impacts</a:t>
            </a:r>
            <a:r>
              <a:rPr lang="sv-SE" dirty="0">
                <a:solidFill>
                  <a:schemeClr val="tx1">
                    <a:lumMod val="75000"/>
                    <a:lumOff val="25000"/>
                  </a:schemeClr>
                </a:solidFill>
              </a:rPr>
              <a:t> </a:t>
            </a:r>
            <a:r>
              <a:rPr lang="sv-SE" dirty="0" err="1">
                <a:solidFill>
                  <a:schemeClr val="tx1">
                    <a:lumMod val="75000"/>
                    <a:lumOff val="25000"/>
                  </a:schemeClr>
                </a:solidFill>
              </a:rPr>
              <a:t>would</a:t>
            </a:r>
            <a:r>
              <a:rPr lang="sv-SE" dirty="0">
                <a:solidFill>
                  <a:schemeClr val="tx1">
                    <a:lumMod val="75000"/>
                    <a:lumOff val="25000"/>
                  </a:schemeClr>
                </a:solidFill>
              </a:rPr>
              <a:t> be in terms </a:t>
            </a:r>
            <a:r>
              <a:rPr lang="sv-SE" dirty="0" err="1">
                <a:solidFill>
                  <a:schemeClr val="tx1">
                    <a:lumMod val="75000"/>
                    <a:lumOff val="25000"/>
                  </a:schemeClr>
                </a:solidFill>
              </a:rPr>
              <a:t>of</a:t>
            </a:r>
            <a:r>
              <a:rPr lang="sv-SE" dirty="0">
                <a:solidFill>
                  <a:schemeClr val="tx1">
                    <a:lumMod val="75000"/>
                    <a:lumOff val="25000"/>
                  </a:schemeClr>
                </a:solidFill>
              </a:rPr>
              <a:t>: </a:t>
            </a:r>
          </a:p>
          <a:p>
            <a:pPr marL="932688" lvl="2" indent="-457200">
              <a:buClr>
                <a:schemeClr val="accent1"/>
              </a:buClr>
              <a:buFont typeface="Arial" panose="020B0604020202020204" pitchFamily="34" charset="0"/>
              <a:buChar char="•"/>
            </a:pPr>
            <a:r>
              <a:rPr lang="sv-SE" sz="1600" dirty="0" err="1">
                <a:solidFill>
                  <a:schemeClr val="tx1">
                    <a:lumMod val="75000"/>
                    <a:lumOff val="25000"/>
                  </a:schemeClr>
                </a:solidFill>
              </a:rPr>
              <a:t>Effects</a:t>
            </a:r>
            <a:r>
              <a:rPr lang="sv-SE" sz="1600" dirty="0">
                <a:solidFill>
                  <a:schemeClr val="tx1">
                    <a:lumMod val="75000"/>
                    <a:lumOff val="25000"/>
                  </a:schemeClr>
                </a:solidFill>
              </a:rPr>
              <a:t> on </a:t>
            </a:r>
            <a:r>
              <a:rPr lang="sv-SE" sz="1600" dirty="0" err="1">
                <a:solidFill>
                  <a:schemeClr val="tx1">
                    <a:lumMod val="75000"/>
                    <a:lumOff val="25000"/>
                  </a:schemeClr>
                </a:solidFill>
              </a:rPr>
              <a:t>policies</a:t>
            </a:r>
            <a:r>
              <a:rPr lang="sv-SE" sz="1600" dirty="0">
                <a:solidFill>
                  <a:schemeClr val="tx1">
                    <a:lumMod val="75000"/>
                    <a:lumOff val="25000"/>
                  </a:schemeClr>
                </a:solidFill>
              </a:rPr>
              <a:t> and </a:t>
            </a:r>
            <a:r>
              <a:rPr lang="sv-SE" sz="1600" dirty="0" err="1">
                <a:solidFill>
                  <a:schemeClr val="tx1">
                    <a:lumMod val="75000"/>
                    <a:lumOff val="25000"/>
                  </a:schemeClr>
                </a:solidFill>
              </a:rPr>
              <a:t>politics</a:t>
            </a:r>
            <a:r>
              <a:rPr lang="sv-SE" sz="1600" dirty="0">
                <a:solidFill>
                  <a:schemeClr val="tx1">
                    <a:lumMod val="75000"/>
                    <a:lumOff val="25000"/>
                  </a:schemeClr>
                </a:solidFill>
              </a:rPr>
              <a:t>?</a:t>
            </a:r>
          </a:p>
          <a:p>
            <a:pPr marL="932688" lvl="2" indent="-457200">
              <a:buClr>
                <a:schemeClr val="accent1"/>
              </a:buClr>
              <a:buFont typeface="Arial" panose="020B0604020202020204" pitchFamily="34" charset="0"/>
              <a:buChar char="•"/>
            </a:pPr>
            <a:r>
              <a:rPr lang="sv-SE" sz="1600" dirty="0" err="1">
                <a:solidFill>
                  <a:schemeClr val="tx1">
                    <a:lumMod val="75000"/>
                    <a:lumOff val="25000"/>
                  </a:schemeClr>
                </a:solidFill>
              </a:rPr>
              <a:t>Effects</a:t>
            </a:r>
            <a:r>
              <a:rPr lang="sv-SE" sz="1600" dirty="0">
                <a:solidFill>
                  <a:schemeClr val="tx1">
                    <a:lumMod val="75000"/>
                    <a:lumOff val="25000"/>
                  </a:schemeClr>
                </a:solidFill>
              </a:rPr>
              <a:t> on the </a:t>
            </a:r>
            <a:r>
              <a:rPr lang="sv-SE" sz="1600" dirty="0" err="1">
                <a:solidFill>
                  <a:schemeClr val="tx1">
                    <a:lumMod val="75000"/>
                    <a:lumOff val="25000"/>
                  </a:schemeClr>
                </a:solidFill>
              </a:rPr>
              <a:t>surrounding</a:t>
            </a:r>
            <a:r>
              <a:rPr lang="sv-SE" sz="1600" dirty="0">
                <a:solidFill>
                  <a:schemeClr val="tx1">
                    <a:lumMod val="75000"/>
                    <a:lumOff val="25000"/>
                  </a:schemeClr>
                </a:solidFill>
              </a:rPr>
              <a:t> </a:t>
            </a:r>
            <a:r>
              <a:rPr lang="sv-SE" sz="1600" dirty="0" err="1">
                <a:solidFill>
                  <a:schemeClr val="tx1">
                    <a:lumMod val="75000"/>
                    <a:lumOff val="25000"/>
                  </a:schemeClr>
                </a:solidFill>
              </a:rPr>
              <a:t>economy</a:t>
            </a:r>
            <a:r>
              <a:rPr lang="sv-SE" sz="1600" dirty="0">
                <a:solidFill>
                  <a:schemeClr val="tx1">
                    <a:lumMod val="75000"/>
                    <a:lumOff val="25000"/>
                  </a:schemeClr>
                </a:solidFill>
              </a:rPr>
              <a:t>?</a:t>
            </a:r>
          </a:p>
          <a:p>
            <a:pPr marL="932688" lvl="2" indent="-457200">
              <a:buClr>
                <a:schemeClr val="accent1"/>
              </a:buClr>
              <a:buFont typeface="Arial" panose="020B0604020202020204" pitchFamily="34" charset="0"/>
              <a:buChar char="•"/>
            </a:pPr>
            <a:r>
              <a:rPr lang="sv-SE" sz="1600" dirty="0" err="1">
                <a:solidFill>
                  <a:schemeClr val="tx1">
                    <a:lumMod val="75000"/>
                    <a:lumOff val="25000"/>
                  </a:schemeClr>
                </a:solidFill>
              </a:rPr>
              <a:t>Effects</a:t>
            </a:r>
            <a:r>
              <a:rPr lang="sv-SE" sz="1600" dirty="0">
                <a:solidFill>
                  <a:schemeClr val="tx1">
                    <a:lumMod val="75000"/>
                    <a:lumOff val="25000"/>
                  </a:schemeClr>
                </a:solidFill>
              </a:rPr>
              <a:t> on relations </a:t>
            </a:r>
            <a:r>
              <a:rPr lang="sv-SE" sz="1600" dirty="0" err="1">
                <a:solidFill>
                  <a:schemeClr val="tx1">
                    <a:lumMod val="75000"/>
                    <a:lumOff val="25000"/>
                  </a:schemeClr>
                </a:solidFill>
              </a:rPr>
              <a:t>between</a:t>
            </a:r>
            <a:r>
              <a:rPr lang="sv-SE" sz="1600" dirty="0">
                <a:solidFill>
                  <a:schemeClr val="tx1">
                    <a:lumMod val="75000"/>
                    <a:lumOff val="25000"/>
                  </a:schemeClr>
                </a:solidFill>
              </a:rPr>
              <a:t> </a:t>
            </a:r>
            <a:r>
              <a:rPr lang="sv-SE" sz="1600" dirty="0" err="1">
                <a:solidFill>
                  <a:schemeClr val="tx1">
                    <a:lumMod val="75000"/>
                    <a:lumOff val="25000"/>
                  </a:schemeClr>
                </a:solidFill>
              </a:rPr>
              <a:t>people</a:t>
            </a:r>
            <a:r>
              <a:rPr lang="sv-SE" sz="1600" dirty="0">
                <a:solidFill>
                  <a:schemeClr val="tx1">
                    <a:lumMod val="75000"/>
                    <a:lumOff val="25000"/>
                  </a:schemeClr>
                </a:solidFill>
              </a:rPr>
              <a:t>?</a:t>
            </a:r>
          </a:p>
          <a:p>
            <a:pPr marL="932688" lvl="2" indent="-457200">
              <a:buClr>
                <a:schemeClr val="accent1"/>
              </a:buClr>
              <a:buFont typeface="Arial" panose="020B0604020202020204" pitchFamily="34" charset="0"/>
              <a:buChar char="•"/>
            </a:pPr>
            <a:r>
              <a:rPr lang="sv-SE" sz="1600" dirty="0" err="1">
                <a:solidFill>
                  <a:schemeClr val="tx1">
                    <a:lumMod val="75000"/>
                    <a:lumOff val="25000"/>
                  </a:schemeClr>
                </a:solidFill>
              </a:rPr>
              <a:t>Effects</a:t>
            </a:r>
            <a:r>
              <a:rPr lang="sv-SE" sz="1600" dirty="0">
                <a:solidFill>
                  <a:schemeClr val="tx1">
                    <a:lumMod val="75000"/>
                    <a:lumOff val="25000"/>
                  </a:schemeClr>
                </a:solidFill>
              </a:rPr>
              <a:t> on access to </a:t>
            </a:r>
            <a:r>
              <a:rPr lang="sv-SE" sz="1600" dirty="0" err="1">
                <a:solidFill>
                  <a:schemeClr val="tx1">
                    <a:lumMod val="75000"/>
                    <a:lumOff val="25000"/>
                  </a:schemeClr>
                </a:solidFill>
              </a:rPr>
              <a:t>resources</a:t>
            </a:r>
            <a:r>
              <a:rPr lang="sv-SE" sz="1600" dirty="0">
                <a:solidFill>
                  <a:schemeClr val="tx1">
                    <a:lumMod val="75000"/>
                    <a:lumOff val="25000"/>
                  </a:schemeClr>
                </a:solidFill>
              </a:rPr>
              <a:t> and services? </a:t>
            </a:r>
          </a:p>
          <a:p>
            <a:pPr marL="932688" lvl="2" indent="-457200">
              <a:buClr>
                <a:schemeClr val="accent1"/>
              </a:buClr>
              <a:buFont typeface="Arial" panose="020B0604020202020204" pitchFamily="34" charset="0"/>
              <a:buChar char="•"/>
            </a:pPr>
            <a:r>
              <a:rPr lang="sv-SE" sz="1600" dirty="0" err="1">
                <a:solidFill>
                  <a:schemeClr val="tx1">
                    <a:lumMod val="75000"/>
                    <a:lumOff val="25000"/>
                  </a:schemeClr>
                </a:solidFill>
              </a:rPr>
              <a:t>Effects</a:t>
            </a:r>
            <a:r>
              <a:rPr lang="sv-SE" sz="1600" dirty="0">
                <a:solidFill>
                  <a:schemeClr val="tx1">
                    <a:lumMod val="75000"/>
                    <a:lumOff val="25000"/>
                  </a:schemeClr>
                </a:solidFill>
              </a:rPr>
              <a:t> on the </a:t>
            </a:r>
            <a:r>
              <a:rPr lang="sv-SE" sz="1600" dirty="0" err="1">
                <a:solidFill>
                  <a:schemeClr val="tx1">
                    <a:lumMod val="75000"/>
                    <a:lumOff val="25000"/>
                  </a:schemeClr>
                </a:solidFill>
              </a:rPr>
              <a:t>surrounding</a:t>
            </a:r>
            <a:r>
              <a:rPr lang="sv-SE" sz="1600" dirty="0">
                <a:solidFill>
                  <a:schemeClr val="tx1">
                    <a:lumMod val="75000"/>
                    <a:lumOff val="25000"/>
                  </a:schemeClr>
                </a:solidFill>
              </a:rPr>
              <a:t> </a:t>
            </a:r>
            <a:r>
              <a:rPr lang="sv-SE" sz="1600" dirty="0" err="1">
                <a:solidFill>
                  <a:schemeClr val="tx1">
                    <a:lumMod val="75000"/>
                    <a:lumOff val="25000"/>
                  </a:schemeClr>
                </a:solidFill>
              </a:rPr>
              <a:t>environment</a:t>
            </a:r>
            <a:r>
              <a:rPr lang="sv-SE" sz="1600" dirty="0">
                <a:solidFill>
                  <a:schemeClr val="tx1">
                    <a:lumMod val="75000"/>
                    <a:lumOff val="25000"/>
                  </a:schemeClr>
                </a:solidFill>
              </a:rPr>
              <a:t>?</a:t>
            </a:r>
          </a:p>
        </p:txBody>
      </p:sp>
      <p:sp>
        <p:nvSpPr>
          <p:cNvPr id="9" name="Rektangel 8">
            <a:extLst>
              <a:ext uri="{FF2B5EF4-FFF2-40B4-BE49-F238E27FC236}">
                <a16:creationId xmlns:a16="http://schemas.microsoft.com/office/drawing/2014/main" id="{01248C8C-0B09-48C0-AFA5-853F9669FDF1}"/>
              </a:ext>
            </a:extLst>
          </p:cNvPr>
          <p:cNvSpPr/>
          <p:nvPr/>
        </p:nvSpPr>
        <p:spPr>
          <a:xfrm>
            <a:off x="-1" y="0"/>
            <a:ext cx="324853" cy="6858000"/>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sv-SE" sz="1400" dirty="0" err="1"/>
              <a:t>Section</a:t>
            </a:r>
            <a:r>
              <a:rPr lang="sv-SE" sz="1400" dirty="0"/>
              <a:t> 1. </a:t>
            </a:r>
            <a:r>
              <a:rPr lang="sv-SE" sz="1400" dirty="0" err="1"/>
              <a:t>Societal</a:t>
            </a:r>
            <a:r>
              <a:rPr lang="sv-SE" sz="1400" dirty="0"/>
              <a:t> </a:t>
            </a:r>
            <a:r>
              <a:rPr lang="sv-SE" sz="1400" dirty="0" err="1"/>
              <a:t>impacts</a:t>
            </a:r>
            <a:r>
              <a:rPr lang="sv-SE" sz="1400" dirty="0"/>
              <a:t> </a:t>
            </a:r>
            <a:r>
              <a:rPr lang="sv-SE" sz="1400" dirty="0" err="1"/>
              <a:t>of</a:t>
            </a:r>
            <a:r>
              <a:rPr lang="sv-SE" sz="1400" dirty="0"/>
              <a:t> </a:t>
            </a:r>
            <a:r>
              <a:rPr lang="sv-SE" sz="1400" dirty="0" err="1"/>
              <a:t>mass</a:t>
            </a:r>
            <a:r>
              <a:rPr lang="sv-SE" sz="1400" dirty="0"/>
              <a:t> </a:t>
            </a:r>
            <a:r>
              <a:rPr lang="sv-SE" sz="1400" dirty="0" err="1"/>
              <a:t>displacement</a:t>
            </a:r>
            <a:endParaRPr lang="sv-SE" sz="1400" dirty="0"/>
          </a:p>
        </p:txBody>
      </p:sp>
    </p:spTree>
    <p:extLst>
      <p:ext uri="{BB962C8B-B14F-4D97-AF65-F5344CB8AC3E}">
        <p14:creationId xmlns:p14="http://schemas.microsoft.com/office/powerpoint/2010/main" val="29013124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FB3980-9B2E-467D-9E3B-120C514149FB}"/>
              </a:ext>
            </a:extLst>
          </p:cNvPr>
          <p:cNvSpPr>
            <a:spLocks noGrp="1"/>
          </p:cNvSpPr>
          <p:nvPr>
            <p:ph type="title"/>
          </p:nvPr>
        </p:nvSpPr>
        <p:spPr/>
        <p:txBody>
          <a:bodyPr>
            <a:normAutofit/>
          </a:bodyPr>
          <a:lstStyle/>
          <a:p>
            <a:pPr marL="541338" indent="-541338"/>
            <a:r>
              <a:rPr lang="sv-SE" sz="3200" b="1" dirty="0"/>
              <a:t>1.	</a:t>
            </a:r>
            <a:r>
              <a:rPr lang="sv-SE" sz="3200" b="1" dirty="0" err="1"/>
              <a:t>Societal</a:t>
            </a:r>
            <a:r>
              <a:rPr lang="sv-SE" sz="3200" b="1" dirty="0"/>
              <a:t> </a:t>
            </a:r>
            <a:r>
              <a:rPr lang="sv-SE" sz="3200" b="1" dirty="0" err="1"/>
              <a:t>impacts</a:t>
            </a:r>
            <a:r>
              <a:rPr lang="sv-SE" sz="3200" b="1" dirty="0"/>
              <a:t> of </a:t>
            </a:r>
            <a:r>
              <a:rPr lang="sv-SE" sz="3200" b="1" dirty="0" err="1"/>
              <a:t>mass</a:t>
            </a:r>
            <a:r>
              <a:rPr lang="sv-SE" sz="3200" b="1" dirty="0"/>
              <a:t> </a:t>
            </a:r>
            <a:r>
              <a:rPr lang="sv-SE" sz="3200" b="1" dirty="0" err="1"/>
              <a:t>displacement</a:t>
            </a:r>
            <a:br>
              <a:rPr lang="sv-SE" sz="3200" b="1" dirty="0"/>
            </a:br>
            <a:r>
              <a:rPr lang="sv-SE" sz="2000" dirty="0" err="1"/>
              <a:t>Political</a:t>
            </a:r>
            <a:r>
              <a:rPr lang="sv-SE" sz="2000" dirty="0"/>
              <a:t>, social, </a:t>
            </a:r>
            <a:r>
              <a:rPr lang="sv-SE" sz="2000" dirty="0" err="1"/>
              <a:t>economic</a:t>
            </a:r>
            <a:r>
              <a:rPr lang="sv-SE" sz="2000" dirty="0"/>
              <a:t> and </a:t>
            </a:r>
            <a:r>
              <a:rPr lang="sv-SE" sz="2000" dirty="0" err="1"/>
              <a:t>environmental</a:t>
            </a:r>
            <a:r>
              <a:rPr lang="sv-SE" sz="2000" dirty="0"/>
              <a:t> </a:t>
            </a:r>
            <a:r>
              <a:rPr lang="sv-SE" sz="2000" dirty="0" err="1"/>
              <a:t>aspects</a:t>
            </a:r>
            <a:r>
              <a:rPr lang="sv-SE" sz="2000" dirty="0"/>
              <a:t> </a:t>
            </a:r>
            <a:endParaRPr lang="sv-SE" sz="3200" dirty="0"/>
          </a:p>
        </p:txBody>
      </p:sp>
      <p:sp>
        <p:nvSpPr>
          <p:cNvPr id="4" name="Platshållare för bildnummer 3">
            <a:extLst>
              <a:ext uri="{FF2B5EF4-FFF2-40B4-BE49-F238E27FC236}">
                <a16:creationId xmlns:a16="http://schemas.microsoft.com/office/drawing/2014/main" id="{1D8CC493-280D-4C57-9C31-7AFC3A83C24A}"/>
              </a:ext>
            </a:extLst>
          </p:cNvPr>
          <p:cNvSpPr>
            <a:spLocks noGrp="1"/>
          </p:cNvSpPr>
          <p:nvPr>
            <p:ph type="sldNum" sz="quarter" idx="12"/>
          </p:nvPr>
        </p:nvSpPr>
        <p:spPr>
          <a:xfrm>
            <a:off x="10688098" y="6459785"/>
            <a:ext cx="1312025" cy="365125"/>
          </a:xfrm>
        </p:spPr>
        <p:txBody>
          <a:bodyPr/>
          <a:lstStyle/>
          <a:p>
            <a:r>
              <a:rPr lang="en-GB" dirty="0"/>
              <a:t>2</a:t>
            </a:r>
          </a:p>
        </p:txBody>
      </p:sp>
      <p:sp>
        <p:nvSpPr>
          <p:cNvPr id="5" name="Rektangel 4">
            <a:extLst>
              <a:ext uri="{FF2B5EF4-FFF2-40B4-BE49-F238E27FC236}">
                <a16:creationId xmlns:a16="http://schemas.microsoft.com/office/drawing/2014/main" id="{BF86E6C6-CE76-4373-8CF1-1FC8DDE1814F}"/>
              </a:ext>
            </a:extLst>
          </p:cNvPr>
          <p:cNvSpPr/>
          <p:nvPr/>
        </p:nvSpPr>
        <p:spPr>
          <a:xfrm>
            <a:off x="-1" y="0"/>
            <a:ext cx="324853" cy="6858000"/>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sv-SE" sz="1400" dirty="0" err="1"/>
              <a:t>Section</a:t>
            </a:r>
            <a:r>
              <a:rPr lang="sv-SE" sz="1400" dirty="0"/>
              <a:t> 1. </a:t>
            </a:r>
            <a:r>
              <a:rPr lang="sv-SE" sz="1400" dirty="0" err="1"/>
              <a:t>Societal</a:t>
            </a:r>
            <a:r>
              <a:rPr lang="sv-SE" sz="1400" dirty="0"/>
              <a:t> </a:t>
            </a:r>
            <a:r>
              <a:rPr lang="sv-SE" sz="1400" dirty="0" err="1"/>
              <a:t>impacts</a:t>
            </a:r>
            <a:r>
              <a:rPr lang="sv-SE" sz="1400" dirty="0"/>
              <a:t> </a:t>
            </a:r>
            <a:r>
              <a:rPr lang="sv-SE" sz="1400" dirty="0" err="1"/>
              <a:t>of</a:t>
            </a:r>
            <a:r>
              <a:rPr lang="sv-SE" sz="1400" dirty="0"/>
              <a:t> </a:t>
            </a:r>
            <a:r>
              <a:rPr lang="sv-SE" sz="1400" dirty="0" err="1"/>
              <a:t>mass</a:t>
            </a:r>
            <a:r>
              <a:rPr lang="sv-SE" sz="1400" dirty="0"/>
              <a:t> </a:t>
            </a:r>
            <a:r>
              <a:rPr lang="sv-SE" sz="1400" dirty="0" err="1"/>
              <a:t>displacement</a:t>
            </a:r>
            <a:endParaRPr lang="sv-SE" sz="1400" dirty="0"/>
          </a:p>
        </p:txBody>
      </p:sp>
      <p:cxnSp>
        <p:nvCxnSpPr>
          <p:cNvPr id="9" name="Rak koppling 8">
            <a:extLst>
              <a:ext uri="{FF2B5EF4-FFF2-40B4-BE49-F238E27FC236}">
                <a16:creationId xmlns:a16="http://schemas.microsoft.com/office/drawing/2014/main" id="{7C6685E9-1877-49BB-9DC2-3B71F1D8FB82}"/>
              </a:ext>
            </a:extLst>
          </p:cNvPr>
          <p:cNvCxnSpPr>
            <a:cxnSpLocks/>
          </p:cNvCxnSpPr>
          <p:nvPr/>
        </p:nvCxnSpPr>
        <p:spPr>
          <a:xfrm>
            <a:off x="6096000" y="1976284"/>
            <a:ext cx="0" cy="3903655"/>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Rak koppling 11">
            <a:extLst>
              <a:ext uri="{FF2B5EF4-FFF2-40B4-BE49-F238E27FC236}">
                <a16:creationId xmlns:a16="http://schemas.microsoft.com/office/drawing/2014/main" id="{BC19D487-841D-4F1D-B0F0-880935B9BCDE}"/>
              </a:ext>
            </a:extLst>
          </p:cNvPr>
          <p:cNvCxnSpPr>
            <a:cxnSpLocks/>
          </p:cNvCxnSpPr>
          <p:nvPr/>
        </p:nvCxnSpPr>
        <p:spPr>
          <a:xfrm>
            <a:off x="1094231" y="3930113"/>
            <a:ext cx="9991347" cy="0"/>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6E7F5A5E-50E0-5D44-B042-EB801FE72262}"/>
              </a:ext>
            </a:extLst>
          </p:cNvPr>
          <p:cNvGrpSpPr/>
          <p:nvPr/>
        </p:nvGrpSpPr>
        <p:grpSpPr>
          <a:xfrm>
            <a:off x="1097279" y="1968152"/>
            <a:ext cx="4968240" cy="1949827"/>
            <a:chOff x="1097279" y="1968152"/>
            <a:chExt cx="4968240" cy="1949827"/>
          </a:xfrm>
        </p:grpSpPr>
        <p:sp>
          <p:nvSpPr>
            <p:cNvPr id="8" name="Rektangel 7">
              <a:extLst>
                <a:ext uri="{FF2B5EF4-FFF2-40B4-BE49-F238E27FC236}">
                  <a16:creationId xmlns:a16="http://schemas.microsoft.com/office/drawing/2014/main" id="{4E5C110F-82CD-4BFC-8C05-AAD7EF17D25F}"/>
                </a:ext>
              </a:extLst>
            </p:cNvPr>
            <p:cNvSpPr/>
            <p:nvPr/>
          </p:nvSpPr>
          <p:spPr>
            <a:xfrm>
              <a:off x="1097279" y="1968153"/>
              <a:ext cx="4968240" cy="1949826"/>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textruta 14">
              <a:extLst>
                <a:ext uri="{FF2B5EF4-FFF2-40B4-BE49-F238E27FC236}">
                  <a16:creationId xmlns:a16="http://schemas.microsoft.com/office/drawing/2014/main" id="{7DABDF00-F148-4005-8B13-A6F102F2EA9C}"/>
                </a:ext>
              </a:extLst>
            </p:cNvPr>
            <p:cNvSpPr txBox="1"/>
            <p:nvPr/>
          </p:nvSpPr>
          <p:spPr>
            <a:xfrm>
              <a:off x="1132196" y="1968152"/>
              <a:ext cx="4898406" cy="1231106"/>
            </a:xfrm>
            <a:prstGeom prst="rect">
              <a:avLst/>
            </a:prstGeom>
            <a:noFill/>
          </p:spPr>
          <p:txBody>
            <a:bodyPr wrap="square" rtlCol="0">
              <a:spAutoFit/>
            </a:bodyPr>
            <a:lstStyle/>
            <a:p>
              <a:r>
                <a:rPr lang="sv-SE" sz="2000" dirty="0" err="1">
                  <a:solidFill>
                    <a:schemeClr val="accent2">
                      <a:lumMod val="75000"/>
                    </a:schemeClr>
                  </a:solidFill>
                </a:rPr>
                <a:t>Political</a:t>
              </a:r>
              <a:endParaRPr lang="sv-SE" sz="2000" dirty="0">
                <a:solidFill>
                  <a:schemeClr val="accent2">
                    <a:lumMod val="75000"/>
                  </a:schemeClr>
                </a:solidFill>
              </a:endParaRPr>
            </a:p>
            <a:p>
              <a:endParaRPr lang="sv-SE" sz="1200" dirty="0">
                <a:solidFill>
                  <a:schemeClr val="accent2">
                    <a:lumMod val="75000"/>
                  </a:schemeClr>
                </a:solidFill>
              </a:endParaRPr>
            </a:p>
            <a:p>
              <a:pPr marL="285750" indent="-285750">
                <a:buFont typeface="Arial" panose="020B0604020202020204" pitchFamily="34" charset="0"/>
                <a:buChar char="•"/>
              </a:pPr>
              <a:r>
                <a:rPr lang="sv-SE" sz="1400" dirty="0" err="1">
                  <a:solidFill>
                    <a:schemeClr val="tx1">
                      <a:lumMod val="75000"/>
                      <a:lumOff val="25000"/>
                    </a:schemeClr>
                  </a:solidFill>
                </a:rPr>
                <a:t>Increasing</a:t>
              </a:r>
              <a:r>
                <a:rPr lang="sv-SE" sz="1400" dirty="0">
                  <a:solidFill>
                    <a:schemeClr val="tx1">
                      <a:lumMod val="75000"/>
                      <a:lumOff val="25000"/>
                    </a:schemeClr>
                  </a:solidFill>
                </a:rPr>
                <a:t> </a:t>
              </a:r>
              <a:r>
                <a:rPr lang="sv-SE" sz="1400" dirty="0" err="1">
                  <a:solidFill>
                    <a:schemeClr val="tx1">
                      <a:lumMod val="75000"/>
                      <a:lumOff val="25000"/>
                    </a:schemeClr>
                  </a:solidFill>
                </a:rPr>
                <a:t>political</a:t>
              </a:r>
              <a:r>
                <a:rPr lang="sv-SE" sz="1400" dirty="0">
                  <a:solidFill>
                    <a:schemeClr val="tx1">
                      <a:lumMod val="75000"/>
                      <a:lumOff val="25000"/>
                    </a:schemeClr>
                  </a:solidFill>
                </a:rPr>
                <a:t> </a:t>
              </a:r>
              <a:r>
                <a:rPr lang="sv-SE" sz="1400" dirty="0" err="1">
                  <a:solidFill>
                    <a:schemeClr val="tx1">
                      <a:lumMod val="75000"/>
                      <a:lumOff val="25000"/>
                    </a:schemeClr>
                  </a:solidFill>
                </a:rPr>
                <a:t>insecurity</a:t>
              </a:r>
              <a:r>
                <a:rPr lang="sv-SE" sz="1400" dirty="0">
                  <a:solidFill>
                    <a:schemeClr val="tx1">
                      <a:lumMod val="75000"/>
                      <a:lumOff val="25000"/>
                    </a:schemeClr>
                  </a:solidFill>
                </a:rPr>
                <a:t>; </a:t>
              </a:r>
              <a:r>
                <a:rPr lang="sv-SE" sz="1400" dirty="0" err="1">
                  <a:solidFill>
                    <a:schemeClr val="tx1">
                      <a:lumMod val="75000"/>
                      <a:lumOff val="25000"/>
                    </a:schemeClr>
                  </a:solidFill>
                </a:rPr>
                <a:t>increased</a:t>
              </a:r>
              <a:r>
                <a:rPr lang="sv-SE" sz="1400" dirty="0">
                  <a:solidFill>
                    <a:schemeClr val="tx1">
                      <a:lumMod val="75000"/>
                      <a:lumOff val="25000"/>
                    </a:schemeClr>
                  </a:solidFill>
                </a:rPr>
                <a:t> </a:t>
              </a:r>
              <a:r>
                <a:rPr lang="sv-SE" sz="1400" dirty="0" err="1">
                  <a:solidFill>
                    <a:schemeClr val="tx1">
                      <a:lumMod val="75000"/>
                      <a:lumOff val="25000"/>
                    </a:schemeClr>
                  </a:solidFill>
                </a:rPr>
                <a:t>political</a:t>
              </a:r>
              <a:r>
                <a:rPr lang="sv-SE" sz="1400" dirty="0">
                  <a:solidFill>
                    <a:schemeClr val="tx1">
                      <a:lumMod val="75000"/>
                      <a:lumOff val="25000"/>
                    </a:schemeClr>
                  </a:solidFill>
                </a:rPr>
                <a:t> </a:t>
              </a:r>
              <a:r>
                <a:rPr lang="sv-SE" sz="1400" dirty="0" err="1">
                  <a:solidFill>
                    <a:schemeClr val="tx1">
                      <a:lumMod val="75000"/>
                      <a:lumOff val="25000"/>
                    </a:schemeClr>
                  </a:solidFill>
                </a:rPr>
                <a:t>fractions</a:t>
              </a:r>
              <a:endParaRPr lang="sv-SE" sz="1400" dirty="0">
                <a:solidFill>
                  <a:schemeClr val="tx1">
                    <a:lumMod val="75000"/>
                    <a:lumOff val="25000"/>
                  </a:schemeClr>
                </a:solidFill>
              </a:endParaRPr>
            </a:p>
            <a:p>
              <a:pPr marL="285750" indent="-285750">
                <a:buFont typeface="Arial" panose="020B0604020202020204" pitchFamily="34" charset="0"/>
                <a:buChar char="•"/>
              </a:pPr>
              <a:r>
                <a:rPr lang="sv-SE" sz="1400" dirty="0">
                  <a:solidFill>
                    <a:schemeClr val="tx1">
                      <a:lumMod val="75000"/>
                      <a:lumOff val="25000"/>
                    </a:schemeClr>
                  </a:solidFill>
                </a:rPr>
                <a:t>The </a:t>
              </a:r>
              <a:r>
                <a:rPr lang="sv-SE" sz="1400" dirty="0" err="1">
                  <a:solidFill>
                    <a:schemeClr val="tx1">
                      <a:lumMod val="75000"/>
                      <a:lumOff val="25000"/>
                    </a:schemeClr>
                  </a:solidFill>
                </a:rPr>
                <a:t>political</a:t>
              </a:r>
              <a:r>
                <a:rPr lang="sv-SE" sz="1400" dirty="0">
                  <a:solidFill>
                    <a:schemeClr val="tx1">
                      <a:lumMod val="75000"/>
                      <a:lumOff val="25000"/>
                    </a:schemeClr>
                  </a:solidFill>
                </a:rPr>
                <a:t> </a:t>
              </a:r>
              <a:r>
                <a:rPr lang="sv-SE" sz="1400" dirty="0" err="1">
                  <a:solidFill>
                    <a:schemeClr val="tx1">
                      <a:lumMod val="75000"/>
                      <a:lumOff val="25000"/>
                    </a:schemeClr>
                  </a:solidFill>
                </a:rPr>
                <a:t>climate</a:t>
              </a:r>
              <a:r>
                <a:rPr lang="sv-SE" sz="1400" dirty="0">
                  <a:solidFill>
                    <a:schemeClr val="tx1">
                      <a:lumMod val="75000"/>
                      <a:lumOff val="25000"/>
                    </a:schemeClr>
                  </a:solidFill>
                </a:rPr>
                <a:t> </a:t>
              </a:r>
              <a:r>
                <a:rPr lang="sv-SE" sz="1400" dirty="0" err="1">
                  <a:solidFill>
                    <a:schemeClr val="tx1">
                      <a:lumMod val="75000"/>
                      <a:lumOff val="25000"/>
                    </a:schemeClr>
                  </a:solidFill>
                </a:rPr>
                <a:t>may</a:t>
              </a:r>
              <a:r>
                <a:rPr lang="sv-SE" sz="1400" dirty="0">
                  <a:solidFill>
                    <a:schemeClr val="tx1">
                      <a:lumMod val="75000"/>
                      <a:lumOff val="25000"/>
                    </a:schemeClr>
                  </a:solidFill>
                </a:rPr>
                <a:t> </a:t>
              </a:r>
              <a:r>
                <a:rPr lang="sv-SE" sz="1400" dirty="0" err="1">
                  <a:solidFill>
                    <a:schemeClr val="tx1">
                      <a:lumMod val="75000"/>
                      <a:lumOff val="25000"/>
                    </a:schemeClr>
                  </a:solidFill>
                </a:rPr>
                <a:t>shift</a:t>
              </a:r>
              <a:r>
                <a:rPr lang="sv-SE" sz="1400" dirty="0">
                  <a:solidFill>
                    <a:schemeClr val="tx1">
                      <a:lumMod val="75000"/>
                      <a:lumOff val="25000"/>
                    </a:schemeClr>
                  </a:solidFill>
                </a:rPr>
                <a:t>; </a:t>
              </a:r>
              <a:r>
                <a:rPr lang="sv-SE" sz="1400" dirty="0" err="1">
                  <a:solidFill>
                    <a:schemeClr val="tx1">
                      <a:lumMod val="75000"/>
                      <a:lumOff val="25000"/>
                    </a:schemeClr>
                  </a:solidFill>
                </a:rPr>
                <a:t>increased</a:t>
              </a:r>
              <a:r>
                <a:rPr lang="sv-SE" sz="1400" dirty="0">
                  <a:solidFill>
                    <a:schemeClr val="tx1">
                      <a:lumMod val="75000"/>
                      <a:lumOff val="25000"/>
                    </a:schemeClr>
                  </a:solidFill>
                </a:rPr>
                <a:t> </a:t>
              </a:r>
              <a:r>
                <a:rPr lang="sv-SE" sz="1400" dirty="0" err="1">
                  <a:solidFill>
                    <a:schemeClr val="tx1">
                      <a:lumMod val="75000"/>
                      <a:lumOff val="25000"/>
                    </a:schemeClr>
                  </a:solidFill>
                </a:rPr>
                <a:t>instances</a:t>
              </a:r>
              <a:r>
                <a:rPr lang="sv-SE" sz="1400" dirty="0">
                  <a:solidFill>
                    <a:schemeClr val="tx1">
                      <a:lumMod val="75000"/>
                      <a:lumOff val="25000"/>
                    </a:schemeClr>
                  </a:solidFill>
                </a:rPr>
                <a:t> </a:t>
              </a:r>
              <a:r>
                <a:rPr lang="sv-SE" sz="1400" dirty="0" err="1">
                  <a:solidFill>
                    <a:schemeClr val="tx1">
                      <a:lumMod val="75000"/>
                      <a:lumOff val="25000"/>
                    </a:schemeClr>
                  </a:solidFill>
                </a:rPr>
                <a:t>of</a:t>
              </a:r>
              <a:r>
                <a:rPr lang="sv-SE" sz="1400" dirty="0">
                  <a:solidFill>
                    <a:schemeClr val="tx1">
                      <a:lumMod val="75000"/>
                      <a:lumOff val="25000"/>
                    </a:schemeClr>
                  </a:solidFill>
                </a:rPr>
                <a:t> extremism</a:t>
              </a:r>
              <a:endParaRPr lang="sv-SE" dirty="0">
                <a:solidFill>
                  <a:schemeClr val="tx1">
                    <a:lumMod val="75000"/>
                    <a:lumOff val="25000"/>
                  </a:schemeClr>
                </a:solidFill>
              </a:endParaRPr>
            </a:p>
          </p:txBody>
        </p:sp>
      </p:grpSp>
      <p:grpSp>
        <p:nvGrpSpPr>
          <p:cNvPr id="22" name="Group 21">
            <a:extLst>
              <a:ext uri="{FF2B5EF4-FFF2-40B4-BE49-F238E27FC236}">
                <a16:creationId xmlns:a16="http://schemas.microsoft.com/office/drawing/2014/main" id="{FEAE78E2-30A5-6745-A854-E5D46CE46969}"/>
              </a:ext>
            </a:extLst>
          </p:cNvPr>
          <p:cNvGrpSpPr/>
          <p:nvPr/>
        </p:nvGrpSpPr>
        <p:grpSpPr>
          <a:xfrm>
            <a:off x="6117338" y="3930113"/>
            <a:ext cx="4968240" cy="1949826"/>
            <a:chOff x="6117338" y="3930113"/>
            <a:chExt cx="4968240" cy="1949826"/>
          </a:xfrm>
        </p:grpSpPr>
        <p:sp>
          <p:nvSpPr>
            <p:cNvPr id="10" name="Rektangel 9">
              <a:extLst>
                <a:ext uri="{FF2B5EF4-FFF2-40B4-BE49-F238E27FC236}">
                  <a16:creationId xmlns:a16="http://schemas.microsoft.com/office/drawing/2014/main" id="{467C4298-756B-44BA-9764-54A72106AE63}"/>
                </a:ext>
              </a:extLst>
            </p:cNvPr>
            <p:cNvSpPr/>
            <p:nvPr/>
          </p:nvSpPr>
          <p:spPr>
            <a:xfrm>
              <a:off x="6117338" y="3930113"/>
              <a:ext cx="4968240" cy="1949826"/>
            </a:xfrm>
            <a:prstGeom prst="rect">
              <a:avLst/>
            </a:prstGeom>
            <a:solidFill>
              <a:schemeClr val="accent4">
                <a:lumMod val="20000"/>
                <a:lumOff val="8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textruta 15">
              <a:extLst>
                <a:ext uri="{FF2B5EF4-FFF2-40B4-BE49-F238E27FC236}">
                  <a16:creationId xmlns:a16="http://schemas.microsoft.com/office/drawing/2014/main" id="{7C0219BC-25E9-429B-AD07-EB3515711917}"/>
                </a:ext>
              </a:extLst>
            </p:cNvPr>
            <p:cNvSpPr txBox="1"/>
            <p:nvPr/>
          </p:nvSpPr>
          <p:spPr>
            <a:xfrm>
              <a:off x="6152255" y="3948717"/>
              <a:ext cx="4898406" cy="1446550"/>
            </a:xfrm>
            <a:prstGeom prst="rect">
              <a:avLst/>
            </a:prstGeom>
            <a:noFill/>
          </p:spPr>
          <p:txBody>
            <a:bodyPr wrap="square" rtlCol="0">
              <a:spAutoFit/>
            </a:bodyPr>
            <a:lstStyle/>
            <a:p>
              <a:r>
                <a:rPr lang="sv-SE" sz="2000" dirty="0" err="1">
                  <a:solidFill>
                    <a:schemeClr val="accent2">
                      <a:lumMod val="75000"/>
                    </a:schemeClr>
                  </a:solidFill>
                </a:rPr>
                <a:t>Environmental</a:t>
              </a:r>
              <a:endParaRPr lang="sv-SE" sz="2000" dirty="0">
                <a:solidFill>
                  <a:schemeClr val="accent2">
                    <a:lumMod val="75000"/>
                  </a:schemeClr>
                </a:solidFill>
              </a:endParaRPr>
            </a:p>
            <a:p>
              <a:endParaRPr lang="sv-SE" sz="1200" dirty="0">
                <a:solidFill>
                  <a:schemeClr val="accent2">
                    <a:lumMod val="75000"/>
                  </a:schemeClr>
                </a:solidFill>
              </a:endParaRPr>
            </a:p>
            <a:p>
              <a:pPr marL="285750" indent="-285750">
                <a:buFont typeface="Arial" panose="020B0604020202020204" pitchFamily="34" charset="0"/>
                <a:buChar char="•"/>
              </a:pPr>
              <a:r>
                <a:rPr lang="sv-SE" sz="1400" dirty="0" err="1">
                  <a:solidFill>
                    <a:schemeClr val="tx1">
                      <a:lumMod val="75000"/>
                      <a:lumOff val="25000"/>
                    </a:schemeClr>
                  </a:solidFill>
                </a:rPr>
                <a:t>Increased</a:t>
              </a:r>
              <a:r>
                <a:rPr lang="sv-SE" sz="1400" dirty="0">
                  <a:solidFill>
                    <a:schemeClr val="tx1">
                      <a:lumMod val="75000"/>
                      <a:lumOff val="25000"/>
                    </a:schemeClr>
                  </a:solidFill>
                </a:rPr>
                <a:t> </a:t>
              </a:r>
              <a:r>
                <a:rPr lang="sv-SE" sz="1400" dirty="0" err="1">
                  <a:solidFill>
                    <a:schemeClr val="tx1">
                      <a:lumMod val="75000"/>
                      <a:lumOff val="25000"/>
                    </a:schemeClr>
                  </a:solidFill>
                </a:rPr>
                <a:t>competition</a:t>
              </a:r>
              <a:r>
                <a:rPr lang="sv-SE" sz="1400" dirty="0">
                  <a:solidFill>
                    <a:schemeClr val="tx1">
                      <a:lumMod val="75000"/>
                      <a:lumOff val="25000"/>
                    </a:schemeClr>
                  </a:solidFill>
                </a:rPr>
                <a:t> over </a:t>
              </a:r>
              <a:r>
                <a:rPr lang="sv-SE" sz="1400" dirty="0" err="1">
                  <a:solidFill>
                    <a:schemeClr val="tx1">
                      <a:lumMod val="75000"/>
                      <a:lumOff val="25000"/>
                    </a:schemeClr>
                  </a:solidFill>
                </a:rPr>
                <a:t>scarce</a:t>
              </a:r>
              <a:r>
                <a:rPr lang="sv-SE" sz="1400" dirty="0">
                  <a:solidFill>
                    <a:schemeClr val="tx1">
                      <a:lumMod val="75000"/>
                      <a:lumOff val="25000"/>
                    </a:schemeClr>
                  </a:solidFill>
                </a:rPr>
                <a:t> </a:t>
              </a:r>
              <a:r>
                <a:rPr lang="sv-SE" sz="1400" dirty="0" err="1">
                  <a:solidFill>
                    <a:schemeClr val="tx1">
                      <a:lumMod val="75000"/>
                      <a:lumOff val="25000"/>
                    </a:schemeClr>
                  </a:solidFill>
                </a:rPr>
                <a:t>resources</a:t>
              </a:r>
              <a:endParaRPr lang="sv-SE" sz="1400" dirty="0">
                <a:solidFill>
                  <a:schemeClr val="tx1">
                    <a:lumMod val="75000"/>
                    <a:lumOff val="25000"/>
                  </a:schemeClr>
                </a:solidFill>
              </a:endParaRPr>
            </a:p>
            <a:p>
              <a:pPr marL="285750" indent="-285750">
                <a:buFont typeface="Arial" panose="020B0604020202020204" pitchFamily="34" charset="0"/>
                <a:buChar char="•"/>
              </a:pPr>
              <a:r>
                <a:rPr lang="sv-SE" sz="1400" dirty="0" err="1">
                  <a:solidFill>
                    <a:schemeClr val="tx1">
                      <a:lumMod val="75000"/>
                      <a:lumOff val="25000"/>
                    </a:schemeClr>
                  </a:solidFill>
                </a:rPr>
                <a:t>Increased</a:t>
              </a:r>
              <a:r>
                <a:rPr lang="sv-SE" sz="1400" dirty="0">
                  <a:solidFill>
                    <a:schemeClr val="tx1">
                      <a:lumMod val="75000"/>
                      <a:lumOff val="25000"/>
                    </a:schemeClr>
                  </a:solidFill>
                </a:rPr>
                <a:t> </a:t>
              </a:r>
              <a:r>
                <a:rPr lang="sv-SE" sz="1400" dirty="0" err="1">
                  <a:solidFill>
                    <a:schemeClr val="tx1">
                      <a:lumMod val="75000"/>
                      <a:lumOff val="25000"/>
                    </a:schemeClr>
                  </a:solidFill>
                </a:rPr>
                <a:t>burden</a:t>
              </a:r>
              <a:r>
                <a:rPr lang="sv-SE" sz="1400" dirty="0">
                  <a:solidFill>
                    <a:schemeClr val="tx1">
                      <a:lumMod val="75000"/>
                      <a:lumOff val="25000"/>
                    </a:schemeClr>
                  </a:solidFill>
                </a:rPr>
                <a:t> on </a:t>
              </a:r>
              <a:r>
                <a:rPr lang="sv-SE" sz="1400" dirty="0" err="1">
                  <a:solidFill>
                    <a:schemeClr val="tx1">
                      <a:lumMod val="75000"/>
                      <a:lumOff val="25000"/>
                    </a:schemeClr>
                  </a:solidFill>
                </a:rPr>
                <a:t>nature</a:t>
              </a:r>
              <a:r>
                <a:rPr lang="sv-SE" sz="1400" dirty="0">
                  <a:solidFill>
                    <a:schemeClr val="tx1">
                      <a:lumMod val="75000"/>
                      <a:lumOff val="25000"/>
                    </a:schemeClr>
                  </a:solidFill>
                </a:rPr>
                <a:t> </a:t>
              </a:r>
              <a:r>
                <a:rPr lang="sv-SE" sz="1400" dirty="0" err="1">
                  <a:solidFill>
                    <a:schemeClr val="tx1">
                      <a:lumMod val="75000"/>
                      <a:lumOff val="25000"/>
                    </a:schemeClr>
                  </a:solidFill>
                </a:rPr>
                <a:t>when</a:t>
              </a:r>
              <a:r>
                <a:rPr lang="sv-SE" sz="1400" dirty="0">
                  <a:solidFill>
                    <a:schemeClr val="tx1">
                      <a:lumMod val="75000"/>
                      <a:lumOff val="25000"/>
                    </a:schemeClr>
                  </a:solidFill>
                </a:rPr>
                <a:t> </a:t>
              </a:r>
              <a:r>
                <a:rPr lang="sv-SE" sz="1400" dirty="0" err="1">
                  <a:solidFill>
                    <a:schemeClr val="tx1">
                      <a:lumMod val="75000"/>
                      <a:lumOff val="25000"/>
                    </a:schemeClr>
                  </a:solidFill>
                </a:rPr>
                <a:t>people</a:t>
              </a:r>
              <a:r>
                <a:rPr lang="sv-SE" sz="1400" dirty="0">
                  <a:solidFill>
                    <a:schemeClr val="tx1">
                      <a:lumMod val="75000"/>
                      <a:lumOff val="25000"/>
                    </a:schemeClr>
                  </a:solidFill>
                </a:rPr>
                <a:t> </a:t>
              </a:r>
              <a:r>
                <a:rPr lang="sv-SE" sz="1400" dirty="0" err="1">
                  <a:solidFill>
                    <a:schemeClr val="tx1">
                      <a:lumMod val="75000"/>
                      <a:lumOff val="25000"/>
                    </a:schemeClr>
                  </a:solidFill>
                </a:rPr>
                <a:t>are</a:t>
              </a:r>
              <a:r>
                <a:rPr lang="sv-SE" sz="1400" dirty="0">
                  <a:solidFill>
                    <a:schemeClr val="tx1">
                      <a:lumMod val="75000"/>
                      <a:lumOff val="25000"/>
                    </a:schemeClr>
                  </a:solidFill>
                </a:rPr>
                <a:t> </a:t>
              </a:r>
              <a:r>
                <a:rPr lang="sv-SE" sz="1400" dirty="0" err="1">
                  <a:solidFill>
                    <a:schemeClr val="tx1">
                      <a:lumMod val="75000"/>
                      <a:lumOff val="25000"/>
                    </a:schemeClr>
                  </a:solidFill>
                </a:rPr>
                <a:t>living</a:t>
              </a:r>
              <a:r>
                <a:rPr lang="sv-SE" sz="1400" dirty="0">
                  <a:solidFill>
                    <a:schemeClr val="tx1">
                      <a:lumMod val="75000"/>
                      <a:lumOff val="25000"/>
                    </a:schemeClr>
                  </a:solidFill>
                </a:rPr>
                <a:t> in situations </a:t>
              </a:r>
              <a:r>
                <a:rPr lang="sv-SE" sz="1400" dirty="0" err="1">
                  <a:solidFill>
                    <a:schemeClr val="tx1">
                      <a:lumMod val="75000"/>
                      <a:lumOff val="25000"/>
                    </a:schemeClr>
                  </a:solidFill>
                </a:rPr>
                <a:t>lacking</a:t>
              </a:r>
              <a:r>
                <a:rPr lang="sv-SE" sz="1400" dirty="0">
                  <a:solidFill>
                    <a:schemeClr val="tx1">
                      <a:lumMod val="75000"/>
                      <a:lumOff val="25000"/>
                    </a:schemeClr>
                  </a:solidFill>
                </a:rPr>
                <a:t> access to </a:t>
              </a:r>
              <a:r>
                <a:rPr lang="sv-SE" sz="1400" dirty="0" err="1">
                  <a:solidFill>
                    <a:schemeClr val="tx1">
                      <a:lumMod val="75000"/>
                      <a:lumOff val="25000"/>
                    </a:schemeClr>
                  </a:solidFill>
                </a:rPr>
                <a:t>water</a:t>
              </a:r>
              <a:r>
                <a:rPr lang="sv-SE" sz="1400" dirty="0">
                  <a:solidFill>
                    <a:schemeClr val="tx1">
                      <a:lumMod val="75000"/>
                      <a:lumOff val="25000"/>
                    </a:schemeClr>
                  </a:solidFill>
                </a:rPr>
                <a:t>, </a:t>
              </a:r>
              <a:r>
                <a:rPr lang="sv-SE" sz="1400" dirty="0" err="1">
                  <a:solidFill>
                    <a:schemeClr val="tx1">
                      <a:lumMod val="75000"/>
                      <a:lumOff val="25000"/>
                    </a:schemeClr>
                  </a:solidFill>
                </a:rPr>
                <a:t>sanitation</a:t>
              </a:r>
              <a:r>
                <a:rPr lang="sv-SE" sz="1400" dirty="0">
                  <a:solidFill>
                    <a:schemeClr val="tx1">
                      <a:lumMod val="75000"/>
                      <a:lumOff val="25000"/>
                    </a:schemeClr>
                  </a:solidFill>
                </a:rPr>
                <a:t> and </a:t>
              </a:r>
              <a:r>
                <a:rPr lang="sv-SE" sz="1400" dirty="0" err="1">
                  <a:solidFill>
                    <a:schemeClr val="tx1">
                      <a:lumMod val="75000"/>
                      <a:lumOff val="25000"/>
                    </a:schemeClr>
                  </a:solidFill>
                </a:rPr>
                <a:t>waste</a:t>
              </a:r>
              <a:r>
                <a:rPr lang="sv-SE" sz="1400" dirty="0">
                  <a:solidFill>
                    <a:schemeClr val="tx1">
                      <a:lumMod val="75000"/>
                      <a:lumOff val="25000"/>
                    </a:schemeClr>
                  </a:solidFill>
                </a:rPr>
                <a:t> handling </a:t>
              </a:r>
              <a:endParaRPr lang="sv-SE" sz="2000" dirty="0">
                <a:solidFill>
                  <a:schemeClr val="tx1">
                    <a:lumMod val="75000"/>
                    <a:lumOff val="25000"/>
                  </a:schemeClr>
                </a:solidFill>
              </a:endParaRPr>
            </a:p>
          </p:txBody>
        </p:sp>
      </p:grpSp>
      <p:grpSp>
        <p:nvGrpSpPr>
          <p:cNvPr id="13" name="Group 12">
            <a:extLst>
              <a:ext uri="{FF2B5EF4-FFF2-40B4-BE49-F238E27FC236}">
                <a16:creationId xmlns:a16="http://schemas.microsoft.com/office/drawing/2014/main" id="{684BE442-013A-6D47-A9F7-B6ABB4D787D9}"/>
              </a:ext>
            </a:extLst>
          </p:cNvPr>
          <p:cNvGrpSpPr/>
          <p:nvPr/>
        </p:nvGrpSpPr>
        <p:grpSpPr>
          <a:xfrm>
            <a:off x="6102097" y="1968152"/>
            <a:ext cx="4968240" cy="1949827"/>
            <a:chOff x="6102097" y="1968152"/>
            <a:chExt cx="4968240" cy="1949827"/>
          </a:xfrm>
        </p:grpSpPr>
        <p:sp>
          <p:nvSpPr>
            <p:cNvPr id="11" name="Rektangel 10">
              <a:extLst>
                <a:ext uri="{FF2B5EF4-FFF2-40B4-BE49-F238E27FC236}">
                  <a16:creationId xmlns:a16="http://schemas.microsoft.com/office/drawing/2014/main" id="{7E81B760-EC13-478A-8EC4-B8CC7F1C1035}"/>
                </a:ext>
              </a:extLst>
            </p:cNvPr>
            <p:cNvSpPr/>
            <p:nvPr/>
          </p:nvSpPr>
          <p:spPr>
            <a:xfrm>
              <a:off x="6102097" y="1968153"/>
              <a:ext cx="4968240" cy="1949826"/>
            </a:xfrm>
            <a:prstGeom prst="rect">
              <a:avLst/>
            </a:prstGeom>
            <a:solidFill>
              <a:srgbClr val="E4EDF4"/>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textruta 16">
              <a:extLst>
                <a:ext uri="{FF2B5EF4-FFF2-40B4-BE49-F238E27FC236}">
                  <a16:creationId xmlns:a16="http://schemas.microsoft.com/office/drawing/2014/main" id="{0712E6B3-3A1E-476B-88CF-7A1051EC3E37}"/>
                </a:ext>
              </a:extLst>
            </p:cNvPr>
            <p:cNvSpPr txBox="1"/>
            <p:nvPr/>
          </p:nvSpPr>
          <p:spPr>
            <a:xfrm>
              <a:off x="6152255" y="1968152"/>
              <a:ext cx="4898406" cy="1446550"/>
            </a:xfrm>
            <a:prstGeom prst="rect">
              <a:avLst/>
            </a:prstGeom>
            <a:noFill/>
          </p:spPr>
          <p:txBody>
            <a:bodyPr wrap="square" rtlCol="0">
              <a:spAutoFit/>
            </a:bodyPr>
            <a:lstStyle/>
            <a:p>
              <a:r>
                <a:rPr lang="sv-SE" sz="2000" dirty="0">
                  <a:solidFill>
                    <a:schemeClr val="accent2">
                      <a:lumMod val="75000"/>
                    </a:schemeClr>
                  </a:solidFill>
                </a:rPr>
                <a:t>Social</a:t>
              </a:r>
            </a:p>
            <a:p>
              <a:endParaRPr lang="sv-SE" sz="1200" dirty="0">
                <a:solidFill>
                  <a:schemeClr val="accent2">
                    <a:lumMod val="75000"/>
                  </a:schemeClr>
                </a:solidFill>
              </a:endParaRPr>
            </a:p>
            <a:p>
              <a:pPr marL="285750" indent="-285750">
                <a:buFont typeface="Arial" panose="020B0604020202020204" pitchFamily="34" charset="0"/>
                <a:buChar char="•"/>
              </a:pPr>
              <a:r>
                <a:rPr lang="sv-SE" sz="1400" dirty="0" err="1">
                  <a:solidFill>
                    <a:schemeClr val="tx1">
                      <a:lumMod val="75000"/>
                      <a:lumOff val="25000"/>
                    </a:schemeClr>
                  </a:solidFill>
                </a:rPr>
                <a:t>Increased</a:t>
              </a:r>
              <a:r>
                <a:rPr lang="sv-SE" sz="1400" dirty="0">
                  <a:solidFill>
                    <a:schemeClr val="tx1">
                      <a:lumMod val="75000"/>
                      <a:lumOff val="25000"/>
                    </a:schemeClr>
                  </a:solidFill>
                </a:rPr>
                <a:t> tensions </a:t>
              </a:r>
              <a:r>
                <a:rPr lang="sv-SE" sz="1400" dirty="0" err="1">
                  <a:solidFill>
                    <a:schemeClr val="tx1">
                      <a:lumMod val="75000"/>
                      <a:lumOff val="25000"/>
                    </a:schemeClr>
                  </a:solidFill>
                </a:rPr>
                <a:t>between</a:t>
              </a:r>
              <a:r>
                <a:rPr lang="sv-SE" sz="1400" dirty="0">
                  <a:solidFill>
                    <a:schemeClr val="tx1">
                      <a:lumMod val="75000"/>
                      <a:lumOff val="25000"/>
                    </a:schemeClr>
                  </a:solidFill>
                </a:rPr>
                <a:t> populations </a:t>
              </a:r>
              <a:r>
                <a:rPr lang="sv-SE" sz="1400" dirty="0" err="1">
                  <a:solidFill>
                    <a:schemeClr val="tx1">
                      <a:lumMod val="75000"/>
                      <a:lumOff val="25000"/>
                    </a:schemeClr>
                  </a:solidFill>
                </a:rPr>
                <a:t>of</a:t>
              </a:r>
              <a:r>
                <a:rPr lang="sv-SE" sz="1400" dirty="0">
                  <a:solidFill>
                    <a:schemeClr val="tx1">
                      <a:lumMod val="75000"/>
                      <a:lumOff val="25000"/>
                    </a:schemeClr>
                  </a:solidFill>
                </a:rPr>
                <a:t> </a:t>
              </a:r>
              <a:r>
                <a:rPr lang="sv-SE" sz="1400" dirty="0" err="1">
                  <a:solidFill>
                    <a:schemeClr val="tx1">
                      <a:lumMod val="75000"/>
                      <a:lumOff val="25000"/>
                    </a:schemeClr>
                  </a:solidFill>
                </a:rPr>
                <a:t>various</a:t>
              </a:r>
              <a:r>
                <a:rPr lang="sv-SE" sz="1400" dirty="0">
                  <a:solidFill>
                    <a:schemeClr val="tx1">
                      <a:lumMod val="75000"/>
                      <a:lumOff val="25000"/>
                    </a:schemeClr>
                  </a:solidFill>
                </a:rPr>
                <a:t> </a:t>
              </a:r>
              <a:r>
                <a:rPr lang="sv-SE" sz="1400" dirty="0" err="1">
                  <a:solidFill>
                    <a:schemeClr val="tx1">
                      <a:lumMod val="75000"/>
                      <a:lumOff val="25000"/>
                    </a:schemeClr>
                  </a:solidFill>
                </a:rPr>
                <a:t>backgrounds</a:t>
              </a:r>
              <a:endParaRPr lang="sv-SE" sz="1400" dirty="0">
                <a:solidFill>
                  <a:schemeClr val="tx1">
                    <a:lumMod val="75000"/>
                    <a:lumOff val="25000"/>
                  </a:schemeClr>
                </a:solidFill>
              </a:endParaRPr>
            </a:p>
            <a:p>
              <a:pPr marL="285750" indent="-285750">
                <a:buFont typeface="Arial" panose="020B0604020202020204" pitchFamily="34" charset="0"/>
                <a:buChar char="•"/>
              </a:pPr>
              <a:r>
                <a:rPr lang="sv-SE" sz="1400" dirty="0">
                  <a:solidFill>
                    <a:schemeClr val="tx1">
                      <a:lumMod val="75000"/>
                      <a:lumOff val="25000"/>
                    </a:schemeClr>
                  </a:solidFill>
                </a:rPr>
                <a:t>A loss </a:t>
              </a:r>
              <a:r>
                <a:rPr lang="sv-SE" sz="1400" dirty="0" err="1">
                  <a:solidFill>
                    <a:schemeClr val="tx1">
                      <a:lumMod val="75000"/>
                      <a:lumOff val="25000"/>
                    </a:schemeClr>
                  </a:solidFill>
                </a:rPr>
                <a:t>of</a:t>
              </a:r>
              <a:r>
                <a:rPr lang="sv-SE" sz="1400" dirty="0">
                  <a:solidFill>
                    <a:schemeClr val="tx1">
                      <a:lumMod val="75000"/>
                      <a:lumOff val="25000"/>
                    </a:schemeClr>
                  </a:solidFill>
                </a:rPr>
                <a:t> social </a:t>
              </a:r>
              <a:r>
                <a:rPr lang="sv-SE" sz="1400" dirty="0" err="1">
                  <a:solidFill>
                    <a:schemeClr val="tx1">
                      <a:lumMod val="75000"/>
                      <a:lumOff val="25000"/>
                    </a:schemeClr>
                  </a:solidFill>
                </a:rPr>
                <a:t>cohesion</a:t>
              </a:r>
              <a:endParaRPr lang="sv-SE" sz="1400" dirty="0">
                <a:solidFill>
                  <a:schemeClr val="tx1">
                    <a:lumMod val="75000"/>
                    <a:lumOff val="25000"/>
                  </a:schemeClr>
                </a:solidFill>
              </a:endParaRPr>
            </a:p>
            <a:p>
              <a:pPr marL="285750" indent="-285750">
                <a:buFont typeface="Arial" panose="020B0604020202020204" pitchFamily="34" charset="0"/>
                <a:buChar char="•"/>
              </a:pPr>
              <a:r>
                <a:rPr lang="sv-SE" sz="1400" dirty="0">
                  <a:solidFill>
                    <a:schemeClr val="tx1">
                      <a:lumMod val="75000"/>
                      <a:lumOff val="25000"/>
                    </a:schemeClr>
                  </a:solidFill>
                </a:rPr>
                <a:t>A loss </a:t>
              </a:r>
              <a:r>
                <a:rPr lang="sv-SE" sz="1400" dirty="0" err="1">
                  <a:solidFill>
                    <a:schemeClr val="tx1">
                      <a:lumMod val="75000"/>
                      <a:lumOff val="25000"/>
                    </a:schemeClr>
                  </a:solidFill>
                </a:rPr>
                <a:t>of</a:t>
              </a:r>
              <a:r>
                <a:rPr lang="sv-SE" sz="1400" dirty="0">
                  <a:solidFill>
                    <a:schemeClr val="tx1">
                      <a:lumMod val="75000"/>
                      <a:lumOff val="25000"/>
                    </a:schemeClr>
                  </a:solidFill>
                </a:rPr>
                <a:t> social </a:t>
              </a:r>
              <a:r>
                <a:rPr lang="sv-SE" sz="1400" dirty="0" err="1">
                  <a:solidFill>
                    <a:schemeClr val="tx1">
                      <a:lumMod val="75000"/>
                      <a:lumOff val="25000"/>
                    </a:schemeClr>
                  </a:solidFill>
                </a:rPr>
                <a:t>networks</a:t>
              </a:r>
              <a:r>
                <a:rPr lang="sv-SE" sz="1400" dirty="0">
                  <a:solidFill>
                    <a:schemeClr val="tx1">
                      <a:lumMod val="75000"/>
                      <a:lumOff val="25000"/>
                    </a:schemeClr>
                  </a:solidFill>
                </a:rPr>
                <a:t> and </a:t>
              </a:r>
              <a:r>
                <a:rPr lang="sv-SE" sz="1400" dirty="0" err="1">
                  <a:solidFill>
                    <a:schemeClr val="tx1">
                      <a:lumMod val="75000"/>
                      <a:lumOff val="25000"/>
                    </a:schemeClr>
                  </a:solidFill>
                </a:rPr>
                <a:t>ties</a:t>
              </a:r>
              <a:r>
                <a:rPr lang="sv-SE" sz="1400" dirty="0">
                  <a:solidFill>
                    <a:schemeClr val="tx1">
                      <a:lumMod val="75000"/>
                      <a:lumOff val="25000"/>
                    </a:schemeClr>
                  </a:solidFill>
                </a:rPr>
                <a:t> </a:t>
              </a:r>
              <a:r>
                <a:rPr lang="sv-SE" sz="1400" dirty="0" err="1">
                  <a:solidFill>
                    <a:schemeClr val="tx1">
                      <a:lumMod val="75000"/>
                      <a:lumOff val="25000"/>
                    </a:schemeClr>
                  </a:solidFill>
                </a:rPr>
                <a:t>with</a:t>
              </a:r>
              <a:r>
                <a:rPr lang="sv-SE" sz="1400" dirty="0">
                  <a:solidFill>
                    <a:schemeClr val="tx1">
                      <a:lumMod val="75000"/>
                      <a:lumOff val="25000"/>
                    </a:schemeClr>
                  </a:solidFill>
                </a:rPr>
                <a:t> </a:t>
              </a:r>
              <a:r>
                <a:rPr lang="sv-SE" sz="1400" dirty="0" err="1">
                  <a:solidFill>
                    <a:schemeClr val="tx1">
                      <a:lumMod val="75000"/>
                      <a:lumOff val="25000"/>
                    </a:schemeClr>
                  </a:solidFill>
                </a:rPr>
                <a:t>kin</a:t>
              </a:r>
              <a:r>
                <a:rPr lang="sv-SE" sz="1400" dirty="0">
                  <a:solidFill>
                    <a:schemeClr val="tx1">
                      <a:lumMod val="75000"/>
                      <a:lumOff val="25000"/>
                    </a:schemeClr>
                  </a:solidFill>
                </a:rPr>
                <a:t> and </a:t>
              </a:r>
              <a:r>
                <a:rPr lang="sv-SE" sz="1400" dirty="0" err="1">
                  <a:solidFill>
                    <a:schemeClr val="tx1">
                      <a:lumMod val="75000"/>
                      <a:lumOff val="25000"/>
                    </a:schemeClr>
                  </a:solidFill>
                </a:rPr>
                <a:t>family</a:t>
              </a:r>
              <a:r>
                <a:rPr lang="sv-SE" sz="1400" dirty="0">
                  <a:solidFill>
                    <a:schemeClr val="tx1">
                      <a:lumMod val="75000"/>
                      <a:lumOff val="25000"/>
                    </a:schemeClr>
                  </a:solidFill>
                </a:rPr>
                <a:t> </a:t>
              </a:r>
              <a:endParaRPr lang="sv-SE" sz="2000" dirty="0">
                <a:solidFill>
                  <a:schemeClr val="tx1">
                    <a:lumMod val="75000"/>
                    <a:lumOff val="25000"/>
                  </a:schemeClr>
                </a:solidFill>
              </a:endParaRPr>
            </a:p>
          </p:txBody>
        </p:sp>
      </p:grpSp>
      <p:grpSp>
        <p:nvGrpSpPr>
          <p:cNvPr id="14" name="Group 13">
            <a:extLst>
              <a:ext uri="{FF2B5EF4-FFF2-40B4-BE49-F238E27FC236}">
                <a16:creationId xmlns:a16="http://schemas.microsoft.com/office/drawing/2014/main" id="{62074F5C-557A-704F-B149-AF8AAB1C2D69}"/>
              </a:ext>
            </a:extLst>
          </p:cNvPr>
          <p:cNvGrpSpPr/>
          <p:nvPr/>
        </p:nvGrpSpPr>
        <p:grpSpPr>
          <a:xfrm>
            <a:off x="1112520" y="3930113"/>
            <a:ext cx="4968240" cy="1949826"/>
            <a:chOff x="1112520" y="3930113"/>
            <a:chExt cx="4968240" cy="1949826"/>
          </a:xfrm>
        </p:grpSpPr>
        <p:sp>
          <p:nvSpPr>
            <p:cNvPr id="7" name="Rektangel 6">
              <a:extLst>
                <a:ext uri="{FF2B5EF4-FFF2-40B4-BE49-F238E27FC236}">
                  <a16:creationId xmlns:a16="http://schemas.microsoft.com/office/drawing/2014/main" id="{E62C8773-7014-4332-B701-97FC749A9895}"/>
                </a:ext>
              </a:extLst>
            </p:cNvPr>
            <p:cNvSpPr/>
            <p:nvPr/>
          </p:nvSpPr>
          <p:spPr>
            <a:xfrm>
              <a:off x="1112520" y="3930113"/>
              <a:ext cx="4968240" cy="1949826"/>
            </a:xfrm>
            <a:prstGeom prst="rect">
              <a:avLst/>
            </a:prstGeom>
            <a:solidFill>
              <a:schemeClr val="accent5">
                <a:lumMod val="20000"/>
                <a:lumOff val="8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textruta 17">
              <a:extLst>
                <a:ext uri="{FF2B5EF4-FFF2-40B4-BE49-F238E27FC236}">
                  <a16:creationId xmlns:a16="http://schemas.microsoft.com/office/drawing/2014/main" id="{4EDD50D6-494E-416F-BF95-34838EF7DF73}"/>
                </a:ext>
              </a:extLst>
            </p:cNvPr>
            <p:cNvSpPr txBox="1"/>
            <p:nvPr/>
          </p:nvSpPr>
          <p:spPr>
            <a:xfrm>
              <a:off x="1132196" y="3948717"/>
              <a:ext cx="4898406" cy="1908215"/>
            </a:xfrm>
            <a:prstGeom prst="rect">
              <a:avLst/>
            </a:prstGeom>
            <a:noFill/>
          </p:spPr>
          <p:txBody>
            <a:bodyPr wrap="square" rtlCol="0">
              <a:spAutoFit/>
            </a:bodyPr>
            <a:lstStyle/>
            <a:p>
              <a:r>
                <a:rPr lang="sv-SE" sz="2000" dirty="0" err="1">
                  <a:solidFill>
                    <a:schemeClr val="accent2">
                      <a:lumMod val="75000"/>
                    </a:schemeClr>
                  </a:solidFill>
                </a:rPr>
                <a:t>Economic</a:t>
              </a:r>
              <a:endParaRPr lang="sv-SE" sz="2000" dirty="0">
                <a:solidFill>
                  <a:schemeClr val="accent2">
                    <a:lumMod val="75000"/>
                  </a:schemeClr>
                </a:solidFill>
              </a:endParaRPr>
            </a:p>
            <a:p>
              <a:endParaRPr lang="sv-SE" sz="1200" dirty="0">
                <a:solidFill>
                  <a:schemeClr val="accent2">
                    <a:lumMod val="75000"/>
                  </a:schemeClr>
                </a:solidFill>
              </a:endParaRPr>
            </a:p>
            <a:p>
              <a:pPr marL="285750" indent="-285750">
                <a:buFont typeface="Arial" panose="020B0604020202020204" pitchFamily="34" charset="0"/>
                <a:buChar char="•"/>
              </a:pPr>
              <a:r>
                <a:rPr lang="sv-SE" sz="1400" dirty="0">
                  <a:solidFill>
                    <a:schemeClr val="tx1">
                      <a:lumMod val="75000"/>
                      <a:lumOff val="25000"/>
                    </a:schemeClr>
                  </a:solidFill>
                </a:rPr>
                <a:t>Children </a:t>
              </a:r>
              <a:r>
                <a:rPr lang="sv-SE" sz="1400" dirty="0" err="1">
                  <a:solidFill>
                    <a:schemeClr val="tx1">
                      <a:lumMod val="75000"/>
                      <a:lumOff val="25000"/>
                    </a:schemeClr>
                  </a:solidFill>
                </a:rPr>
                <a:t>lose</a:t>
              </a:r>
              <a:r>
                <a:rPr lang="sv-SE" sz="1400" dirty="0">
                  <a:solidFill>
                    <a:schemeClr val="tx1">
                      <a:lumMod val="75000"/>
                      <a:lumOff val="25000"/>
                    </a:schemeClr>
                  </a:solidFill>
                </a:rPr>
                <a:t> the </a:t>
              </a:r>
              <a:r>
                <a:rPr lang="sv-SE" sz="1400" dirty="0" err="1">
                  <a:solidFill>
                    <a:schemeClr val="tx1">
                      <a:lumMod val="75000"/>
                      <a:lumOff val="25000"/>
                    </a:schemeClr>
                  </a:solidFill>
                </a:rPr>
                <a:t>possibility</a:t>
              </a:r>
              <a:r>
                <a:rPr lang="sv-SE" sz="1400" dirty="0">
                  <a:solidFill>
                    <a:schemeClr val="tx1">
                      <a:lumMod val="75000"/>
                      <a:lumOff val="25000"/>
                    </a:schemeClr>
                  </a:solidFill>
                </a:rPr>
                <a:t> to go to </a:t>
              </a:r>
              <a:r>
                <a:rPr lang="sv-SE" sz="1400" dirty="0" err="1">
                  <a:solidFill>
                    <a:schemeClr val="tx1">
                      <a:lumMod val="75000"/>
                      <a:lumOff val="25000"/>
                    </a:schemeClr>
                  </a:solidFill>
                </a:rPr>
                <a:t>school</a:t>
              </a:r>
              <a:r>
                <a:rPr lang="sv-SE" sz="1400" dirty="0">
                  <a:solidFill>
                    <a:schemeClr val="tx1">
                      <a:lumMod val="75000"/>
                      <a:lumOff val="25000"/>
                    </a:schemeClr>
                  </a:solidFill>
                </a:rPr>
                <a:t>, </a:t>
              </a:r>
              <a:r>
                <a:rPr lang="sv-SE" sz="1400" dirty="0" err="1">
                  <a:solidFill>
                    <a:schemeClr val="tx1">
                      <a:lumMod val="75000"/>
                      <a:lumOff val="25000"/>
                    </a:schemeClr>
                  </a:solidFill>
                </a:rPr>
                <a:t>which</a:t>
              </a:r>
              <a:r>
                <a:rPr lang="sv-SE" sz="1400" dirty="0">
                  <a:solidFill>
                    <a:schemeClr val="tx1">
                      <a:lumMod val="75000"/>
                      <a:lumOff val="25000"/>
                    </a:schemeClr>
                  </a:solidFill>
                </a:rPr>
                <a:t> </a:t>
              </a:r>
              <a:r>
                <a:rPr lang="sv-SE" sz="1400" dirty="0" err="1">
                  <a:solidFill>
                    <a:schemeClr val="tx1">
                      <a:lumMod val="75000"/>
                      <a:lumOff val="25000"/>
                    </a:schemeClr>
                  </a:solidFill>
                </a:rPr>
                <a:t>impacts</a:t>
              </a:r>
              <a:r>
                <a:rPr lang="sv-SE" sz="1400" dirty="0">
                  <a:solidFill>
                    <a:schemeClr val="tx1">
                      <a:lumMod val="75000"/>
                      <a:lumOff val="25000"/>
                    </a:schemeClr>
                  </a:solidFill>
                </a:rPr>
                <a:t> </a:t>
              </a:r>
              <a:r>
                <a:rPr lang="sv-SE" sz="1400" dirty="0" err="1">
                  <a:solidFill>
                    <a:schemeClr val="tx1">
                      <a:lumMod val="75000"/>
                      <a:lumOff val="25000"/>
                    </a:schemeClr>
                  </a:solidFill>
                </a:rPr>
                <a:t>their</a:t>
              </a:r>
              <a:r>
                <a:rPr lang="sv-SE" sz="1400" dirty="0">
                  <a:solidFill>
                    <a:schemeClr val="tx1">
                      <a:lumMod val="75000"/>
                      <a:lumOff val="25000"/>
                    </a:schemeClr>
                  </a:solidFill>
                </a:rPr>
                <a:t> </a:t>
              </a:r>
              <a:r>
                <a:rPr lang="sv-SE" sz="1400" dirty="0" err="1">
                  <a:solidFill>
                    <a:schemeClr val="tx1">
                      <a:lumMod val="75000"/>
                      <a:lumOff val="25000"/>
                    </a:schemeClr>
                  </a:solidFill>
                </a:rPr>
                <a:t>future</a:t>
              </a:r>
              <a:r>
                <a:rPr lang="sv-SE" sz="1400" dirty="0">
                  <a:solidFill>
                    <a:schemeClr val="tx1">
                      <a:lumMod val="75000"/>
                      <a:lumOff val="25000"/>
                    </a:schemeClr>
                  </a:solidFill>
                </a:rPr>
                <a:t> and </a:t>
              </a:r>
              <a:r>
                <a:rPr lang="sv-SE" sz="1400" dirty="0" err="1">
                  <a:solidFill>
                    <a:schemeClr val="tx1">
                      <a:lumMod val="75000"/>
                      <a:lumOff val="25000"/>
                    </a:schemeClr>
                  </a:solidFill>
                </a:rPr>
                <a:t>possibilities</a:t>
              </a:r>
              <a:endParaRPr lang="sv-SE" sz="1400" dirty="0">
                <a:solidFill>
                  <a:schemeClr val="tx1">
                    <a:lumMod val="75000"/>
                    <a:lumOff val="25000"/>
                  </a:schemeClr>
                </a:solidFill>
              </a:endParaRPr>
            </a:p>
            <a:p>
              <a:pPr marL="285750" indent="-285750">
                <a:buFont typeface="Arial" panose="020B0604020202020204" pitchFamily="34" charset="0"/>
                <a:buChar char="•"/>
              </a:pPr>
              <a:r>
                <a:rPr lang="sv-SE" sz="1400" dirty="0" err="1">
                  <a:solidFill>
                    <a:schemeClr val="tx1">
                      <a:lumMod val="75000"/>
                      <a:lumOff val="25000"/>
                    </a:schemeClr>
                  </a:solidFill>
                </a:rPr>
                <a:t>Local</a:t>
              </a:r>
              <a:r>
                <a:rPr lang="sv-SE" sz="1400" dirty="0">
                  <a:solidFill>
                    <a:schemeClr val="tx1">
                      <a:lumMod val="75000"/>
                      <a:lumOff val="25000"/>
                    </a:schemeClr>
                  </a:solidFill>
                </a:rPr>
                <a:t> </a:t>
              </a:r>
              <a:r>
                <a:rPr lang="sv-SE" sz="1400" dirty="0" err="1">
                  <a:solidFill>
                    <a:schemeClr val="tx1">
                      <a:lumMod val="75000"/>
                      <a:lumOff val="25000"/>
                    </a:schemeClr>
                  </a:solidFill>
                </a:rPr>
                <a:t>economies</a:t>
              </a:r>
              <a:r>
                <a:rPr lang="sv-SE" sz="1400" dirty="0">
                  <a:solidFill>
                    <a:schemeClr val="tx1">
                      <a:lumMod val="75000"/>
                      <a:lumOff val="25000"/>
                    </a:schemeClr>
                  </a:solidFill>
                </a:rPr>
                <a:t> </a:t>
              </a:r>
              <a:r>
                <a:rPr lang="sv-SE" sz="1400" dirty="0" err="1">
                  <a:solidFill>
                    <a:schemeClr val="tx1">
                      <a:lumMod val="75000"/>
                      <a:lumOff val="25000"/>
                    </a:schemeClr>
                  </a:solidFill>
                </a:rPr>
                <a:t>are</a:t>
              </a:r>
              <a:r>
                <a:rPr lang="sv-SE" sz="1400" dirty="0">
                  <a:solidFill>
                    <a:schemeClr val="tx1">
                      <a:lumMod val="75000"/>
                      <a:lumOff val="25000"/>
                    </a:schemeClr>
                  </a:solidFill>
                </a:rPr>
                <a:t> </a:t>
              </a:r>
              <a:r>
                <a:rPr lang="sv-SE" sz="1400" dirty="0" err="1">
                  <a:solidFill>
                    <a:schemeClr val="tx1">
                      <a:lumMod val="75000"/>
                      <a:lumOff val="25000"/>
                    </a:schemeClr>
                  </a:solidFill>
                </a:rPr>
                <a:t>ruptured</a:t>
              </a:r>
              <a:r>
                <a:rPr lang="sv-SE" sz="1400" dirty="0">
                  <a:solidFill>
                    <a:schemeClr val="tx1">
                      <a:lumMod val="75000"/>
                      <a:lumOff val="25000"/>
                    </a:schemeClr>
                  </a:solidFill>
                </a:rPr>
                <a:t> </a:t>
              </a:r>
              <a:r>
                <a:rPr lang="sv-SE" sz="1400" dirty="0" err="1">
                  <a:solidFill>
                    <a:schemeClr val="tx1">
                      <a:lumMod val="75000"/>
                      <a:lumOff val="25000"/>
                    </a:schemeClr>
                  </a:solidFill>
                </a:rPr>
                <a:t>because</a:t>
              </a:r>
              <a:r>
                <a:rPr lang="sv-SE" sz="1400" dirty="0">
                  <a:solidFill>
                    <a:schemeClr val="tx1">
                      <a:lumMod val="75000"/>
                      <a:lumOff val="25000"/>
                    </a:schemeClr>
                  </a:solidFill>
                </a:rPr>
                <a:t> </a:t>
              </a:r>
              <a:r>
                <a:rPr lang="sv-SE" sz="1400" dirty="0" err="1">
                  <a:solidFill>
                    <a:schemeClr val="tx1">
                      <a:lumMod val="75000"/>
                      <a:lumOff val="25000"/>
                    </a:schemeClr>
                  </a:solidFill>
                </a:rPr>
                <a:t>of</a:t>
              </a:r>
              <a:r>
                <a:rPr lang="sv-SE" sz="1400" dirty="0">
                  <a:solidFill>
                    <a:schemeClr val="tx1">
                      <a:lumMod val="75000"/>
                      <a:lumOff val="25000"/>
                    </a:schemeClr>
                  </a:solidFill>
                </a:rPr>
                <a:t> a loss </a:t>
              </a:r>
              <a:r>
                <a:rPr lang="sv-SE" sz="1400" dirty="0" err="1">
                  <a:solidFill>
                    <a:schemeClr val="tx1">
                      <a:lumMod val="75000"/>
                      <a:lumOff val="25000"/>
                    </a:schemeClr>
                  </a:solidFill>
                </a:rPr>
                <a:t>of</a:t>
              </a:r>
              <a:r>
                <a:rPr lang="sv-SE" sz="1400" dirty="0">
                  <a:solidFill>
                    <a:schemeClr val="tx1">
                      <a:lumMod val="75000"/>
                      <a:lumOff val="25000"/>
                    </a:schemeClr>
                  </a:solidFill>
                </a:rPr>
                <a:t> </a:t>
              </a:r>
              <a:r>
                <a:rPr lang="sv-SE" sz="1400" dirty="0" err="1">
                  <a:solidFill>
                    <a:schemeClr val="tx1">
                      <a:lumMod val="75000"/>
                      <a:lumOff val="25000"/>
                    </a:schemeClr>
                  </a:solidFill>
                </a:rPr>
                <a:t>work</a:t>
              </a:r>
              <a:r>
                <a:rPr lang="sv-SE" sz="1400" dirty="0">
                  <a:solidFill>
                    <a:schemeClr val="tx1">
                      <a:lumMod val="75000"/>
                      <a:lumOff val="25000"/>
                    </a:schemeClr>
                  </a:solidFill>
                </a:rPr>
                <a:t> force or sudden </a:t>
              </a:r>
              <a:r>
                <a:rPr lang="sv-SE" sz="1400" dirty="0" err="1">
                  <a:solidFill>
                    <a:schemeClr val="tx1">
                      <a:lumMod val="75000"/>
                      <a:lumOff val="25000"/>
                    </a:schemeClr>
                  </a:solidFill>
                </a:rPr>
                <a:t>influx</a:t>
              </a:r>
              <a:r>
                <a:rPr lang="sv-SE" sz="1400" dirty="0">
                  <a:solidFill>
                    <a:schemeClr val="tx1">
                      <a:lumMod val="75000"/>
                      <a:lumOff val="25000"/>
                    </a:schemeClr>
                  </a:solidFill>
                </a:rPr>
                <a:t> </a:t>
              </a:r>
              <a:r>
                <a:rPr lang="sv-SE" sz="1400" dirty="0" err="1">
                  <a:solidFill>
                    <a:schemeClr val="tx1">
                      <a:lumMod val="75000"/>
                      <a:lumOff val="25000"/>
                    </a:schemeClr>
                  </a:solidFill>
                </a:rPr>
                <a:t>of</a:t>
              </a:r>
              <a:r>
                <a:rPr lang="sv-SE" sz="1400" dirty="0">
                  <a:solidFill>
                    <a:schemeClr val="tx1">
                      <a:lumMod val="75000"/>
                      <a:lumOff val="25000"/>
                    </a:schemeClr>
                  </a:solidFill>
                </a:rPr>
                <a:t> </a:t>
              </a:r>
              <a:r>
                <a:rPr lang="sv-SE" sz="1400" dirty="0" err="1">
                  <a:solidFill>
                    <a:schemeClr val="tx1">
                      <a:lumMod val="75000"/>
                      <a:lumOff val="25000"/>
                    </a:schemeClr>
                  </a:solidFill>
                </a:rPr>
                <a:t>individuals</a:t>
              </a:r>
              <a:r>
                <a:rPr lang="sv-SE" sz="1400" dirty="0">
                  <a:solidFill>
                    <a:schemeClr val="tx1">
                      <a:lumMod val="75000"/>
                      <a:lumOff val="25000"/>
                    </a:schemeClr>
                  </a:solidFill>
                </a:rPr>
                <a:t> in </a:t>
              </a:r>
              <a:r>
                <a:rPr lang="sv-SE" sz="1400" dirty="0" err="1">
                  <a:solidFill>
                    <a:schemeClr val="tx1">
                      <a:lumMod val="75000"/>
                      <a:lumOff val="25000"/>
                    </a:schemeClr>
                  </a:solidFill>
                </a:rPr>
                <a:t>need</a:t>
              </a:r>
              <a:r>
                <a:rPr lang="sv-SE" sz="1400" dirty="0">
                  <a:solidFill>
                    <a:schemeClr val="tx1">
                      <a:lumMod val="75000"/>
                      <a:lumOff val="25000"/>
                    </a:schemeClr>
                  </a:solidFill>
                </a:rPr>
                <a:t> </a:t>
              </a:r>
              <a:r>
                <a:rPr lang="sv-SE" sz="1400" dirty="0" err="1">
                  <a:solidFill>
                    <a:schemeClr val="tx1">
                      <a:lumMod val="75000"/>
                      <a:lumOff val="25000"/>
                    </a:schemeClr>
                  </a:solidFill>
                </a:rPr>
                <a:t>of</a:t>
              </a:r>
              <a:r>
                <a:rPr lang="sv-SE" sz="1400" dirty="0">
                  <a:solidFill>
                    <a:schemeClr val="tx1">
                      <a:lumMod val="75000"/>
                      <a:lumOff val="25000"/>
                    </a:schemeClr>
                  </a:solidFill>
                </a:rPr>
                <a:t> </a:t>
              </a:r>
              <a:r>
                <a:rPr lang="sv-SE" sz="1400" dirty="0" err="1">
                  <a:solidFill>
                    <a:schemeClr val="tx1">
                      <a:lumMod val="75000"/>
                      <a:lumOff val="25000"/>
                    </a:schemeClr>
                  </a:solidFill>
                </a:rPr>
                <a:t>work</a:t>
              </a:r>
              <a:endParaRPr lang="sv-SE" sz="1400" dirty="0">
                <a:solidFill>
                  <a:schemeClr val="tx1">
                    <a:lumMod val="75000"/>
                    <a:lumOff val="25000"/>
                  </a:schemeClr>
                </a:solidFill>
              </a:endParaRPr>
            </a:p>
            <a:p>
              <a:pPr marL="285750" indent="-285750">
                <a:buFont typeface="Arial" panose="020B0604020202020204" pitchFamily="34" charset="0"/>
                <a:buChar char="•"/>
              </a:pPr>
              <a:r>
                <a:rPr lang="sv-SE" sz="1400" dirty="0">
                  <a:solidFill>
                    <a:schemeClr val="tx1">
                      <a:lumMod val="75000"/>
                      <a:lumOff val="25000"/>
                    </a:schemeClr>
                  </a:solidFill>
                </a:rPr>
                <a:t>Social </a:t>
              </a:r>
              <a:r>
                <a:rPr lang="sv-SE" sz="1400" dirty="0" err="1">
                  <a:solidFill>
                    <a:schemeClr val="tx1">
                      <a:lumMod val="75000"/>
                      <a:lumOff val="25000"/>
                    </a:schemeClr>
                  </a:solidFill>
                </a:rPr>
                <a:t>welfare</a:t>
              </a:r>
              <a:r>
                <a:rPr lang="sv-SE" sz="1400" dirty="0">
                  <a:solidFill>
                    <a:schemeClr val="tx1">
                      <a:lumMod val="75000"/>
                      <a:lumOff val="25000"/>
                    </a:schemeClr>
                  </a:solidFill>
                </a:rPr>
                <a:t> </a:t>
              </a:r>
              <a:r>
                <a:rPr lang="sv-SE" sz="1400" dirty="0" err="1">
                  <a:solidFill>
                    <a:schemeClr val="tx1">
                      <a:lumMod val="75000"/>
                      <a:lumOff val="25000"/>
                    </a:schemeClr>
                  </a:solidFill>
                </a:rPr>
                <a:t>infrastructures</a:t>
              </a:r>
              <a:r>
                <a:rPr lang="sv-SE" sz="1400" dirty="0">
                  <a:solidFill>
                    <a:schemeClr val="tx1">
                      <a:lumMod val="75000"/>
                      <a:lumOff val="25000"/>
                    </a:schemeClr>
                  </a:solidFill>
                </a:rPr>
                <a:t> </a:t>
              </a:r>
              <a:r>
                <a:rPr lang="sv-SE" sz="1400" dirty="0" err="1">
                  <a:solidFill>
                    <a:schemeClr val="tx1">
                      <a:lumMod val="75000"/>
                      <a:lumOff val="25000"/>
                    </a:schemeClr>
                  </a:solidFill>
                </a:rPr>
                <a:t>are</a:t>
              </a:r>
              <a:r>
                <a:rPr lang="sv-SE" sz="1400" dirty="0">
                  <a:solidFill>
                    <a:schemeClr val="tx1">
                      <a:lumMod val="75000"/>
                      <a:lumOff val="25000"/>
                    </a:schemeClr>
                  </a:solidFill>
                </a:rPr>
                <a:t> </a:t>
              </a:r>
              <a:r>
                <a:rPr lang="sv-SE" sz="1400" dirty="0" err="1">
                  <a:solidFill>
                    <a:schemeClr val="tx1">
                      <a:lumMod val="75000"/>
                      <a:lumOff val="25000"/>
                    </a:schemeClr>
                  </a:solidFill>
                </a:rPr>
                <a:t>burdened</a:t>
              </a:r>
              <a:r>
                <a:rPr lang="sv-SE" sz="1400" dirty="0">
                  <a:solidFill>
                    <a:schemeClr val="tx1">
                      <a:lumMod val="75000"/>
                      <a:lumOff val="25000"/>
                    </a:schemeClr>
                  </a:solidFill>
                </a:rPr>
                <a:t> by a sudden </a:t>
              </a:r>
              <a:r>
                <a:rPr lang="sv-SE" sz="1400" dirty="0" err="1">
                  <a:solidFill>
                    <a:schemeClr val="tx1">
                      <a:lumMod val="75000"/>
                      <a:lumOff val="25000"/>
                    </a:schemeClr>
                  </a:solidFill>
                </a:rPr>
                <a:t>influx</a:t>
              </a:r>
              <a:r>
                <a:rPr lang="sv-SE" sz="1400" dirty="0">
                  <a:solidFill>
                    <a:schemeClr val="tx1">
                      <a:lumMod val="75000"/>
                      <a:lumOff val="25000"/>
                    </a:schemeClr>
                  </a:solidFill>
                </a:rPr>
                <a:t> </a:t>
              </a:r>
              <a:r>
                <a:rPr lang="sv-SE" sz="1400" dirty="0" err="1">
                  <a:solidFill>
                    <a:schemeClr val="tx1">
                      <a:lumMod val="75000"/>
                      <a:lumOff val="25000"/>
                    </a:schemeClr>
                  </a:solidFill>
                </a:rPr>
                <a:t>of</a:t>
              </a:r>
              <a:r>
                <a:rPr lang="sv-SE" sz="1400" dirty="0">
                  <a:solidFill>
                    <a:schemeClr val="tx1">
                      <a:lumMod val="75000"/>
                      <a:lumOff val="25000"/>
                    </a:schemeClr>
                  </a:solidFill>
                </a:rPr>
                <a:t> </a:t>
              </a:r>
              <a:r>
                <a:rPr lang="sv-SE" sz="1400" dirty="0" err="1">
                  <a:solidFill>
                    <a:schemeClr val="tx1">
                      <a:lumMod val="75000"/>
                      <a:lumOff val="25000"/>
                    </a:schemeClr>
                  </a:solidFill>
                </a:rPr>
                <a:t>people</a:t>
              </a:r>
              <a:r>
                <a:rPr lang="sv-SE" sz="1400" dirty="0">
                  <a:solidFill>
                    <a:schemeClr val="tx1">
                      <a:lumMod val="75000"/>
                      <a:lumOff val="25000"/>
                    </a:schemeClr>
                  </a:solidFill>
                </a:rPr>
                <a:t> in </a:t>
              </a:r>
              <a:r>
                <a:rPr lang="sv-SE" sz="1400" dirty="0" err="1">
                  <a:solidFill>
                    <a:schemeClr val="tx1">
                      <a:lumMod val="75000"/>
                      <a:lumOff val="25000"/>
                    </a:schemeClr>
                  </a:solidFill>
                </a:rPr>
                <a:t>need</a:t>
              </a:r>
              <a:r>
                <a:rPr lang="sv-SE" sz="1400" dirty="0">
                  <a:solidFill>
                    <a:schemeClr val="tx1">
                      <a:lumMod val="75000"/>
                      <a:lumOff val="25000"/>
                    </a:schemeClr>
                  </a:solidFill>
                </a:rPr>
                <a:t> </a:t>
              </a:r>
              <a:endParaRPr lang="sv-SE" sz="2000" dirty="0">
                <a:solidFill>
                  <a:schemeClr val="tx1">
                    <a:lumMod val="75000"/>
                    <a:lumOff val="25000"/>
                  </a:schemeClr>
                </a:solidFill>
              </a:endParaRPr>
            </a:p>
          </p:txBody>
        </p:sp>
      </p:grpSp>
    </p:spTree>
    <p:extLst>
      <p:ext uri="{BB962C8B-B14F-4D97-AF65-F5344CB8AC3E}">
        <p14:creationId xmlns:p14="http://schemas.microsoft.com/office/powerpoint/2010/main" val="35099241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ktangel 19">
            <a:extLst>
              <a:ext uri="{FF2B5EF4-FFF2-40B4-BE49-F238E27FC236}">
                <a16:creationId xmlns:a16="http://schemas.microsoft.com/office/drawing/2014/main" id="{461CF8B3-9E9D-4B7A-B7E0-ACE024F85A96}"/>
              </a:ext>
            </a:extLst>
          </p:cNvPr>
          <p:cNvSpPr/>
          <p:nvPr/>
        </p:nvSpPr>
        <p:spPr>
          <a:xfrm>
            <a:off x="5975285" y="4406706"/>
            <a:ext cx="5180393" cy="417472"/>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ubrik 1">
            <a:extLst>
              <a:ext uri="{FF2B5EF4-FFF2-40B4-BE49-F238E27FC236}">
                <a16:creationId xmlns:a16="http://schemas.microsoft.com/office/drawing/2014/main" id="{A4FB3980-9B2E-467D-9E3B-120C514149FB}"/>
              </a:ext>
            </a:extLst>
          </p:cNvPr>
          <p:cNvSpPr>
            <a:spLocks noGrp="1"/>
          </p:cNvSpPr>
          <p:nvPr>
            <p:ph type="title"/>
          </p:nvPr>
        </p:nvSpPr>
        <p:spPr/>
        <p:txBody>
          <a:bodyPr>
            <a:normAutofit/>
          </a:bodyPr>
          <a:lstStyle/>
          <a:p>
            <a:pPr marL="541338" indent="-541338"/>
            <a:r>
              <a:rPr lang="sv-SE" sz="3200" b="1" dirty="0"/>
              <a:t>1.	</a:t>
            </a:r>
            <a:r>
              <a:rPr lang="sv-SE" sz="3200" b="1" dirty="0" err="1"/>
              <a:t>Societal</a:t>
            </a:r>
            <a:r>
              <a:rPr lang="sv-SE" sz="3200" b="1" dirty="0"/>
              <a:t> </a:t>
            </a:r>
            <a:r>
              <a:rPr lang="sv-SE" sz="3200" b="1" dirty="0" err="1"/>
              <a:t>impacts</a:t>
            </a:r>
            <a:r>
              <a:rPr lang="sv-SE" sz="3200" b="1" dirty="0"/>
              <a:t> of </a:t>
            </a:r>
            <a:r>
              <a:rPr lang="sv-SE" sz="3200" b="1" dirty="0" err="1"/>
              <a:t>mass</a:t>
            </a:r>
            <a:r>
              <a:rPr lang="sv-SE" sz="3200" b="1" dirty="0"/>
              <a:t> </a:t>
            </a:r>
            <a:r>
              <a:rPr lang="sv-SE" sz="3200" b="1" dirty="0" err="1"/>
              <a:t>displacement</a:t>
            </a:r>
            <a:r>
              <a:rPr lang="sv-SE" sz="3200" b="1" dirty="0"/>
              <a:t> </a:t>
            </a:r>
            <a:br>
              <a:rPr lang="sv-SE" sz="3200" b="1" dirty="0"/>
            </a:br>
            <a:r>
              <a:rPr lang="sv-SE" sz="2000" dirty="0"/>
              <a:t>The </a:t>
            </a:r>
            <a:r>
              <a:rPr lang="sv-SE" sz="2000" dirty="0" err="1"/>
              <a:t>challenge</a:t>
            </a:r>
            <a:r>
              <a:rPr lang="sv-SE" sz="2000" dirty="0"/>
              <a:t> </a:t>
            </a:r>
            <a:r>
              <a:rPr lang="sv-SE" sz="2000" dirty="0" err="1"/>
              <a:t>of</a:t>
            </a:r>
            <a:r>
              <a:rPr lang="sv-SE" sz="2000" dirty="0"/>
              <a:t> urban </a:t>
            </a:r>
            <a:r>
              <a:rPr lang="sv-SE" sz="2000" dirty="0" err="1"/>
              <a:t>resilience</a:t>
            </a:r>
            <a:endParaRPr lang="sv-SE" sz="3200" dirty="0"/>
          </a:p>
        </p:txBody>
      </p:sp>
      <p:sp>
        <p:nvSpPr>
          <p:cNvPr id="4" name="Platshållare för bildnummer 3">
            <a:extLst>
              <a:ext uri="{FF2B5EF4-FFF2-40B4-BE49-F238E27FC236}">
                <a16:creationId xmlns:a16="http://schemas.microsoft.com/office/drawing/2014/main" id="{6B3ACFC6-9CD3-4B5E-99F8-14B7886293DF}"/>
              </a:ext>
            </a:extLst>
          </p:cNvPr>
          <p:cNvSpPr>
            <a:spLocks noGrp="1"/>
          </p:cNvSpPr>
          <p:nvPr>
            <p:ph type="sldNum" sz="quarter" idx="12"/>
          </p:nvPr>
        </p:nvSpPr>
        <p:spPr>
          <a:xfrm>
            <a:off x="10679048" y="6459785"/>
            <a:ext cx="1312025"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FFFFFF"/>
                </a:solidFill>
                <a:effectLst/>
                <a:uLnTx/>
                <a:uFillTx/>
                <a:latin typeface="Calibri" panose="020F0502020204030204"/>
                <a:ea typeface="+mn-ea"/>
                <a:cs typeface="+mn-cs"/>
              </a:rPr>
              <a:t>3</a:t>
            </a:r>
          </a:p>
        </p:txBody>
      </p:sp>
      <p:sp>
        <p:nvSpPr>
          <p:cNvPr id="3" name="Rektangel 2">
            <a:extLst>
              <a:ext uri="{FF2B5EF4-FFF2-40B4-BE49-F238E27FC236}">
                <a16:creationId xmlns:a16="http://schemas.microsoft.com/office/drawing/2014/main" id="{B4160D6D-DF2B-4C7B-BF0B-E64F64D67FDF}"/>
              </a:ext>
            </a:extLst>
          </p:cNvPr>
          <p:cNvSpPr/>
          <p:nvPr/>
        </p:nvSpPr>
        <p:spPr>
          <a:xfrm>
            <a:off x="4164594" y="5748950"/>
            <a:ext cx="634201" cy="2539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 name="Group 4">
            <a:extLst>
              <a:ext uri="{FF2B5EF4-FFF2-40B4-BE49-F238E27FC236}">
                <a16:creationId xmlns:a16="http://schemas.microsoft.com/office/drawing/2014/main" id="{B68BE4D4-18C7-6B43-BA93-44B08D429F95}"/>
              </a:ext>
            </a:extLst>
          </p:cNvPr>
          <p:cNvGrpSpPr/>
          <p:nvPr/>
        </p:nvGrpSpPr>
        <p:grpSpPr>
          <a:xfrm>
            <a:off x="1376029" y="1756126"/>
            <a:ext cx="4110273" cy="4391734"/>
            <a:chOff x="1376029" y="1756126"/>
            <a:chExt cx="4110273" cy="4391734"/>
          </a:xfrm>
        </p:grpSpPr>
        <p:sp>
          <p:nvSpPr>
            <p:cNvPr id="8" name="textruta 7">
              <a:extLst>
                <a:ext uri="{FF2B5EF4-FFF2-40B4-BE49-F238E27FC236}">
                  <a16:creationId xmlns:a16="http://schemas.microsoft.com/office/drawing/2014/main" id="{940A5A7E-F0E4-4BC2-BD05-825FFAE794C1}"/>
                </a:ext>
              </a:extLst>
            </p:cNvPr>
            <p:cNvSpPr txBox="1"/>
            <p:nvPr/>
          </p:nvSpPr>
          <p:spPr>
            <a:xfrm>
              <a:off x="1376029" y="5893944"/>
              <a:ext cx="3422766" cy="25391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Calibri" panose="020F0502020204030204"/>
                  <a:ea typeface="+mn-ea"/>
                  <a:cs typeface="+mn-cs"/>
                </a:rPr>
                <a:t>The City Resilience Index</a:t>
              </a:r>
              <a:r>
                <a:rPr kumimoji="0" lang="en-US" sz="1050" b="0" i="0" u="none" strike="noStrike" kern="1200" cap="none" spc="0" normalizeH="0" baseline="30000" noProof="0" dirty="0">
                  <a:ln>
                    <a:noFill/>
                  </a:ln>
                  <a:solidFill>
                    <a:srgbClr val="000000"/>
                  </a:solidFill>
                  <a:effectLst/>
                  <a:uLnTx/>
                  <a:uFillTx/>
                  <a:latin typeface="Calibri" panose="020F0502020204030204"/>
                  <a:ea typeface="+mn-ea"/>
                  <a:cs typeface="+mn-cs"/>
                </a:rPr>
                <a:t>5</a:t>
              </a:r>
              <a:endParaRPr kumimoji="0" lang="en-US" sz="105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pic>
          <p:nvPicPr>
            <p:cNvPr id="9" name="Bildobjekt 8">
              <a:extLst>
                <a:ext uri="{FF2B5EF4-FFF2-40B4-BE49-F238E27FC236}">
                  <a16:creationId xmlns:a16="http://schemas.microsoft.com/office/drawing/2014/main" id="{C8C0D697-372E-41E3-AFCF-207FF7525E40}"/>
                </a:ext>
              </a:extLst>
            </p:cNvPr>
            <p:cNvPicPr>
              <a:picLocks noChangeAspect="1"/>
            </p:cNvPicPr>
            <p:nvPr/>
          </p:nvPicPr>
          <p:blipFill rotWithShape="1">
            <a:blip r:embed="rId3"/>
            <a:srcRect l="4453" r="2795" b="4284"/>
            <a:stretch/>
          </p:blipFill>
          <p:spPr>
            <a:xfrm>
              <a:off x="1376029" y="1756126"/>
              <a:ext cx="4110273" cy="4137818"/>
            </a:xfrm>
            <a:prstGeom prst="rect">
              <a:avLst/>
            </a:prstGeom>
          </p:spPr>
        </p:pic>
      </p:grpSp>
      <p:sp>
        <p:nvSpPr>
          <p:cNvPr id="12" name="Rektangel 11">
            <a:extLst>
              <a:ext uri="{FF2B5EF4-FFF2-40B4-BE49-F238E27FC236}">
                <a16:creationId xmlns:a16="http://schemas.microsoft.com/office/drawing/2014/main" id="{455A16A4-B317-47A6-B067-EC9E2BAD519C}"/>
              </a:ext>
            </a:extLst>
          </p:cNvPr>
          <p:cNvSpPr/>
          <p:nvPr/>
        </p:nvSpPr>
        <p:spPr>
          <a:xfrm>
            <a:off x="5975287" y="5313826"/>
            <a:ext cx="5180393" cy="417472"/>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Pil: höger 12">
            <a:extLst>
              <a:ext uri="{FF2B5EF4-FFF2-40B4-BE49-F238E27FC236}">
                <a16:creationId xmlns:a16="http://schemas.microsoft.com/office/drawing/2014/main" id="{D44893CC-C924-4532-AF8B-03C33C78C886}"/>
              </a:ext>
            </a:extLst>
          </p:cNvPr>
          <p:cNvSpPr/>
          <p:nvPr/>
        </p:nvSpPr>
        <p:spPr>
          <a:xfrm rot="5400000">
            <a:off x="8383668" y="4064535"/>
            <a:ext cx="363629" cy="248096"/>
          </a:xfrm>
          <a:prstGeom prst="rightArrow">
            <a:avLst>
              <a:gd name="adj1" fmla="val 31568"/>
              <a:gd name="adj2" fmla="val 56770"/>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Pil: höger 13">
            <a:extLst>
              <a:ext uri="{FF2B5EF4-FFF2-40B4-BE49-F238E27FC236}">
                <a16:creationId xmlns:a16="http://schemas.microsoft.com/office/drawing/2014/main" id="{0DE61A63-9DA5-4B7D-AC19-024765C2220B}"/>
              </a:ext>
            </a:extLst>
          </p:cNvPr>
          <p:cNvSpPr/>
          <p:nvPr/>
        </p:nvSpPr>
        <p:spPr>
          <a:xfrm rot="5400000">
            <a:off x="8383668" y="4947989"/>
            <a:ext cx="363629" cy="248096"/>
          </a:xfrm>
          <a:prstGeom prst="rightArrow">
            <a:avLst>
              <a:gd name="adj1" fmla="val 31568"/>
              <a:gd name="adj2" fmla="val 56770"/>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ruta 17">
            <a:extLst>
              <a:ext uri="{FF2B5EF4-FFF2-40B4-BE49-F238E27FC236}">
                <a16:creationId xmlns:a16="http://schemas.microsoft.com/office/drawing/2014/main" id="{B7FB0735-B425-48B9-A6D2-8BC1C3BAD097}"/>
              </a:ext>
            </a:extLst>
          </p:cNvPr>
          <p:cNvSpPr txBox="1"/>
          <p:nvPr/>
        </p:nvSpPr>
        <p:spPr>
          <a:xfrm>
            <a:off x="7786788" y="4379051"/>
            <a:ext cx="2859085"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dirty="0" err="1">
                <a:ln>
                  <a:noFill/>
                </a:ln>
                <a:solidFill>
                  <a:srgbClr val="BD582C">
                    <a:lumMod val="75000"/>
                  </a:srgbClr>
                </a:solidFill>
                <a:effectLst/>
                <a:uLnTx/>
                <a:uFillTx/>
                <a:latin typeface="Calibri" panose="020F0502020204030204"/>
                <a:ea typeface="+mn-ea"/>
                <a:cs typeface="+mn-cs"/>
              </a:rPr>
              <a:t>Twelve</a:t>
            </a:r>
            <a:r>
              <a:rPr kumimoji="0" lang="sv-SE" sz="2000" b="0" i="0" u="none" strike="noStrike" kern="1200" cap="none" spc="0" normalizeH="0" baseline="0" noProof="0" dirty="0">
                <a:ln>
                  <a:noFill/>
                </a:ln>
                <a:solidFill>
                  <a:srgbClr val="BD582C">
                    <a:lumMod val="75000"/>
                  </a:srgbClr>
                </a:solidFill>
                <a:effectLst/>
                <a:uLnTx/>
                <a:uFillTx/>
                <a:latin typeface="Calibri" panose="020F0502020204030204"/>
                <a:ea typeface="+mn-ea"/>
                <a:cs typeface="+mn-cs"/>
              </a:rPr>
              <a:t> </a:t>
            </a:r>
            <a:r>
              <a:rPr kumimoji="0" lang="sv-SE" sz="2000" b="0" i="0" u="none" strike="noStrike" kern="1200" cap="none" spc="0" normalizeH="0" baseline="0" noProof="0" dirty="0" err="1">
                <a:ln>
                  <a:noFill/>
                </a:ln>
                <a:solidFill>
                  <a:srgbClr val="BD582C">
                    <a:lumMod val="75000"/>
                  </a:srgbClr>
                </a:solidFill>
                <a:effectLst/>
                <a:uLnTx/>
                <a:uFillTx/>
                <a:latin typeface="Calibri" panose="020F0502020204030204"/>
                <a:ea typeface="+mn-ea"/>
                <a:cs typeface="+mn-cs"/>
              </a:rPr>
              <a:t>goals</a:t>
            </a:r>
            <a:endParaRPr kumimoji="0" lang="sv-SE" sz="2000" b="0" i="0" u="none" strike="noStrike" kern="1200" cap="none" spc="0" normalizeH="0" baseline="0" noProof="0" dirty="0">
              <a:ln>
                <a:noFill/>
              </a:ln>
              <a:solidFill>
                <a:srgbClr val="BD582C">
                  <a:lumMod val="75000"/>
                </a:srgbClr>
              </a:solidFill>
              <a:effectLst/>
              <a:uLnTx/>
              <a:uFillTx/>
              <a:latin typeface="Calibri" panose="020F0502020204030204"/>
              <a:ea typeface="+mn-ea"/>
              <a:cs typeface="+mn-cs"/>
            </a:endParaRPr>
          </a:p>
        </p:txBody>
      </p:sp>
      <p:sp>
        <p:nvSpPr>
          <p:cNvPr id="19" name="textruta 18">
            <a:extLst>
              <a:ext uri="{FF2B5EF4-FFF2-40B4-BE49-F238E27FC236}">
                <a16:creationId xmlns:a16="http://schemas.microsoft.com/office/drawing/2014/main" id="{A32921AC-9551-4A49-B615-2C34417681A4}"/>
              </a:ext>
            </a:extLst>
          </p:cNvPr>
          <p:cNvSpPr txBox="1"/>
          <p:nvPr/>
        </p:nvSpPr>
        <p:spPr>
          <a:xfrm>
            <a:off x="7566790" y="5313826"/>
            <a:ext cx="2859085"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dirty="0" err="1">
                <a:ln>
                  <a:noFill/>
                </a:ln>
                <a:solidFill>
                  <a:srgbClr val="BD582C">
                    <a:lumMod val="75000"/>
                  </a:srgbClr>
                </a:solidFill>
                <a:effectLst/>
                <a:uLnTx/>
                <a:uFillTx/>
                <a:latin typeface="Calibri" panose="020F0502020204030204"/>
                <a:ea typeface="+mn-ea"/>
                <a:cs typeface="+mn-cs"/>
              </a:rPr>
              <a:t>Fiftytwo</a:t>
            </a:r>
            <a:r>
              <a:rPr kumimoji="0" lang="sv-SE" sz="2000" b="0" i="0" u="none" strike="noStrike" kern="1200" cap="none" spc="0" normalizeH="0" baseline="0" noProof="0" dirty="0">
                <a:ln>
                  <a:noFill/>
                </a:ln>
                <a:solidFill>
                  <a:srgbClr val="BD582C">
                    <a:lumMod val="75000"/>
                  </a:srgbClr>
                </a:solidFill>
                <a:effectLst/>
                <a:uLnTx/>
                <a:uFillTx/>
                <a:latin typeface="Calibri" panose="020F0502020204030204"/>
                <a:ea typeface="+mn-ea"/>
                <a:cs typeface="+mn-cs"/>
              </a:rPr>
              <a:t> </a:t>
            </a:r>
            <a:r>
              <a:rPr kumimoji="0" lang="sv-SE" sz="2000" b="0" i="0" u="none" strike="noStrike" kern="1200" cap="none" spc="0" normalizeH="0" baseline="0" noProof="0" dirty="0" err="1">
                <a:ln>
                  <a:noFill/>
                </a:ln>
                <a:solidFill>
                  <a:srgbClr val="BD582C">
                    <a:lumMod val="75000"/>
                  </a:srgbClr>
                </a:solidFill>
                <a:effectLst/>
                <a:uLnTx/>
                <a:uFillTx/>
                <a:latin typeface="Calibri" panose="020F0502020204030204"/>
                <a:ea typeface="+mn-ea"/>
                <a:cs typeface="+mn-cs"/>
              </a:rPr>
              <a:t>indicators</a:t>
            </a:r>
            <a:endParaRPr kumimoji="0" lang="sv-SE" sz="2000" b="0" i="0" u="none" strike="noStrike" kern="1200" cap="none" spc="0" normalizeH="0" baseline="0" noProof="0" dirty="0">
              <a:ln>
                <a:noFill/>
              </a:ln>
              <a:solidFill>
                <a:srgbClr val="BD582C">
                  <a:lumMod val="75000"/>
                </a:srgbClr>
              </a:solidFill>
              <a:effectLst/>
              <a:uLnTx/>
              <a:uFillTx/>
              <a:latin typeface="Calibri" panose="020F0502020204030204"/>
              <a:ea typeface="+mn-ea"/>
              <a:cs typeface="+mn-cs"/>
            </a:endParaRPr>
          </a:p>
        </p:txBody>
      </p:sp>
      <p:grpSp>
        <p:nvGrpSpPr>
          <p:cNvPr id="6" name="Group 5">
            <a:extLst>
              <a:ext uri="{FF2B5EF4-FFF2-40B4-BE49-F238E27FC236}">
                <a16:creationId xmlns:a16="http://schemas.microsoft.com/office/drawing/2014/main" id="{D5EFB2D7-2D5D-AB4C-874E-90E154F1B108}"/>
              </a:ext>
            </a:extLst>
          </p:cNvPr>
          <p:cNvGrpSpPr/>
          <p:nvPr/>
        </p:nvGrpSpPr>
        <p:grpSpPr>
          <a:xfrm>
            <a:off x="5975287" y="1990831"/>
            <a:ext cx="5180393" cy="1944085"/>
            <a:chOff x="5975287" y="1990831"/>
            <a:chExt cx="5180393" cy="1944085"/>
          </a:xfrm>
        </p:grpSpPr>
        <p:sp>
          <p:nvSpPr>
            <p:cNvPr id="10" name="Rektangel 9">
              <a:extLst>
                <a:ext uri="{FF2B5EF4-FFF2-40B4-BE49-F238E27FC236}">
                  <a16:creationId xmlns:a16="http://schemas.microsoft.com/office/drawing/2014/main" id="{DCEE1E82-345F-4EEF-9379-33FE2F63771B}"/>
                </a:ext>
              </a:extLst>
            </p:cNvPr>
            <p:cNvSpPr/>
            <p:nvPr/>
          </p:nvSpPr>
          <p:spPr>
            <a:xfrm>
              <a:off x="5975287" y="2029663"/>
              <a:ext cx="5180393" cy="1905253"/>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ktangel 14">
              <a:extLst>
                <a:ext uri="{FF2B5EF4-FFF2-40B4-BE49-F238E27FC236}">
                  <a16:creationId xmlns:a16="http://schemas.microsoft.com/office/drawing/2014/main" id="{F7A1D5DE-FFE1-4B99-A2FF-A24EC17FFF15}"/>
                </a:ext>
              </a:extLst>
            </p:cNvPr>
            <p:cNvSpPr/>
            <p:nvPr/>
          </p:nvSpPr>
          <p:spPr>
            <a:xfrm>
              <a:off x="6096001" y="2399173"/>
              <a:ext cx="2441418" cy="679010"/>
            </a:xfrm>
            <a:prstGeom prst="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050" b="1" i="0" u="none" strike="noStrike" kern="1200" cap="none" spc="0" normalizeH="0" baseline="0" noProof="0" dirty="0">
                  <a:ln>
                    <a:noFill/>
                  </a:ln>
                  <a:solidFill>
                    <a:schemeClr val="tx1">
                      <a:lumMod val="75000"/>
                      <a:lumOff val="25000"/>
                    </a:schemeClr>
                  </a:solidFill>
                  <a:effectLst/>
                  <a:uLnTx/>
                  <a:uFillTx/>
                  <a:latin typeface="Calibri" panose="020F0502020204030204"/>
                  <a:ea typeface="+mn-ea"/>
                  <a:cs typeface="+mn-cs"/>
                </a:rPr>
                <a:t>Health and </a:t>
              </a:r>
              <a:r>
                <a:rPr kumimoji="0" lang="sv-SE" sz="1050" b="1" i="0" u="none" strike="noStrike" kern="1200" cap="none" spc="0" normalizeH="0" baseline="0" noProof="0" dirty="0" err="1">
                  <a:ln>
                    <a:noFill/>
                  </a:ln>
                  <a:solidFill>
                    <a:schemeClr val="tx1">
                      <a:lumMod val="75000"/>
                      <a:lumOff val="25000"/>
                    </a:schemeClr>
                  </a:solidFill>
                  <a:effectLst/>
                  <a:uLnTx/>
                  <a:uFillTx/>
                  <a:latin typeface="Calibri" panose="020F0502020204030204"/>
                  <a:ea typeface="+mn-ea"/>
                  <a:cs typeface="+mn-cs"/>
                </a:rPr>
                <a:t>wellbeing</a:t>
              </a:r>
              <a:r>
                <a:rPr kumimoji="0" lang="sv-SE" sz="1050" b="1" i="0" u="none" strike="noStrike" kern="1200" cap="none" spc="0" normalizeH="0" baseline="0" noProof="0" dirty="0">
                  <a:ln>
                    <a:noFill/>
                  </a:ln>
                  <a:solidFill>
                    <a:schemeClr val="tx1">
                      <a:lumMod val="75000"/>
                      <a:lumOff val="25000"/>
                    </a:schemeClr>
                  </a:solidFill>
                  <a:effectLst/>
                  <a:uLnTx/>
                  <a:uFillTx/>
                  <a:latin typeface="Calibri" panose="020F0502020204030204"/>
                  <a:ea typeface="+mn-ea"/>
                  <a:cs typeface="+mn-cs"/>
                </a:rPr>
                <a:t> </a:t>
              </a:r>
              <a:r>
                <a:rPr kumimoji="0" lang="sv-SE" sz="1050" b="0" i="0" u="none" strike="noStrike" kern="1200" cap="none" spc="0" normalizeH="0" baseline="0" noProof="0" dirty="0">
                  <a:ln>
                    <a:noFill/>
                  </a:ln>
                  <a:solidFill>
                    <a:schemeClr val="tx1">
                      <a:lumMod val="75000"/>
                      <a:lumOff val="25000"/>
                    </a:schemeClr>
                  </a:solidFill>
                  <a:effectLst/>
                  <a:uLnTx/>
                  <a:uFillTx/>
                  <a:latin typeface="Calibri" panose="020F0502020204030204"/>
                  <a:ea typeface="+mn-ea"/>
                  <a:cs typeface="+mn-cs"/>
                </a:rPr>
                <a:t>- </a:t>
              </a:r>
              <a:r>
                <a:rPr kumimoji="0" lang="en-US" sz="1050" b="0" i="0" u="none" strike="noStrike" kern="1200" cap="none" spc="0" normalizeH="0" baseline="0" noProof="0" dirty="0">
                  <a:ln>
                    <a:noFill/>
                  </a:ln>
                  <a:solidFill>
                    <a:schemeClr val="tx1">
                      <a:lumMod val="75000"/>
                      <a:lumOff val="25000"/>
                    </a:schemeClr>
                  </a:solidFill>
                  <a:effectLst/>
                  <a:uLnTx/>
                  <a:uFillTx/>
                  <a:latin typeface="Calibri" panose="020F0502020204030204"/>
                  <a:ea typeface="+mn-ea"/>
                  <a:cs typeface="+mn-cs"/>
                </a:rPr>
                <a:t>Systems that ensure the health and wellbeing of people living and working in the city.</a:t>
              </a:r>
              <a:endParaRPr kumimoji="0" lang="sv-SE" sz="1050" b="0" i="0" u="none" strike="noStrike" kern="1200" cap="none" spc="0" normalizeH="0" baseline="0" noProof="0" dirty="0">
                <a:ln>
                  <a:noFill/>
                </a:ln>
                <a:solidFill>
                  <a:schemeClr val="tx1">
                    <a:lumMod val="75000"/>
                    <a:lumOff val="25000"/>
                  </a:schemeClr>
                </a:solidFill>
                <a:effectLst/>
                <a:uLnTx/>
                <a:uFillTx/>
                <a:latin typeface="Calibri" panose="020F0502020204030204"/>
                <a:ea typeface="+mn-ea"/>
                <a:cs typeface="+mn-cs"/>
              </a:endParaRPr>
            </a:p>
          </p:txBody>
        </p:sp>
        <p:sp>
          <p:nvSpPr>
            <p:cNvPr id="16" name="Rektangel 15">
              <a:extLst>
                <a:ext uri="{FF2B5EF4-FFF2-40B4-BE49-F238E27FC236}">
                  <a16:creationId xmlns:a16="http://schemas.microsoft.com/office/drawing/2014/main" id="{784AF310-BCA4-4B31-94C9-E95C19211945}"/>
                </a:ext>
              </a:extLst>
            </p:cNvPr>
            <p:cNvSpPr/>
            <p:nvPr/>
          </p:nvSpPr>
          <p:spPr>
            <a:xfrm>
              <a:off x="8625841" y="2399173"/>
              <a:ext cx="2441418" cy="679010"/>
            </a:xfrm>
            <a:prstGeom prst="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050" b="1" i="0" u="none" strike="noStrike" kern="1200" cap="none" spc="0" normalizeH="0" baseline="0" noProof="0" dirty="0" err="1">
                  <a:ln>
                    <a:noFill/>
                  </a:ln>
                  <a:solidFill>
                    <a:schemeClr val="tx1">
                      <a:lumMod val="75000"/>
                      <a:lumOff val="25000"/>
                    </a:schemeClr>
                  </a:solidFill>
                  <a:effectLst/>
                  <a:uLnTx/>
                  <a:uFillTx/>
                  <a:latin typeface="Calibri" panose="020F0502020204030204"/>
                  <a:ea typeface="+mn-ea"/>
                  <a:cs typeface="+mn-cs"/>
                </a:rPr>
                <a:t>Economy</a:t>
              </a:r>
              <a:r>
                <a:rPr kumimoji="0" lang="sv-SE" sz="1050" b="1" i="0" u="none" strike="noStrike" kern="1200" cap="none" spc="0" normalizeH="0" baseline="0" noProof="0" dirty="0">
                  <a:ln>
                    <a:noFill/>
                  </a:ln>
                  <a:solidFill>
                    <a:schemeClr val="tx1">
                      <a:lumMod val="75000"/>
                      <a:lumOff val="25000"/>
                    </a:schemeClr>
                  </a:solidFill>
                  <a:effectLst/>
                  <a:uLnTx/>
                  <a:uFillTx/>
                  <a:latin typeface="Calibri" panose="020F0502020204030204"/>
                  <a:ea typeface="+mn-ea"/>
                  <a:cs typeface="+mn-cs"/>
                </a:rPr>
                <a:t> and </a:t>
              </a:r>
              <a:r>
                <a:rPr kumimoji="0" lang="sv-SE" sz="1050" b="1" i="0" u="none" strike="noStrike" kern="1200" cap="none" spc="0" normalizeH="0" baseline="0" noProof="0" dirty="0" err="1">
                  <a:ln>
                    <a:noFill/>
                  </a:ln>
                  <a:solidFill>
                    <a:schemeClr val="tx1">
                      <a:lumMod val="75000"/>
                      <a:lumOff val="25000"/>
                    </a:schemeClr>
                  </a:solidFill>
                  <a:effectLst/>
                  <a:uLnTx/>
                  <a:uFillTx/>
                  <a:latin typeface="Calibri" panose="020F0502020204030204"/>
                  <a:ea typeface="+mn-ea"/>
                  <a:cs typeface="+mn-cs"/>
                </a:rPr>
                <a:t>society</a:t>
              </a:r>
              <a:r>
                <a:rPr kumimoji="0" lang="sv-SE" sz="1050" b="1" i="0" u="none" strike="noStrike" kern="1200" cap="none" spc="0" normalizeH="0" baseline="0" noProof="0" dirty="0">
                  <a:ln>
                    <a:noFill/>
                  </a:ln>
                  <a:solidFill>
                    <a:schemeClr val="tx1">
                      <a:lumMod val="75000"/>
                      <a:lumOff val="25000"/>
                    </a:schemeClr>
                  </a:solidFill>
                  <a:effectLst/>
                  <a:uLnTx/>
                  <a:uFillTx/>
                  <a:latin typeface="Calibri" panose="020F0502020204030204"/>
                  <a:ea typeface="+mn-ea"/>
                  <a:cs typeface="+mn-cs"/>
                </a:rPr>
                <a:t> </a:t>
              </a:r>
              <a:r>
                <a:rPr kumimoji="0" lang="sv-SE" sz="1050" b="0" i="0" u="none" strike="noStrike" kern="1200" cap="none" spc="0" normalizeH="0" baseline="0" noProof="0" dirty="0">
                  <a:ln>
                    <a:noFill/>
                  </a:ln>
                  <a:solidFill>
                    <a:schemeClr val="tx1">
                      <a:lumMod val="75000"/>
                      <a:lumOff val="25000"/>
                    </a:schemeClr>
                  </a:solidFill>
                  <a:effectLst/>
                  <a:uLnTx/>
                  <a:uFillTx/>
                  <a:latin typeface="Calibri" panose="020F0502020204030204"/>
                  <a:ea typeface="+mn-ea"/>
                  <a:cs typeface="+mn-cs"/>
                </a:rPr>
                <a:t>- </a:t>
              </a:r>
              <a:r>
                <a:rPr kumimoji="0" lang="en-US" sz="1050" b="0" i="0" u="none" strike="noStrike" kern="1200" cap="none" spc="0" normalizeH="0" baseline="0" noProof="0" dirty="0">
                  <a:ln>
                    <a:noFill/>
                  </a:ln>
                  <a:solidFill>
                    <a:schemeClr val="tx1">
                      <a:lumMod val="75000"/>
                      <a:lumOff val="25000"/>
                    </a:schemeClr>
                  </a:solidFill>
                  <a:effectLst/>
                  <a:uLnTx/>
                  <a:uFillTx/>
                  <a:latin typeface="Calibri" panose="020F0502020204030204"/>
                  <a:ea typeface="+mn-ea"/>
                  <a:cs typeface="+mn-cs"/>
                </a:rPr>
                <a:t>The social and financial systems that enable urban populations to live peacefully, and act collectively.</a:t>
              </a:r>
              <a:endParaRPr kumimoji="0" lang="sv-SE" sz="1050" b="0" i="0" u="none" strike="noStrike" kern="1200" cap="none" spc="0" normalizeH="0" baseline="0" noProof="0" dirty="0">
                <a:ln>
                  <a:noFill/>
                </a:ln>
                <a:solidFill>
                  <a:schemeClr val="tx1">
                    <a:lumMod val="75000"/>
                    <a:lumOff val="25000"/>
                  </a:schemeClr>
                </a:solidFill>
                <a:effectLst/>
                <a:uLnTx/>
                <a:uFillTx/>
                <a:latin typeface="Calibri" panose="020F0502020204030204"/>
                <a:ea typeface="+mn-ea"/>
                <a:cs typeface="+mn-cs"/>
              </a:endParaRPr>
            </a:p>
          </p:txBody>
        </p:sp>
        <p:sp>
          <p:nvSpPr>
            <p:cNvPr id="17" name="textruta 16">
              <a:extLst>
                <a:ext uri="{FF2B5EF4-FFF2-40B4-BE49-F238E27FC236}">
                  <a16:creationId xmlns:a16="http://schemas.microsoft.com/office/drawing/2014/main" id="{36F3A7F1-C8D8-446A-A15D-497423805BD7}"/>
                </a:ext>
              </a:extLst>
            </p:cNvPr>
            <p:cNvSpPr txBox="1"/>
            <p:nvPr/>
          </p:nvSpPr>
          <p:spPr>
            <a:xfrm>
              <a:off x="5975287" y="1990831"/>
              <a:ext cx="2859085"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dirty="0" err="1">
                  <a:ln>
                    <a:noFill/>
                  </a:ln>
                  <a:solidFill>
                    <a:srgbClr val="BD582C">
                      <a:lumMod val="75000"/>
                    </a:srgbClr>
                  </a:solidFill>
                  <a:effectLst/>
                  <a:uLnTx/>
                  <a:uFillTx/>
                  <a:latin typeface="Calibri" panose="020F0502020204030204"/>
                  <a:ea typeface="+mn-ea"/>
                  <a:cs typeface="+mn-cs"/>
                </a:rPr>
                <a:t>Four</a:t>
              </a:r>
              <a:r>
                <a:rPr kumimoji="0" lang="sv-SE" sz="2000" b="0" i="0" u="none" strike="noStrike" kern="1200" cap="none" spc="0" normalizeH="0" baseline="0" noProof="0" dirty="0">
                  <a:ln>
                    <a:noFill/>
                  </a:ln>
                  <a:solidFill>
                    <a:srgbClr val="BD582C">
                      <a:lumMod val="75000"/>
                    </a:srgbClr>
                  </a:solidFill>
                  <a:effectLst/>
                  <a:uLnTx/>
                  <a:uFillTx/>
                  <a:latin typeface="Calibri" panose="020F0502020204030204"/>
                  <a:ea typeface="+mn-ea"/>
                  <a:cs typeface="+mn-cs"/>
                </a:rPr>
                <a:t> dimensions</a:t>
              </a:r>
            </a:p>
          </p:txBody>
        </p:sp>
        <p:sp>
          <p:nvSpPr>
            <p:cNvPr id="21" name="Rektangel 20">
              <a:extLst>
                <a:ext uri="{FF2B5EF4-FFF2-40B4-BE49-F238E27FC236}">
                  <a16:creationId xmlns:a16="http://schemas.microsoft.com/office/drawing/2014/main" id="{F55FB962-6697-4A14-8782-645D2A1A1D7F}"/>
                </a:ext>
              </a:extLst>
            </p:cNvPr>
            <p:cNvSpPr/>
            <p:nvPr/>
          </p:nvSpPr>
          <p:spPr>
            <a:xfrm>
              <a:off x="6096000" y="3183215"/>
              <a:ext cx="2441418" cy="679010"/>
            </a:xfrm>
            <a:prstGeom prst="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050" b="1" i="0" u="none" strike="noStrike" kern="1200" cap="none" spc="0" normalizeH="0" baseline="0" noProof="0" dirty="0" err="1">
                  <a:ln>
                    <a:noFill/>
                  </a:ln>
                  <a:solidFill>
                    <a:schemeClr val="tx1">
                      <a:lumMod val="75000"/>
                      <a:lumOff val="25000"/>
                    </a:schemeClr>
                  </a:solidFill>
                  <a:effectLst/>
                  <a:uLnTx/>
                  <a:uFillTx/>
                  <a:latin typeface="Calibri" panose="020F0502020204030204"/>
                  <a:ea typeface="+mn-ea"/>
                  <a:cs typeface="+mn-cs"/>
                </a:rPr>
                <a:t>Infrastructure</a:t>
              </a:r>
              <a:r>
                <a:rPr kumimoji="0" lang="sv-SE" sz="1050" b="1" i="0" u="none" strike="noStrike" kern="1200" cap="none" spc="0" normalizeH="0" baseline="0" noProof="0" dirty="0">
                  <a:ln>
                    <a:noFill/>
                  </a:ln>
                  <a:solidFill>
                    <a:schemeClr val="tx1">
                      <a:lumMod val="75000"/>
                      <a:lumOff val="25000"/>
                    </a:schemeClr>
                  </a:solidFill>
                  <a:effectLst/>
                  <a:uLnTx/>
                  <a:uFillTx/>
                  <a:latin typeface="Calibri" panose="020F0502020204030204"/>
                  <a:ea typeface="+mn-ea"/>
                  <a:cs typeface="+mn-cs"/>
                </a:rPr>
                <a:t> and </a:t>
              </a:r>
              <a:r>
                <a:rPr kumimoji="0" lang="sv-SE" sz="1050" b="1" i="0" u="none" strike="noStrike" kern="1200" cap="none" spc="0" normalizeH="0" baseline="0" noProof="0" dirty="0" err="1">
                  <a:ln>
                    <a:noFill/>
                  </a:ln>
                  <a:solidFill>
                    <a:schemeClr val="tx1">
                      <a:lumMod val="75000"/>
                      <a:lumOff val="25000"/>
                    </a:schemeClr>
                  </a:solidFill>
                  <a:effectLst/>
                  <a:uLnTx/>
                  <a:uFillTx/>
                  <a:latin typeface="Calibri" panose="020F0502020204030204"/>
                  <a:ea typeface="+mn-ea"/>
                  <a:cs typeface="+mn-cs"/>
                </a:rPr>
                <a:t>environment</a:t>
              </a:r>
              <a:r>
                <a:rPr kumimoji="0" lang="sv-SE" sz="1050" b="1" i="0" u="none" strike="noStrike" kern="1200" cap="none" spc="0" normalizeH="0" baseline="0" noProof="0" dirty="0">
                  <a:ln>
                    <a:noFill/>
                  </a:ln>
                  <a:solidFill>
                    <a:schemeClr val="tx1">
                      <a:lumMod val="75000"/>
                      <a:lumOff val="25000"/>
                    </a:schemeClr>
                  </a:solidFill>
                  <a:effectLst/>
                  <a:uLnTx/>
                  <a:uFillTx/>
                  <a:latin typeface="Calibri" panose="020F0502020204030204"/>
                  <a:ea typeface="+mn-ea"/>
                  <a:cs typeface="+mn-cs"/>
                </a:rPr>
                <a:t> </a:t>
              </a:r>
              <a:r>
                <a:rPr kumimoji="0" lang="sv-SE" sz="1050" b="0" i="0" u="none" strike="noStrike" kern="1200" cap="none" spc="0" normalizeH="0" baseline="0" noProof="0" dirty="0">
                  <a:ln>
                    <a:noFill/>
                  </a:ln>
                  <a:solidFill>
                    <a:schemeClr val="tx1">
                      <a:lumMod val="75000"/>
                      <a:lumOff val="25000"/>
                    </a:schemeClr>
                  </a:solidFill>
                  <a:effectLst/>
                  <a:uLnTx/>
                  <a:uFillTx/>
                  <a:latin typeface="Calibri" panose="020F0502020204030204"/>
                  <a:ea typeface="+mn-ea"/>
                  <a:cs typeface="+mn-cs"/>
                </a:rPr>
                <a:t>- </a:t>
              </a:r>
              <a:r>
                <a:rPr kumimoji="0" lang="en-US" sz="1050" b="0" i="0" u="none" strike="noStrike" kern="1200" cap="none" spc="0" normalizeH="0" baseline="0" noProof="0" dirty="0">
                  <a:ln>
                    <a:noFill/>
                  </a:ln>
                  <a:solidFill>
                    <a:schemeClr val="tx1">
                      <a:lumMod val="75000"/>
                      <a:lumOff val="25000"/>
                    </a:schemeClr>
                  </a:solidFill>
                  <a:effectLst/>
                  <a:uLnTx/>
                  <a:uFillTx/>
                  <a:latin typeface="Calibri" panose="020F0502020204030204"/>
                  <a:ea typeface="+mn-ea"/>
                  <a:cs typeface="+mn-cs"/>
                </a:rPr>
                <a:t>Built and natural systems that provide critical services, protect and connect urban citizens.</a:t>
              </a:r>
              <a:endParaRPr kumimoji="0" lang="sv-SE" sz="1050" b="0" i="0" u="none" strike="noStrike" kern="1200" cap="none" spc="0" normalizeH="0" baseline="0" noProof="0" dirty="0">
                <a:ln>
                  <a:noFill/>
                </a:ln>
                <a:solidFill>
                  <a:schemeClr val="tx1">
                    <a:lumMod val="75000"/>
                    <a:lumOff val="25000"/>
                  </a:schemeClr>
                </a:solidFill>
                <a:effectLst/>
                <a:uLnTx/>
                <a:uFillTx/>
                <a:latin typeface="Calibri" panose="020F0502020204030204"/>
                <a:ea typeface="+mn-ea"/>
                <a:cs typeface="+mn-cs"/>
              </a:endParaRPr>
            </a:p>
          </p:txBody>
        </p:sp>
        <p:sp>
          <p:nvSpPr>
            <p:cNvPr id="22" name="Rektangel 21">
              <a:extLst>
                <a:ext uri="{FF2B5EF4-FFF2-40B4-BE49-F238E27FC236}">
                  <a16:creationId xmlns:a16="http://schemas.microsoft.com/office/drawing/2014/main" id="{B95F9633-8C7A-4CC8-8891-8BB28C57CCEC}"/>
                </a:ext>
              </a:extLst>
            </p:cNvPr>
            <p:cNvSpPr/>
            <p:nvPr/>
          </p:nvSpPr>
          <p:spPr>
            <a:xfrm>
              <a:off x="8625840" y="3183215"/>
              <a:ext cx="2441418" cy="679010"/>
            </a:xfrm>
            <a:prstGeom prst="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050" b="1" i="0" u="none" strike="noStrike" kern="1200" cap="none" spc="0" normalizeH="0" baseline="0" noProof="0" dirty="0" err="1">
                  <a:ln>
                    <a:noFill/>
                  </a:ln>
                  <a:solidFill>
                    <a:schemeClr val="tx1">
                      <a:lumMod val="75000"/>
                      <a:lumOff val="25000"/>
                    </a:schemeClr>
                  </a:solidFill>
                  <a:effectLst/>
                  <a:uLnTx/>
                  <a:uFillTx/>
                  <a:latin typeface="Calibri" panose="020F0502020204030204"/>
                  <a:ea typeface="+mn-ea"/>
                  <a:cs typeface="+mn-cs"/>
                </a:rPr>
                <a:t>Leadership</a:t>
              </a:r>
              <a:r>
                <a:rPr kumimoji="0" lang="sv-SE" sz="1050" b="1" i="0" u="none" strike="noStrike" kern="1200" cap="none" spc="0" normalizeH="0" baseline="0" noProof="0" dirty="0">
                  <a:ln>
                    <a:noFill/>
                  </a:ln>
                  <a:solidFill>
                    <a:schemeClr val="tx1">
                      <a:lumMod val="75000"/>
                      <a:lumOff val="25000"/>
                    </a:schemeClr>
                  </a:solidFill>
                  <a:effectLst/>
                  <a:uLnTx/>
                  <a:uFillTx/>
                  <a:latin typeface="Calibri" panose="020F0502020204030204"/>
                  <a:ea typeface="+mn-ea"/>
                  <a:cs typeface="+mn-cs"/>
                </a:rPr>
                <a:t> and </a:t>
              </a:r>
              <a:r>
                <a:rPr kumimoji="0" lang="sv-SE" sz="1050" b="1" i="0" u="none" strike="noStrike" kern="1200" cap="none" spc="0" normalizeH="0" baseline="0" noProof="0" dirty="0" err="1">
                  <a:ln>
                    <a:noFill/>
                  </a:ln>
                  <a:solidFill>
                    <a:schemeClr val="tx1">
                      <a:lumMod val="75000"/>
                      <a:lumOff val="25000"/>
                    </a:schemeClr>
                  </a:solidFill>
                  <a:effectLst/>
                  <a:uLnTx/>
                  <a:uFillTx/>
                  <a:latin typeface="Calibri" panose="020F0502020204030204"/>
                  <a:ea typeface="+mn-ea"/>
                  <a:cs typeface="+mn-cs"/>
                </a:rPr>
                <a:t>strategy</a:t>
              </a:r>
              <a:r>
                <a:rPr kumimoji="0" lang="sv-SE" sz="1050" b="1" i="0" u="none" strike="noStrike" kern="1200" cap="none" spc="0" normalizeH="0" baseline="0" noProof="0" dirty="0">
                  <a:ln>
                    <a:noFill/>
                  </a:ln>
                  <a:solidFill>
                    <a:schemeClr val="tx1">
                      <a:lumMod val="75000"/>
                      <a:lumOff val="25000"/>
                    </a:schemeClr>
                  </a:solidFill>
                  <a:effectLst/>
                  <a:uLnTx/>
                  <a:uFillTx/>
                  <a:latin typeface="Calibri" panose="020F0502020204030204"/>
                  <a:ea typeface="+mn-ea"/>
                  <a:cs typeface="+mn-cs"/>
                </a:rPr>
                <a:t> </a:t>
              </a:r>
              <a:r>
                <a:rPr kumimoji="0" lang="sv-SE" sz="1050" b="0" i="0" u="none" strike="noStrike" kern="1200" cap="none" spc="0" normalizeH="0" baseline="0" noProof="0" dirty="0">
                  <a:ln>
                    <a:noFill/>
                  </a:ln>
                  <a:solidFill>
                    <a:schemeClr val="tx1">
                      <a:lumMod val="75000"/>
                      <a:lumOff val="25000"/>
                    </a:schemeClr>
                  </a:solidFill>
                  <a:effectLst/>
                  <a:uLnTx/>
                  <a:uFillTx/>
                  <a:latin typeface="Calibri" panose="020F0502020204030204"/>
                  <a:ea typeface="+mn-ea"/>
                  <a:cs typeface="+mn-cs"/>
                </a:rPr>
                <a:t>- </a:t>
              </a:r>
              <a:r>
                <a:rPr kumimoji="0" lang="en-US" sz="1050" b="0" i="0" u="none" strike="noStrike" kern="1200" cap="none" spc="0" normalizeH="0" baseline="0" noProof="0" dirty="0">
                  <a:ln>
                    <a:noFill/>
                  </a:ln>
                  <a:solidFill>
                    <a:schemeClr val="tx1">
                      <a:lumMod val="75000"/>
                      <a:lumOff val="25000"/>
                    </a:schemeClr>
                  </a:solidFill>
                  <a:effectLst/>
                  <a:uLnTx/>
                  <a:uFillTx/>
                  <a:latin typeface="Calibri" panose="020F0502020204030204"/>
                  <a:ea typeface="+mn-ea"/>
                  <a:cs typeface="+mn-cs"/>
                </a:rPr>
                <a:t>The need for informed, inclusive, integrated and iterative decision making in our cities.</a:t>
              </a:r>
              <a:endParaRPr kumimoji="0" lang="sv-SE" sz="1050" b="0" i="0" u="none" strike="noStrike" kern="1200" cap="none" spc="0" normalizeH="0" baseline="0" noProof="0" dirty="0">
                <a:ln>
                  <a:noFill/>
                </a:ln>
                <a:solidFill>
                  <a:schemeClr val="tx1">
                    <a:lumMod val="75000"/>
                    <a:lumOff val="25000"/>
                  </a:schemeClr>
                </a:solidFill>
                <a:effectLst/>
                <a:uLnTx/>
                <a:uFillTx/>
                <a:latin typeface="Calibri" panose="020F0502020204030204"/>
                <a:ea typeface="+mn-ea"/>
                <a:cs typeface="+mn-cs"/>
              </a:endParaRPr>
            </a:p>
          </p:txBody>
        </p:sp>
      </p:grpSp>
      <p:sp>
        <p:nvSpPr>
          <p:cNvPr id="23" name="Rektangel 22">
            <a:extLst>
              <a:ext uri="{FF2B5EF4-FFF2-40B4-BE49-F238E27FC236}">
                <a16:creationId xmlns:a16="http://schemas.microsoft.com/office/drawing/2014/main" id="{60437921-AAE5-46AF-81CD-E4066E92AAFC}"/>
              </a:ext>
            </a:extLst>
          </p:cNvPr>
          <p:cNvSpPr/>
          <p:nvPr/>
        </p:nvSpPr>
        <p:spPr>
          <a:xfrm>
            <a:off x="-1" y="0"/>
            <a:ext cx="324853" cy="6858000"/>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sv-SE" sz="1400" dirty="0" err="1"/>
              <a:t>Section</a:t>
            </a:r>
            <a:r>
              <a:rPr lang="sv-SE" sz="1400" dirty="0"/>
              <a:t> 1. </a:t>
            </a:r>
            <a:r>
              <a:rPr lang="sv-SE" sz="1400" dirty="0" err="1"/>
              <a:t>Societal</a:t>
            </a:r>
            <a:r>
              <a:rPr lang="sv-SE" sz="1400" dirty="0"/>
              <a:t> </a:t>
            </a:r>
            <a:r>
              <a:rPr lang="sv-SE" sz="1400" dirty="0" err="1"/>
              <a:t>impacts</a:t>
            </a:r>
            <a:r>
              <a:rPr lang="sv-SE" sz="1400" dirty="0"/>
              <a:t> </a:t>
            </a:r>
            <a:r>
              <a:rPr lang="sv-SE" sz="1400" dirty="0" err="1"/>
              <a:t>of</a:t>
            </a:r>
            <a:r>
              <a:rPr lang="sv-SE" sz="1400" dirty="0"/>
              <a:t> </a:t>
            </a:r>
            <a:r>
              <a:rPr lang="sv-SE" sz="1400" dirty="0" err="1"/>
              <a:t>mass</a:t>
            </a:r>
            <a:r>
              <a:rPr lang="sv-SE" sz="1400" dirty="0"/>
              <a:t> </a:t>
            </a:r>
            <a:r>
              <a:rPr lang="sv-SE" sz="1400" dirty="0" err="1"/>
              <a:t>displacement</a:t>
            </a:r>
            <a:endParaRPr lang="sv-SE" sz="1400" dirty="0"/>
          </a:p>
        </p:txBody>
      </p:sp>
    </p:spTree>
    <p:extLst>
      <p:ext uri="{BB962C8B-B14F-4D97-AF65-F5344CB8AC3E}">
        <p14:creationId xmlns:p14="http://schemas.microsoft.com/office/powerpoint/2010/main" val="38646012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F24243C-90A4-4C5D-9CB6-A0956E46AE05}"/>
              </a:ext>
            </a:extLst>
          </p:cNvPr>
          <p:cNvSpPr>
            <a:spLocks noGrp="1"/>
          </p:cNvSpPr>
          <p:nvPr>
            <p:ph type="title"/>
          </p:nvPr>
        </p:nvSpPr>
        <p:spPr/>
        <p:txBody>
          <a:bodyPr>
            <a:normAutofit/>
          </a:bodyPr>
          <a:lstStyle/>
          <a:p>
            <a:pPr marL="635000" indent="-635000"/>
            <a:r>
              <a:rPr lang="sv-SE" sz="3200" b="1" dirty="0"/>
              <a:t>2.	</a:t>
            </a:r>
            <a:r>
              <a:rPr lang="sv-SE" sz="3200" b="1" dirty="0" err="1"/>
              <a:t>Mass</a:t>
            </a:r>
            <a:r>
              <a:rPr lang="sv-SE" sz="3200" b="1" dirty="0"/>
              <a:t> </a:t>
            </a:r>
            <a:r>
              <a:rPr lang="sv-SE" sz="3200" b="1" dirty="0" err="1"/>
              <a:t>displacement-related</a:t>
            </a:r>
            <a:r>
              <a:rPr lang="sv-SE" sz="3200" b="1" dirty="0"/>
              <a:t> interventions</a:t>
            </a:r>
            <a:br>
              <a:rPr lang="sv-SE" dirty="0"/>
            </a:br>
            <a:r>
              <a:rPr lang="sv-SE" sz="2000" dirty="0"/>
              <a:t>Prevention, </a:t>
            </a:r>
            <a:r>
              <a:rPr lang="sv-SE" sz="2000" dirty="0" err="1"/>
              <a:t>protection</a:t>
            </a:r>
            <a:r>
              <a:rPr lang="sv-SE" sz="2000" dirty="0"/>
              <a:t> and </a:t>
            </a:r>
            <a:r>
              <a:rPr lang="sv-SE" sz="2000" dirty="0" err="1"/>
              <a:t>remedial</a:t>
            </a:r>
            <a:r>
              <a:rPr lang="sv-SE" sz="2000" dirty="0"/>
              <a:t> action </a:t>
            </a:r>
            <a:endParaRPr lang="sv-SE" dirty="0"/>
          </a:p>
        </p:txBody>
      </p:sp>
      <p:sp>
        <p:nvSpPr>
          <p:cNvPr id="4" name="Platshållare för bildnummer 3">
            <a:extLst>
              <a:ext uri="{FF2B5EF4-FFF2-40B4-BE49-F238E27FC236}">
                <a16:creationId xmlns:a16="http://schemas.microsoft.com/office/drawing/2014/main" id="{64E8D265-E87E-49F4-A04D-D7ADAD11A260}"/>
              </a:ext>
            </a:extLst>
          </p:cNvPr>
          <p:cNvSpPr>
            <a:spLocks noGrp="1"/>
          </p:cNvSpPr>
          <p:nvPr>
            <p:ph type="sldNum" sz="quarter" idx="12"/>
          </p:nvPr>
        </p:nvSpPr>
        <p:spPr>
          <a:xfrm>
            <a:off x="10666820" y="6459785"/>
            <a:ext cx="1312025" cy="365125"/>
          </a:xfrm>
        </p:spPr>
        <p:txBody>
          <a:bodyPr/>
          <a:lstStyle/>
          <a:p>
            <a:r>
              <a:rPr lang="en-GB" dirty="0"/>
              <a:t>4</a:t>
            </a:r>
          </a:p>
        </p:txBody>
      </p:sp>
      <p:graphicFrame>
        <p:nvGraphicFramePr>
          <p:cNvPr id="3" name="Diagram 2">
            <a:extLst>
              <a:ext uri="{FF2B5EF4-FFF2-40B4-BE49-F238E27FC236}">
                <a16:creationId xmlns:a16="http://schemas.microsoft.com/office/drawing/2014/main" id="{EA9729C0-2120-472A-9021-F3BAA7FD17B7}"/>
              </a:ext>
            </a:extLst>
          </p:cNvPr>
          <p:cNvGraphicFramePr/>
          <p:nvPr>
            <p:extLst>
              <p:ext uri="{D42A27DB-BD31-4B8C-83A1-F6EECF244321}">
                <p14:modId xmlns:p14="http://schemas.microsoft.com/office/powerpoint/2010/main" val="2219254976"/>
              </p:ext>
            </p:extLst>
          </p:nvPr>
        </p:nvGraphicFramePr>
        <p:xfrm>
          <a:off x="1190848" y="1817694"/>
          <a:ext cx="10058400" cy="19947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Pil: höger 9">
            <a:extLst>
              <a:ext uri="{FF2B5EF4-FFF2-40B4-BE49-F238E27FC236}">
                <a16:creationId xmlns:a16="http://schemas.microsoft.com/office/drawing/2014/main" id="{0CF7C0B4-080E-4677-9862-BD077A94292B}"/>
              </a:ext>
            </a:extLst>
          </p:cNvPr>
          <p:cNvSpPr/>
          <p:nvPr/>
        </p:nvSpPr>
        <p:spPr>
          <a:xfrm rot="5400000">
            <a:off x="2373747" y="3470782"/>
            <a:ext cx="595862" cy="248096"/>
          </a:xfrm>
          <a:prstGeom prst="rightArrow">
            <a:avLst>
              <a:gd name="adj1" fmla="val 31568"/>
              <a:gd name="adj2" fmla="val 82314"/>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Pil: höger 12">
            <a:extLst>
              <a:ext uri="{FF2B5EF4-FFF2-40B4-BE49-F238E27FC236}">
                <a16:creationId xmlns:a16="http://schemas.microsoft.com/office/drawing/2014/main" id="{C4057100-0886-4C47-9B1E-5429FA513ECF}"/>
              </a:ext>
            </a:extLst>
          </p:cNvPr>
          <p:cNvSpPr/>
          <p:nvPr/>
        </p:nvSpPr>
        <p:spPr>
          <a:xfrm rot="5400000">
            <a:off x="9222391" y="3470782"/>
            <a:ext cx="595862" cy="248096"/>
          </a:xfrm>
          <a:prstGeom prst="rightArrow">
            <a:avLst>
              <a:gd name="adj1" fmla="val 31568"/>
              <a:gd name="adj2" fmla="val 82314"/>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Pil: höger 13">
            <a:extLst>
              <a:ext uri="{FF2B5EF4-FFF2-40B4-BE49-F238E27FC236}">
                <a16:creationId xmlns:a16="http://schemas.microsoft.com/office/drawing/2014/main" id="{01120530-7E11-428F-8AD0-BCAA483F4D4E}"/>
              </a:ext>
            </a:extLst>
          </p:cNvPr>
          <p:cNvSpPr/>
          <p:nvPr/>
        </p:nvSpPr>
        <p:spPr>
          <a:xfrm rot="5400000">
            <a:off x="5798069" y="3470782"/>
            <a:ext cx="595862" cy="248096"/>
          </a:xfrm>
          <a:prstGeom prst="rightArrow">
            <a:avLst>
              <a:gd name="adj1" fmla="val 31568"/>
              <a:gd name="adj2" fmla="val 82314"/>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 name="Group 4">
            <a:extLst>
              <a:ext uri="{FF2B5EF4-FFF2-40B4-BE49-F238E27FC236}">
                <a16:creationId xmlns:a16="http://schemas.microsoft.com/office/drawing/2014/main" id="{F8CF649D-EF48-EA45-B420-ED52365DD0AC}"/>
              </a:ext>
            </a:extLst>
          </p:cNvPr>
          <p:cNvGrpSpPr/>
          <p:nvPr/>
        </p:nvGrpSpPr>
        <p:grpSpPr>
          <a:xfrm>
            <a:off x="1097281" y="3867339"/>
            <a:ext cx="3148795" cy="1982709"/>
            <a:chOff x="1097281" y="3562539"/>
            <a:chExt cx="3148795" cy="1982709"/>
          </a:xfrm>
        </p:grpSpPr>
        <p:sp>
          <p:nvSpPr>
            <p:cNvPr id="6" name="Rektangel 5">
              <a:extLst>
                <a:ext uri="{FF2B5EF4-FFF2-40B4-BE49-F238E27FC236}">
                  <a16:creationId xmlns:a16="http://schemas.microsoft.com/office/drawing/2014/main" id="{EE58B0C1-0EA1-4C8F-A9E5-474C58B02BA1}"/>
                </a:ext>
              </a:extLst>
            </p:cNvPr>
            <p:cNvSpPr/>
            <p:nvPr/>
          </p:nvSpPr>
          <p:spPr>
            <a:xfrm>
              <a:off x="1097281" y="3562539"/>
              <a:ext cx="3148795" cy="1982709"/>
            </a:xfrm>
            <a:prstGeom prst="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textruta 17">
              <a:extLst>
                <a:ext uri="{FF2B5EF4-FFF2-40B4-BE49-F238E27FC236}">
                  <a16:creationId xmlns:a16="http://schemas.microsoft.com/office/drawing/2014/main" id="{26B60541-9115-4F7A-A186-E67EA85ADD51}"/>
                </a:ext>
              </a:extLst>
            </p:cNvPr>
            <p:cNvSpPr txBox="1"/>
            <p:nvPr/>
          </p:nvSpPr>
          <p:spPr>
            <a:xfrm>
              <a:off x="1204428" y="3642873"/>
              <a:ext cx="2878685" cy="1461939"/>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sv-SE" sz="1400" dirty="0" err="1">
                  <a:solidFill>
                    <a:schemeClr val="tx1">
                      <a:lumMod val="75000"/>
                      <a:lumOff val="25000"/>
                    </a:schemeClr>
                  </a:solidFill>
                </a:rPr>
                <a:t>Making</a:t>
              </a:r>
              <a:r>
                <a:rPr lang="sv-SE" sz="1400" dirty="0">
                  <a:solidFill>
                    <a:schemeClr val="tx1">
                      <a:lumMod val="75000"/>
                      <a:lumOff val="25000"/>
                    </a:schemeClr>
                  </a:solidFill>
                </a:rPr>
                <a:t> flight </a:t>
              </a:r>
              <a:r>
                <a:rPr lang="sv-SE" sz="1400" dirty="0" err="1">
                  <a:solidFill>
                    <a:schemeClr val="tx1">
                      <a:lumMod val="75000"/>
                      <a:lumOff val="25000"/>
                    </a:schemeClr>
                  </a:solidFill>
                </a:rPr>
                <a:t>unnecessary</a:t>
              </a:r>
              <a:r>
                <a:rPr lang="sv-SE" sz="1400" dirty="0">
                  <a:solidFill>
                    <a:schemeClr val="tx1">
                      <a:lumMod val="75000"/>
                      <a:lumOff val="25000"/>
                    </a:schemeClr>
                  </a:solidFill>
                </a:rPr>
                <a:t> by </a:t>
              </a:r>
              <a:r>
                <a:rPr lang="sv-SE" sz="1400" dirty="0" err="1">
                  <a:solidFill>
                    <a:schemeClr val="tx1">
                      <a:lumMod val="75000"/>
                      <a:lumOff val="25000"/>
                    </a:schemeClr>
                  </a:solidFill>
                </a:rPr>
                <a:t>avoiding</a:t>
              </a:r>
              <a:r>
                <a:rPr lang="sv-SE" sz="1400" dirty="0">
                  <a:solidFill>
                    <a:schemeClr val="tx1">
                      <a:lumMod val="75000"/>
                      <a:lumOff val="25000"/>
                    </a:schemeClr>
                  </a:solidFill>
                </a:rPr>
                <a:t> </a:t>
              </a:r>
              <a:r>
                <a:rPr lang="sv-SE" sz="1400" dirty="0" err="1">
                  <a:solidFill>
                    <a:schemeClr val="tx1">
                      <a:lumMod val="75000"/>
                      <a:lumOff val="25000"/>
                    </a:schemeClr>
                  </a:solidFill>
                </a:rPr>
                <a:t>conditions</a:t>
              </a:r>
              <a:r>
                <a:rPr lang="sv-SE" sz="1400" dirty="0">
                  <a:solidFill>
                    <a:schemeClr val="tx1">
                      <a:lumMod val="75000"/>
                      <a:lumOff val="25000"/>
                    </a:schemeClr>
                  </a:solidFill>
                </a:rPr>
                <a:t> </a:t>
              </a:r>
              <a:r>
                <a:rPr lang="sv-SE" sz="1400" dirty="0" err="1">
                  <a:solidFill>
                    <a:schemeClr val="tx1">
                      <a:lumMod val="75000"/>
                      <a:lumOff val="25000"/>
                    </a:schemeClr>
                  </a:solidFill>
                </a:rPr>
                <a:t>that</a:t>
              </a:r>
              <a:r>
                <a:rPr lang="sv-SE" sz="1400" dirty="0">
                  <a:solidFill>
                    <a:schemeClr val="tx1">
                      <a:lumMod val="75000"/>
                      <a:lumOff val="25000"/>
                    </a:schemeClr>
                  </a:solidFill>
                </a:rPr>
                <a:t> </a:t>
              </a:r>
              <a:r>
                <a:rPr lang="sv-SE" sz="1400" dirty="0" err="1">
                  <a:solidFill>
                    <a:schemeClr val="tx1">
                      <a:lumMod val="75000"/>
                      <a:lumOff val="25000"/>
                    </a:schemeClr>
                  </a:solidFill>
                </a:rPr>
                <a:t>compel</a:t>
              </a:r>
              <a:r>
                <a:rPr lang="sv-SE" sz="1400" dirty="0">
                  <a:solidFill>
                    <a:schemeClr val="tx1">
                      <a:lumMod val="75000"/>
                      <a:lumOff val="25000"/>
                    </a:schemeClr>
                  </a:solidFill>
                </a:rPr>
                <a:t> </a:t>
              </a:r>
              <a:r>
                <a:rPr lang="sv-SE" sz="1400" dirty="0" err="1">
                  <a:solidFill>
                    <a:schemeClr val="tx1">
                      <a:lumMod val="75000"/>
                      <a:lumOff val="25000"/>
                    </a:schemeClr>
                  </a:solidFill>
                </a:rPr>
                <a:t>people</a:t>
              </a:r>
              <a:r>
                <a:rPr lang="sv-SE" sz="1400" dirty="0">
                  <a:solidFill>
                    <a:schemeClr val="tx1">
                      <a:lumMod val="75000"/>
                      <a:lumOff val="25000"/>
                    </a:schemeClr>
                  </a:solidFill>
                </a:rPr>
                <a:t> to </a:t>
              </a:r>
              <a:r>
                <a:rPr lang="sv-SE" sz="1400" dirty="0" err="1">
                  <a:solidFill>
                    <a:schemeClr val="tx1">
                      <a:lumMod val="75000"/>
                      <a:lumOff val="25000"/>
                    </a:schemeClr>
                  </a:solidFill>
                </a:rPr>
                <a:t>leave</a:t>
              </a:r>
              <a:r>
                <a:rPr lang="sv-SE" sz="1400" dirty="0">
                  <a:solidFill>
                    <a:schemeClr val="tx1">
                      <a:lumMod val="75000"/>
                      <a:lumOff val="25000"/>
                    </a:schemeClr>
                  </a:solidFill>
                </a:rPr>
                <a:t> </a:t>
              </a:r>
              <a:r>
                <a:rPr lang="sv-SE" sz="1400" dirty="0" err="1">
                  <a:solidFill>
                    <a:schemeClr val="tx1">
                      <a:lumMod val="75000"/>
                      <a:lumOff val="25000"/>
                    </a:schemeClr>
                  </a:solidFill>
                </a:rPr>
                <a:t>their</a:t>
              </a:r>
              <a:r>
                <a:rPr lang="sv-SE" sz="1400" dirty="0">
                  <a:solidFill>
                    <a:schemeClr val="tx1">
                      <a:lumMod val="75000"/>
                      <a:lumOff val="25000"/>
                    </a:schemeClr>
                  </a:solidFill>
                </a:rPr>
                <a:t> </a:t>
              </a:r>
              <a:r>
                <a:rPr lang="sv-SE" sz="1400" dirty="0" err="1">
                  <a:solidFill>
                    <a:schemeClr val="tx1">
                      <a:lumMod val="75000"/>
                      <a:lumOff val="25000"/>
                    </a:schemeClr>
                  </a:solidFill>
                </a:rPr>
                <a:t>homes</a:t>
              </a:r>
              <a:endParaRPr lang="sv-SE" sz="1400" dirty="0">
                <a:solidFill>
                  <a:schemeClr val="tx1">
                    <a:lumMod val="75000"/>
                    <a:lumOff val="25000"/>
                  </a:schemeClr>
                </a:solidFill>
              </a:endParaRPr>
            </a:p>
            <a:p>
              <a:pPr marL="285750" indent="-285750">
                <a:spcAft>
                  <a:spcPts val="600"/>
                </a:spcAft>
                <a:buFont typeface="Arial" panose="020B0604020202020204" pitchFamily="34" charset="0"/>
                <a:buChar char="•"/>
              </a:pPr>
              <a:r>
                <a:rPr lang="sv-SE" sz="1400" dirty="0" err="1">
                  <a:solidFill>
                    <a:schemeClr val="tx1">
                      <a:lumMod val="75000"/>
                      <a:lumOff val="25000"/>
                    </a:schemeClr>
                  </a:solidFill>
                </a:rPr>
                <a:t>Should</a:t>
              </a:r>
              <a:r>
                <a:rPr lang="sv-SE" sz="1400" dirty="0">
                  <a:solidFill>
                    <a:schemeClr val="tx1">
                      <a:lumMod val="75000"/>
                      <a:lumOff val="25000"/>
                    </a:schemeClr>
                  </a:solidFill>
                </a:rPr>
                <a:t> </a:t>
              </a:r>
              <a:r>
                <a:rPr lang="sv-SE" sz="1400" dirty="0" err="1">
                  <a:solidFill>
                    <a:schemeClr val="tx1">
                      <a:lumMod val="75000"/>
                      <a:lumOff val="25000"/>
                    </a:schemeClr>
                  </a:solidFill>
                </a:rPr>
                <a:t>preserve</a:t>
              </a:r>
              <a:r>
                <a:rPr lang="sv-SE" sz="1400" dirty="0">
                  <a:solidFill>
                    <a:schemeClr val="tx1">
                      <a:lumMod val="75000"/>
                      <a:lumOff val="25000"/>
                    </a:schemeClr>
                  </a:solidFill>
                </a:rPr>
                <a:t> the </a:t>
              </a:r>
              <a:r>
                <a:rPr lang="sv-SE" sz="1400" dirty="0" err="1">
                  <a:solidFill>
                    <a:schemeClr val="tx1">
                      <a:lumMod val="75000"/>
                      <a:lumOff val="25000"/>
                    </a:schemeClr>
                  </a:solidFill>
                </a:rPr>
                <a:t>possibility</a:t>
              </a:r>
              <a:r>
                <a:rPr lang="sv-SE" sz="1400" dirty="0">
                  <a:solidFill>
                    <a:schemeClr val="tx1">
                      <a:lumMod val="75000"/>
                      <a:lumOff val="25000"/>
                    </a:schemeClr>
                  </a:solidFill>
                </a:rPr>
                <a:t> </a:t>
              </a:r>
              <a:r>
                <a:rPr lang="sv-SE" sz="1400" dirty="0" err="1">
                  <a:solidFill>
                    <a:schemeClr val="tx1">
                      <a:lumMod val="75000"/>
                      <a:lumOff val="25000"/>
                    </a:schemeClr>
                  </a:solidFill>
                </a:rPr>
                <a:t>of</a:t>
              </a:r>
              <a:r>
                <a:rPr lang="sv-SE" sz="1400" dirty="0">
                  <a:solidFill>
                    <a:schemeClr val="tx1">
                      <a:lumMod val="75000"/>
                      <a:lumOff val="25000"/>
                    </a:schemeClr>
                  </a:solidFill>
                </a:rPr>
                <a:t> </a:t>
              </a:r>
              <a:r>
                <a:rPr lang="sv-SE" sz="1400" dirty="0" err="1">
                  <a:solidFill>
                    <a:schemeClr val="tx1">
                      <a:lumMod val="75000"/>
                      <a:lumOff val="25000"/>
                    </a:schemeClr>
                  </a:solidFill>
                </a:rPr>
                <a:t>displacement</a:t>
              </a:r>
              <a:r>
                <a:rPr lang="sv-SE" sz="1400" dirty="0">
                  <a:solidFill>
                    <a:schemeClr val="tx1">
                      <a:lumMod val="75000"/>
                      <a:lumOff val="25000"/>
                    </a:schemeClr>
                  </a:solidFill>
                </a:rPr>
                <a:t> in situations </a:t>
              </a:r>
              <a:r>
                <a:rPr lang="sv-SE" sz="1400" dirty="0" err="1">
                  <a:solidFill>
                    <a:schemeClr val="tx1">
                      <a:lumMod val="75000"/>
                      <a:lumOff val="25000"/>
                    </a:schemeClr>
                  </a:solidFill>
                </a:rPr>
                <a:t>where</a:t>
              </a:r>
              <a:r>
                <a:rPr lang="sv-SE" sz="1400" dirty="0">
                  <a:solidFill>
                    <a:schemeClr val="tx1">
                      <a:lumMod val="75000"/>
                      <a:lumOff val="25000"/>
                    </a:schemeClr>
                  </a:solidFill>
                </a:rPr>
                <a:t> it is </a:t>
              </a:r>
              <a:r>
                <a:rPr lang="sv-SE" sz="1400" dirty="0" err="1">
                  <a:solidFill>
                    <a:schemeClr val="tx1">
                      <a:lumMod val="75000"/>
                      <a:lumOff val="25000"/>
                    </a:schemeClr>
                  </a:solidFill>
                </a:rPr>
                <a:t>needed</a:t>
              </a:r>
              <a:r>
                <a:rPr lang="sv-SE" sz="1400" dirty="0">
                  <a:solidFill>
                    <a:schemeClr val="tx1">
                      <a:lumMod val="75000"/>
                      <a:lumOff val="25000"/>
                    </a:schemeClr>
                  </a:solidFill>
                </a:rPr>
                <a:t> </a:t>
              </a:r>
            </a:p>
          </p:txBody>
        </p:sp>
      </p:grpSp>
      <p:grpSp>
        <p:nvGrpSpPr>
          <p:cNvPr id="9" name="Group 8">
            <a:extLst>
              <a:ext uri="{FF2B5EF4-FFF2-40B4-BE49-F238E27FC236}">
                <a16:creationId xmlns:a16="http://schemas.microsoft.com/office/drawing/2014/main" id="{E20ACF5F-6C14-1948-A6A6-458612C49DDF}"/>
              </a:ext>
            </a:extLst>
          </p:cNvPr>
          <p:cNvGrpSpPr/>
          <p:nvPr/>
        </p:nvGrpSpPr>
        <p:grpSpPr>
          <a:xfrm>
            <a:off x="4521603" y="3867339"/>
            <a:ext cx="3148795" cy="1982709"/>
            <a:chOff x="4521603" y="3562539"/>
            <a:chExt cx="3148795" cy="1982709"/>
          </a:xfrm>
        </p:grpSpPr>
        <p:sp>
          <p:nvSpPr>
            <p:cNvPr id="7" name="Rektangel 6">
              <a:extLst>
                <a:ext uri="{FF2B5EF4-FFF2-40B4-BE49-F238E27FC236}">
                  <a16:creationId xmlns:a16="http://schemas.microsoft.com/office/drawing/2014/main" id="{F4DBBA1E-780E-4B01-85CC-0641C10A0B89}"/>
                </a:ext>
              </a:extLst>
            </p:cNvPr>
            <p:cNvSpPr/>
            <p:nvPr/>
          </p:nvSpPr>
          <p:spPr>
            <a:xfrm>
              <a:off x="4521603" y="3562539"/>
              <a:ext cx="3148795" cy="1982709"/>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textruta 18">
              <a:extLst>
                <a:ext uri="{FF2B5EF4-FFF2-40B4-BE49-F238E27FC236}">
                  <a16:creationId xmlns:a16="http://schemas.microsoft.com/office/drawing/2014/main" id="{CCD5BB2A-2FD8-4B51-B095-2202A63A021E}"/>
                </a:ext>
              </a:extLst>
            </p:cNvPr>
            <p:cNvSpPr txBox="1"/>
            <p:nvPr/>
          </p:nvSpPr>
          <p:spPr>
            <a:xfrm>
              <a:off x="4656657" y="3642873"/>
              <a:ext cx="2878685" cy="1892826"/>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sv-SE" sz="1400" dirty="0">
                  <a:solidFill>
                    <a:schemeClr val="tx1">
                      <a:lumMod val="75000"/>
                      <a:lumOff val="25000"/>
                    </a:schemeClr>
                  </a:solidFill>
                </a:rPr>
                <a:t>A</a:t>
              </a:r>
              <a:r>
                <a:rPr lang="en-US" sz="1400" dirty="0" err="1">
                  <a:solidFill>
                    <a:schemeClr val="tx1">
                      <a:lumMod val="75000"/>
                      <a:lumOff val="25000"/>
                    </a:schemeClr>
                  </a:solidFill>
                </a:rPr>
                <a:t>ctivities</a:t>
              </a:r>
              <a:r>
                <a:rPr lang="en-US" sz="1400" dirty="0">
                  <a:solidFill>
                    <a:schemeClr val="tx1">
                      <a:lumMod val="75000"/>
                      <a:lumOff val="25000"/>
                    </a:schemeClr>
                  </a:solidFill>
                </a:rPr>
                <a:t> aimed at obtaining full respect for the rights of the individual in accordance human rights law, international humanitarian law and refugee law</a:t>
              </a:r>
            </a:p>
            <a:p>
              <a:pPr marL="285750" indent="-285750">
                <a:spcAft>
                  <a:spcPts val="600"/>
                </a:spcAft>
                <a:buFont typeface="Arial" panose="020B0604020202020204" pitchFamily="34" charset="0"/>
                <a:buChar char="•"/>
              </a:pPr>
              <a:r>
                <a:rPr lang="en-US" sz="1400" dirty="0">
                  <a:solidFill>
                    <a:schemeClr val="tx1">
                      <a:lumMod val="75000"/>
                      <a:lumOff val="25000"/>
                    </a:schemeClr>
                  </a:solidFill>
                </a:rPr>
                <a:t>Responsive, remedial or environment-building</a:t>
              </a:r>
              <a:endParaRPr lang="sv-SE" sz="1400" dirty="0">
                <a:solidFill>
                  <a:schemeClr val="tx1">
                    <a:lumMod val="75000"/>
                    <a:lumOff val="25000"/>
                  </a:schemeClr>
                </a:solidFill>
              </a:endParaRPr>
            </a:p>
          </p:txBody>
        </p:sp>
      </p:grpSp>
      <p:grpSp>
        <p:nvGrpSpPr>
          <p:cNvPr id="11" name="Group 10">
            <a:extLst>
              <a:ext uri="{FF2B5EF4-FFF2-40B4-BE49-F238E27FC236}">
                <a16:creationId xmlns:a16="http://schemas.microsoft.com/office/drawing/2014/main" id="{3C60788D-571B-EC49-AF12-BE480F3027F1}"/>
              </a:ext>
            </a:extLst>
          </p:cNvPr>
          <p:cNvGrpSpPr/>
          <p:nvPr/>
        </p:nvGrpSpPr>
        <p:grpSpPr>
          <a:xfrm>
            <a:off x="7945925" y="3867339"/>
            <a:ext cx="3148795" cy="1982709"/>
            <a:chOff x="7945925" y="3562539"/>
            <a:chExt cx="3148795" cy="1982709"/>
          </a:xfrm>
        </p:grpSpPr>
        <p:sp>
          <p:nvSpPr>
            <p:cNvPr id="8" name="Rektangel 7">
              <a:extLst>
                <a:ext uri="{FF2B5EF4-FFF2-40B4-BE49-F238E27FC236}">
                  <a16:creationId xmlns:a16="http://schemas.microsoft.com/office/drawing/2014/main" id="{C094DA93-D569-4AB2-B049-D02F7868D845}"/>
                </a:ext>
              </a:extLst>
            </p:cNvPr>
            <p:cNvSpPr/>
            <p:nvPr/>
          </p:nvSpPr>
          <p:spPr>
            <a:xfrm>
              <a:off x="7945925" y="3562539"/>
              <a:ext cx="3148795" cy="1982709"/>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textruta 19">
              <a:extLst>
                <a:ext uri="{FF2B5EF4-FFF2-40B4-BE49-F238E27FC236}">
                  <a16:creationId xmlns:a16="http://schemas.microsoft.com/office/drawing/2014/main" id="{8DB3991C-7776-4437-A95F-0255DBF089E1}"/>
                </a:ext>
              </a:extLst>
            </p:cNvPr>
            <p:cNvSpPr txBox="1"/>
            <p:nvPr/>
          </p:nvSpPr>
          <p:spPr>
            <a:xfrm>
              <a:off x="8037893" y="3642873"/>
              <a:ext cx="2878685" cy="1692771"/>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sv-SE" sz="1400" dirty="0" err="1">
                  <a:solidFill>
                    <a:schemeClr val="tx1">
                      <a:lumMod val="75000"/>
                      <a:lumOff val="25000"/>
                    </a:schemeClr>
                  </a:solidFill>
                </a:rPr>
                <a:t>Resettlement</a:t>
              </a:r>
              <a:endParaRPr lang="sv-SE" sz="1400" dirty="0">
                <a:solidFill>
                  <a:schemeClr val="tx1">
                    <a:lumMod val="75000"/>
                    <a:lumOff val="25000"/>
                  </a:schemeClr>
                </a:solidFill>
              </a:endParaRPr>
            </a:p>
            <a:p>
              <a:pPr marL="285750" indent="-285750">
                <a:spcAft>
                  <a:spcPts val="600"/>
                </a:spcAft>
                <a:buFont typeface="Arial" panose="020B0604020202020204" pitchFamily="34" charset="0"/>
                <a:buChar char="•"/>
              </a:pPr>
              <a:r>
                <a:rPr lang="sv-SE" sz="1400" dirty="0" err="1">
                  <a:solidFill>
                    <a:schemeClr val="tx1">
                      <a:lumMod val="75000"/>
                      <a:lumOff val="25000"/>
                    </a:schemeClr>
                  </a:solidFill>
                </a:rPr>
                <a:t>Voluntary</a:t>
              </a:r>
              <a:r>
                <a:rPr lang="sv-SE" sz="1400" dirty="0">
                  <a:solidFill>
                    <a:schemeClr val="tx1">
                      <a:lumMod val="75000"/>
                      <a:lumOff val="25000"/>
                    </a:schemeClr>
                  </a:solidFill>
                </a:rPr>
                <a:t> </a:t>
              </a:r>
              <a:r>
                <a:rPr lang="sv-SE" sz="1400" dirty="0" err="1">
                  <a:solidFill>
                    <a:schemeClr val="tx1">
                      <a:lumMod val="75000"/>
                      <a:lumOff val="25000"/>
                    </a:schemeClr>
                  </a:solidFill>
                </a:rPr>
                <a:t>repatriation</a:t>
              </a:r>
              <a:endParaRPr lang="sv-SE" sz="1400" dirty="0">
                <a:solidFill>
                  <a:schemeClr val="tx1">
                    <a:lumMod val="75000"/>
                    <a:lumOff val="25000"/>
                  </a:schemeClr>
                </a:solidFill>
              </a:endParaRPr>
            </a:p>
            <a:p>
              <a:pPr marL="285750" indent="-285750">
                <a:spcAft>
                  <a:spcPts val="600"/>
                </a:spcAft>
                <a:buFont typeface="Arial" panose="020B0604020202020204" pitchFamily="34" charset="0"/>
                <a:buChar char="•"/>
              </a:pPr>
              <a:r>
                <a:rPr lang="sv-SE" sz="1400" dirty="0" err="1">
                  <a:solidFill>
                    <a:schemeClr val="tx1">
                      <a:lumMod val="75000"/>
                      <a:lumOff val="25000"/>
                    </a:schemeClr>
                  </a:solidFill>
                </a:rPr>
                <a:t>Local</a:t>
              </a:r>
              <a:r>
                <a:rPr lang="sv-SE" sz="1400" dirty="0">
                  <a:solidFill>
                    <a:schemeClr val="tx1">
                      <a:lumMod val="75000"/>
                      <a:lumOff val="25000"/>
                    </a:schemeClr>
                  </a:solidFill>
                </a:rPr>
                <a:t> integration</a:t>
              </a:r>
            </a:p>
            <a:p>
              <a:pPr marL="285750" indent="-285750">
                <a:spcAft>
                  <a:spcPts val="600"/>
                </a:spcAft>
                <a:buFont typeface="Arial" panose="020B0604020202020204" pitchFamily="34" charset="0"/>
                <a:buChar char="•"/>
              </a:pPr>
              <a:r>
                <a:rPr lang="sv-SE" sz="1400" dirty="0">
                  <a:solidFill>
                    <a:schemeClr val="tx1">
                      <a:lumMod val="75000"/>
                      <a:lumOff val="25000"/>
                    </a:schemeClr>
                  </a:solidFill>
                </a:rPr>
                <a:t>Settlement </a:t>
              </a:r>
              <a:r>
                <a:rPr lang="sv-SE" sz="1400" dirty="0" err="1">
                  <a:solidFill>
                    <a:schemeClr val="tx1">
                      <a:lumMod val="75000"/>
                      <a:lumOff val="25000"/>
                    </a:schemeClr>
                  </a:solidFill>
                </a:rPr>
                <a:t>elsewhere</a:t>
              </a:r>
              <a:r>
                <a:rPr lang="sv-SE" sz="1400" dirty="0">
                  <a:solidFill>
                    <a:schemeClr val="tx1">
                      <a:lumMod val="75000"/>
                      <a:lumOff val="25000"/>
                    </a:schemeClr>
                  </a:solidFill>
                </a:rPr>
                <a:t> in the country</a:t>
              </a:r>
            </a:p>
            <a:p>
              <a:pPr marL="285750" indent="-285750">
                <a:spcAft>
                  <a:spcPts val="600"/>
                </a:spcAft>
                <a:buFont typeface="Arial" panose="020B0604020202020204" pitchFamily="34" charset="0"/>
                <a:buChar char="•"/>
              </a:pPr>
              <a:r>
                <a:rPr lang="sv-SE" sz="1400" dirty="0" err="1">
                  <a:solidFill>
                    <a:schemeClr val="tx1">
                      <a:lumMod val="75000"/>
                      <a:lumOff val="25000"/>
                    </a:schemeClr>
                  </a:solidFill>
                </a:rPr>
                <a:t>Reintegration</a:t>
              </a:r>
              <a:endParaRPr lang="sv-SE" sz="1400" dirty="0">
                <a:solidFill>
                  <a:schemeClr val="tx1">
                    <a:lumMod val="75000"/>
                    <a:lumOff val="25000"/>
                  </a:schemeClr>
                </a:solidFill>
              </a:endParaRPr>
            </a:p>
          </p:txBody>
        </p:sp>
      </p:grpSp>
      <p:sp>
        <p:nvSpPr>
          <p:cNvPr id="21" name="Rektangel 20">
            <a:extLst>
              <a:ext uri="{FF2B5EF4-FFF2-40B4-BE49-F238E27FC236}">
                <a16:creationId xmlns:a16="http://schemas.microsoft.com/office/drawing/2014/main" id="{45E1A0B8-80F2-406F-BD1D-9F6F0D47942B}"/>
              </a:ext>
            </a:extLst>
          </p:cNvPr>
          <p:cNvSpPr/>
          <p:nvPr/>
        </p:nvSpPr>
        <p:spPr>
          <a:xfrm>
            <a:off x="-1" y="0"/>
            <a:ext cx="324853" cy="6858000"/>
          </a:xfrm>
          <a:prstGeom prst="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sv-SE" sz="1400" dirty="0" err="1"/>
              <a:t>Section</a:t>
            </a:r>
            <a:r>
              <a:rPr lang="sv-SE" sz="1400" dirty="0"/>
              <a:t> 2. </a:t>
            </a:r>
            <a:r>
              <a:rPr lang="sv-SE" sz="1400" dirty="0" err="1"/>
              <a:t>Mass</a:t>
            </a:r>
            <a:r>
              <a:rPr lang="sv-SE" sz="1400" dirty="0"/>
              <a:t> </a:t>
            </a:r>
            <a:r>
              <a:rPr lang="sv-SE" sz="1400" dirty="0" err="1"/>
              <a:t>displacement</a:t>
            </a:r>
            <a:r>
              <a:rPr lang="sv-SE" sz="1400" dirty="0"/>
              <a:t> </a:t>
            </a:r>
            <a:r>
              <a:rPr lang="sv-SE" sz="1400" dirty="0" err="1"/>
              <a:t>related</a:t>
            </a:r>
            <a:r>
              <a:rPr lang="sv-SE" sz="1400" dirty="0"/>
              <a:t> interventions</a:t>
            </a:r>
          </a:p>
        </p:txBody>
      </p:sp>
    </p:spTree>
    <p:extLst>
      <p:ext uri="{BB962C8B-B14F-4D97-AF65-F5344CB8AC3E}">
        <p14:creationId xmlns:p14="http://schemas.microsoft.com/office/powerpoint/2010/main" val="27730601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F24243C-90A4-4C5D-9CB6-A0956E46AE05}"/>
              </a:ext>
            </a:extLst>
          </p:cNvPr>
          <p:cNvSpPr>
            <a:spLocks noGrp="1"/>
          </p:cNvSpPr>
          <p:nvPr>
            <p:ph type="title"/>
          </p:nvPr>
        </p:nvSpPr>
        <p:spPr/>
        <p:txBody>
          <a:bodyPr>
            <a:normAutofit/>
          </a:bodyPr>
          <a:lstStyle/>
          <a:p>
            <a:pPr marL="498475" indent="-498475"/>
            <a:r>
              <a:rPr lang="sv-SE" sz="3200" b="1" dirty="0"/>
              <a:t>2.	</a:t>
            </a:r>
            <a:r>
              <a:rPr lang="sv-SE" sz="3200" b="1" dirty="0" err="1"/>
              <a:t>Mass</a:t>
            </a:r>
            <a:r>
              <a:rPr lang="sv-SE" sz="3200" b="1" dirty="0"/>
              <a:t> </a:t>
            </a:r>
            <a:r>
              <a:rPr lang="sv-SE" sz="3200" b="1" dirty="0" err="1"/>
              <a:t>displacement-related</a:t>
            </a:r>
            <a:r>
              <a:rPr lang="sv-SE" sz="3200" b="1" dirty="0"/>
              <a:t> interventions</a:t>
            </a:r>
            <a:br>
              <a:rPr lang="sv-SE" dirty="0"/>
            </a:br>
            <a:r>
              <a:rPr lang="sv-SE" sz="2000" dirty="0"/>
              <a:t>Preventing </a:t>
            </a:r>
            <a:r>
              <a:rPr lang="sv-SE" sz="2000" dirty="0" err="1"/>
              <a:t>mass</a:t>
            </a:r>
            <a:r>
              <a:rPr lang="sv-SE" sz="2000" dirty="0"/>
              <a:t> </a:t>
            </a:r>
            <a:r>
              <a:rPr lang="sv-SE" sz="2000" dirty="0" err="1"/>
              <a:t>displacement</a:t>
            </a:r>
            <a:r>
              <a:rPr lang="sv-SE" sz="2000" dirty="0"/>
              <a:t> – the </a:t>
            </a:r>
            <a:r>
              <a:rPr lang="sv-SE" sz="2000" dirty="0" err="1"/>
              <a:t>responsibility</a:t>
            </a:r>
            <a:r>
              <a:rPr lang="sv-SE" sz="2000" dirty="0"/>
              <a:t> </a:t>
            </a:r>
            <a:r>
              <a:rPr lang="sv-SE" sz="2000" dirty="0" err="1"/>
              <a:t>of</a:t>
            </a:r>
            <a:r>
              <a:rPr lang="sv-SE" sz="2000" dirty="0"/>
              <a:t> </a:t>
            </a:r>
            <a:r>
              <a:rPr lang="sv-SE" sz="2000" dirty="0" err="1"/>
              <a:t>humanitarian</a:t>
            </a:r>
            <a:r>
              <a:rPr lang="sv-SE" sz="2000" dirty="0"/>
              <a:t> </a:t>
            </a:r>
            <a:r>
              <a:rPr lang="sv-SE" sz="2000" dirty="0" err="1"/>
              <a:t>actors</a:t>
            </a:r>
            <a:r>
              <a:rPr lang="sv-SE" sz="2000" dirty="0"/>
              <a:t> </a:t>
            </a:r>
            <a:endParaRPr lang="sv-SE" dirty="0"/>
          </a:p>
        </p:txBody>
      </p:sp>
      <p:sp>
        <p:nvSpPr>
          <p:cNvPr id="4" name="Platshållare för bildnummer 3">
            <a:extLst>
              <a:ext uri="{FF2B5EF4-FFF2-40B4-BE49-F238E27FC236}">
                <a16:creationId xmlns:a16="http://schemas.microsoft.com/office/drawing/2014/main" id="{64E8D265-E87E-49F4-A04D-D7ADAD11A260}"/>
              </a:ext>
            </a:extLst>
          </p:cNvPr>
          <p:cNvSpPr>
            <a:spLocks noGrp="1"/>
          </p:cNvSpPr>
          <p:nvPr>
            <p:ph type="sldNum" sz="quarter" idx="12"/>
          </p:nvPr>
        </p:nvSpPr>
        <p:spPr>
          <a:xfrm>
            <a:off x="10666820" y="6459785"/>
            <a:ext cx="1312025" cy="365125"/>
          </a:xfrm>
        </p:spPr>
        <p:txBody>
          <a:bodyPr/>
          <a:lstStyle/>
          <a:p>
            <a:r>
              <a:rPr lang="en-GB" dirty="0"/>
              <a:t>5</a:t>
            </a:r>
          </a:p>
        </p:txBody>
      </p:sp>
      <p:sp>
        <p:nvSpPr>
          <p:cNvPr id="35" name="textruta 34">
            <a:extLst>
              <a:ext uri="{FF2B5EF4-FFF2-40B4-BE49-F238E27FC236}">
                <a16:creationId xmlns:a16="http://schemas.microsoft.com/office/drawing/2014/main" id="{8F3B8859-CCE8-4D09-9DB4-DC8643AFC8C8}"/>
              </a:ext>
            </a:extLst>
          </p:cNvPr>
          <p:cNvSpPr txBox="1"/>
          <p:nvPr/>
        </p:nvSpPr>
        <p:spPr>
          <a:xfrm>
            <a:off x="6527695" y="1991849"/>
            <a:ext cx="4472412" cy="4093428"/>
          </a:xfrm>
          <a:prstGeom prst="rect">
            <a:avLst/>
          </a:prstGeom>
          <a:noFill/>
        </p:spPr>
        <p:txBody>
          <a:bodyPr wrap="square" rtlCol="0">
            <a:spAutoFit/>
          </a:bodyPr>
          <a:lstStyle/>
          <a:p>
            <a:r>
              <a:rPr lang="sv-SE" sz="2000" dirty="0" err="1">
                <a:solidFill>
                  <a:schemeClr val="accent6">
                    <a:lumMod val="75000"/>
                  </a:schemeClr>
                </a:solidFill>
              </a:rPr>
              <a:t>Assessment</a:t>
            </a:r>
            <a:r>
              <a:rPr lang="sv-SE" sz="2000" dirty="0">
                <a:solidFill>
                  <a:schemeClr val="accent6">
                    <a:lumMod val="75000"/>
                  </a:schemeClr>
                </a:solidFill>
              </a:rPr>
              <a:t> and information </a:t>
            </a:r>
            <a:r>
              <a:rPr lang="sv-SE" sz="2000" dirty="0" err="1">
                <a:solidFill>
                  <a:schemeClr val="accent6">
                    <a:lumMod val="75000"/>
                  </a:schemeClr>
                </a:solidFill>
              </a:rPr>
              <a:t>gathering</a:t>
            </a:r>
            <a:endParaRPr lang="sv-SE" sz="2000" dirty="0">
              <a:solidFill>
                <a:schemeClr val="accent6">
                  <a:lumMod val="75000"/>
                </a:schemeClr>
              </a:solidFill>
            </a:endParaRPr>
          </a:p>
          <a:p>
            <a:endParaRPr lang="sv-SE" sz="2000" dirty="0">
              <a:solidFill>
                <a:schemeClr val="accent6">
                  <a:lumMod val="75000"/>
                </a:schemeClr>
              </a:solidFill>
            </a:endParaRPr>
          </a:p>
          <a:p>
            <a:r>
              <a:rPr lang="sv-SE" sz="2000" dirty="0" err="1">
                <a:solidFill>
                  <a:schemeClr val="accent6">
                    <a:lumMod val="75000"/>
                  </a:schemeClr>
                </a:solidFill>
              </a:rPr>
              <a:t>Early</a:t>
            </a:r>
            <a:r>
              <a:rPr lang="sv-SE" sz="2000" dirty="0">
                <a:solidFill>
                  <a:schemeClr val="accent6">
                    <a:lumMod val="75000"/>
                  </a:schemeClr>
                </a:solidFill>
              </a:rPr>
              <a:t> </a:t>
            </a:r>
            <a:r>
              <a:rPr lang="sv-SE" sz="2000" dirty="0" err="1">
                <a:solidFill>
                  <a:schemeClr val="accent6">
                    <a:lumMod val="75000"/>
                  </a:schemeClr>
                </a:solidFill>
              </a:rPr>
              <a:t>warning</a:t>
            </a:r>
            <a:r>
              <a:rPr lang="sv-SE" sz="2000" dirty="0">
                <a:solidFill>
                  <a:schemeClr val="accent6">
                    <a:lumMod val="75000"/>
                  </a:schemeClr>
                </a:solidFill>
              </a:rPr>
              <a:t> and </a:t>
            </a:r>
            <a:r>
              <a:rPr lang="sv-SE" sz="2000" dirty="0" err="1">
                <a:solidFill>
                  <a:schemeClr val="accent6">
                    <a:lumMod val="75000"/>
                  </a:schemeClr>
                </a:solidFill>
              </a:rPr>
              <a:t>contingency</a:t>
            </a:r>
            <a:r>
              <a:rPr lang="sv-SE" sz="2000" dirty="0">
                <a:solidFill>
                  <a:schemeClr val="accent6">
                    <a:lumMod val="75000"/>
                  </a:schemeClr>
                </a:solidFill>
              </a:rPr>
              <a:t> planning</a:t>
            </a:r>
          </a:p>
          <a:p>
            <a:endParaRPr lang="sv-SE" sz="2000" dirty="0">
              <a:solidFill>
                <a:schemeClr val="accent6">
                  <a:lumMod val="75000"/>
                </a:schemeClr>
              </a:solidFill>
            </a:endParaRPr>
          </a:p>
          <a:p>
            <a:r>
              <a:rPr lang="sv-SE" sz="2000" dirty="0" err="1">
                <a:solidFill>
                  <a:schemeClr val="accent6">
                    <a:lumMod val="75000"/>
                  </a:schemeClr>
                </a:solidFill>
              </a:rPr>
              <a:t>Coordination</a:t>
            </a:r>
            <a:endParaRPr lang="sv-SE" sz="2000" dirty="0">
              <a:solidFill>
                <a:schemeClr val="accent6">
                  <a:lumMod val="75000"/>
                </a:schemeClr>
              </a:solidFill>
            </a:endParaRPr>
          </a:p>
          <a:p>
            <a:endParaRPr lang="sv-SE" sz="2000" dirty="0">
              <a:solidFill>
                <a:schemeClr val="accent6">
                  <a:lumMod val="75000"/>
                </a:schemeClr>
              </a:solidFill>
            </a:endParaRPr>
          </a:p>
          <a:p>
            <a:r>
              <a:rPr lang="sv-SE" sz="2000" dirty="0">
                <a:solidFill>
                  <a:schemeClr val="accent6">
                    <a:lumMod val="75000"/>
                  </a:schemeClr>
                </a:solidFill>
              </a:rPr>
              <a:t>Community </a:t>
            </a:r>
            <a:r>
              <a:rPr lang="sv-SE" sz="2000" dirty="0" err="1">
                <a:solidFill>
                  <a:schemeClr val="accent6">
                    <a:lumMod val="75000"/>
                  </a:schemeClr>
                </a:solidFill>
              </a:rPr>
              <a:t>mobilization</a:t>
            </a:r>
            <a:endParaRPr lang="sv-SE" sz="2000" dirty="0">
              <a:solidFill>
                <a:schemeClr val="accent6">
                  <a:lumMod val="75000"/>
                </a:schemeClr>
              </a:solidFill>
            </a:endParaRPr>
          </a:p>
          <a:p>
            <a:endParaRPr lang="sv-SE" sz="2000" dirty="0">
              <a:solidFill>
                <a:schemeClr val="accent6">
                  <a:lumMod val="75000"/>
                </a:schemeClr>
              </a:solidFill>
            </a:endParaRPr>
          </a:p>
          <a:p>
            <a:r>
              <a:rPr lang="sv-SE" sz="2000" dirty="0" err="1">
                <a:solidFill>
                  <a:schemeClr val="accent6">
                    <a:lumMod val="75000"/>
                  </a:schemeClr>
                </a:solidFill>
              </a:rPr>
              <a:t>Presence</a:t>
            </a:r>
            <a:r>
              <a:rPr lang="sv-SE" sz="2000" dirty="0">
                <a:solidFill>
                  <a:schemeClr val="accent6">
                    <a:lumMod val="75000"/>
                  </a:schemeClr>
                </a:solidFill>
              </a:rPr>
              <a:t> and </a:t>
            </a:r>
            <a:r>
              <a:rPr lang="sv-SE" sz="2000" dirty="0" err="1">
                <a:solidFill>
                  <a:schemeClr val="accent6">
                    <a:lumMod val="75000"/>
                  </a:schemeClr>
                </a:solidFill>
              </a:rPr>
              <a:t>advocacy</a:t>
            </a:r>
            <a:endParaRPr lang="sv-SE" sz="2000" dirty="0">
              <a:solidFill>
                <a:schemeClr val="accent6">
                  <a:lumMod val="75000"/>
                </a:schemeClr>
              </a:solidFill>
            </a:endParaRPr>
          </a:p>
          <a:p>
            <a:endParaRPr lang="sv-SE" sz="2000" dirty="0">
              <a:solidFill>
                <a:schemeClr val="accent6">
                  <a:lumMod val="75000"/>
                </a:schemeClr>
              </a:solidFill>
            </a:endParaRPr>
          </a:p>
          <a:p>
            <a:r>
              <a:rPr lang="sv-SE" sz="2000" dirty="0" err="1">
                <a:solidFill>
                  <a:schemeClr val="accent6">
                    <a:lumMod val="75000"/>
                  </a:schemeClr>
                </a:solidFill>
              </a:rPr>
              <a:t>Mediation</a:t>
            </a:r>
            <a:r>
              <a:rPr lang="sv-SE" sz="2000" dirty="0">
                <a:solidFill>
                  <a:schemeClr val="accent6">
                    <a:lumMod val="75000"/>
                  </a:schemeClr>
                </a:solidFill>
              </a:rPr>
              <a:t> and </a:t>
            </a:r>
            <a:r>
              <a:rPr lang="sv-SE" sz="2000" dirty="0" err="1">
                <a:solidFill>
                  <a:schemeClr val="accent6">
                    <a:lumMod val="75000"/>
                  </a:schemeClr>
                </a:solidFill>
              </a:rPr>
              <a:t>dialogue</a:t>
            </a:r>
            <a:endParaRPr lang="sv-SE" sz="2000" dirty="0">
              <a:solidFill>
                <a:schemeClr val="accent6">
                  <a:lumMod val="75000"/>
                </a:schemeClr>
              </a:solidFill>
            </a:endParaRPr>
          </a:p>
          <a:p>
            <a:endParaRPr lang="sv-SE" sz="2000" dirty="0">
              <a:solidFill>
                <a:schemeClr val="accent6">
                  <a:lumMod val="75000"/>
                </a:schemeClr>
              </a:solidFill>
            </a:endParaRPr>
          </a:p>
          <a:p>
            <a:r>
              <a:rPr lang="sv-SE" sz="2000" dirty="0" err="1">
                <a:solidFill>
                  <a:schemeClr val="accent6">
                    <a:lumMod val="75000"/>
                  </a:schemeClr>
                </a:solidFill>
              </a:rPr>
              <a:t>Capacity</a:t>
            </a:r>
            <a:r>
              <a:rPr lang="sv-SE" sz="2000" dirty="0">
                <a:solidFill>
                  <a:schemeClr val="accent6">
                    <a:lumMod val="75000"/>
                  </a:schemeClr>
                </a:solidFill>
              </a:rPr>
              <a:t> </a:t>
            </a:r>
            <a:r>
              <a:rPr lang="sv-SE" sz="2000" dirty="0" err="1">
                <a:solidFill>
                  <a:schemeClr val="accent6">
                    <a:lumMod val="75000"/>
                  </a:schemeClr>
                </a:solidFill>
              </a:rPr>
              <a:t>building</a:t>
            </a:r>
            <a:r>
              <a:rPr lang="sv-SE" sz="2000" dirty="0">
                <a:solidFill>
                  <a:schemeClr val="accent6">
                    <a:lumMod val="75000"/>
                  </a:schemeClr>
                </a:solidFill>
              </a:rPr>
              <a:t> and </a:t>
            </a:r>
            <a:r>
              <a:rPr lang="sv-SE" sz="2000" dirty="0" err="1">
                <a:solidFill>
                  <a:schemeClr val="accent6">
                    <a:lumMod val="75000"/>
                  </a:schemeClr>
                </a:solidFill>
              </a:rPr>
              <a:t>training</a:t>
            </a:r>
            <a:endParaRPr lang="sv-SE" sz="2000" dirty="0">
              <a:solidFill>
                <a:schemeClr val="accent6">
                  <a:lumMod val="75000"/>
                </a:schemeClr>
              </a:solidFill>
            </a:endParaRPr>
          </a:p>
        </p:txBody>
      </p:sp>
      <p:grpSp>
        <p:nvGrpSpPr>
          <p:cNvPr id="3" name="Group 2">
            <a:extLst>
              <a:ext uri="{FF2B5EF4-FFF2-40B4-BE49-F238E27FC236}">
                <a16:creationId xmlns:a16="http://schemas.microsoft.com/office/drawing/2014/main" id="{1E2EB573-440E-F149-9FB6-6838DABCFA36}"/>
              </a:ext>
            </a:extLst>
          </p:cNvPr>
          <p:cNvGrpSpPr/>
          <p:nvPr/>
        </p:nvGrpSpPr>
        <p:grpSpPr>
          <a:xfrm>
            <a:off x="1097280" y="1737360"/>
            <a:ext cx="5300442" cy="4472412"/>
            <a:chOff x="1097280" y="1737360"/>
            <a:chExt cx="5300442" cy="4472412"/>
          </a:xfrm>
        </p:grpSpPr>
        <p:sp>
          <p:nvSpPr>
            <p:cNvPr id="37" name="Rektangel 36">
              <a:extLst>
                <a:ext uri="{FF2B5EF4-FFF2-40B4-BE49-F238E27FC236}">
                  <a16:creationId xmlns:a16="http://schemas.microsoft.com/office/drawing/2014/main" id="{AD69C96B-9725-442D-8399-532ADF82ABF0}"/>
                </a:ext>
              </a:extLst>
            </p:cNvPr>
            <p:cNvSpPr/>
            <p:nvPr/>
          </p:nvSpPr>
          <p:spPr>
            <a:xfrm>
              <a:off x="1097280" y="1991849"/>
              <a:ext cx="4597350" cy="388385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36" name="Grupp 35">
              <a:extLst>
                <a:ext uri="{FF2B5EF4-FFF2-40B4-BE49-F238E27FC236}">
                  <a16:creationId xmlns:a16="http://schemas.microsoft.com/office/drawing/2014/main" id="{A6C46163-F15D-46E3-98BA-C007F1EEF4B7}"/>
                </a:ext>
              </a:extLst>
            </p:cNvPr>
            <p:cNvGrpSpPr/>
            <p:nvPr/>
          </p:nvGrpSpPr>
          <p:grpSpPr>
            <a:xfrm>
              <a:off x="1697138" y="2069908"/>
              <a:ext cx="3728961" cy="3681629"/>
              <a:chOff x="1097280" y="1978577"/>
              <a:chExt cx="3728961" cy="3681629"/>
            </a:xfrm>
          </p:grpSpPr>
          <p:pic>
            <p:nvPicPr>
              <p:cNvPr id="7" name="Bildobjekt 6">
                <a:extLst>
                  <a:ext uri="{FF2B5EF4-FFF2-40B4-BE49-F238E27FC236}">
                    <a16:creationId xmlns:a16="http://schemas.microsoft.com/office/drawing/2014/main" id="{DC22662E-2979-4155-90AE-3AAA26EB2409}"/>
                  </a:ext>
                </a:extLst>
              </p:cNvPr>
              <p:cNvPicPr>
                <a:picLocks noChangeAspect="1"/>
              </p:cNvPicPr>
              <p:nvPr/>
            </p:nvPicPr>
            <p:blipFill rotWithShape="1">
              <a:blip r:embed="rId3">
                <a:extLst>
                  <a:ext uri="{28A0092B-C50C-407E-A947-70E740481C1C}">
                    <a14:useLocalDpi xmlns:a14="http://schemas.microsoft.com/office/drawing/2010/main" val="0"/>
                  </a:ext>
                </a:extLst>
              </a:blip>
              <a:srcRect t="37428" b="34788"/>
              <a:stretch/>
            </p:blipFill>
            <p:spPr>
              <a:xfrm>
                <a:off x="1097280" y="2673798"/>
                <a:ext cx="2028900" cy="563713"/>
              </a:xfrm>
              <a:prstGeom prst="rect">
                <a:avLst/>
              </a:prstGeom>
            </p:spPr>
          </p:pic>
          <p:pic>
            <p:nvPicPr>
              <p:cNvPr id="8" name="Bildobjekt 7">
                <a:extLst>
                  <a:ext uri="{FF2B5EF4-FFF2-40B4-BE49-F238E27FC236}">
                    <a16:creationId xmlns:a16="http://schemas.microsoft.com/office/drawing/2014/main" id="{A27314BC-622B-4AD3-B12F-E366C03F199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84245" y="5007825"/>
                <a:ext cx="652381" cy="652381"/>
              </a:xfrm>
              <a:prstGeom prst="rect">
                <a:avLst/>
              </a:prstGeom>
            </p:spPr>
          </p:pic>
          <p:pic>
            <p:nvPicPr>
              <p:cNvPr id="9" name="Bildobjekt 8">
                <a:extLst>
                  <a:ext uri="{FF2B5EF4-FFF2-40B4-BE49-F238E27FC236}">
                    <a16:creationId xmlns:a16="http://schemas.microsoft.com/office/drawing/2014/main" id="{16BEF681-06A3-4736-AADC-15841B9AEB6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63661" y="4213110"/>
                <a:ext cx="1496138" cy="652381"/>
              </a:xfrm>
              <a:prstGeom prst="rect">
                <a:avLst/>
              </a:prstGeom>
            </p:spPr>
          </p:pic>
          <p:pic>
            <p:nvPicPr>
              <p:cNvPr id="11" name="Bildobjekt 10">
                <a:extLst>
                  <a:ext uri="{FF2B5EF4-FFF2-40B4-BE49-F238E27FC236}">
                    <a16:creationId xmlns:a16="http://schemas.microsoft.com/office/drawing/2014/main" id="{2614DBF5-5E13-4FF3-80A4-7195B803D24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94629" y="1978577"/>
                <a:ext cx="1231612" cy="562436"/>
              </a:xfrm>
              <a:prstGeom prst="rect">
                <a:avLst/>
              </a:prstGeom>
            </p:spPr>
          </p:pic>
          <p:pic>
            <p:nvPicPr>
              <p:cNvPr id="13" name="Bildobjekt 12">
                <a:extLst>
                  <a:ext uri="{FF2B5EF4-FFF2-40B4-BE49-F238E27FC236}">
                    <a16:creationId xmlns:a16="http://schemas.microsoft.com/office/drawing/2014/main" id="{F12B055C-F402-4305-9A6E-23963AD2BD0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05383" y="2930561"/>
                <a:ext cx="610105" cy="610105"/>
              </a:xfrm>
              <a:prstGeom prst="rect">
                <a:avLst/>
              </a:prstGeom>
            </p:spPr>
          </p:pic>
          <p:pic>
            <p:nvPicPr>
              <p:cNvPr id="15" name="Bildobjekt 14">
                <a:extLst>
                  <a:ext uri="{FF2B5EF4-FFF2-40B4-BE49-F238E27FC236}">
                    <a16:creationId xmlns:a16="http://schemas.microsoft.com/office/drawing/2014/main" id="{C691224A-6B2A-44F5-B4FB-71008840F563}"/>
                  </a:ext>
                </a:extLst>
              </p:cNvPr>
              <p:cNvPicPr>
                <a:picLocks noChangeAspect="1"/>
              </p:cNvPicPr>
              <p:nvPr/>
            </p:nvPicPr>
            <p:blipFill rotWithShape="1">
              <a:blip r:embed="rId8">
                <a:extLst>
                  <a:ext uri="{28A0092B-C50C-407E-A947-70E740481C1C}">
                    <a14:useLocalDpi xmlns:a14="http://schemas.microsoft.com/office/drawing/2010/main" val="0"/>
                  </a:ext>
                </a:extLst>
              </a:blip>
              <a:srcRect l="10894" t="24291" r="10778" b="23961"/>
              <a:stretch/>
            </p:blipFill>
            <p:spPr>
              <a:xfrm>
                <a:off x="1471801" y="3443454"/>
                <a:ext cx="1279859" cy="563713"/>
              </a:xfrm>
              <a:prstGeom prst="rect">
                <a:avLst/>
              </a:prstGeom>
            </p:spPr>
          </p:pic>
          <p:pic>
            <p:nvPicPr>
              <p:cNvPr id="21" name="Bildobjekt 20">
                <a:extLst>
                  <a:ext uri="{FF2B5EF4-FFF2-40B4-BE49-F238E27FC236}">
                    <a16:creationId xmlns:a16="http://schemas.microsoft.com/office/drawing/2014/main" id="{59702E61-34BD-458B-8892-7B2901EBDE2C}"/>
                  </a:ext>
                </a:extLst>
              </p:cNvPr>
              <p:cNvPicPr>
                <a:picLocks noChangeAspect="1"/>
              </p:cNvPicPr>
              <p:nvPr/>
            </p:nvPicPr>
            <p:blipFill rotWithShape="1">
              <a:blip r:embed="rId9">
                <a:extLst>
                  <a:ext uri="{28A0092B-C50C-407E-A947-70E740481C1C}">
                    <a14:useLocalDpi xmlns:a14="http://schemas.microsoft.com/office/drawing/2010/main" val="0"/>
                  </a:ext>
                </a:extLst>
              </a:blip>
              <a:srcRect l="24655" t="12399" r="22706" b="11519"/>
              <a:stretch/>
            </p:blipFill>
            <p:spPr>
              <a:xfrm>
                <a:off x="3853256" y="3930214"/>
                <a:ext cx="714358" cy="688064"/>
              </a:xfrm>
              <a:prstGeom prst="rect">
                <a:avLst/>
              </a:prstGeom>
            </p:spPr>
          </p:pic>
          <p:pic>
            <p:nvPicPr>
              <p:cNvPr id="25" name="Bildobjekt 24">
                <a:extLst>
                  <a:ext uri="{FF2B5EF4-FFF2-40B4-BE49-F238E27FC236}">
                    <a16:creationId xmlns:a16="http://schemas.microsoft.com/office/drawing/2014/main" id="{1BA1DE79-D252-48E3-86DA-9C3A0BCC0E9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495924" y="5071435"/>
                <a:ext cx="1231612" cy="588771"/>
              </a:xfrm>
              <a:prstGeom prst="rect">
                <a:avLst/>
              </a:prstGeom>
            </p:spPr>
          </p:pic>
          <p:pic>
            <p:nvPicPr>
              <p:cNvPr id="27" name="Bildobjekt 26">
                <a:extLst>
                  <a:ext uri="{FF2B5EF4-FFF2-40B4-BE49-F238E27FC236}">
                    <a16:creationId xmlns:a16="http://schemas.microsoft.com/office/drawing/2014/main" id="{406E1DA3-58A3-44D4-BAA7-5A7A0989551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392572" y="2100573"/>
                <a:ext cx="1438317" cy="367282"/>
              </a:xfrm>
              <a:prstGeom prst="rect">
                <a:avLst/>
              </a:prstGeom>
            </p:spPr>
          </p:pic>
        </p:grpSp>
        <p:sp>
          <p:nvSpPr>
            <p:cNvPr id="39" name="textruta 38">
              <a:extLst>
                <a:ext uri="{FF2B5EF4-FFF2-40B4-BE49-F238E27FC236}">
                  <a16:creationId xmlns:a16="http://schemas.microsoft.com/office/drawing/2014/main" id="{15432521-C818-4744-89A5-B574E6E5F912}"/>
                </a:ext>
              </a:extLst>
            </p:cNvPr>
            <p:cNvSpPr txBox="1"/>
            <p:nvPr/>
          </p:nvSpPr>
          <p:spPr>
            <a:xfrm rot="16200000">
              <a:off x="-925282" y="3773511"/>
              <a:ext cx="4472412" cy="400110"/>
            </a:xfrm>
            <a:prstGeom prst="rect">
              <a:avLst/>
            </a:prstGeom>
            <a:noFill/>
          </p:spPr>
          <p:txBody>
            <a:bodyPr wrap="square" rtlCol="0">
              <a:spAutoFit/>
            </a:bodyPr>
            <a:lstStyle/>
            <a:p>
              <a:pPr algn="ctr"/>
              <a:r>
                <a:rPr lang="sv-SE" sz="2000" dirty="0" err="1">
                  <a:solidFill>
                    <a:schemeClr val="accent2">
                      <a:lumMod val="75000"/>
                    </a:schemeClr>
                  </a:solidFill>
                </a:rPr>
                <a:t>Examples</a:t>
              </a:r>
              <a:r>
                <a:rPr lang="sv-SE" sz="2000" dirty="0">
                  <a:solidFill>
                    <a:schemeClr val="accent2">
                      <a:lumMod val="75000"/>
                    </a:schemeClr>
                  </a:solidFill>
                </a:rPr>
                <a:t> </a:t>
              </a:r>
              <a:r>
                <a:rPr lang="sv-SE" sz="2000" dirty="0" err="1">
                  <a:solidFill>
                    <a:schemeClr val="accent2">
                      <a:lumMod val="75000"/>
                    </a:schemeClr>
                  </a:solidFill>
                </a:rPr>
                <a:t>of</a:t>
              </a:r>
              <a:r>
                <a:rPr lang="sv-SE" sz="2000" dirty="0">
                  <a:solidFill>
                    <a:schemeClr val="accent2">
                      <a:lumMod val="75000"/>
                    </a:schemeClr>
                  </a:solidFill>
                </a:rPr>
                <a:t> </a:t>
              </a:r>
              <a:r>
                <a:rPr lang="sv-SE" sz="2000" dirty="0" err="1">
                  <a:solidFill>
                    <a:schemeClr val="accent2">
                      <a:lumMod val="75000"/>
                    </a:schemeClr>
                  </a:solidFill>
                </a:rPr>
                <a:t>humanitarian</a:t>
              </a:r>
              <a:r>
                <a:rPr lang="sv-SE" sz="2000" dirty="0">
                  <a:solidFill>
                    <a:schemeClr val="accent2">
                      <a:lumMod val="75000"/>
                    </a:schemeClr>
                  </a:solidFill>
                </a:rPr>
                <a:t> </a:t>
              </a:r>
              <a:r>
                <a:rPr lang="sv-SE" sz="2000" dirty="0" err="1">
                  <a:solidFill>
                    <a:schemeClr val="accent2">
                      <a:lumMod val="75000"/>
                    </a:schemeClr>
                  </a:solidFill>
                </a:rPr>
                <a:t>actors</a:t>
              </a:r>
              <a:endParaRPr lang="sv-SE" sz="2000" dirty="0">
                <a:solidFill>
                  <a:schemeClr val="accent2">
                    <a:lumMod val="75000"/>
                  </a:schemeClr>
                </a:solidFill>
              </a:endParaRPr>
            </a:p>
          </p:txBody>
        </p:sp>
        <p:sp>
          <p:nvSpPr>
            <p:cNvPr id="40" name="Likbent triangel 39">
              <a:extLst>
                <a:ext uri="{FF2B5EF4-FFF2-40B4-BE49-F238E27FC236}">
                  <a16:creationId xmlns:a16="http://schemas.microsoft.com/office/drawing/2014/main" id="{A5624007-E90F-437E-B021-A08492A3B779}"/>
                </a:ext>
              </a:extLst>
            </p:cNvPr>
            <p:cNvSpPr/>
            <p:nvPr/>
          </p:nvSpPr>
          <p:spPr>
            <a:xfrm rot="5400000">
              <a:off x="4213688" y="3650304"/>
              <a:ext cx="3801130" cy="566939"/>
            </a:xfrm>
            <a:prstGeom prst="triangle">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41" name="Rektangel 40">
            <a:extLst>
              <a:ext uri="{FF2B5EF4-FFF2-40B4-BE49-F238E27FC236}">
                <a16:creationId xmlns:a16="http://schemas.microsoft.com/office/drawing/2014/main" id="{F8B6D515-7BB4-408F-82DD-5E91A89EAE8B}"/>
              </a:ext>
            </a:extLst>
          </p:cNvPr>
          <p:cNvSpPr/>
          <p:nvPr/>
        </p:nvSpPr>
        <p:spPr>
          <a:xfrm>
            <a:off x="0" y="0"/>
            <a:ext cx="324853" cy="6858000"/>
          </a:xfrm>
          <a:prstGeom prst="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sv-SE" sz="1400" dirty="0" err="1"/>
              <a:t>Section</a:t>
            </a:r>
            <a:r>
              <a:rPr lang="sv-SE" sz="1400" dirty="0"/>
              <a:t> 2. </a:t>
            </a:r>
            <a:r>
              <a:rPr lang="sv-SE" sz="1400" dirty="0" err="1"/>
              <a:t>Mass</a:t>
            </a:r>
            <a:r>
              <a:rPr lang="sv-SE" sz="1400" dirty="0"/>
              <a:t> </a:t>
            </a:r>
            <a:r>
              <a:rPr lang="sv-SE" sz="1400" dirty="0" err="1"/>
              <a:t>displacement</a:t>
            </a:r>
            <a:r>
              <a:rPr lang="sv-SE" sz="1400" dirty="0"/>
              <a:t> </a:t>
            </a:r>
            <a:r>
              <a:rPr lang="sv-SE" sz="1400" dirty="0" err="1"/>
              <a:t>related</a:t>
            </a:r>
            <a:r>
              <a:rPr lang="sv-SE" sz="1400" dirty="0"/>
              <a:t> interventions</a:t>
            </a:r>
          </a:p>
        </p:txBody>
      </p:sp>
    </p:spTree>
    <p:extLst>
      <p:ext uri="{BB962C8B-B14F-4D97-AF65-F5344CB8AC3E}">
        <p14:creationId xmlns:p14="http://schemas.microsoft.com/office/powerpoint/2010/main" val="30314127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2187DF0-5BDF-4150-912A-62CEE98568BE}"/>
              </a:ext>
            </a:extLst>
          </p:cNvPr>
          <p:cNvSpPr>
            <a:spLocks noGrp="1"/>
          </p:cNvSpPr>
          <p:nvPr>
            <p:ph type="title"/>
          </p:nvPr>
        </p:nvSpPr>
        <p:spPr/>
        <p:txBody>
          <a:bodyPr>
            <a:normAutofit/>
          </a:bodyPr>
          <a:lstStyle/>
          <a:p>
            <a:pPr marL="588963" indent="-588963"/>
            <a:r>
              <a:rPr lang="sv-SE" sz="3200" b="1" dirty="0"/>
              <a:t>2.	</a:t>
            </a:r>
            <a:r>
              <a:rPr lang="sv-SE" sz="3200" b="1" dirty="0" err="1"/>
              <a:t>Mass</a:t>
            </a:r>
            <a:r>
              <a:rPr lang="sv-SE" sz="3200" b="1" dirty="0"/>
              <a:t> </a:t>
            </a:r>
            <a:r>
              <a:rPr lang="sv-SE" sz="3200" b="1" dirty="0" err="1"/>
              <a:t>displacement-related</a:t>
            </a:r>
            <a:r>
              <a:rPr lang="sv-SE" sz="3200" b="1" dirty="0"/>
              <a:t> interventions</a:t>
            </a:r>
            <a:br>
              <a:rPr lang="en-GB" sz="3600" dirty="0"/>
            </a:br>
            <a:r>
              <a:rPr lang="en-GB" sz="2000" dirty="0">
                <a:cs typeface="Calibri Light"/>
              </a:rPr>
              <a:t>The search for durable solutions</a:t>
            </a:r>
            <a:endParaRPr lang="en-GB" sz="2400" dirty="0">
              <a:cs typeface="Calibri Light"/>
            </a:endParaRPr>
          </a:p>
        </p:txBody>
      </p:sp>
      <p:sp>
        <p:nvSpPr>
          <p:cNvPr id="4" name="Platshållare för bildnummer 3">
            <a:extLst>
              <a:ext uri="{FF2B5EF4-FFF2-40B4-BE49-F238E27FC236}">
                <a16:creationId xmlns:a16="http://schemas.microsoft.com/office/drawing/2014/main" id="{E9DA2C7B-70BB-467F-BF8B-199FF29DD352}"/>
              </a:ext>
            </a:extLst>
          </p:cNvPr>
          <p:cNvSpPr>
            <a:spLocks noGrp="1"/>
          </p:cNvSpPr>
          <p:nvPr>
            <p:ph type="sldNum" sz="quarter" idx="12"/>
          </p:nvPr>
        </p:nvSpPr>
        <p:spPr>
          <a:xfrm>
            <a:off x="10679043" y="6441679"/>
            <a:ext cx="1312025" cy="365125"/>
          </a:xfrm>
        </p:spPr>
        <p:txBody>
          <a:bodyPr/>
          <a:lstStyle/>
          <a:p>
            <a:r>
              <a:rPr lang="en-GB" dirty="0"/>
              <a:t>6</a:t>
            </a:r>
          </a:p>
        </p:txBody>
      </p:sp>
      <p:grpSp>
        <p:nvGrpSpPr>
          <p:cNvPr id="5" name="Group 4">
            <a:extLst>
              <a:ext uri="{FF2B5EF4-FFF2-40B4-BE49-F238E27FC236}">
                <a16:creationId xmlns:a16="http://schemas.microsoft.com/office/drawing/2014/main" id="{1F9E62B2-DF64-334C-B135-C5735DEC31D7}"/>
              </a:ext>
            </a:extLst>
          </p:cNvPr>
          <p:cNvGrpSpPr/>
          <p:nvPr/>
        </p:nvGrpSpPr>
        <p:grpSpPr>
          <a:xfrm>
            <a:off x="1097280" y="1927836"/>
            <a:ext cx="10115203" cy="3192805"/>
            <a:chOff x="1097280" y="1927836"/>
            <a:chExt cx="10115203" cy="3192805"/>
          </a:xfrm>
        </p:grpSpPr>
        <p:sp>
          <p:nvSpPr>
            <p:cNvPr id="3" name="textruta 2">
              <a:extLst>
                <a:ext uri="{FF2B5EF4-FFF2-40B4-BE49-F238E27FC236}">
                  <a16:creationId xmlns:a16="http://schemas.microsoft.com/office/drawing/2014/main" id="{AB3A8D69-8768-4BD0-84A2-A4144078D0F3}"/>
                </a:ext>
              </a:extLst>
            </p:cNvPr>
            <p:cNvSpPr txBox="1"/>
            <p:nvPr/>
          </p:nvSpPr>
          <p:spPr>
            <a:xfrm>
              <a:off x="2504127" y="2246338"/>
              <a:ext cx="2937164" cy="523220"/>
            </a:xfrm>
            <a:prstGeom prst="rect">
              <a:avLst/>
            </a:prstGeom>
            <a:noFill/>
          </p:spPr>
          <p:txBody>
            <a:bodyPr wrap="square" rtlCol="0">
              <a:spAutoFit/>
            </a:bodyPr>
            <a:lstStyle/>
            <a:p>
              <a:pPr algn="ctr"/>
              <a:r>
                <a:rPr lang="sv-SE" sz="2800" dirty="0" err="1">
                  <a:solidFill>
                    <a:schemeClr val="accent6">
                      <a:lumMod val="75000"/>
                    </a:schemeClr>
                  </a:solidFill>
                </a:rPr>
                <a:t>Refugees</a:t>
              </a:r>
              <a:endParaRPr lang="sv-SE" sz="2800" dirty="0">
                <a:solidFill>
                  <a:schemeClr val="accent6">
                    <a:lumMod val="75000"/>
                  </a:schemeClr>
                </a:solidFill>
              </a:endParaRPr>
            </a:p>
          </p:txBody>
        </p:sp>
        <p:sp>
          <p:nvSpPr>
            <p:cNvPr id="7" name="textruta 6">
              <a:extLst>
                <a:ext uri="{FF2B5EF4-FFF2-40B4-BE49-F238E27FC236}">
                  <a16:creationId xmlns:a16="http://schemas.microsoft.com/office/drawing/2014/main" id="{0CD7C86E-B3FB-4BA3-A316-D141DD8C7005}"/>
                </a:ext>
              </a:extLst>
            </p:cNvPr>
            <p:cNvSpPr txBox="1"/>
            <p:nvPr/>
          </p:nvSpPr>
          <p:spPr>
            <a:xfrm>
              <a:off x="6779491" y="1927836"/>
              <a:ext cx="2937164" cy="954107"/>
            </a:xfrm>
            <a:prstGeom prst="rect">
              <a:avLst/>
            </a:prstGeom>
            <a:noFill/>
          </p:spPr>
          <p:txBody>
            <a:bodyPr wrap="square" rtlCol="0">
              <a:spAutoFit/>
            </a:bodyPr>
            <a:lstStyle/>
            <a:p>
              <a:pPr algn="ctr"/>
              <a:r>
                <a:rPr lang="sv-SE" sz="2800" dirty="0" err="1">
                  <a:solidFill>
                    <a:schemeClr val="accent6">
                      <a:lumMod val="75000"/>
                    </a:schemeClr>
                  </a:solidFill>
                </a:rPr>
                <a:t>Internally</a:t>
              </a:r>
              <a:r>
                <a:rPr lang="sv-SE" sz="2800" dirty="0">
                  <a:solidFill>
                    <a:schemeClr val="accent6">
                      <a:lumMod val="75000"/>
                    </a:schemeClr>
                  </a:solidFill>
                </a:rPr>
                <a:t> </a:t>
              </a:r>
              <a:r>
                <a:rPr lang="sv-SE" sz="2800" dirty="0" err="1">
                  <a:solidFill>
                    <a:schemeClr val="accent6">
                      <a:lumMod val="75000"/>
                    </a:schemeClr>
                  </a:solidFill>
                </a:rPr>
                <a:t>displaced</a:t>
              </a:r>
              <a:r>
                <a:rPr lang="sv-SE" sz="2800" dirty="0">
                  <a:solidFill>
                    <a:schemeClr val="accent6">
                      <a:lumMod val="75000"/>
                    </a:schemeClr>
                  </a:solidFill>
                </a:rPr>
                <a:t> persons </a:t>
              </a:r>
            </a:p>
          </p:txBody>
        </p:sp>
        <p:grpSp>
          <p:nvGrpSpPr>
            <p:cNvPr id="21" name="Grupp 20">
              <a:extLst>
                <a:ext uri="{FF2B5EF4-FFF2-40B4-BE49-F238E27FC236}">
                  <a16:creationId xmlns:a16="http://schemas.microsoft.com/office/drawing/2014/main" id="{6CEFA95F-94C5-491F-B422-F0F32E105F8F}"/>
                </a:ext>
              </a:extLst>
            </p:cNvPr>
            <p:cNvGrpSpPr/>
            <p:nvPr/>
          </p:nvGrpSpPr>
          <p:grpSpPr>
            <a:xfrm>
              <a:off x="1097280" y="3669884"/>
              <a:ext cx="10115203" cy="1450757"/>
              <a:chOff x="1097280" y="4166768"/>
              <a:chExt cx="10115203" cy="1450757"/>
            </a:xfrm>
          </p:grpSpPr>
          <p:sp>
            <p:nvSpPr>
              <p:cNvPr id="16" name="Rektangel 15">
                <a:extLst>
                  <a:ext uri="{FF2B5EF4-FFF2-40B4-BE49-F238E27FC236}">
                    <a16:creationId xmlns:a16="http://schemas.microsoft.com/office/drawing/2014/main" id="{CE9629E1-52EB-444B-824F-4B7AA7F7A3DC}"/>
                  </a:ext>
                </a:extLst>
              </p:cNvPr>
              <p:cNvSpPr/>
              <p:nvPr/>
            </p:nvSpPr>
            <p:spPr>
              <a:xfrm>
                <a:off x="1097280" y="4166768"/>
                <a:ext cx="1790006" cy="1450757"/>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ktangel 16">
                <a:extLst>
                  <a:ext uri="{FF2B5EF4-FFF2-40B4-BE49-F238E27FC236}">
                    <a16:creationId xmlns:a16="http://schemas.microsoft.com/office/drawing/2014/main" id="{27A85C9B-274F-4B5C-884F-98804C787C12}"/>
                  </a:ext>
                </a:extLst>
              </p:cNvPr>
              <p:cNvSpPr/>
              <p:nvPr/>
            </p:nvSpPr>
            <p:spPr>
              <a:xfrm>
                <a:off x="3164378" y="4166768"/>
                <a:ext cx="1790006" cy="1450757"/>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a:extLst>
                  <a:ext uri="{FF2B5EF4-FFF2-40B4-BE49-F238E27FC236}">
                    <a16:creationId xmlns:a16="http://schemas.microsoft.com/office/drawing/2014/main" id="{4E454A9B-7146-4D48-B7E3-BE4E8917BE79}"/>
                  </a:ext>
                </a:extLst>
              </p:cNvPr>
              <p:cNvSpPr/>
              <p:nvPr/>
            </p:nvSpPr>
            <p:spPr>
              <a:xfrm>
                <a:off x="5231476" y="4166768"/>
                <a:ext cx="1790006" cy="1450757"/>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18">
                <a:extLst>
                  <a:ext uri="{FF2B5EF4-FFF2-40B4-BE49-F238E27FC236}">
                    <a16:creationId xmlns:a16="http://schemas.microsoft.com/office/drawing/2014/main" id="{BE6C2AAC-71D2-4E7B-A889-4821BB459BC3}"/>
                  </a:ext>
                </a:extLst>
              </p:cNvPr>
              <p:cNvSpPr/>
              <p:nvPr/>
            </p:nvSpPr>
            <p:spPr>
              <a:xfrm>
                <a:off x="7298574" y="4166768"/>
                <a:ext cx="1790006" cy="1450757"/>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ektangel 19">
                <a:extLst>
                  <a:ext uri="{FF2B5EF4-FFF2-40B4-BE49-F238E27FC236}">
                    <a16:creationId xmlns:a16="http://schemas.microsoft.com/office/drawing/2014/main" id="{697B38CD-6B5D-49BF-8E2A-173DD6BE26FE}"/>
                  </a:ext>
                </a:extLst>
              </p:cNvPr>
              <p:cNvSpPr/>
              <p:nvPr/>
            </p:nvSpPr>
            <p:spPr>
              <a:xfrm>
                <a:off x="9365673" y="4166768"/>
                <a:ext cx="1790006" cy="1450757"/>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textruta 7">
                <a:extLst>
                  <a:ext uri="{FF2B5EF4-FFF2-40B4-BE49-F238E27FC236}">
                    <a16:creationId xmlns:a16="http://schemas.microsoft.com/office/drawing/2014/main" id="{48FA4994-89C9-4E5C-8FDC-8C6CE8D67148}"/>
                  </a:ext>
                </a:extLst>
              </p:cNvPr>
              <p:cNvSpPr txBox="1"/>
              <p:nvPr/>
            </p:nvSpPr>
            <p:spPr>
              <a:xfrm>
                <a:off x="1270922" y="4693333"/>
                <a:ext cx="1616363" cy="369332"/>
              </a:xfrm>
              <a:prstGeom prst="rect">
                <a:avLst/>
              </a:prstGeom>
              <a:noFill/>
            </p:spPr>
            <p:txBody>
              <a:bodyPr wrap="square" rtlCol="0">
                <a:spAutoFit/>
              </a:bodyPr>
              <a:lstStyle/>
              <a:p>
                <a:r>
                  <a:rPr lang="sv-SE" dirty="0" err="1">
                    <a:solidFill>
                      <a:schemeClr val="accent2">
                        <a:lumMod val="75000"/>
                      </a:schemeClr>
                    </a:solidFill>
                  </a:rPr>
                  <a:t>Resettlement</a:t>
                </a:r>
                <a:r>
                  <a:rPr lang="sv-SE" dirty="0">
                    <a:solidFill>
                      <a:schemeClr val="accent2">
                        <a:lumMod val="75000"/>
                      </a:schemeClr>
                    </a:solidFill>
                  </a:rPr>
                  <a:t> </a:t>
                </a:r>
                <a:endParaRPr lang="sv-SE" sz="2400" dirty="0">
                  <a:solidFill>
                    <a:schemeClr val="accent2">
                      <a:lumMod val="75000"/>
                    </a:schemeClr>
                  </a:solidFill>
                </a:endParaRPr>
              </a:p>
            </p:txBody>
          </p:sp>
          <p:sp>
            <p:nvSpPr>
              <p:cNvPr id="10" name="textruta 9">
                <a:extLst>
                  <a:ext uri="{FF2B5EF4-FFF2-40B4-BE49-F238E27FC236}">
                    <a16:creationId xmlns:a16="http://schemas.microsoft.com/office/drawing/2014/main" id="{6D32780B-9D02-47BF-A30B-EC678AFADB00}"/>
                  </a:ext>
                </a:extLst>
              </p:cNvPr>
              <p:cNvSpPr txBox="1"/>
              <p:nvPr/>
            </p:nvSpPr>
            <p:spPr>
              <a:xfrm>
                <a:off x="3164377" y="4554834"/>
                <a:ext cx="1877426" cy="646331"/>
              </a:xfrm>
              <a:prstGeom prst="rect">
                <a:avLst/>
              </a:prstGeom>
              <a:noFill/>
            </p:spPr>
            <p:txBody>
              <a:bodyPr wrap="square" rtlCol="0">
                <a:spAutoFit/>
              </a:bodyPr>
              <a:lstStyle/>
              <a:p>
                <a:pPr algn="ctr"/>
                <a:r>
                  <a:rPr lang="sv-SE" dirty="0" err="1">
                    <a:solidFill>
                      <a:schemeClr val="accent2">
                        <a:lumMod val="75000"/>
                      </a:schemeClr>
                    </a:solidFill>
                  </a:rPr>
                  <a:t>Voluntary</a:t>
                </a:r>
                <a:r>
                  <a:rPr lang="sv-SE" dirty="0">
                    <a:solidFill>
                      <a:schemeClr val="accent2">
                        <a:lumMod val="75000"/>
                      </a:schemeClr>
                    </a:solidFill>
                  </a:rPr>
                  <a:t> </a:t>
                </a:r>
                <a:r>
                  <a:rPr lang="sv-SE" dirty="0" err="1">
                    <a:solidFill>
                      <a:schemeClr val="accent2">
                        <a:lumMod val="75000"/>
                      </a:schemeClr>
                    </a:solidFill>
                  </a:rPr>
                  <a:t>repatriation</a:t>
                </a:r>
                <a:endParaRPr lang="sv-SE" dirty="0">
                  <a:solidFill>
                    <a:schemeClr val="accent2">
                      <a:lumMod val="75000"/>
                    </a:schemeClr>
                  </a:solidFill>
                </a:endParaRPr>
              </a:p>
            </p:txBody>
          </p:sp>
          <p:sp>
            <p:nvSpPr>
              <p:cNvPr id="11" name="textruta 10">
                <a:extLst>
                  <a:ext uri="{FF2B5EF4-FFF2-40B4-BE49-F238E27FC236}">
                    <a16:creationId xmlns:a16="http://schemas.microsoft.com/office/drawing/2014/main" id="{BA5583B8-3AC6-4894-92B4-DCF699DA192E}"/>
                  </a:ext>
                </a:extLst>
              </p:cNvPr>
              <p:cNvSpPr txBox="1"/>
              <p:nvPr/>
            </p:nvSpPr>
            <p:spPr>
              <a:xfrm>
                <a:off x="5328400" y="4554834"/>
                <a:ext cx="1616363" cy="646331"/>
              </a:xfrm>
              <a:prstGeom prst="rect">
                <a:avLst/>
              </a:prstGeom>
              <a:noFill/>
            </p:spPr>
            <p:txBody>
              <a:bodyPr wrap="square" rtlCol="0">
                <a:spAutoFit/>
              </a:bodyPr>
              <a:lstStyle/>
              <a:p>
                <a:pPr algn="ctr"/>
                <a:r>
                  <a:rPr lang="sv-SE" dirty="0" err="1">
                    <a:solidFill>
                      <a:schemeClr val="accent2">
                        <a:lumMod val="75000"/>
                      </a:schemeClr>
                    </a:solidFill>
                  </a:rPr>
                  <a:t>Local</a:t>
                </a:r>
                <a:r>
                  <a:rPr lang="sv-SE" dirty="0">
                    <a:solidFill>
                      <a:schemeClr val="accent2">
                        <a:lumMod val="75000"/>
                      </a:schemeClr>
                    </a:solidFill>
                  </a:rPr>
                  <a:t> integration</a:t>
                </a:r>
              </a:p>
            </p:txBody>
          </p:sp>
          <p:sp>
            <p:nvSpPr>
              <p:cNvPr id="12" name="textruta 11">
                <a:extLst>
                  <a:ext uri="{FF2B5EF4-FFF2-40B4-BE49-F238E27FC236}">
                    <a16:creationId xmlns:a16="http://schemas.microsoft.com/office/drawing/2014/main" id="{961FCBA0-97A3-4FD6-9903-5EDCBE0FAA0F}"/>
                  </a:ext>
                </a:extLst>
              </p:cNvPr>
              <p:cNvSpPr txBox="1"/>
              <p:nvPr/>
            </p:nvSpPr>
            <p:spPr>
              <a:xfrm>
                <a:off x="7253315" y="4416334"/>
                <a:ext cx="1930399" cy="923330"/>
              </a:xfrm>
              <a:prstGeom prst="rect">
                <a:avLst/>
              </a:prstGeom>
              <a:noFill/>
            </p:spPr>
            <p:txBody>
              <a:bodyPr wrap="square" rtlCol="0">
                <a:spAutoFit/>
              </a:bodyPr>
              <a:lstStyle/>
              <a:p>
                <a:pPr algn="ctr"/>
                <a:r>
                  <a:rPr lang="sv-SE" dirty="0">
                    <a:solidFill>
                      <a:schemeClr val="accent2">
                        <a:lumMod val="75000"/>
                      </a:schemeClr>
                    </a:solidFill>
                  </a:rPr>
                  <a:t>Settlement </a:t>
                </a:r>
                <a:r>
                  <a:rPr lang="sv-SE" dirty="0" err="1">
                    <a:solidFill>
                      <a:schemeClr val="accent2">
                        <a:lumMod val="75000"/>
                      </a:schemeClr>
                    </a:solidFill>
                  </a:rPr>
                  <a:t>elsewhere</a:t>
                </a:r>
                <a:r>
                  <a:rPr lang="sv-SE" dirty="0">
                    <a:solidFill>
                      <a:schemeClr val="accent2">
                        <a:lumMod val="75000"/>
                      </a:schemeClr>
                    </a:solidFill>
                  </a:rPr>
                  <a:t> in the country </a:t>
                </a:r>
                <a:endParaRPr lang="sv-SE" sz="2400" dirty="0">
                  <a:solidFill>
                    <a:schemeClr val="accent2">
                      <a:lumMod val="75000"/>
                    </a:schemeClr>
                  </a:solidFill>
                </a:endParaRPr>
              </a:p>
            </p:txBody>
          </p:sp>
          <p:sp>
            <p:nvSpPr>
              <p:cNvPr id="14" name="textruta 13">
                <a:extLst>
                  <a:ext uri="{FF2B5EF4-FFF2-40B4-BE49-F238E27FC236}">
                    <a16:creationId xmlns:a16="http://schemas.microsoft.com/office/drawing/2014/main" id="{99BADF76-603D-48A2-9845-4509DB47A14A}"/>
                  </a:ext>
                </a:extLst>
              </p:cNvPr>
              <p:cNvSpPr txBox="1"/>
              <p:nvPr/>
            </p:nvSpPr>
            <p:spPr>
              <a:xfrm>
                <a:off x="9596119" y="4693333"/>
                <a:ext cx="1616364" cy="369332"/>
              </a:xfrm>
              <a:prstGeom prst="rect">
                <a:avLst/>
              </a:prstGeom>
              <a:noFill/>
            </p:spPr>
            <p:txBody>
              <a:bodyPr wrap="square" rtlCol="0">
                <a:spAutoFit/>
              </a:bodyPr>
              <a:lstStyle/>
              <a:p>
                <a:r>
                  <a:rPr lang="sv-SE" dirty="0" err="1">
                    <a:solidFill>
                      <a:schemeClr val="accent2">
                        <a:lumMod val="75000"/>
                      </a:schemeClr>
                    </a:solidFill>
                  </a:rPr>
                  <a:t>Reintegration</a:t>
                </a:r>
                <a:endParaRPr lang="sv-SE" dirty="0">
                  <a:solidFill>
                    <a:schemeClr val="accent2">
                      <a:lumMod val="75000"/>
                    </a:schemeClr>
                  </a:solidFill>
                </a:endParaRPr>
              </a:p>
            </p:txBody>
          </p:sp>
        </p:grpSp>
        <p:grpSp>
          <p:nvGrpSpPr>
            <p:cNvPr id="28" name="Grupp 27">
              <a:extLst>
                <a:ext uri="{FF2B5EF4-FFF2-40B4-BE49-F238E27FC236}">
                  <a16:creationId xmlns:a16="http://schemas.microsoft.com/office/drawing/2014/main" id="{C6AC6570-F62D-493E-8276-C3E8F06FEC1E}"/>
                </a:ext>
              </a:extLst>
            </p:cNvPr>
            <p:cNvGrpSpPr/>
            <p:nvPr/>
          </p:nvGrpSpPr>
          <p:grpSpPr>
            <a:xfrm>
              <a:off x="1880243" y="2833139"/>
              <a:ext cx="4121190" cy="762949"/>
              <a:chOff x="1880243" y="2833139"/>
              <a:chExt cx="4121190" cy="762949"/>
            </a:xfrm>
          </p:grpSpPr>
          <p:sp>
            <p:nvSpPr>
              <p:cNvPr id="22" name="Pil: höger 21">
                <a:extLst>
                  <a:ext uri="{FF2B5EF4-FFF2-40B4-BE49-F238E27FC236}">
                    <a16:creationId xmlns:a16="http://schemas.microsoft.com/office/drawing/2014/main" id="{C0D03EAF-A26B-49C0-A30E-9BD41F183C21}"/>
                  </a:ext>
                </a:extLst>
              </p:cNvPr>
              <p:cNvSpPr/>
              <p:nvPr/>
            </p:nvSpPr>
            <p:spPr>
              <a:xfrm rot="5400000">
                <a:off x="3599137" y="3088996"/>
                <a:ext cx="759809" cy="248096"/>
              </a:xfrm>
              <a:prstGeom prst="rightArrow">
                <a:avLst>
                  <a:gd name="adj1" fmla="val 31568"/>
                  <a:gd name="adj2" fmla="val 82314"/>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ktangel 24">
                <a:extLst>
                  <a:ext uri="{FF2B5EF4-FFF2-40B4-BE49-F238E27FC236}">
                    <a16:creationId xmlns:a16="http://schemas.microsoft.com/office/drawing/2014/main" id="{0C6F1F8E-19AD-4C17-951C-F333723CA51A}"/>
                  </a:ext>
                </a:extLst>
              </p:cNvPr>
              <p:cNvSpPr/>
              <p:nvPr/>
            </p:nvSpPr>
            <p:spPr>
              <a:xfrm flipV="1">
                <a:off x="1976584" y="2909455"/>
                <a:ext cx="3934690" cy="92899"/>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6" name="Pil: höger 25">
                <a:extLst>
                  <a:ext uri="{FF2B5EF4-FFF2-40B4-BE49-F238E27FC236}">
                    <a16:creationId xmlns:a16="http://schemas.microsoft.com/office/drawing/2014/main" id="{9E6F90F2-3EE5-4EF3-8616-BA6D6EF3E951}"/>
                  </a:ext>
                </a:extLst>
              </p:cNvPr>
              <p:cNvSpPr/>
              <p:nvPr/>
            </p:nvSpPr>
            <p:spPr>
              <a:xfrm rot="5400000">
                <a:off x="1667256" y="3135006"/>
                <a:ext cx="674069" cy="248096"/>
              </a:xfrm>
              <a:prstGeom prst="rightArrow">
                <a:avLst>
                  <a:gd name="adj1" fmla="val 31568"/>
                  <a:gd name="adj2" fmla="val 82314"/>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Pil: höger 26">
                <a:extLst>
                  <a:ext uri="{FF2B5EF4-FFF2-40B4-BE49-F238E27FC236}">
                    <a16:creationId xmlns:a16="http://schemas.microsoft.com/office/drawing/2014/main" id="{631B27CF-E373-4ABE-A636-5A6DF18D9F76}"/>
                  </a:ext>
                </a:extLst>
              </p:cNvPr>
              <p:cNvSpPr/>
              <p:nvPr/>
            </p:nvSpPr>
            <p:spPr>
              <a:xfrm rot="5400000">
                <a:off x="5540350" y="3128072"/>
                <a:ext cx="674069" cy="248096"/>
              </a:xfrm>
              <a:prstGeom prst="rightArrow">
                <a:avLst>
                  <a:gd name="adj1" fmla="val 31568"/>
                  <a:gd name="adj2" fmla="val 82314"/>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9" name="Grupp 28">
              <a:extLst>
                <a:ext uri="{FF2B5EF4-FFF2-40B4-BE49-F238E27FC236}">
                  <a16:creationId xmlns:a16="http://schemas.microsoft.com/office/drawing/2014/main" id="{6A880B6E-D66E-4C32-A0DF-FB86E55CBA00}"/>
                </a:ext>
              </a:extLst>
            </p:cNvPr>
            <p:cNvGrpSpPr/>
            <p:nvPr/>
          </p:nvGrpSpPr>
          <p:grpSpPr>
            <a:xfrm flipH="1">
              <a:off x="6190569" y="2850029"/>
              <a:ext cx="4121190" cy="762949"/>
              <a:chOff x="1880243" y="2833139"/>
              <a:chExt cx="4121190" cy="762949"/>
            </a:xfrm>
            <a:solidFill>
              <a:schemeClr val="accent3">
                <a:lumMod val="60000"/>
                <a:lumOff val="40000"/>
              </a:schemeClr>
            </a:solidFill>
          </p:grpSpPr>
          <p:sp>
            <p:nvSpPr>
              <p:cNvPr id="30" name="Pil: höger 29">
                <a:extLst>
                  <a:ext uri="{FF2B5EF4-FFF2-40B4-BE49-F238E27FC236}">
                    <a16:creationId xmlns:a16="http://schemas.microsoft.com/office/drawing/2014/main" id="{64CFFD7C-2BB0-4304-A545-B3AE66364029}"/>
                  </a:ext>
                </a:extLst>
              </p:cNvPr>
              <p:cNvSpPr/>
              <p:nvPr/>
            </p:nvSpPr>
            <p:spPr>
              <a:xfrm rot="5400000">
                <a:off x="3599137" y="3088996"/>
                <a:ext cx="759809" cy="248096"/>
              </a:xfrm>
              <a:prstGeom prst="rightArrow">
                <a:avLst>
                  <a:gd name="adj1" fmla="val 31568"/>
                  <a:gd name="adj2" fmla="val 82314"/>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ktangel 30">
                <a:extLst>
                  <a:ext uri="{FF2B5EF4-FFF2-40B4-BE49-F238E27FC236}">
                    <a16:creationId xmlns:a16="http://schemas.microsoft.com/office/drawing/2014/main" id="{6615897F-063C-4AEA-84CA-BBBA209F9761}"/>
                  </a:ext>
                </a:extLst>
              </p:cNvPr>
              <p:cNvSpPr/>
              <p:nvPr/>
            </p:nvSpPr>
            <p:spPr>
              <a:xfrm flipV="1">
                <a:off x="1976584" y="2900219"/>
                <a:ext cx="3934690" cy="92899"/>
              </a:xfrm>
              <a:prstGeom prst="rect">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2" name="Pil: höger 31">
                <a:extLst>
                  <a:ext uri="{FF2B5EF4-FFF2-40B4-BE49-F238E27FC236}">
                    <a16:creationId xmlns:a16="http://schemas.microsoft.com/office/drawing/2014/main" id="{66587B1A-71A7-45D5-A3AE-6851FFCBE083}"/>
                  </a:ext>
                </a:extLst>
              </p:cNvPr>
              <p:cNvSpPr/>
              <p:nvPr/>
            </p:nvSpPr>
            <p:spPr>
              <a:xfrm rot="5400000">
                <a:off x="1667256" y="3135006"/>
                <a:ext cx="674069" cy="248096"/>
              </a:xfrm>
              <a:prstGeom prst="rightArrow">
                <a:avLst>
                  <a:gd name="adj1" fmla="val 31568"/>
                  <a:gd name="adj2" fmla="val 82314"/>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Pil: höger 32">
                <a:extLst>
                  <a:ext uri="{FF2B5EF4-FFF2-40B4-BE49-F238E27FC236}">
                    <a16:creationId xmlns:a16="http://schemas.microsoft.com/office/drawing/2014/main" id="{F8CBBFF3-4E05-4663-BB22-5709D330B74B}"/>
                  </a:ext>
                </a:extLst>
              </p:cNvPr>
              <p:cNvSpPr/>
              <p:nvPr/>
            </p:nvSpPr>
            <p:spPr>
              <a:xfrm rot="5400000">
                <a:off x="5540350" y="3128072"/>
                <a:ext cx="674069" cy="248096"/>
              </a:xfrm>
              <a:prstGeom prst="rightArrow">
                <a:avLst>
                  <a:gd name="adj1" fmla="val 31568"/>
                  <a:gd name="adj2" fmla="val 82314"/>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sp>
        <p:nvSpPr>
          <p:cNvPr id="35" name="Rektangel 34">
            <a:extLst>
              <a:ext uri="{FF2B5EF4-FFF2-40B4-BE49-F238E27FC236}">
                <a16:creationId xmlns:a16="http://schemas.microsoft.com/office/drawing/2014/main" id="{D85B3F08-DD59-41D3-85E7-3BB3E1F2276D}"/>
              </a:ext>
            </a:extLst>
          </p:cNvPr>
          <p:cNvSpPr/>
          <p:nvPr/>
        </p:nvSpPr>
        <p:spPr>
          <a:xfrm>
            <a:off x="-1" y="0"/>
            <a:ext cx="324853" cy="6858000"/>
          </a:xfrm>
          <a:prstGeom prst="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sv-SE" sz="1400" dirty="0" err="1"/>
              <a:t>Section</a:t>
            </a:r>
            <a:r>
              <a:rPr lang="sv-SE" sz="1400" dirty="0"/>
              <a:t> 2. </a:t>
            </a:r>
            <a:r>
              <a:rPr lang="sv-SE" sz="1400" dirty="0" err="1"/>
              <a:t>Mass</a:t>
            </a:r>
            <a:r>
              <a:rPr lang="sv-SE" sz="1400" dirty="0"/>
              <a:t> </a:t>
            </a:r>
            <a:r>
              <a:rPr lang="sv-SE" sz="1400" dirty="0" err="1"/>
              <a:t>displacement</a:t>
            </a:r>
            <a:r>
              <a:rPr lang="sv-SE" sz="1400" dirty="0"/>
              <a:t> </a:t>
            </a:r>
            <a:r>
              <a:rPr lang="sv-SE" sz="1400" dirty="0" err="1"/>
              <a:t>related</a:t>
            </a:r>
            <a:r>
              <a:rPr lang="sv-SE" sz="1400" dirty="0"/>
              <a:t> interventions</a:t>
            </a:r>
          </a:p>
        </p:txBody>
      </p:sp>
    </p:spTree>
    <p:extLst>
      <p:ext uri="{BB962C8B-B14F-4D97-AF65-F5344CB8AC3E}">
        <p14:creationId xmlns:p14="http://schemas.microsoft.com/office/powerpoint/2010/main" val="40585655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2187DF0-5BDF-4150-912A-62CEE98568BE}"/>
              </a:ext>
            </a:extLst>
          </p:cNvPr>
          <p:cNvSpPr>
            <a:spLocks noGrp="1"/>
          </p:cNvSpPr>
          <p:nvPr>
            <p:ph type="title"/>
          </p:nvPr>
        </p:nvSpPr>
        <p:spPr>
          <a:xfrm>
            <a:off x="1097279" y="286603"/>
            <a:ext cx="10884742" cy="1450757"/>
          </a:xfrm>
        </p:spPr>
        <p:txBody>
          <a:bodyPr>
            <a:normAutofit/>
          </a:bodyPr>
          <a:lstStyle/>
          <a:p>
            <a:pPr marL="542925" indent="-542925"/>
            <a:r>
              <a:rPr lang="sv-SE" sz="3200" b="1" dirty="0"/>
              <a:t>3.	</a:t>
            </a:r>
            <a:r>
              <a:rPr lang="en-GB" sz="3200" b="1" dirty="0"/>
              <a:t>Durable solutions: Resettlement, integration and social cohesion </a:t>
            </a:r>
            <a:br>
              <a:rPr lang="en-GB" sz="3600" dirty="0"/>
            </a:br>
            <a:r>
              <a:rPr lang="en-GB" sz="2000" dirty="0"/>
              <a:t>The host and origin dichotomy </a:t>
            </a:r>
            <a:endParaRPr lang="sv-SE" sz="3600" dirty="0"/>
          </a:p>
        </p:txBody>
      </p:sp>
      <p:sp>
        <p:nvSpPr>
          <p:cNvPr id="4" name="Platshållare för bildnummer 3">
            <a:extLst>
              <a:ext uri="{FF2B5EF4-FFF2-40B4-BE49-F238E27FC236}">
                <a16:creationId xmlns:a16="http://schemas.microsoft.com/office/drawing/2014/main" id="{CB69958A-ECED-4034-90BA-E88F7C0380D7}"/>
              </a:ext>
            </a:extLst>
          </p:cNvPr>
          <p:cNvSpPr>
            <a:spLocks noGrp="1"/>
          </p:cNvSpPr>
          <p:nvPr>
            <p:ph type="sldNum" sz="quarter" idx="12"/>
          </p:nvPr>
        </p:nvSpPr>
        <p:spPr>
          <a:xfrm>
            <a:off x="10669996" y="6459785"/>
            <a:ext cx="1312025" cy="365125"/>
          </a:xfrm>
        </p:spPr>
        <p:txBody>
          <a:bodyPr/>
          <a:lstStyle/>
          <a:p>
            <a:r>
              <a:rPr lang="en-GB" dirty="0"/>
              <a:t>7</a:t>
            </a:r>
          </a:p>
        </p:txBody>
      </p:sp>
      <p:sp>
        <p:nvSpPr>
          <p:cNvPr id="5" name="Rektangel 4">
            <a:extLst>
              <a:ext uri="{FF2B5EF4-FFF2-40B4-BE49-F238E27FC236}">
                <a16:creationId xmlns:a16="http://schemas.microsoft.com/office/drawing/2014/main" id="{83AAE255-0FBF-4D23-9DC0-77C8EE13DD22}"/>
              </a:ext>
            </a:extLst>
          </p:cNvPr>
          <p:cNvSpPr/>
          <p:nvPr/>
        </p:nvSpPr>
        <p:spPr>
          <a:xfrm>
            <a:off x="-1" y="0"/>
            <a:ext cx="324853" cy="6858000"/>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sv-SE" sz="1400" dirty="0" err="1"/>
              <a:t>Section</a:t>
            </a:r>
            <a:r>
              <a:rPr lang="sv-SE" sz="1400" dirty="0"/>
              <a:t> 3. Durable solutions: </a:t>
            </a:r>
            <a:r>
              <a:rPr lang="sv-SE" sz="1400" dirty="0" err="1"/>
              <a:t>Resettlement</a:t>
            </a:r>
            <a:r>
              <a:rPr lang="sv-SE" sz="1400" dirty="0"/>
              <a:t>, integration and social </a:t>
            </a:r>
            <a:r>
              <a:rPr lang="sv-SE" sz="1400" dirty="0" err="1"/>
              <a:t>cohesion</a:t>
            </a:r>
            <a:endParaRPr lang="sv-SE" sz="1400" dirty="0"/>
          </a:p>
        </p:txBody>
      </p:sp>
      <p:pic>
        <p:nvPicPr>
          <p:cNvPr id="7" name="Bild 6" descr="Frågetecken med hel fyllning">
            <a:extLst>
              <a:ext uri="{FF2B5EF4-FFF2-40B4-BE49-F238E27FC236}">
                <a16:creationId xmlns:a16="http://schemas.microsoft.com/office/drawing/2014/main" id="{CC71AE28-51AD-43FA-B560-32AEAF813EB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05384" y="2464373"/>
            <a:ext cx="658756" cy="658756"/>
          </a:xfrm>
          <a:prstGeom prst="rect">
            <a:avLst/>
          </a:prstGeom>
        </p:spPr>
      </p:pic>
      <p:sp>
        <p:nvSpPr>
          <p:cNvPr id="8" name="textruta 7">
            <a:extLst>
              <a:ext uri="{FF2B5EF4-FFF2-40B4-BE49-F238E27FC236}">
                <a16:creationId xmlns:a16="http://schemas.microsoft.com/office/drawing/2014/main" id="{C09C4C5C-683D-453A-90AD-3F5C0AACACE4}"/>
              </a:ext>
            </a:extLst>
          </p:cNvPr>
          <p:cNvSpPr txBox="1"/>
          <p:nvPr/>
        </p:nvSpPr>
        <p:spPr>
          <a:xfrm>
            <a:off x="2215019" y="2476798"/>
            <a:ext cx="8852262" cy="646331"/>
          </a:xfrm>
          <a:prstGeom prst="rect">
            <a:avLst/>
          </a:prstGeom>
          <a:noFill/>
        </p:spPr>
        <p:txBody>
          <a:bodyPr wrap="square" rtlCol="0">
            <a:spAutoFit/>
          </a:bodyPr>
          <a:lstStyle/>
          <a:p>
            <a:pPr marL="292608" lvl="1"/>
            <a:r>
              <a:rPr lang="sv-SE" dirty="0" err="1">
                <a:solidFill>
                  <a:schemeClr val="tx1">
                    <a:lumMod val="75000"/>
                    <a:lumOff val="25000"/>
                  </a:schemeClr>
                </a:solidFill>
              </a:rPr>
              <a:t>What</a:t>
            </a:r>
            <a:r>
              <a:rPr lang="sv-SE" dirty="0">
                <a:solidFill>
                  <a:schemeClr val="tx1">
                    <a:lumMod val="75000"/>
                    <a:lumOff val="25000"/>
                  </a:schemeClr>
                </a:solidFill>
              </a:rPr>
              <a:t> </a:t>
            </a:r>
            <a:r>
              <a:rPr lang="sv-SE" dirty="0" err="1">
                <a:solidFill>
                  <a:schemeClr val="tx1">
                    <a:lumMod val="75000"/>
                    <a:lumOff val="25000"/>
                  </a:schemeClr>
                </a:solidFill>
              </a:rPr>
              <a:t>does</a:t>
            </a:r>
            <a:r>
              <a:rPr lang="sv-SE" dirty="0">
                <a:solidFill>
                  <a:schemeClr val="tx1">
                    <a:lumMod val="75000"/>
                    <a:lumOff val="25000"/>
                  </a:schemeClr>
                </a:solidFill>
              </a:rPr>
              <a:t> the </a:t>
            </a:r>
            <a:r>
              <a:rPr lang="sv-SE" dirty="0" err="1">
                <a:solidFill>
                  <a:schemeClr val="tx1">
                    <a:lumMod val="75000"/>
                    <a:lumOff val="25000"/>
                  </a:schemeClr>
                </a:solidFill>
              </a:rPr>
              <a:t>use</a:t>
            </a:r>
            <a:r>
              <a:rPr lang="sv-SE" dirty="0">
                <a:solidFill>
                  <a:schemeClr val="tx1">
                    <a:lumMod val="75000"/>
                    <a:lumOff val="25000"/>
                  </a:schemeClr>
                </a:solidFill>
              </a:rPr>
              <a:t> </a:t>
            </a:r>
            <a:r>
              <a:rPr lang="sv-SE" dirty="0" err="1">
                <a:solidFill>
                  <a:schemeClr val="tx1">
                    <a:lumMod val="75000"/>
                    <a:lumOff val="25000"/>
                  </a:schemeClr>
                </a:solidFill>
              </a:rPr>
              <a:t>of</a:t>
            </a:r>
            <a:r>
              <a:rPr lang="sv-SE" dirty="0">
                <a:solidFill>
                  <a:schemeClr val="tx1">
                    <a:lumMod val="75000"/>
                    <a:lumOff val="25000"/>
                  </a:schemeClr>
                </a:solidFill>
              </a:rPr>
              <a:t> the </a:t>
            </a:r>
            <a:r>
              <a:rPr lang="sv-SE" dirty="0" err="1">
                <a:solidFill>
                  <a:schemeClr val="tx1">
                    <a:lumMod val="75000"/>
                    <a:lumOff val="25000"/>
                  </a:schemeClr>
                </a:solidFill>
              </a:rPr>
              <a:t>divide</a:t>
            </a:r>
            <a:r>
              <a:rPr lang="sv-SE" dirty="0">
                <a:solidFill>
                  <a:schemeClr val="tx1">
                    <a:lumMod val="75000"/>
                    <a:lumOff val="25000"/>
                  </a:schemeClr>
                </a:solidFill>
              </a:rPr>
              <a:t> host-</a:t>
            </a:r>
            <a:r>
              <a:rPr lang="sv-SE" dirty="0" err="1">
                <a:solidFill>
                  <a:schemeClr val="tx1">
                    <a:lumMod val="75000"/>
                    <a:lumOff val="25000"/>
                  </a:schemeClr>
                </a:solidFill>
              </a:rPr>
              <a:t>origin</a:t>
            </a:r>
            <a:r>
              <a:rPr lang="sv-SE" dirty="0">
                <a:solidFill>
                  <a:schemeClr val="tx1">
                    <a:lumMod val="75000"/>
                    <a:lumOff val="25000"/>
                  </a:schemeClr>
                </a:solidFill>
              </a:rPr>
              <a:t> or host-</a:t>
            </a:r>
            <a:r>
              <a:rPr lang="sv-SE" dirty="0" err="1">
                <a:solidFill>
                  <a:schemeClr val="tx1">
                    <a:lumMod val="75000"/>
                    <a:lumOff val="25000"/>
                  </a:schemeClr>
                </a:solidFill>
              </a:rPr>
              <a:t>guest</a:t>
            </a:r>
            <a:r>
              <a:rPr lang="sv-SE" dirty="0">
                <a:solidFill>
                  <a:schemeClr val="tx1">
                    <a:lumMod val="75000"/>
                    <a:lumOff val="25000"/>
                  </a:schemeClr>
                </a:solidFill>
              </a:rPr>
              <a:t> do to </a:t>
            </a:r>
            <a:r>
              <a:rPr lang="sv-SE" dirty="0" err="1">
                <a:solidFill>
                  <a:schemeClr val="tx1">
                    <a:lumMod val="75000"/>
                    <a:lumOff val="25000"/>
                  </a:schemeClr>
                </a:solidFill>
              </a:rPr>
              <a:t>our</a:t>
            </a:r>
            <a:r>
              <a:rPr lang="sv-SE" dirty="0">
                <a:solidFill>
                  <a:schemeClr val="tx1">
                    <a:lumMod val="75000"/>
                    <a:lumOff val="25000"/>
                  </a:schemeClr>
                </a:solidFill>
              </a:rPr>
              <a:t> </a:t>
            </a:r>
            <a:r>
              <a:rPr lang="sv-SE" dirty="0" err="1">
                <a:solidFill>
                  <a:schemeClr val="tx1">
                    <a:lumMod val="75000"/>
                    <a:lumOff val="25000"/>
                  </a:schemeClr>
                </a:solidFill>
              </a:rPr>
              <a:t>thinking</a:t>
            </a:r>
            <a:r>
              <a:rPr lang="sv-SE" dirty="0">
                <a:solidFill>
                  <a:schemeClr val="tx1">
                    <a:lumMod val="75000"/>
                    <a:lumOff val="25000"/>
                  </a:schemeClr>
                </a:solidFill>
              </a:rPr>
              <a:t> </a:t>
            </a:r>
            <a:r>
              <a:rPr lang="sv-SE" dirty="0" err="1">
                <a:solidFill>
                  <a:schemeClr val="tx1">
                    <a:lumMod val="75000"/>
                    <a:lumOff val="25000"/>
                  </a:schemeClr>
                </a:solidFill>
              </a:rPr>
              <a:t>of</a:t>
            </a:r>
            <a:r>
              <a:rPr lang="sv-SE" dirty="0">
                <a:solidFill>
                  <a:schemeClr val="tx1">
                    <a:lumMod val="75000"/>
                    <a:lumOff val="25000"/>
                  </a:schemeClr>
                </a:solidFill>
              </a:rPr>
              <a:t> </a:t>
            </a:r>
            <a:r>
              <a:rPr lang="sv-SE" dirty="0" err="1">
                <a:solidFill>
                  <a:schemeClr val="tx1">
                    <a:lumMod val="75000"/>
                    <a:lumOff val="25000"/>
                  </a:schemeClr>
                </a:solidFill>
              </a:rPr>
              <a:t>displaced</a:t>
            </a:r>
            <a:r>
              <a:rPr lang="sv-SE" dirty="0">
                <a:solidFill>
                  <a:schemeClr val="tx1">
                    <a:lumMod val="75000"/>
                    <a:lumOff val="25000"/>
                  </a:schemeClr>
                </a:solidFill>
              </a:rPr>
              <a:t> populations and </a:t>
            </a:r>
            <a:r>
              <a:rPr lang="sv-SE" dirty="0" err="1">
                <a:solidFill>
                  <a:schemeClr val="tx1">
                    <a:lumMod val="75000"/>
                    <a:lumOff val="25000"/>
                  </a:schemeClr>
                </a:solidFill>
              </a:rPr>
              <a:t>how</a:t>
            </a:r>
            <a:r>
              <a:rPr lang="sv-SE" dirty="0">
                <a:solidFill>
                  <a:schemeClr val="tx1">
                    <a:lumMod val="75000"/>
                    <a:lumOff val="25000"/>
                  </a:schemeClr>
                </a:solidFill>
              </a:rPr>
              <a:t> </a:t>
            </a:r>
            <a:r>
              <a:rPr lang="sv-SE" dirty="0" err="1">
                <a:solidFill>
                  <a:schemeClr val="tx1">
                    <a:lumMod val="75000"/>
                    <a:lumOff val="25000"/>
                  </a:schemeClr>
                </a:solidFill>
              </a:rPr>
              <a:t>they</a:t>
            </a:r>
            <a:r>
              <a:rPr lang="sv-SE" dirty="0">
                <a:solidFill>
                  <a:schemeClr val="tx1">
                    <a:lumMod val="75000"/>
                    <a:lumOff val="25000"/>
                  </a:schemeClr>
                </a:solidFill>
              </a:rPr>
              <a:t> fit in </a:t>
            </a:r>
            <a:r>
              <a:rPr lang="sv-SE" dirty="0" err="1">
                <a:solidFill>
                  <a:schemeClr val="tx1">
                    <a:lumMod val="75000"/>
                    <a:lumOff val="25000"/>
                  </a:schemeClr>
                </a:solidFill>
              </a:rPr>
              <a:t>in</a:t>
            </a:r>
            <a:r>
              <a:rPr lang="sv-SE" dirty="0">
                <a:solidFill>
                  <a:schemeClr val="tx1">
                    <a:lumMod val="75000"/>
                    <a:lumOff val="25000"/>
                  </a:schemeClr>
                </a:solidFill>
              </a:rPr>
              <a:t> </a:t>
            </a:r>
            <a:r>
              <a:rPr lang="sv-SE" dirty="0" err="1">
                <a:solidFill>
                  <a:schemeClr val="tx1">
                    <a:lumMod val="75000"/>
                    <a:lumOff val="25000"/>
                  </a:schemeClr>
                </a:solidFill>
              </a:rPr>
              <a:t>society</a:t>
            </a:r>
            <a:r>
              <a:rPr lang="sv-SE" dirty="0">
                <a:solidFill>
                  <a:schemeClr val="tx1">
                    <a:lumMod val="75000"/>
                    <a:lumOff val="25000"/>
                  </a:schemeClr>
                </a:solidFill>
              </a:rPr>
              <a:t> at </a:t>
            </a:r>
            <a:r>
              <a:rPr lang="sv-SE" dirty="0" err="1">
                <a:solidFill>
                  <a:schemeClr val="tx1">
                    <a:lumMod val="75000"/>
                    <a:lumOff val="25000"/>
                  </a:schemeClr>
                </a:solidFill>
              </a:rPr>
              <a:t>large</a:t>
            </a:r>
            <a:r>
              <a:rPr lang="sv-SE" dirty="0">
                <a:solidFill>
                  <a:schemeClr val="tx1">
                    <a:lumMod val="75000"/>
                    <a:lumOff val="25000"/>
                  </a:schemeClr>
                </a:solidFill>
              </a:rPr>
              <a:t>?</a:t>
            </a:r>
          </a:p>
        </p:txBody>
      </p:sp>
    </p:spTree>
    <p:extLst>
      <p:ext uri="{BB962C8B-B14F-4D97-AF65-F5344CB8AC3E}">
        <p14:creationId xmlns:p14="http://schemas.microsoft.com/office/powerpoint/2010/main" val="1974493576"/>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3810</TotalTime>
  <Words>10217</Words>
  <Application>Microsoft Macintosh PowerPoint</Application>
  <PresentationFormat>Widescreen</PresentationFormat>
  <Paragraphs>430</Paragraphs>
  <Slides>25</Slides>
  <Notes>20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25</vt:i4>
      </vt:variant>
    </vt:vector>
  </HeadingPairs>
  <TitlesOfParts>
    <vt:vector size="30" baseType="lpstr">
      <vt:lpstr>Arial</vt:lpstr>
      <vt:lpstr>Calibri</vt:lpstr>
      <vt:lpstr>Calibri Light</vt:lpstr>
      <vt:lpstr>Retrospect</vt:lpstr>
      <vt:lpstr>Custom Design</vt:lpstr>
      <vt:lpstr>Introduction to Mass Displacement</vt:lpstr>
      <vt:lpstr>Content </vt:lpstr>
      <vt:lpstr>1. Societal impacts of mass displacement  Questions for reflection</vt:lpstr>
      <vt:lpstr>1. Societal impacts of mass displacement Political, social, economic and environmental aspects </vt:lpstr>
      <vt:lpstr>1. Societal impacts of mass displacement  The challenge of urban resilience</vt:lpstr>
      <vt:lpstr>2. Mass displacement-related interventions Prevention, protection and remedial action </vt:lpstr>
      <vt:lpstr>2. Mass displacement-related interventions Preventing mass displacement – the responsibility of humanitarian actors </vt:lpstr>
      <vt:lpstr>2. Mass displacement-related interventions The search for durable solutions</vt:lpstr>
      <vt:lpstr>3. Durable solutions: Resettlement, integration and social cohesion  The host and origin dichotomy </vt:lpstr>
      <vt:lpstr>3. Durable solutions: Resettlement, integration and social cohesion  Integration</vt:lpstr>
      <vt:lpstr>3. Durable solutions: Resettlement, integration and social cohesion  Social Cohesion and Social Inclusion</vt:lpstr>
      <vt:lpstr>4. Integration: Best practices and lessons learned Cross-cutting factors for sustainable integration</vt:lpstr>
      <vt:lpstr>4. Integration: Best practices and lessons learned Best practices in integration </vt:lpstr>
      <vt:lpstr>4. Integration: Best practices and lessons learned Best practices in integration </vt:lpstr>
      <vt:lpstr>4. Integration: Best practices and lessons learned Best practices in integration </vt:lpstr>
      <vt:lpstr>5. Summary  Key points to remember</vt:lpstr>
      <vt:lpstr>PowerPoint Presentation</vt:lpstr>
      <vt:lpstr>1. Of the total number of refugees and internally displaced persons what is the percentage who end up living in urban areas?</vt:lpstr>
      <vt:lpstr>2. What three steps signify the United Nations approach to mass displacement situations?</vt:lpstr>
      <vt:lpstr>3. Which are the types of durable solutions that can be achieved for internally displaced persons?</vt:lpstr>
      <vt:lpstr>4. Successful and sustainable integration measures…</vt:lpstr>
      <vt:lpstr>5. What are some of the best integration practices with regards to the economic needs of displacees?</vt:lpstr>
      <vt:lpstr>References </vt:lpstr>
      <vt:lpstr>References </vt:lpstr>
      <vt:lpstr>References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 Title</dc:title>
  <dc:creator>Chathuranganee Jayakody</dc:creator>
  <cp:lastModifiedBy>Mo Hamza</cp:lastModifiedBy>
  <cp:revision>229</cp:revision>
  <dcterms:created xsi:type="dcterms:W3CDTF">2021-03-24T14:12:51Z</dcterms:created>
  <dcterms:modified xsi:type="dcterms:W3CDTF">2021-11-01T09:30:50Z</dcterms:modified>
</cp:coreProperties>
</file>