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2" r:id="rId4"/>
    <p:sldId id="257" r:id="rId5"/>
    <p:sldId id="267" r:id="rId6"/>
    <p:sldId id="261" r:id="rId7"/>
    <p:sldId id="264" r:id="rId8"/>
    <p:sldId id="265" r:id="rId9"/>
    <p:sldId id="266"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F11BA1F-EFB8-40F1-80EA-BE41C3666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a16="http://schemas.microsoft.com/office/drawing/2014/main" id="{F24101D6-A3D8-4004-8C5A-D9F3D7441A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40084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5328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208620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DC5C24-7CF1-4F0E-9EBF-7AB8402B27C8}"/>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74606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8F-64FE-4F93-850B-390674C28D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947CF-CC19-485F-B111-ED3F1C24E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6582-361D-467F-A362-38A1C188D40A}"/>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80060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3C29A-DC11-44B3-86F6-5C8161531125}"/>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6538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FC4F-D854-420A-961C-F13B2F4E6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8B2B19-7577-4615-8564-6C33952CB486}"/>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17778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4C582-845E-4154-B47C-B9843DB93D35}"/>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8" name="Footer Placeholder 7">
            <a:extLst>
              <a:ext uri="{FF2B5EF4-FFF2-40B4-BE49-F238E27FC236}">
                <a16:creationId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397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091-213A-4F1D-A57C-ED4F24892E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A2198-61F8-4985-A950-F1D10700A444}"/>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4" name="Footer Placeholder 3">
            <a:extLst>
              <a:ext uri="{FF2B5EF4-FFF2-40B4-BE49-F238E27FC236}">
                <a16:creationId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5746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EC796-D31F-459E-A138-2AFBD4A293AF}"/>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3" name="Footer Placeholder 2">
            <a:extLst>
              <a:ext uri="{FF2B5EF4-FFF2-40B4-BE49-F238E27FC236}">
                <a16:creationId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72336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73E7C-B989-47FB-A4B6-A8334E0367B0}"/>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49135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pic>
        <p:nvPicPr>
          <p:cNvPr id="7" name="Picture 6">
            <a:extLst>
              <a:ext uri="{FF2B5EF4-FFF2-40B4-BE49-F238E27FC236}">
                <a16:creationId xmlns:a16="http://schemas.microsoft.com/office/drawing/2014/main" id="{1B26D898-02A4-4D43-A4EE-64ADC7DC2A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a16="http://schemas.microsoft.com/office/drawing/2014/main" id="{299DF6A7-6DA5-4242-B61E-1BCF4ACD2A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355330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C1552-B907-444D-A397-7DD212DC31BA}"/>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6" name="Footer Placeholder 5">
            <a:extLst>
              <a:ext uri="{FF2B5EF4-FFF2-40B4-BE49-F238E27FC236}">
                <a16:creationId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01250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08D-31F6-4A31-A2D3-617C89BC1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61EA0-6249-480A-9B6C-46A763134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7A9417-FCD1-491A-974E-2C77DA1BF19C}"/>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4359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AFF10-1DF2-4822-8A2C-7076EA30EC0F}"/>
              </a:ext>
            </a:extLst>
          </p:cNvPr>
          <p:cNvSpPr>
            <a:spLocks noGrp="1"/>
          </p:cNvSpPr>
          <p:nvPr>
            <p:ph type="dt" sz="half" idx="10"/>
          </p:nvPr>
        </p:nvSpPr>
        <p:spPr/>
        <p:txBody>
          <a:body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47772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39DEF-0C26-40E9-A9BF-84EB894187B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AE17D-6724-4322-8DE7-984BE845CA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56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387530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39DEF-0C26-40E9-A9BF-84EB894187BC}"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8551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39DEF-0C26-40E9-A9BF-84EB894187BC}"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19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039DEF-0C26-40E9-A9BF-84EB894187BC}" type="datetimeFigureOut">
              <a:rPr lang="en-US" smtClean="0"/>
              <a:t>2/17/2022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2897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BAE17D-6724-4322-8DE7-984BE845CAAF}" type="slidenum">
              <a:rPr lang="en-US" smtClean="0"/>
              <a:t>‹#›</a:t>
            </a:fld>
            <a:endParaRPr lang="en-US"/>
          </a:p>
        </p:txBody>
      </p:sp>
    </p:spTree>
    <p:extLst>
      <p:ext uri="{BB962C8B-B14F-4D97-AF65-F5344CB8AC3E}">
        <p14:creationId xmlns:p14="http://schemas.microsoft.com/office/powerpoint/2010/main" val="11063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39DEF-0C26-40E9-A9BF-84EB894187B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AE17D-6724-4322-8DE7-984BE845CAAF}" type="slidenum">
              <a:rPr lang="en-US" smtClean="0"/>
              <a:t>‹#›</a:t>
            </a:fld>
            <a:endParaRPr lang="en-US"/>
          </a:p>
        </p:txBody>
      </p:sp>
    </p:spTree>
    <p:extLst>
      <p:ext uri="{BB962C8B-B14F-4D97-AF65-F5344CB8AC3E}">
        <p14:creationId xmlns:p14="http://schemas.microsoft.com/office/powerpoint/2010/main" val="401302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039DEF-0C26-40E9-A9BF-84EB894187BC}" type="datetimeFigureOut">
              <a:rPr lang="en-US" smtClean="0"/>
              <a:t>2/17/2022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BAE17D-6724-4322-8DE7-984BE845CA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2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372A-B9B5-441A-A206-396452DF1A2E}" type="datetimeFigureOut">
              <a:rPr lang="en-GB" smtClean="0"/>
              <a:t>17/02/2022</a:t>
            </a:fld>
            <a:endParaRPr lang="en-GB"/>
          </a:p>
        </p:txBody>
      </p:sp>
      <p:sp>
        <p:nvSpPr>
          <p:cNvPr id="5" name="Footer Placeholder 4">
            <a:extLst>
              <a:ext uri="{FF2B5EF4-FFF2-40B4-BE49-F238E27FC236}">
                <a16:creationId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3681108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hyperlink" Target="file:///C:\Users\smart\Downloads\resettlement-guidance-good-practice.pdf" TargetMode="External"/><Relationship Id="rId4" Type="http://schemas.openxmlformats.org/officeDocument/2006/relationships/hyperlink" Target="https://www.dfat.gov.au/sites/default/files/displacement-resettlement-people-in-development-activities.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609" y="1690576"/>
            <a:ext cx="10940903" cy="1818169"/>
          </a:xfrm>
        </p:spPr>
        <p:txBody>
          <a:bodyPr>
            <a:normAutofit/>
          </a:bodyPr>
          <a:lstStyle/>
          <a:p>
            <a:r>
              <a:rPr lang="en-GB"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Repair / rebuild / resettlement decisions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4000" b="1" dirty="0">
              <a:effectLst/>
              <a:latin typeface="Calibri" panose="020F0502020204030204" pitchFamily="34" charset="0"/>
              <a:ea typeface="Calibri" panose="020F0502020204030204" pitchFamily="34" charset="0"/>
              <a:cs typeface="Latha" panose="020B0604020202020204" pitchFamily="34" charset="0"/>
            </a:endParaRPr>
          </a:p>
        </p:txBody>
      </p:sp>
      <p:pic>
        <p:nvPicPr>
          <p:cNvPr id="3" name="Audio 2">
            <a:hlinkClick r:id="" action="ppaction://media"/>
            <a:extLst>
              <a:ext uri="{FF2B5EF4-FFF2-40B4-BE49-F238E27FC236}">
                <a16:creationId xmlns:a16="http://schemas.microsoft.com/office/drawing/2014/main" id="{E5742294-5D1F-49AA-BDEE-F42C82B079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06697852"/>
      </p:ext>
    </p:extLst>
  </p:cSld>
  <p:clrMapOvr>
    <a:masterClrMapping/>
  </p:clrMapOvr>
  <mc:AlternateContent xmlns:mc="http://schemas.openxmlformats.org/markup-compatibility/2006">
    <mc:Choice xmlns:p14="http://schemas.microsoft.com/office/powerpoint/2010/main" Requires="p14">
      <p:transition spd="slow" p14:dur="2000" advTm="8856"/>
    </mc:Choice>
    <mc:Fallback>
      <p:transition spd="slow" advTm="8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60" y="286603"/>
            <a:ext cx="5954233" cy="1450757"/>
          </a:xfrm>
        </p:spPr>
        <p:txBody>
          <a:bodyPr>
            <a:normAutofit/>
          </a:bodyPr>
          <a:lstStyle/>
          <a:p>
            <a:r>
              <a:rPr lang="en-GB" b="1" dirty="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8680" y="1873751"/>
            <a:ext cx="10515600" cy="4154070"/>
          </a:xfrm>
        </p:spPr>
        <p:txBody>
          <a:bodyPr>
            <a:normAutofit/>
          </a:bodyPr>
          <a:lstStyle/>
          <a:p>
            <a:r>
              <a:rPr lang="en-GB" sz="2000" dirty="0">
                <a:latin typeface="Sylfaen" panose="010A0502050306030303" pitchFamily="18" charset="0"/>
              </a:rPr>
              <a:t>.</a:t>
            </a:r>
            <a:endParaRPr lang="en-US" sz="2000" dirty="0">
              <a:latin typeface="Sylfaen" panose="010A0502050306030303" pitchFamily="18" charset="0"/>
            </a:endParaRPr>
          </a:p>
        </p:txBody>
      </p:sp>
      <p:sp>
        <p:nvSpPr>
          <p:cNvPr id="4" name="Rectangle 3">
            <a:extLst>
              <a:ext uri="{FF2B5EF4-FFF2-40B4-BE49-F238E27FC236}">
                <a16:creationId xmlns:a16="http://schemas.microsoft.com/office/drawing/2014/main" id="{C0DACF3D-3F84-45C8-A320-96BE5F2D68E5}"/>
              </a:ext>
            </a:extLst>
          </p:cNvPr>
          <p:cNvSpPr/>
          <p:nvPr/>
        </p:nvSpPr>
        <p:spPr>
          <a:xfrm>
            <a:off x="807720" y="1873751"/>
            <a:ext cx="10839450" cy="3909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fontAlgn="base">
              <a:lnSpc>
                <a:spcPct val="107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Department of Foreign Affairs and Trade, Austrian Government (2015). Displacement and Resettlement of People in Development Activities. Available online at: </a:t>
            </a:r>
            <a:r>
              <a:rPr lang="en-GB"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https://www.dfat.gov.au/sites/default/files/displacement-resettlement-people-in-development-activities.pdf</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Assessed on: 13/01/2022.</a:t>
            </a:r>
          </a:p>
          <a:p>
            <a:pPr algn="just" fontAlgn="base">
              <a:lnSpc>
                <a:spcPct val="107000"/>
              </a:lnSpc>
              <a:spcAft>
                <a:spcPts val="800"/>
              </a:spcAft>
            </a:pPr>
            <a:endPar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European Bank for Reconstruction and Development (N.D). RESETTLEMENT GUIDANCE AND GOOD PRACTICE. Available online at: </a:t>
            </a:r>
            <a:r>
              <a:rPr lang="en-GB" sz="18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file:///C:/Users/smart/Downloads/resettlement-guidance-good-practice.pdf</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Assessed on: 13/01/2022.</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A4D78EEB-412B-4A9E-B771-A364833E71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15769905"/>
      </p:ext>
    </p:extLst>
  </p:cSld>
  <p:clrMapOvr>
    <a:masterClrMapping/>
  </p:clrMapOvr>
  <mc:AlternateContent xmlns:mc="http://schemas.openxmlformats.org/markup-compatibility/2006">
    <mc:Choice xmlns:p14="http://schemas.microsoft.com/office/powerpoint/2010/main" Requires="p14">
      <p:transition spd="slow" p14:dur="2000" advTm="1588"/>
    </mc:Choice>
    <mc:Fallback>
      <p:transition spd="slow" advTm="1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Learning outcomes </a:t>
            </a:r>
          </a:p>
        </p:txBody>
      </p:sp>
      <p:sp>
        <p:nvSpPr>
          <p:cNvPr id="3" name="Content Placeholder 2"/>
          <p:cNvSpPr>
            <a:spLocks noGrp="1"/>
          </p:cNvSpPr>
          <p:nvPr>
            <p:ph idx="1"/>
          </p:nvPr>
        </p:nvSpPr>
        <p:spPr>
          <a:xfrm>
            <a:off x="446567" y="1845734"/>
            <a:ext cx="8591107" cy="4023360"/>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At the end of the lecture, students will:</a:t>
            </a:r>
          </a:p>
          <a:p>
            <a:pPr algn="just">
              <a:buFont typeface="Wingdings" panose="05000000000000000000" pitchFamily="2" charset="2"/>
              <a:buChar char="§"/>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Understand that r</a:t>
            </a: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epair, rebuild, and resettle are all embedded in the singular term resettlement.</a:t>
            </a:r>
          </a:p>
          <a:p>
            <a:pPr algn="just">
              <a:buFont typeface="Wingdings" panose="05000000000000000000" pitchFamily="2" charset="2"/>
              <a:buChar char="§"/>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Understand resettlement and resettlement decisions.</a:t>
            </a:r>
          </a:p>
          <a:p>
            <a:pPr algn="just">
              <a:buFont typeface="Wingdings" panose="05000000000000000000" pitchFamily="2" charset="2"/>
              <a:buChar char="§"/>
            </a:pP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Know why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repair, rebuild and resettle.</a:t>
            </a:r>
          </a:p>
          <a:p>
            <a:pPr algn="just">
              <a:buFont typeface="Wingdings" panose="05000000000000000000" pitchFamily="2"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Know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the consequences of not repairing, rebuilding and resettling? </a:t>
            </a:r>
          </a:p>
          <a:p>
            <a:pPr algn="just">
              <a:buFont typeface="Wingdings" panose="05000000000000000000" pitchFamily="2" charset="2"/>
              <a:buChar char="§"/>
            </a:pPr>
            <a:r>
              <a:rPr lang="en-GB" sz="2400" dirty="0">
                <a:latin typeface="Times New Roman" panose="02020603050405020304" pitchFamily="18" charset="0"/>
                <a:ea typeface="Calibri" panose="020F0502020204030204" pitchFamily="34" charset="0"/>
                <a:cs typeface="Times New Roman" panose="02020603050405020304" pitchFamily="18" charset="0"/>
              </a:rPr>
              <a:t>Understand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the processes</a:t>
            </a:r>
          </a:p>
          <a:p>
            <a:pPr algn="just">
              <a:buFont typeface="Wingdings" panose="05000000000000000000" pitchFamily="2" charset="2"/>
              <a:buChar char="§"/>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Paying attention to the vulnerable groups during the repair, rebuild and resettle processes </a:t>
            </a:r>
          </a:p>
          <a:p>
            <a:pPr algn="just"/>
            <a:endParaRPr lang="en-US" sz="2400" dirty="0">
              <a:latin typeface="Sylfaen" panose="010A0502050306030303" pitchFamily="18" charset="0"/>
            </a:endParaRPr>
          </a:p>
        </p:txBody>
      </p:sp>
      <p:pic>
        <p:nvPicPr>
          <p:cNvPr id="1026" name="Picture 2" descr="Rubrics and Assessing Student Learning Outcomes - OLC">
            <a:extLst>
              <a:ext uri="{FF2B5EF4-FFF2-40B4-BE49-F238E27FC236}">
                <a16:creationId xmlns:a16="http://schemas.microsoft.com/office/drawing/2014/main" id="{26F05D54-56B6-409D-AB67-1B6FFD0BB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102" y="2264736"/>
            <a:ext cx="2892056" cy="391278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03E49E5A-3DD4-4ECE-96B1-4F8A0E6F6A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81361167"/>
      </p:ext>
    </p:extLst>
  </p:cSld>
  <p:clrMapOvr>
    <a:masterClrMapping/>
  </p:clrMapOvr>
  <mc:AlternateContent xmlns:mc="http://schemas.openxmlformats.org/markup-compatibility/2006">
    <mc:Choice xmlns:p14="http://schemas.microsoft.com/office/powerpoint/2010/main" Requires="p14">
      <p:transition spd="slow" p14:dur="2000" advTm="29499"/>
    </mc:Choice>
    <mc:Fallback>
      <p:transition spd="slow" advTm="29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70" y="286604"/>
            <a:ext cx="3976577" cy="1091220"/>
          </a:xfrm>
        </p:spPr>
        <p:txBody>
          <a:bodyPr/>
          <a:lstStyle/>
          <a:p>
            <a:r>
              <a:rPr lang="en-US" b="1" dirty="0">
                <a:latin typeface="Times New Roman" panose="02020603050405020304" pitchFamily="18" charset="0"/>
                <a:cs typeface="Times New Roman" panose="02020603050405020304" pitchFamily="18" charset="0"/>
              </a:rPr>
              <a:t>Content</a:t>
            </a:r>
          </a:p>
        </p:txBody>
      </p:sp>
      <p:sp>
        <p:nvSpPr>
          <p:cNvPr id="3" name="Content Placeholder 2"/>
          <p:cNvSpPr>
            <a:spLocks noGrp="1"/>
          </p:cNvSpPr>
          <p:nvPr>
            <p:ph idx="1"/>
          </p:nvPr>
        </p:nvSpPr>
        <p:spPr>
          <a:xfrm>
            <a:off x="308344" y="1845734"/>
            <a:ext cx="8006316" cy="4023360"/>
          </a:xfrm>
        </p:spPr>
        <p:txBody>
          <a:bodyPr>
            <a:normAutofit fontScale="92500"/>
          </a:bodyPr>
          <a:lstStyle/>
          <a:p>
            <a:pPr algn="just">
              <a:buFont typeface="Wingdings" panose="05000000000000000000" pitchFamily="2" charset="2"/>
              <a:buChar char="§"/>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Resettlement and resettlement decisions.</a:t>
            </a:r>
          </a:p>
          <a:p>
            <a:pPr algn="just">
              <a:buFont typeface="Wingdings" panose="05000000000000000000" pitchFamily="2" charset="2"/>
              <a:buChar char="§"/>
            </a:pP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GB"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 </a:t>
            </a: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repair, rebuild and resettle?</a:t>
            </a:r>
          </a:p>
          <a:p>
            <a:pPr algn="just">
              <a:buFont typeface="Wingdings" panose="05000000000000000000" pitchFamily="2" charset="2"/>
              <a:buChar char="§"/>
            </a:pPr>
            <a:r>
              <a:rPr lang="en-GB" sz="2600" dirty="0">
                <a:latin typeface="Times New Roman" panose="02020603050405020304" pitchFamily="18" charset="0"/>
                <a:ea typeface="Calibri" panose="020F0502020204030204" pitchFamily="34" charset="0"/>
                <a:cs typeface="Times New Roman" panose="02020603050405020304" pitchFamily="18" charset="0"/>
              </a:rPr>
              <a:t>The</a:t>
            </a: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 consequences of not repairing, rebuilding and resettling. </a:t>
            </a:r>
          </a:p>
          <a:p>
            <a:pPr algn="just">
              <a:buFont typeface="Wingdings" panose="05000000000000000000" pitchFamily="2" charset="2"/>
              <a:buChar char="§"/>
            </a:pP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What are the processes of repair, rebuild and resettle? </a:t>
            </a:r>
          </a:p>
          <a:p>
            <a:pPr algn="just">
              <a:buFont typeface="Wingdings" panose="05000000000000000000" pitchFamily="2" charset="2"/>
              <a:buChar char="§"/>
            </a:pP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Paying attention to the vulnerable groups during the repair, rebuild and resettle processes.</a:t>
            </a:r>
          </a:p>
          <a:p>
            <a:pPr algn="just">
              <a:buFont typeface="Wingdings" panose="05000000000000000000" pitchFamily="2" charset="2"/>
              <a:buChar char="§"/>
            </a:pP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Conc</a:t>
            </a:r>
            <a:r>
              <a:rPr lang="en-GB" sz="2600" dirty="0">
                <a:latin typeface="Times New Roman" panose="02020603050405020304" pitchFamily="18" charset="0"/>
                <a:ea typeface="Calibri" panose="020F0502020204030204" pitchFamily="34" charset="0"/>
                <a:cs typeface="Times New Roman" panose="02020603050405020304" pitchFamily="18" charset="0"/>
              </a:rPr>
              <a:t>lusion </a:t>
            </a:r>
          </a:p>
          <a:p>
            <a:pPr algn="just">
              <a:buFont typeface="Wingdings" panose="05000000000000000000" pitchFamily="2" charset="2"/>
              <a:buChar char="§"/>
            </a:pP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References. </a:t>
            </a:r>
          </a:p>
          <a:p>
            <a:endParaRPr lang="en-US" dirty="0"/>
          </a:p>
        </p:txBody>
      </p:sp>
      <p:pic>
        <p:nvPicPr>
          <p:cNvPr id="2050" name="Picture 2" descr="The Educator&amp;#39;s Checklist for a Positive Learning Outcome">
            <a:extLst>
              <a:ext uri="{FF2B5EF4-FFF2-40B4-BE49-F238E27FC236}">
                <a16:creationId xmlns:a16="http://schemas.microsoft.com/office/drawing/2014/main" id="{DE89B3FB-367F-4EC9-966A-2401F9BEC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661" y="1845735"/>
            <a:ext cx="3877340" cy="44912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0864BD78-1A18-492F-8CE4-7B69D11F95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16231974"/>
      </p:ext>
    </p:extLst>
  </p:cSld>
  <p:clrMapOvr>
    <a:masterClrMapping/>
  </p:clrMapOvr>
  <mc:AlternateContent xmlns:mc="http://schemas.openxmlformats.org/markup-compatibility/2006">
    <mc:Choice xmlns:p14="http://schemas.microsoft.com/office/powerpoint/2010/main" Requires="p14">
      <p:transition spd="slow" p14:dur="2000" advTm="9739"/>
    </mc:Choice>
    <mc:Fallback>
      <p:transition spd="slow" advTm="9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2" y="286603"/>
            <a:ext cx="10132828" cy="1450757"/>
          </a:xfrm>
        </p:spPr>
        <p:txBody>
          <a:bodyPr>
            <a:normAutofit fontScale="90000"/>
          </a:bodyPr>
          <a:lstStyle/>
          <a:p>
            <a:pPr marL="342900" marR="0" lvl="0" indent="-342900">
              <a:lnSpc>
                <a:spcPct val="150000"/>
              </a:lnSpc>
              <a:spcBef>
                <a:spcPts val="0"/>
              </a:spcBef>
              <a:spcAft>
                <a:spcPts val="800"/>
              </a:spcAft>
            </a:pPr>
            <a:br>
              <a:rPr lang="en-US" sz="4800" dirty="0">
                <a:latin typeface="Sylfaen" panose="010A0502050306030303" pitchFamily="18" charset="0"/>
                <a:ea typeface="Calibri" panose="020F0502020204030204" pitchFamily="34" charset="0"/>
              </a:rPr>
            </a:br>
            <a:r>
              <a:rPr lang="en-GB" sz="49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Resettlement and resettlement decisions</a:t>
            </a:r>
            <a:endParaRPr lang="en-US" sz="4900" b="1" dirty="0"/>
          </a:p>
        </p:txBody>
      </p:sp>
      <p:sp>
        <p:nvSpPr>
          <p:cNvPr id="3" name="Content Placeholder 2"/>
          <p:cNvSpPr>
            <a:spLocks noGrp="1"/>
          </p:cNvSpPr>
          <p:nvPr>
            <p:ph idx="1"/>
          </p:nvPr>
        </p:nvSpPr>
        <p:spPr>
          <a:xfrm>
            <a:off x="685800" y="1845733"/>
            <a:ext cx="10469880" cy="4384945"/>
          </a:xfrm>
        </p:spPr>
        <p:txBody>
          <a:bodyPr/>
          <a:lstStyle/>
          <a:p>
            <a:pPr marL="228600" lvl="1">
              <a:spcBef>
                <a:spcPts val="1000"/>
              </a:spcBef>
            </a:pPr>
            <a:endParaRPr lang="en-GB" dirty="0">
              <a:latin typeface="Sylfaen" panose="010A0502050306030303" pitchFamily="18" charset="0"/>
            </a:endParaRPr>
          </a:p>
        </p:txBody>
      </p:sp>
      <p:sp>
        <p:nvSpPr>
          <p:cNvPr id="4" name="Rectangle 3">
            <a:extLst>
              <a:ext uri="{FF2B5EF4-FFF2-40B4-BE49-F238E27FC236}">
                <a16:creationId xmlns:a16="http://schemas.microsoft.com/office/drawing/2014/main" id="{AD916995-D60C-4E3D-86D8-B228FCB0D4AC}"/>
              </a:ext>
            </a:extLst>
          </p:cNvPr>
          <p:cNvSpPr/>
          <p:nvPr/>
        </p:nvSpPr>
        <p:spPr>
          <a:xfrm>
            <a:off x="85060" y="1737360"/>
            <a:ext cx="12106940" cy="4384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103EA896-A4B7-46CF-98D7-5DFB87ED1256}"/>
              </a:ext>
            </a:extLst>
          </p:cNvPr>
          <p:cNvSpPr/>
          <p:nvPr/>
        </p:nvSpPr>
        <p:spPr>
          <a:xfrm>
            <a:off x="685801" y="2668773"/>
            <a:ext cx="3886200" cy="20178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Resettlement is an act of the payment of compensation at replacement cost, provision of  assistance in relocation, measures to improve or restore living standards, and measures provide opportunities for those economically displaced to improve or restore their livelihoods (The Department of Foreign Affairs and Trade, Austrian Government, 2015).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173B4F1-2564-463F-825D-9F1AD2F88DC6}"/>
              </a:ext>
            </a:extLst>
          </p:cNvPr>
          <p:cNvSpPr/>
          <p:nvPr/>
        </p:nvSpPr>
        <p:spPr>
          <a:xfrm>
            <a:off x="5406656" y="1737360"/>
            <a:ext cx="2870792" cy="6698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Resettlement decisions</a:t>
            </a:r>
          </a:p>
        </p:txBody>
      </p:sp>
      <p:sp>
        <p:nvSpPr>
          <p:cNvPr id="7" name="Rectangle 6">
            <a:extLst>
              <a:ext uri="{FF2B5EF4-FFF2-40B4-BE49-F238E27FC236}">
                <a16:creationId xmlns:a16="http://schemas.microsoft.com/office/drawing/2014/main" id="{4CFFFD74-7E82-40C0-904E-2C73C9BD7217}"/>
              </a:ext>
            </a:extLst>
          </p:cNvPr>
          <p:cNvSpPr/>
          <p:nvPr/>
        </p:nvSpPr>
        <p:spPr>
          <a:xfrm>
            <a:off x="685801" y="4912475"/>
            <a:ext cx="3886200" cy="1224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600" dirty="0">
                <a:effectLst/>
                <a:latin typeface="Times New Roman" panose="02020603050405020304" pitchFamily="18" charset="0"/>
                <a:ea typeface="Calibri" panose="020F0502020204030204" pitchFamily="34" charset="0"/>
              </a:rPr>
              <a:t>Thus, such factors as compensation, relocation, restoration of standard of living and livelihoods are all pointers to the meaning of resettlement that is noted in this study</a:t>
            </a:r>
            <a:endParaRPr lang="en-GB" sz="1600" dirty="0"/>
          </a:p>
        </p:txBody>
      </p:sp>
      <p:sp>
        <p:nvSpPr>
          <p:cNvPr id="8" name="Rectangle 7">
            <a:extLst>
              <a:ext uri="{FF2B5EF4-FFF2-40B4-BE49-F238E27FC236}">
                <a16:creationId xmlns:a16="http://schemas.microsoft.com/office/drawing/2014/main" id="{A24BCF1D-FE1B-48BC-B38D-F584B7288540}"/>
              </a:ext>
            </a:extLst>
          </p:cNvPr>
          <p:cNvSpPr/>
          <p:nvPr/>
        </p:nvSpPr>
        <p:spPr>
          <a:xfrm>
            <a:off x="5406656" y="2747570"/>
            <a:ext cx="3015926" cy="1182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07000"/>
              </a:lnSpc>
              <a:spcAft>
                <a:spcPts val="800"/>
              </a:spcAft>
              <a:tabLst>
                <a:tab pos="457200" algn="l"/>
              </a:tabLs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Therefore, resettlement decisions are the decisions to carry out these responsibilities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E889B23-7DC0-43B2-B4DA-CE5D0131D5D9}"/>
              </a:ext>
            </a:extLst>
          </p:cNvPr>
          <p:cNvSpPr/>
          <p:nvPr/>
        </p:nvSpPr>
        <p:spPr>
          <a:xfrm>
            <a:off x="1371601" y="1860698"/>
            <a:ext cx="1922366" cy="6698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Resettlement </a:t>
            </a:r>
          </a:p>
        </p:txBody>
      </p:sp>
      <p:sp>
        <p:nvSpPr>
          <p:cNvPr id="10" name="Rectangle 9">
            <a:extLst>
              <a:ext uri="{FF2B5EF4-FFF2-40B4-BE49-F238E27FC236}">
                <a16:creationId xmlns:a16="http://schemas.microsoft.com/office/drawing/2014/main" id="{6FD5F591-D2E7-4E9C-8545-D48A99B06C8E}"/>
              </a:ext>
            </a:extLst>
          </p:cNvPr>
          <p:cNvSpPr/>
          <p:nvPr/>
        </p:nvSpPr>
        <p:spPr>
          <a:xfrm>
            <a:off x="5406656" y="4270191"/>
            <a:ext cx="3404899" cy="15012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dirty="0">
                <a:effectLst/>
                <a:latin typeface="Times New Roman" panose="02020603050405020304" pitchFamily="18" charset="0"/>
                <a:ea typeface="Calibri" panose="020F0502020204030204" pitchFamily="34" charset="0"/>
              </a:rPr>
              <a:t> It can be said that actions geared towards repairing, rebuilding, and resettling the displaced are hugely determined by the nature of displacement, its causes, and the resultant effects as well as the resettlement decisions taken</a:t>
            </a:r>
            <a:endParaRPr lang="en-GB" sz="1400" dirty="0"/>
          </a:p>
        </p:txBody>
      </p:sp>
      <p:sp>
        <p:nvSpPr>
          <p:cNvPr id="11" name="Rectangle 10">
            <a:extLst>
              <a:ext uri="{FF2B5EF4-FFF2-40B4-BE49-F238E27FC236}">
                <a16:creationId xmlns:a16="http://schemas.microsoft.com/office/drawing/2014/main" id="{E06EFA02-62E2-43CE-88CD-7D90B5466E9B}"/>
              </a:ext>
            </a:extLst>
          </p:cNvPr>
          <p:cNvSpPr/>
          <p:nvPr/>
        </p:nvSpPr>
        <p:spPr>
          <a:xfrm>
            <a:off x="4897179" y="2668773"/>
            <a:ext cx="184299" cy="3575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entre to conduct world's largest sample survey for learning outcomes -  digitalLEARNING Magazine - Elets Digital Learning">
            <a:extLst>
              <a:ext uri="{FF2B5EF4-FFF2-40B4-BE49-F238E27FC236}">
                <a16:creationId xmlns:a16="http://schemas.microsoft.com/office/drawing/2014/main" id="{A556AF43-49B2-4EDC-87AA-5874EE75B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334" y="2407211"/>
            <a:ext cx="3015926" cy="3364218"/>
          </a:xfrm>
          <a:prstGeom prst="rect">
            <a:avLst/>
          </a:prstGeom>
          <a:noFill/>
          <a:extLst>
            <a:ext uri="{909E8E84-426E-40DD-AFC4-6F175D3DCCD1}">
              <a14:hiddenFill xmlns:a14="http://schemas.microsoft.com/office/drawing/2010/main">
                <a:solidFill>
                  <a:srgbClr val="FFFFFF"/>
                </a:solidFill>
              </a14:hiddenFill>
            </a:ext>
          </a:extLst>
        </p:spPr>
      </p:pic>
      <p:pic>
        <p:nvPicPr>
          <p:cNvPr id="16" name="Audio 15">
            <a:hlinkClick r:id="" action="ppaction://media"/>
            <a:extLst>
              <a:ext uri="{FF2B5EF4-FFF2-40B4-BE49-F238E27FC236}">
                <a16:creationId xmlns:a16="http://schemas.microsoft.com/office/drawing/2014/main" id="{88FDBEC8-3737-4A22-9954-8087F21715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74228685"/>
      </p:ext>
    </p:extLst>
  </p:cSld>
  <p:clrMapOvr>
    <a:masterClrMapping/>
  </p:clrMapOvr>
  <mc:AlternateContent xmlns:mc="http://schemas.openxmlformats.org/markup-compatibility/2006">
    <mc:Choice xmlns:p14="http://schemas.microsoft.com/office/powerpoint/2010/main" Requires="p14">
      <p:transition spd="slow" p14:dur="2000" advTm="74685"/>
    </mc:Choice>
    <mc:Fallback>
      <p:transition spd="slow" advTm="74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975" y="237275"/>
            <a:ext cx="5710355" cy="1039528"/>
          </a:xfrm>
        </p:spPr>
        <p:txBody>
          <a:bodyPr>
            <a:normAutofit/>
          </a:bodyPr>
          <a:lstStyle/>
          <a:p>
            <a:pPr algn="just"/>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
            </a:r>
            <a:r>
              <a:rPr lang="en-GB"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 </a:t>
            </a: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repair, rebuild and resettle?</a:t>
            </a:r>
            <a:br>
              <a:rPr lang="en-GB"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400" b="1" dirty="0">
              <a:latin typeface="Sylfaen" panose="010A0502050306030303" pitchFamily="18" charset="0"/>
            </a:endParaRPr>
          </a:p>
        </p:txBody>
      </p:sp>
      <p:sp>
        <p:nvSpPr>
          <p:cNvPr id="3" name="Content Placeholder 2"/>
          <p:cNvSpPr>
            <a:spLocks noGrp="1"/>
          </p:cNvSpPr>
          <p:nvPr>
            <p:ph idx="1"/>
          </p:nvPr>
        </p:nvSpPr>
        <p:spPr>
          <a:xfrm>
            <a:off x="563527" y="1744579"/>
            <a:ext cx="6794204" cy="4347878"/>
          </a:xfrm>
        </p:spPr>
        <p:txBody>
          <a:bodyPr>
            <a:normAutofit/>
          </a:bodyPr>
          <a:lstStyle/>
          <a:p>
            <a:pPr marL="0" indent="0" algn="just">
              <a:buNone/>
            </a:pPr>
            <a:endParaRPr lang="en-GB" sz="2400" b="1" dirty="0">
              <a:latin typeface="Times New Roman" panose="02020603050405020304" pitchFamily="18" charset="0"/>
              <a:cs typeface="Times New Roman" panose="02020603050405020304" pitchFamily="18" charset="0"/>
            </a:endParaRPr>
          </a:p>
          <a:p>
            <a:pPr marL="243205" indent="-243205" algn="just">
              <a:lnSpc>
                <a:spcPct val="107000"/>
              </a:lnSpc>
              <a:spcAft>
                <a:spcPts val="80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Because t</a:t>
            </a: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consequences of physical or economic displacement is overwhelming and includes a long-term hardship and poverty which drastically affect the rich, the poor and </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t>
            </a: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vulnerable groups (Department of Foreign Affairs and Trade, Austrian Government (2015).</a:t>
            </a:r>
          </a:p>
          <a:p>
            <a:pPr marL="243205" indent="-243205" algn="just">
              <a:lnSpc>
                <a:spcPct val="107000"/>
              </a:lnSpc>
              <a:spcAft>
                <a:spcPts val="80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such there is need for external assistant to repair, rebuild and resettle the affected.</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01168" lvl="1" indent="0" algn="just">
              <a:buNone/>
            </a:pPr>
            <a:endParaRPr lang="en-US" dirty="0">
              <a:latin typeface="Sylfaen" panose="010A0502050306030303" pitchFamily="18" charset="0"/>
            </a:endParaRPr>
          </a:p>
          <a:p>
            <a:pPr marL="0" indent="0" algn="just">
              <a:buNone/>
            </a:pPr>
            <a:endParaRPr lang="en-US" sz="2400" dirty="0">
              <a:latin typeface="Sylfaen" panose="010A0502050306030303" pitchFamily="18" charset="0"/>
            </a:endParaRPr>
          </a:p>
        </p:txBody>
      </p:sp>
      <p:pic>
        <p:nvPicPr>
          <p:cNvPr id="4098" name="Picture 2" descr="Rebuilding Your Business from Scratch – Leaders Press On">
            <a:extLst>
              <a:ext uri="{FF2B5EF4-FFF2-40B4-BE49-F238E27FC236}">
                <a16:creationId xmlns:a16="http://schemas.microsoft.com/office/drawing/2014/main" id="{F266AFA4-31FF-4583-8D8C-5F7815B3B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135" y="2400886"/>
            <a:ext cx="4295553" cy="369157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763CE21C-419F-4090-88E5-A504BCE6E1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36419685"/>
      </p:ext>
    </p:extLst>
  </p:cSld>
  <p:clrMapOvr>
    <a:masterClrMapping/>
  </p:clrMapOvr>
  <mc:AlternateContent xmlns:mc="http://schemas.openxmlformats.org/markup-compatibility/2006">
    <mc:Choice xmlns:p14="http://schemas.microsoft.com/office/powerpoint/2010/main" Requires="p14">
      <p:transition spd="slow" p14:dur="2000" advTm="24901"/>
    </mc:Choice>
    <mc:Fallback>
      <p:transition spd="slow" advTm="24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357" y="276448"/>
            <a:ext cx="7926666" cy="1297172"/>
          </a:xfrm>
        </p:spPr>
        <p:txBody>
          <a:bodyPr>
            <a:normAutofit fontScale="92500" lnSpcReduction="20000"/>
          </a:bodyPr>
          <a:lstStyle/>
          <a:p>
            <a:pPr algn="just"/>
            <a:endParaRPr lang="en-GB" sz="2400" dirty="0">
              <a:latin typeface="Sylfaen" panose="010A0502050306030303" pitchFamily="18" charset="0"/>
            </a:endParaRPr>
          </a:p>
          <a:p>
            <a:pPr algn="just"/>
            <a:endParaRPr lang="en-GB" sz="2600" b="1" dirty="0">
              <a:latin typeface="Times New Roman" panose="02020603050405020304" pitchFamily="18" charset="0"/>
              <a:cs typeface="Times New Roman" panose="02020603050405020304" pitchFamily="18" charset="0"/>
            </a:endParaRPr>
          </a:p>
          <a:p>
            <a:pPr algn="just"/>
            <a:r>
              <a:rPr lang="en-GB" sz="2600" b="1" dirty="0">
                <a:latin typeface="Times New Roman" panose="02020603050405020304" pitchFamily="18" charset="0"/>
                <a:ea typeface="Calibri" panose="020F0502020204030204" pitchFamily="34" charset="0"/>
                <a:cs typeface="Times New Roman" panose="02020603050405020304" pitchFamily="18" charset="0"/>
              </a:rPr>
              <a:t>The</a:t>
            </a:r>
            <a:r>
              <a:rPr lang="en-GB" sz="2600" b="1" dirty="0">
                <a:effectLst/>
                <a:latin typeface="Times New Roman" panose="02020603050405020304" pitchFamily="18" charset="0"/>
                <a:ea typeface="Calibri" panose="020F0502020204030204" pitchFamily="34" charset="0"/>
                <a:cs typeface="Times New Roman" panose="02020603050405020304" pitchFamily="18" charset="0"/>
              </a:rPr>
              <a:t> consequences of not repairing, rebuilding and resettling</a:t>
            </a:r>
            <a:endParaRPr lang="en-GB" sz="2600" b="1" dirty="0">
              <a:latin typeface="Times New Roman" panose="02020603050405020304" pitchFamily="18" charset="0"/>
              <a:cs typeface="Times New Roman" panose="02020603050405020304" pitchFamily="18" charset="0"/>
            </a:endParaRPr>
          </a:p>
          <a:p>
            <a:pPr algn="just"/>
            <a:endParaRPr lang="en-US" sz="2400" dirty="0"/>
          </a:p>
        </p:txBody>
      </p:sp>
      <p:sp>
        <p:nvSpPr>
          <p:cNvPr id="2" name="Rectangle 1">
            <a:extLst>
              <a:ext uri="{FF2B5EF4-FFF2-40B4-BE49-F238E27FC236}">
                <a16:creationId xmlns:a16="http://schemas.microsoft.com/office/drawing/2014/main" id="{11A2B724-4D72-4148-94FB-BD19AC9C1807}"/>
              </a:ext>
            </a:extLst>
          </p:cNvPr>
          <p:cNvSpPr/>
          <p:nvPr/>
        </p:nvSpPr>
        <p:spPr>
          <a:xfrm>
            <a:off x="138223" y="2068031"/>
            <a:ext cx="12053777" cy="37320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43205" indent="-243205" algn="just">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003397A-DB07-47F1-96D5-FEE98DB40F34}"/>
              </a:ext>
            </a:extLst>
          </p:cNvPr>
          <p:cNvSpPr/>
          <p:nvPr/>
        </p:nvSpPr>
        <p:spPr>
          <a:xfrm>
            <a:off x="898357" y="1913860"/>
            <a:ext cx="7309977" cy="2339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It was warned that neglecting to address resettlements adequately can unfavourably affect the lives and well being of the displaced individuals and communities (The European Bank for Reconstruction and Development (N.D.). A situation they said can be more devastating for vulnerable individuals and groups.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643E8C6-5254-4596-AF72-BFD7C99D3248}"/>
              </a:ext>
            </a:extLst>
          </p:cNvPr>
          <p:cNvSpPr/>
          <p:nvPr/>
        </p:nvSpPr>
        <p:spPr>
          <a:xfrm>
            <a:off x="898357" y="4051005"/>
            <a:ext cx="7529718" cy="20946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report identified the vulnerable group to includes the poor, female- child-headed households; women, children, and the elderly; people with disability; minority ethnic, religious and linguistic groups; indigenous peoples and people dependent upon the land of others for livelihood or residence.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950E792-01A3-4CF2-979D-C9424ADA5908}"/>
              </a:ext>
            </a:extLst>
          </p:cNvPr>
          <p:cNvSpPr/>
          <p:nvPr/>
        </p:nvSpPr>
        <p:spPr>
          <a:xfrm>
            <a:off x="8532628" y="2878766"/>
            <a:ext cx="3136604" cy="15656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 can also affect the economy, society government, and the functionality of infrastructural facilities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A4813D17-A1A3-487C-B2F2-71D82A9B0D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19774823"/>
      </p:ext>
    </p:extLst>
  </p:cSld>
  <p:clrMapOvr>
    <a:masterClrMapping/>
  </p:clrMapOvr>
  <mc:AlternateContent xmlns:mc="http://schemas.openxmlformats.org/markup-compatibility/2006">
    <mc:Choice xmlns:p14="http://schemas.microsoft.com/office/powerpoint/2010/main" Requires="p14">
      <p:transition spd="slow" p14:dur="2000" advTm="90869"/>
    </mc:Choice>
    <mc:Fallback>
      <p:transition spd="slow" advTm="90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88" y="191386"/>
            <a:ext cx="7747857" cy="1392865"/>
          </a:xfrm>
        </p:spPr>
        <p:txBody>
          <a:bodyPr>
            <a:normAutofit fontScale="25000" lnSpcReduction="20000"/>
          </a:bodyPr>
          <a:lstStyle/>
          <a:p>
            <a:pPr algn="just"/>
            <a:endParaRPr lang="en-US" sz="9600" b="1" dirty="0">
              <a:latin typeface="Times New Roman" panose="02020603050405020304" pitchFamily="18" charset="0"/>
              <a:cs typeface="Times New Roman" panose="02020603050405020304" pitchFamily="18" charset="0"/>
            </a:endParaRPr>
          </a:p>
          <a:p>
            <a:pPr lvl="0"/>
            <a:endParaRPr lang="en-US" sz="9600" b="1" dirty="0">
              <a:latin typeface="Times New Roman" panose="02020603050405020304" pitchFamily="18" charset="0"/>
              <a:cs typeface="Times New Roman" panose="02020603050405020304" pitchFamily="18" charset="0"/>
            </a:endParaRPr>
          </a:p>
          <a:p>
            <a:pPr marL="0" indent="0" algn="just">
              <a:buNone/>
            </a:pP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What are the processes of repair, rebuild and resettle</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t>
            </a:r>
          </a:p>
          <a:p>
            <a:pPr lvl="0"/>
            <a:endParaRPr lang="en-US" sz="2400" b="1" dirty="0">
              <a:effectLst/>
              <a:latin typeface="Sylfaen" panose="010A0502050306030303" pitchFamily="18" charset="0"/>
            </a:endParaRPr>
          </a:p>
          <a:p>
            <a:pPr marL="0" lvl="0" indent="0" algn="just">
              <a:buNone/>
            </a:pPr>
            <a:endParaRPr lang="en-GB" sz="2400" dirty="0">
              <a:latin typeface="Sylfaen" panose="010A0502050306030303" pitchFamily="18" charset="0"/>
            </a:endParaRPr>
          </a:p>
          <a:p>
            <a:pPr lvl="0" algn="just"/>
            <a:endParaRPr lang="en-GB" sz="2400" dirty="0">
              <a:latin typeface="Sylfaen" panose="010A0502050306030303" pitchFamily="18" charset="0"/>
            </a:endParaRPr>
          </a:p>
          <a:p>
            <a:pPr lvl="0" algn="just"/>
            <a:endParaRPr lang="en-GB" sz="2400" dirty="0">
              <a:latin typeface="Sylfaen" panose="010A0502050306030303" pitchFamily="18" charset="0"/>
            </a:endParaRPr>
          </a:p>
          <a:p>
            <a:pPr lvl="0" algn="just"/>
            <a:endParaRPr lang="en-GB" sz="2400" dirty="0">
              <a:effectLst/>
              <a:latin typeface="Sylfaen" panose="010A0502050306030303" pitchFamily="18" charset="0"/>
            </a:endParaRPr>
          </a:p>
          <a:p>
            <a:pPr lvl="0" algn="just"/>
            <a:endParaRPr lang="en-US" sz="2400" dirty="0">
              <a:effectLst/>
              <a:latin typeface="Sylfaen" panose="010A0502050306030303" pitchFamily="18" charset="0"/>
            </a:endParaRPr>
          </a:p>
        </p:txBody>
      </p:sp>
      <p:sp>
        <p:nvSpPr>
          <p:cNvPr id="2" name="Rectangle 1">
            <a:extLst>
              <a:ext uri="{FF2B5EF4-FFF2-40B4-BE49-F238E27FC236}">
                <a16:creationId xmlns:a16="http://schemas.microsoft.com/office/drawing/2014/main" id="{8B37406C-E22D-49C8-B085-7BC80201D6C1}"/>
              </a:ext>
            </a:extLst>
          </p:cNvPr>
          <p:cNvSpPr/>
          <p:nvPr/>
        </p:nvSpPr>
        <p:spPr>
          <a:xfrm>
            <a:off x="228687" y="1669311"/>
            <a:ext cx="7309797" cy="44975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43205" indent="-243205" algn="just">
              <a:lnSpc>
                <a:spcPct val="107000"/>
              </a:lnSpc>
              <a:spcAft>
                <a:spcPts val="800"/>
              </a:spcAft>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central process to repair, rebuild and resettle is to </a:t>
            </a: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conduct a detailed assessment to ascertain what constitutes a befitting resettlement plan for the displaced and their hosts. </a:t>
            </a:r>
          </a:p>
          <a:p>
            <a:pPr marL="243205" indent="-243205" algn="just">
              <a:lnSpc>
                <a:spcPct val="107000"/>
              </a:lnSpc>
              <a:spcAft>
                <a:spcPts val="800"/>
              </a:spcAft>
            </a:pPr>
            <a:endPar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43205" indent="-243205" algn="just">
              <a:lnSpc>
                <a:spcPct val="107000"/>
              </a:lnSpc>
              <a:spcAft>
                <a:spcPts val="800"/>
              </a:spcAft>
            </a:pPr>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Regarding assessment the central Department of Foreign Affairs and Trade, Austrian Government (2015) suggests that effective assessment is central to effectively address resettlement risks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Mission 2021: Rebuild · Buckner International">
            <a:extLst>
              <a:ext uri="{FF2B5EF4-FFF2-40B4-BE49-F238E27FC236}">
                <a16:creationId xmlns:a16="http://schemas.microsoft.com/office/drawing/2014/main" id="{A63E780B-618D-4063-94A1-8FC561838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808" y="1392865"/>
            <a:ext cx="4465676" cy="486971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EC8C8553-9E23-4946-AAA2-80683FD411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09683974"/>
      </p:ext>
    </p:extLst>
  </p:cSld>
  <p:clrMapOvr>
    <a:masterClrMapping/>
  </p:clrMapOvr>
  <mc:AlternateContent xmlns:mc="http://schemas.openxmlformats.org/markup-compatibility/2006">
    <mc:Choice xmlns:p14="http://schemas.microsoft.com/office/powerpoint/2010/main" Requires="p14">
      <p:transition spd="slow" p14:dur="2000" advTm="30869"/>
    </mc:Choice>
    <mc:Fallback>
      <p:transition spd="slow" advTm="30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F2CB04-39B2-445B-8350-1DF53AFC1842}"/>
              </a:ext>
            </a:extLst>
          </p:cNvPr>
          <p:cNvSpPr>
            <a:spLocks noGrp="1"/>
          </p:cNvSpPr>
          <p:nvPr>
            <p:ph idx="1"/>
          </p:nvPr>
        </p:nvSpPr>
        <p:spPr>
          <a:xfrm>
            <a:off x="153375" y="867539"/>
            <a:ext cx="10160206" cy="684815"/>
          </a:xfrm>
        </p:spPr>
        <p:txBody>
          <a:bodyPr/>
          <a:lstStyle/>
          <a:p>
            <a:r>
              <a:rPr lang="en-GB" b="1" dirty="0">
                <a:effectLst/>
                <a:latin typeface="Times New Roman" panose="02020603050405020304" pitchFamily="18" charset="0"/>
                <a:ea typeface="Calibri" panose="020F0502020204030204" pitchFamily="34" charset="0"/>
                <a:cs typeface="Times New Roman" panose="02020603050405020304" pitchFamily="18" charset="0"/>
              </a:rPr>
              <a:t>Paying attention to the vulnerable groups during the repair, rebuild and resettle processes</a:t>
            </a:r>
          </a:p>
          <a:p>
            <a:endParaRPr lang="en-GB" dirty="0"/>
          </a:p>
        </p:txBody>
      </p:sp>
      <p:sp>
        <p:nvSpPr>
          <p:cNvPr id="5" name="Rectangle 4">
            <a:extLst>
              <a:ext uri="{FF2B5EF4-FFF2-40B4-BE49-F238E27FC236}">
                <a16:creationId xmlns:a16="http://schemas.microsoft.com/office/drawing/2014/main" id="{6EEDD84B-3A1A-46EF-B076-CC1F7A536D88}"/>
              </a:ext>
            </a:extLst>
          </p:cNvPr>
          <p:cNvSpPr/>
          <p:nvPr/>
        </p:nvSpPr>
        <p:spPr>
          <a:xfrm>
            <a:off x="0" y="1956391"/>
            <a:ext cx="12078586" cy="40340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effectLst/>
              <a:latin typeface="Times New Roman" panose="02020603050405020304" pitchFamily="18" charset="0"/>
              <a:ea typeface="Calibri" panose="020F0502020204030204" pitchFamily="34" charset="0"/>
            </a:endParaRPr>
          </a:p>
          <a:p>
            <a:pPr algn="ctr"/>
            <a:endParaRPr lang="en-GB" dirty="0">
              <a:latin typeface="Times New Roman" panose="02020603050405020304" pitchFamily="18" charset="0"/>
              <a:ea typeface="Calibri" panose="020F0502020204030204" pitchFamily="34" charset="0"/>
            </a:endParaRPr>
          </a:p>
        </p:txBody>
      </p:sp>
      <p:sp>
        <p:nvSpPr>
          <p:cNvPr id="2" name="Rectangle 1">
            <a:extLst>
              <a:ext uri="{FF2B5EF4-FFF2-40B4-BE49-F238E27FC236}">
                <a16:creationId xmlns:a16="http://schemas.microsoft.com/office/drawing/2014/main" id="{630E4C75-30B8-43C3-BC81-280C19C3E823}"/>
              </a:ext>
            </a:extLst>
          </p:cNvPr>
          <p:cNvSpPr/>
          <p:nvPr/>
        </p:nvSpPr>
        <p:spPr>
          <a:xfrm>
            <a:off x="153375" y="2197987"/>
            <a:ext cx="5369442" cy="2793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In repairing, rebuilding. Resettling and taking resettlement decisions, careful attention is needed during the aid management process to help affected people, especially the vulnerable groups (Department of Foreign Affairs and Trade, Austrian Government, 2015) . This aid according to the report should target improving or restoring the livelihoods and living standards of the displaced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8C2C630-F42D-4B71-B261-F97720F2D7D4}"/>
              </a:ext>
            </a:extLst>
          </p:cNvPr>
          <p:cNvSpPr/>
          <p:nvPr/>
        </p:nvSpPr>
        <p:spPr>
          <a:xfrm>
            <a:off x="5676192" y="2580649"/>
            <a:ext cx="3646968" cy="2440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43205" indent="-243205" algn="just">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 report was clear on the fact that these vulnerable groups may have reduced capacity to rebuild their lives after resettlement than those who are better off, and those who can exercise their rights and access better social supports.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What is does “rebuild cost” mean? - Policy Expert">
            <a:extLst>
              <a:ext uri="{FF2B5EF4-FFF2-40B4-BE49-F238E27FC236}">
                <a16:creationId xmlns:a16="http://schemas.microsoft.com/office/drawing/2014/main" id="{60D467CB-658F-49E2-9F26-F568E9907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535" y="1839433"/>
            <a:ext cx="2660529" cy="4540102"/>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E5059D93-7E31-4919-9875-D8FA0AE95B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71483449"/>
      </p:ext>
    </p:extLst>
  </p:cSld>
  <p:clrMapOvr>
    <a:masterClrMapping/>
  </p:clrMapOvr>
  <mc:AlternateContent xmlns:mc="http://schemas.openxmlformats.org/markup-compatibility/2006">
    <mc:Choice xmlns:p14="http://schemas.microsoft.com/office/powerpoint/2010/main" Requires="p14">
      <p:transition spd="slow" p14:dur="2000" advTm="46542"/>
    </mc:Choice>
    <mc:Fallback>
      <p:transition spd="slow" advTm="46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447"/>
            <a:ext cx="3495985" cy="1212111"/>
          </a:xfrm>
        </p:spPr>
        <p:txBody>
          <a:bodyPr>
            <a:normAutofit fontScale="90000"/>
          </a:bodyPr>
          <a:lstStyle/>
          <a:p>
            <a:r>
              <a:rPr lang="en-GB" sz="5300" b="1" dirty="0">
                <a:latin typeface="Times New Roman" panose="02020603050405020304" pitchFamily="18" charset="0"/>
                <a:cs typeface="Times New Roman" panose="02020603050405020304" pitchFamily="18" charset="0"/>
              </a:rPr>
              <a:t>Conclusion</a:t>
            </a:r>
            <a:r>
              <a:rPr lang="en-GB" b="1" dirty="0">
                <a:latin typeface="Sylfaen" panose="010A0502050306030303" pitchFamily="18" charset="0"/>
              </a:rPr>
              <a:t> </a:t>
            </a:r>
            <a:br>
              <a:rPr lang="en-US" b="1" dirty="0"/>
            </a:br>
            <a:endParaRPr lang="en-US" dirty="0"/>
          </a:p>
        </p:txBody>
      </p:sp>
      <p:sp>
        <p:nvSpPr>
          <p:cNvPr id="3" name="Content Placeholder 2"/>
          <p:cNvSpPr>
            <a:spLocks noGrp="1"/>
          </p:cNvSpPr>
          <p:nvPr>
            <p:ph idx="1"/>
          </p:nvPr>
        </p:nvSpPr>
        <p:spPr>
          <a:xfrm>
            <a:off x="255182" y="1845734"/>
            <a:ext cx="7761768" cy="4023360"/>
          </a:xfrm>
        </p:spPr>
        <p:txBody>
          <a:bodyPr>
            <a:normAutofit/>
          </a:bodyPr>
          <a:lstStyle/>
          <a:p>
            <a:pPr marL="0" indent="0">
              <a:buNone/>
            </a:pPr>
            <a:endParaRPr lang="en-US" dirty="0"/>
          </a:p>
          <a:p>
            <a:pPr algn="just"/>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Repair/rebuild/resettle is among the initial challenges that are needed to be addressed immediately after displacement as further delay can cause havocs via increased vulnerability. </a:t>
            </a:r>
          </a:p>
          <a:p>
            <a:pPr marL="0" indent="0" algn="just">
              <a:buNone/>
            </a:pPr>
            <a:endPar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is important to state that these factors namely repair, rebuild, and resettle are all embedded in the singular term resettlement decisions</a:t>
            </a:r>
            <a:r>
              <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pic>
        <p:nvPicPr>
          <p:cNvPr id="2050" name="Picture 2" descr="Project REBUILD Approved! | Out of the Box International">
            <a:extLst>
              <a:ext uri="{FF2B5EF4-FFF2-40B4-BE49-F238E27FC236}">
                <a16:creationId xmlns:a16="http://schemas.microsoft.com/office/drawing/2014/main" id="{FC38AF07-CCFF-4A95-97E8-3B00138C0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172" y="2073350"/>
            <a:ext cx="3891516" cy="402336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014ACCA5-F1B7-419C-80F9-2FD2990540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38379290"/>
      </p:ext>
    </p:extLst>
  </p:cSld>
  <p:clrMapOvr>
    <a:masterClrMapping/>
  </p:clrMapOvr>
  <mc:AlternateContent xmlns:mc="http://schemas.openxmlformats.org/markup-compatibility/2006">
    <mc:Choice xmlns:p14="http://schemas.microsoft.com/office/powerpoint/2010/main" Requires="p14">
      <p:transition spd="slow" p14:dur="2000" advTm="15172"/>
    </mc:Choice>
    <mc:Fallback>
      <p:transition spd="slow" advTm="15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to the concepts</Template>
  <TotalTime>1537</TotalTime>
  <Words>805</Words>
  <Application>Microsoft Office PowerPoint</Application>
  <PresentationFormat>Widescreen</PresentationFormat>
  <Paragraphs>57</Paragraphs>
  <Slides>10</Slides>
  <Notes>0</Notes>
  <HiddenSlides>0</HiddenSlides>
  <MMClips>10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Sylfaen</vt:lpstr>
      <vt:lpstr>Times New Roman</vt:lpstr>
      <vt:lpstr>Wingdings</vt:lpstr>
      <vt:lpstr>Retrospect</vt:lpstr>
      <vt:lpstr>Custom Design</vt:lpstr>
      <vt:lpstr>          Repair / rebuild / resettlement decisions  </vt:lpstr>
      <vt:lpstr>Learning outcomes </vt:lpstr>
      <vt:lpstr>Content</vt:lpstr>
      <vt:lpstr> Resettlement and resettlement decisions</vt:lpstr>
      <vt:lpstr>Why repair, rebuild and resettle? </vt:lpstr>
      <vt:lpstr>PowerPoint Presentation</vt:lpstr>
      <vt:lpstr>PowerPoint Presentation</vt:lpstr>
      <vt:lpstr>PowerPoint Presentation</vt:lpstr>
      <vt:lpstr>Conclusion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Malith De Silva</dc:creator>
  <cp:lastModifiedBy>smart</cp:lastModifiedBy>
  <cp:revision>27</cp:revision>
  <dcterms:created xsi:type="dcterms:W3CDTF">2021-10-15T05:37:37Z</dcterms:created>
  <dcterms:modified xsi:type="dcterms:W3CDTF">2022-02-18T06:54:57Z</dcterms:modified>
</cp:coreProperties>
</file>