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256" r:id="rId3"/>
    <p:sldId id="272" r:id="rId4"/>
    <p:sldId id="257" r:id="rId5"/>
    <p:sldId id="267" r:id="rId6"/>
    <p:sldId id="261" r:id="rId7"/>
    <p:sldId id="264" r:id="rId8"/>
    <p:sldId id="265" r:id="rId9"/>
    <p:sldId id="273" r:id="rId10"/>
    <p:sldId id="274" r:id="rId11"/>
    <p:sldId id="275" r:id="rId12"/>
    <p:sldId id="27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viewProps" Target="view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1100051" y="4455620"/>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F11BA1F-EFB8-40F1-80EA-BE41C366620E}"/>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19951" y="133883"/>
            <a:ext cx="1670685" cy="568960"/>
          </a:xfrm>
          <a:prstGeom prst="rect">
            <a:avLst/>
          </a:prstGeom>
          <a:noFill/>
          <a:ln>
            <a:noFill/>
          </a:ln>
        </p:spPr>
      </p:pic>
      <p:pic>
        <p:nvPicPr>
          <p:cNvPr id="11" name="Picture 10">
            <a:extLst>
              <a:ext uri="{FF2B5EF4-FFF2-40B4-BE49-F238E27FC236}">
                <a16:creationId xmlns:a16="http://schemas.microsoft.com/office/drawing/2014/main" id="{F24101D6-A3D8-4004-8C5A-D9F3D7441A8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1115" y="127508"/>
            <a:ext cx="2181860" cy="622300"/>
          </a:xfrm>
          <a:prstGeom prst="rect">
            <a:avLst/>
          </a:prstGeom>
          <a:noFill/>
          <a:ln>
            <a:noFill/>
          </a:ln>
        </p:spPr>
      </p:pic>
    </p:spTree>
    <p:extLst>
      <p:ext uri="{BB962C8B-B14F-4D97-AF65-F5344CB8AC3E}">
        <p14:creationId xmlns:p14="http://schemas.microsoft.com/office/powerpoint/2010/main" val="40084343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5328961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4778"/>
            <a:ext cx="2628900" cy="575742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4778"/>
            <a:ext cx="7734300" cy="5757422"/>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20862043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CA566-D995-428F-A7AA-A46175019FE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4A6A305-7BD5-4208-ADE2-5D924827376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ADC5C24-7CF1-4F0E-9EBF-7AB8402B27C8}"/>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452DD3A2-BF0C-44B5-8352-15C6B853178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81609D4-75D8-48B6-8BF9-7A472F8E8B6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7460695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1E18F-64FE-4F93-850B-390674C28DC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AA947CF-CC19-485F-B111-ED3F1C24E8C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C0B6582-361D-467F-A362-38A1C188D40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D8EDE49D-D2BF-4B3D-8E7B-CF45BCB4FB0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D0B25BD-751D-4F05-8E6D-30F0B22F50E9}"/>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8006023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5DA786-5151-41CC-9F44-0ED7471884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E9DDDD9A-9A9F-4E5B-B395-0DA4C28C0B4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93C29A-DC11-44B3-86F6-5C816153112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0003E3F6-B998-41F6-9E56-118EEB565B3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85CB67-716C-456B-8F48-CE0AC07E492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1653840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EFC4F-D854-420A-961C-F13B2F4E69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98AE22-3410-45A6-AA29-A80535B10DF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791D104-4BE4-4DB6-8FBF-DCAE2F95BA4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4D8B2B19-7577-4615-8564-6C33952CB486}"/>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10310238-9795-4F59-AEF9-A3DA5E1A68F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C701B98-3CD9-4701-86A2-1DEA9FC1C9A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1777844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9B7CA6-9466-4795-BFA9-FFB8964C3916}"/>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0E6E30E-88E8-4BF1-BF47-464D03FE81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333F7D1-C2D3-4C38-B35C-7F0C322C39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E915212C-0D00-4C3F-B71D-E40A355E6B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F16E87-AC07-43E5-AA04-7FE92F12353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D64C582-845E-4154-B47C-B9843DB93D35}"/>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8" name="Footer Placeholder 7">
            <a:extLst>
              <a:ext uri="{FF2B5EF4-FFF2-40B4-BE49-F238E27FC236}">
                <a16:creationId xmlns:a16="http://schemas.microsoft.com/office/drawing/2014/main" id="{5D30D677-38E8-420F-9216-ACDE01801716}"/>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F158473-0E1E-4E7F-961A-ADB3DFAA51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39785325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427091-213A-4F1D-A57C-ED4F24892E8A}"/>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B1A2198-61F8-4985-A950-F1D10700A444}"/>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4" name="Footer Placeholder 3">
            <a:extLst>
              <a:ext uri="{FF2B5EF4-FFF2-40B4-BE49-F238E27FC236}">
                <a16:creationId xmlns:a16="http://schemas.microsoft.com/office/drawing/2014/main" id="{C583E451-F1DF-4870-80A9-00171F19866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68D33AE-47CA-468E-BB47-B93524623062}"/>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574612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BEC796-D31F-459E-A138-2AFBD4A293A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3" name="Footer Placeholder 2">
            <a:extLst>
              <a:ext uri="{FF2B5EF4-FFF2-40B4-BE49-F238E27FC236}">
                <a16:creationId xmlns:a16="http://schemas.microsoft.com/office/drawing/2014/main" id="{92604254-A912-41E1-A188-79E0C1B5B91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74C24E09-AA99-4507-98CC-2210673D1950}"/>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07233677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A856B-8BEC-488E-8E0C-C32E222FDC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953DA2A6-92E4-4FCB-9105-38DD5379854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9C668AB-1A4D-4FE3-A28A-EEFA86B928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873E7C-B989-47FB-A4B6-A8334E0367B0}"/>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D484A091-E2B1-477E-BFFB-CBDDE0596B2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088434F-EE21-4096-BF97-5DEC8D98FD3B}"/>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2491355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defRPr/>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pic>
        <p:nvPicPr>
          <p:cNvPr id="7" name="Picture 6">
            <a:extLst>
              <a:ext uri="{FF2B5EF4-FFF2-40B4-BE49-F238E27FC236}">
                <a16:creationId xmlns:a16="http://schemas.microsoft.com/office/drawing/2014/main" id="{1B26D898-02A4-4D43-A4EE-64ADC7DC2ABD}"/>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138477" y="95236"/>
            <a:ext cx="1670685" cy="568960"/>
          </a:xfrm>
          <a:prstGeom prst="rect">
            <a:avLst/>
          </a:prstGeom>
          <a:noFill/>
          <a:ln>
            <a:noFill/>
          </a:ln>
        </p:spPr>
      </p:pic>
      <p:pic>
        <p:nvPicPr>
          <p:cNvPr id="8" name="Picture 7">
            <a:extLst>
              <a:ext uri="{FF2B5EF4-FFF2-40B4-BE49-F238E27FC236}">
                <a16:creationId xmlns:a16="http://schemas.microsoft.com/office/drawing/2014/main" id="{299DF6A7-6DA5-4242-B61E-1BCF4ACD2ABA}"/>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0458" y="86358"/>
            <a:ext cx="2181860" cy="622300"/>
          </a:xfrm>
          <a:prstGeom prst="rect">
            <a:avLst/>
          </a:prstGeom>
          <a:noFill/>
          <a:ln>
            <a:noFill/>
          </a:ln>
        </p:spPr>
      </p:pic>
    </p:spTree>
    <p:extLst>
      <p:ext uri="{BB962C8B-B14F-4D97-AF65-F5344CB8AC3E}">
        <p14:creationId xmlns:p14="http://schemas.microsoft.com/office/powerpoint/2010/main" val="355330625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574064-0535-484B-8ACB-7B6F296186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A7EFDAA-BE87-4B48-AE18-56C43C847B8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a:p>
        </p:txBody>
      </p:sp>
      <p:sp>
        <p:nvSpPr>
          <p:cNvPr id="4" name="Text Placeholder 3">
            <a:extLst>
              <a:ext uri="{FF2B5EF4-FFF2-40B4-BE49-F238E27FC236}">
                <a16:creationId xmlns:a16="http://schemas.microsoft.com/office/drawing/2014/main" id="{8F931357-112E-4CAA-9E08-99A334AEB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42C1552-B907-444D-A397-7DD212DC31BA}"/>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6" name="Footer Placeholder 5">
            <a:extLst>
              <a:ext uri="{FF2B5EF4-FFF2-40B4-BE49-F238E27FC236}">
                <a16:creationId xmlns:a16="http://schemas.microsoft.com/office/drawing/2014/main" id="{29FC4B93-B74D-4F82-AADA-7DD779132C1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47B2162-6DD5-4182-9253-D1D27831569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012505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2D08D-31F6-4A31-A2D3-617C89BC123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A961EA0-6249-480A-9B6C-46A7631349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37A9417-FCD1-491A-974E-2C77DA1BF19C}"/>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269591EC-B158-4A32-9943-AC155C075C0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57CE8A-83F1-4CAB-8C5D-F790933E99D3}"/>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143598886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639E760-8596-45E5-BA76-D0B21A41433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D5F61093-56B2-44CB-8627-38379295BD1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AFF10-1DF2-4822-8A2C-7076EA30EC0F}"/>
              </a:ext>
            </a:extLst>
          </p:cNvPr>
          <p:cNvSpPr>
            <a:spLocks noGrp="1"/>
          </p:cNvSpPr>
          <p:nvPr>
            <p:ph type="dt" sz="half" idx="10"/>
          </p:nvPr>
        </p:nvSpPr>
        <p:spPr/>
        <p:txBody>
          <a:body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BA59A69D-5736-4F78-9075-D8F1A2283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AE89B87-E353-41CB-A88E-613B326E73EC}"/>
              </a:ext>
            </a:extLst>
          </p:cNvPr>
          <p:cNvSpPr>
            <a:spLocks noGrp="1"/>
          </p:cNvSpPr>
          <p:nvPr>
            <p:ph type="sldNum" sz="quarter" idx="12"/>
          </p:nvPr>
        </p:nvSpPr>
        <p:spPr/>
        <p:txBody>
          <a:bodyPr/>
          <a:lstStyle/>
          <a:p>
            <a:fld id="{F3238CA0-3056-4810-AED1-6D1C948538A1}" type="slidenum">
              <a:rPr lang="en-GB" smtClean="0"/>
              <a:t>‹#›</a:t>
            </a:fld>
            <a:endParaRPr lang="en-GB"/>
          </a:p>
        </p:txBody>
      </p:sp>
    </p:spTree>
    <p:extLst>
      <p:ext uri="{BB962C8B-B14F-4D97-AF65-F5344CB8AC3E}">
        <p14:creationId xmlns:p14="http://schemas.microsoft.com/office/powerpoint/2010/main" val="3477725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039DEF-0C26-40E9-A9BF-84EB894187BC}" type="datetimeFigureOut">
              <a:rPr lang="en-US" smtClean="0"/>
              <a:t>2/17/2022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9BAE17D-6724-4322-8DE7-984BE845CAAF}" type="slidenum">
              <a:rPr lang="en-US" smtClean="0"/>
              <a:t>‹#›</a:t>
            </a:fld>
            <a:endParaRPr lang="en-US"/>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568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9"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38753099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85514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039DEF-0C26-40E9-A9BF-84EB894187BC}" type="datetimeFigureOut">
              <a:rPr lang="en-US" smtClean="0"/>
              <a:t>2/17/2022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19948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DE039DEF-0C26-40E9-A9BF-84EB894187BC}" type="datetimeFigureOut">
              <a:rPr lang="en-US" smtClean="0"/>
              <a:t>2/17/2022</a:t>
            </a:fld>
            <a:endParaRPr lang="en-US"/>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a:p>
        </p:txBody>
      </p:sp>
      <p:sp>
        <p:nvSpPr>
          <p:cNvPr id="9" name="Slide Number Placeholder 8"/>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289725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A9BAE17D-6724-4322-8DE7-984BE845CAAF}" type="slidenum">
              <a:rPr lang="en-US" smtClean="0"/>
              <a:t>‹#›</a:t>
            </a:fld>
            <a:endParaRPr lang="en-US"/>
          </a:p>
        </p:txBody>
      </p:sp>
    </p:spTree>
    <p:extLst>
      <p:ext uri="{BB962C8B-B14F-4D97-AF65-F5344CB8AC3E}">
        <p14:creationId xmlns:p14="http://schemas.microsoft.com/office/powerpoint/2010/main" val="11063551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264"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blipFill>
            <a:blip r:embed="rId2"/>
            <a:stretch>
              <a:fillRect/>
            </a:stretch>
          </a:blipFill>
        </p:spPr>
        <p:txBody>
          <a:bodyPr lIns="457200" tIns="457200"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3"/>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039DEF-0C26-40E9-A9BF-84EB894187BC}" type="datetimeFigureOut">
              <a:rPr lang="en-US" smtClean="0"/>
              <a:t>2/17/2022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9BAE17D-6724-4322-8DE7-984BE845CAAF}" type="slidenum">
              <a:rPr lang="en-US" smtClean="0"/>
              <a:t>‹#›</a:t>
            </a:fld>
            <a:endParaRPr lang="en-US"/>
          </a:p>
        </p:txBody>
      </p:sp>
    </p:spTree>
    <p:extLst>
      <p:ext uri="{BB962C8B-B14F-4D97-AF65-F5344CB8AC3E}">
        <p14:creationId xmlns:p14="http://schemas.microsoft.com/office/powerpoint/2010/main" val="4013022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0" y="6334316"/>
            <a:ext cx="12192001" cy="65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DE039DEF-0C26-40E9-A9BF-84EB894187BC}" type="datetimeFigureOut">
              <a:rPr lang="en-US" smtClean="0"/>
              <a:t>2/17/2022</a:t>
            </a:fld>
            <a:endParaRPr lang="en-US"/>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A9BAE17D-6724-4322-8DE7-984BE845CAAF}" type="slidenum">
              <a:rPr lang="en-US" smtClean="0"/>
              <a:t>‹#›</a:t>
            </a:fld>
            <a:endParaRPr lang="en-US"/>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1427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EB564A-6ADC-413B-983F-6DC1E36046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97FD7E32-6FE8-4AF8-AC3E-10B0C1A8EB7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E666FB-2C42-4465-B9BC-8B9DE9B19AB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BA372A-B9B5-441A-A206-396452DF1A2E}" type="datetimeFigureOut">
              <a:rPr lang="en-GB" smtClean="0"/>
              <a:t>17/02/2022</a:t>
            </a:fld>
            <a:endParaRPr lang="en-GB"/>
          </a:p>
        </p:txBody>
      </p:sp>
      <p:sp>
        <p:nvSpPr>
          <p:cNvPr id="5" name="Footer Placeholder 4">
            <a:extLst>
              <a:ext uri="{FF2B5EF4-FFF2-40B4-BE49-F238E27FC236}">
                <a16:creationId xmlns:a16="http://schemas.microsoft.com/office/drawing/2014/main" id="{9C2F0BC3-FD0C-4140-95C1-4399332ACE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81CD2CF-62EC-4A5E-B3BA-F446C33A793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238CA0-3056-4810-AED1-6D1C948538A1}" type="slidenum">
              <a:rPr lang="en-GB" smtClean="0"/>
              <a:t>‹#›</a:t>
            </a:fld>
            <a:endParaRPr lang="en-GB"/>
          </a:p>
        </p:txBody>
      </p:sp>
    </p:spTree>
    <p:extLst>
      <p:ext uri="{BB962C8B-B14F-4D97-AF65-F5344CB8AC3E}">
        <p14:creationId xmlns:p14="http://schemas.microsoft.com/office/powerpoint/2010/main" val="36811084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4.png"/><Relationship Id="rId4" Type="http://schemas.openxmlformats.org/officeDocument/2006/relationships/image" Target="../media/image12.jpeg"/></Relationships>
</file>

<file path=ppt/slides/_rels/slide11.xml.rels><?xml version="1.0" encoding="UTF-8" standalone="yes"?>
<Relationships xmlns="http://schemas.openxmlformats.org/package/2006/relationships"><Relationship Id="rId3" Type="http://schemas.openxmlformats.org/officeDocument/2006/relationships/hyperlink" Target="https://www.internal-displacement.org/sites/default/files/inline-files/201509-global-protracted-displacement-odi-case%20studies.pdf" TargetMode="External"/><Relationship Id="rId2" Type="http://schemas.openxmlformats.org/officeDocument/2006/relationships/hyperlink" Target="https://www.brookings.edu/on-the-record/pakistani-displacement-lessons-learned-from-other-mass-displacement-situations/"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4.png"/><Relationship Id="rId4"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4.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4.png"/><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4.png"/><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4.png"/><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60121" y="1819497"/>
            <a:ext cx="9555480" cy="1073888"/>
          </a:xfrm>
        </p:spPr>
        <p:txBody>
          <a:bodyPr>
            <a:normAutofit/>
          </a:bodyPr>
          <a:lstStyle/>
          <a:p>
            <a:pPr algn="just" fontAlgn="base">
              <a:lnSpc>
                <a:spcPct val="107000"/>
              </a:lnSpc>
              <a:spcAft>
                <a:spcPts val="800"/>
              </a:spcAft>
            </a:pPr>
            <a:r>
              <a:rPr lang="en-GB" sz="4400" b="1"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Lessons learned through Case studies</a:t>
            </a:r>
            <a:endParaRPr lang="en-GB" sz="4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9B9EC8BA-B182-4F99-86F0-F516FFCD457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06697852"/>
      </p:ext>
    </p:extLst>
  </p:cSld>
  <p:clrMapOvr>
    <a:masterClrMapping/>
  </p:clrMapOvr>
  <mc:AlternateContent xmlns:mc="http://schemas.openxmlformats.org/markup-compatibility/2006">
    <mc:Choice xmlns:p14="http://schemas.microsoft.com/office/powerpoint/2010/main" Requires="p14">
      <p:transition spd="slow" p14:dur="2000" advTm="8438"/>
    </mc:Choice>
    <mc:Fallback>
      <p:transition spd="slow" advTm="84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AB4BF-77DF-44C1-BC19-918C3112A568}"/>
              </a:ext>
            </a:extLst>
          </p:cNvPr>
          <p:cNvSpPr>
            <a:spLocks noGrp="1"/>
          </p:cNvSpPr>
          <p:nvPr>
            <p:ph type="title"/>
          </p:nvPr>
        </p:nvSpPr>
        <p:spPr>
          <a:xfrm>
            <a:off x="1022852" y="223284"/>
            <a:ext cx="4474180" cy="1088774"/>
          </a:xfrm>
        </p:spPr>
        <p:txBody>
          <a:bodyPr/>
          <a:lstStyle/>
          <a:p>
            <a:r>
              <a:rPr lang="en-GB" b="1" dirty="0">
                <a:latin typeface="Times New Roman" panose="02020603050405020304" pitchFamily="18" charset="0"/>
                <a:cs typeface="Times New Roman" panose="02020603050405020304" pitchFamily="18" charset="0"/>
              </a:rPr>
              <a:t>Conclusion</a:t>
            </a:r>
            <a:r>
              <a:rPr lang="en-GB" dirty="0"/>
              <a:t> </a:t>
            </a:r>
          </a:p>
        </p:txBody>
      </p:sp>
      <p:sp>
        <p:nvSpPr>
          <p:cNvPr id="3" name="Content Placeholder 2">
            <a:extLst>
              <a:ext uri="{FF2B5EF4-FFF2-40B4-BE49-F238E27FC236}">
                <a16:creationId xmlns:a16="http://schemas.microsoft.com/office/drawing/2014/main" id="{60855E7A-DDD5-4237-8AB9-EFA40224F33F}"/>
              </a:ext>
            </a:extLst>
          </p:cNvPr>
          <p:cNvSpPr>
            <a:spLocks noGrp="1"/>
          </p:cNvSpPr>
          <p:nvPr>
            <p:ph idx="1"/>
          </p:nvPr>
        </p:nvSpPr>
        <p:spPr>
          <a:xfrm>
            <a:off x="276447" y="1845734"/>
            <a:ext cx="8304027" cy="4023360"/>
          </a:xfrm>
        </p:spPr>
        <p:txBody>
          <a:bodyPr/>
          <a:lstStyle/>
          <a:p>
            <a:pPr algn="just">
              <a:buFont typeface="Wingdings" panose="05000000000000000000" pitchFamily="2" charset="2"/>
              <a:buChar char="§"/>
            </a:pPr>
            <a:r>
              <a:rPr lang="en-GB" sz="24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The various lessons learned from </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case studies have highlighted   the areas that need to be improved upon going forward in issues of displacement and resettlement. </a:t>
            </a:r>
          </a:p>
          <a:p>
            <a:pPr algn="just"/>
            <a:endParaRPr lang="en-GB"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r>
              <a:rPr lang="en-GB"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As a result the built environment professionals as well as other </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GB" sz="2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humanitarian organisations should </a:t>
            </a:r>
            <a:r>
              <a:rPr lang="en-GB" sz="28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act on these lessons to ensure that the displaced are not left at the mercies of their own vulnerabilities.</a:t>
            </a:r>
            <a:endParaRPr lang="en-GB" sz="2800" dirty="0"/>
          </a:p>
        </p:txBody>
      </p:sp>
      <p:pic>
        <p:nvPicPr>
          <p:cNvPr id="8194" name="Picture 2" descr="Niger IDP camps gulp N3 billion - P.M. News">
            <a:extLst>
              <a:ext uri="{FF2B5EF4-FFF2-40B4-BE49-F238E27FC236}">
                <a16:creationId xmlns:a16="http://schemas.microsoft.com/office/drawing/2014/main" id="{8BAD9691-A6DD-43C2-AD36-A303BA140A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8457" y="1945758"/>
            <a:ext cx="3207599" cy="3923336"/>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034D5E6A-8F5C-4A94-9A90-2BA30083A8A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44093195"/>
      </p:ext>
    </p:extLst>
  </p:cSld>
  <p:clrMapOvr>
    <a:masterClrMapping/>
  </p:clrMapOvr>
  <mc:AlternateContent xmlns:mc="http://schemas.openxmlformats.org/markup-compatibility/2006">
    <mc:Choice xmlns:p14="http://schemas.microsoft.com/office/powerpoint/2010/main" Requires="p14">
      <p:transition spd="slow" p14:dur="2000" advTm="24669"/>
    </mc:Choice>
    <mc:Fallback>
      <p:transition spd="slow" advTm="24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88935" y="224124"/>
            <a:ext cx="4654934" cy="907181"/>
          </a:xfrm>
        </p:spPr>
        <p:txBody>
          <a:bodyPr>
            <a:normAutofit/>
          </a:bodyPr>
          <a:lstStyle/>
          <a:p>
            <a:r>
              <a:rPr lang="en-GB" b="1" dirty="0">
                <a:latin typeface="Times New Roman" panose="02020603050405020304" pitchFamily="18" charset="0"/>
                <a:cs typeface="Times New Roman" panose="02020603050405020304" pitchFamily="18" charset="0"/>
              </a:rPr>
              <a:t>References</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68680" y="1873751"/>
            <a:ext cx="10515600" cy="4154070"/>
          </a:xfrm>
        </p:spPr>
        <p:txBody>
          <a:bodyPr>
            <a:normAutofit/>
          </a:bodyP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Ferris (2009) Pakistani Displacement: Lessons Learned from Other Mass Displacement Situations. Available online at: </a:t>
            </a:r>
            <a:r>
              <a:rPr lang="en-GB" sz="16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2"/>
              </a:rPr>
              <a:t>https://www.brookings.edu/on-the-record/pakistani-displacement-lessons-learned-from-other-mass-displacement-situations/</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Assessed on: 12/01/2022). </a:t>
            </a:r>
          </a:p>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Global Protracted displacement,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Odi</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case studies (2015). Protracted displacement Uncertain paths to self-reliance in exile; Annex 8 - Case studies: Colombia, Darfur, Jordan and Uganda. Available at: </a:t>
            </a:r>
            <a:r>
              <a:rPr lang="en-GB" sz="1600" u="none" strike="noStrike" dirty="0">
                <a:solidFill>
                  <a:srgbClr val="0563C1"/>
                </a:solidFill>
                <a:effectLst/>
                <a:latin typeface="Times New Roman" panose="02020603050405020304" pitchFamily="18" charset="0"/>
                <a:ea typeface="Calibri" panose="020F0502020204030204" pitchFamily="34" charset="0"/>
                <a:cs typeface="Times New Roman" panose="02020603050405020304" pitchFamily="18" charset="0"/>
                <a:hlinkClick r:id="rId3"/>
              </a:rPr>
              <a:t>https://www.internal-displacement.org/sites/default/files/inline-files/201509-global-protracted-displacement-odi-case%20studies.pdf</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Assessed on: 12/01/2022.</a:t>
            </a:r>
          </a:p>
          <a:p>
            <a:endParaRPr lang="en-US" sz="2000" dirty="0">
              <a:latin typeface="Sylfaen" panose="010A0502050306030303" pitchFamily="18" charset="0"/>
            </a:endParaRPr>
          </a:p>
        </p:txBody>
      </p:sp>
    </p:spTree>
    <p:extLst>
      <p:ext uri="{BB962C8B-B14F-4D97-AF65-F5344CB8AC3E}">
        <p14:creationId xmlns:p14="http://schemas.microsoft.com/office/powerpoint/2010/main" val="14157699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3284" y="286603"/>
            <a:ext cx="7049386" cy="968039"/>
          </a:xfrm>
        </p:spPr>
        <p:txBody>
          <a:bodyPr/>
          <a:lstStyle/>
          <a:p>
            <a:r>
              <a:rPr lang="en-US" b="1" dirty="0">
                <a:latin typeface="Times New Roman" panose="02020603050405020304" pitchFamily="18" charset="0"/>
                <a:cs typeface="Times New Roman" panose="02020603050405020304" pitchFamily="18" charset="0"/>
              </a:rPr>
              <a:t>Learning outcomes </a:t>
            </a:r>
          </a:p>
        </p:txBody>
      </p:sp>
      <p:sp>
        <p:nvSpPr>
          <p:cNvPr id="3" name="Content Placeholder 2"/>
          <p:cNvSpPr>
            <a:spLocks noGrp="1"/>
          </p:cNvSpPr>
          <p:nvPr>
            <p:ph idx="1"/>
          </p:nvPr>
        </p:nvSpPr>
        <p:spPr/>
        <p:txBody>
          <a:bodyPr>
            <a:normAutofit fontScale="92500" lnSpcReduction="10000"/>
          </a:bodyPr>
          <a:lstStyle/>
          <a:p>
            <a:pPr algn="just"/>
            <a:endParaRPr lang="en-US" sz="2400" dirty="0">
              <a:latin typeface="Sylfaen" panose="010A0502050306030303" pitchFamily="18" charset="0"/>
            </a:endParaRPr>
          </a:p>
          <a:p>
            <a:r>
              <a:rPr lang="en-GB" sz="1900" dirty="0">
                <a:latin typeface="Times New Roman" panose="02020603050405020304" pitchFamily="18" charset="0"/>
                <a:ea typeface="Calibri" panose="020F0502020204030204" pitchFamily="34" charset="0"/>
                <a:cs typeface="Times New Roman" panose="02020603050405020304" pitchFamily="18" charset="0"/>
              </a:rPr>
              <a:t>By the end of this lesson, students will understand the lessons from case studies such as:</a:t>
            </a:r>
            <a:endParaRPr lang="en-GB" sz="1900" dirty="0">
              <a:effectLst/>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buFont typeface="Wingdings" panose="05000000000000000000" pitchFamily="2" charset="2"/>
              <a:buChar char="§"/>
            </a:pPr>
            <a:r>
              <a:rPr lang="en-GB"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Lesson 1: </a:t>
            </a:r>
            <a:r>
              <a:rPr lang="en-GB" sz="19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Strained </a:t>
            </a:r>
            <a:r>
              <a:rPr lang="en-GB" sz="19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inadequate infrastructure.</a:t>
            </a:r>
            <a:r>
              <a:rPr lang="en-GB" sz="1900" dirty="0">
                <a:effectLst/>
                <a:latin typeface="Times New Roman" panose="02020603050405020304" pitchFamily="18" charset="0"/>
                <a:ea typeface="Calibri" panose="020F0502020204030204" pitchFamily="34" charset="0"/>
                <a:cs typeface="Times New Roman" panose="02020603050405020304" pitchFamily="18" charset="0"/>
              </a:rPr>
              <a:t> </a:t>
            </a:r>
          </a:p>
          <a:p>
            <a:pPr fontAlgn="base">
              <a:lnSpc>
                <a:spcPct val="107000"/>
              </a:lnSpc>
              <a:spcAft>
                <a:spcPts val="800"/>
              </a:spcAft>
              <a:buFont typeface="Wingdings" panose="05000000000000000000" pitchFamily="2" charset="2"/>
              <a:buChar char="§"/>
            </a:pPr>
            <a:r>
              <a:rPr lang="en-GB" sz="1900" dirty="0">
                <a:latin typeface="Times New Roman" panose="02020603050405020304" pitchFamily="18" charset="0"/>
                <a:ea typeface="Calibri" panose="020F0502020204030204" pitchFamily="34" charset="0"/>
                <a:cs typeface="Times New Roman" panose="02020603050405020304" pitchFamily="18" charset="0"/>
              </a:rPr>
              <a:t>Lesson 2: Late response to displacement emergencies.</a:t>
            </a:r>
          </a:p>
          <a:p>
            <a:pPr fontAlgn="base">
              <a:lnSpc>
                <a:spcPct val="107000"/>
              </a:lnSpc>
              <a:spcAft>
                <a:spcPts val="800"/>
              </a:spcAft>
              <a:buFont typeface="Wingdings" panose="05000000000000000000" pitchFamily="2" charset="2"/>
              <a:buChar char="§"/>
            </a:pPr>
            <a:r>
              <a:rPr lang="en-GB" sz="1900" dirty="0">
                <a:latin typeface="Times New Roman" panose="02020603050405020304" pitchFamily="18" charset="0"/>
                <a:ea typeface="Calibri" panose="020F0502020204030204" pitchFamily="34" charset="0"/>
                <a:cs typeface="Times New Roman" panose="02020603050405020304" pitchFamily="18" charset="0"/>
              </a:rPr>
              <a:t>Lesson 3: Lack of IDPs camps.</a:t>
            </a:r>
          </a:p>
          <a:p>
            <a:pPr fontAlgn="base">
              <a:lnSpc>
                <a:spcPct val="107000"/>
              </a:lnSpc>
              <a:spcAft>
                <a:spcPts val="800"/>
              </a:spcAft>
              <a:buFont typeface="Wingdings" panose="05000000000000000000" pitchFamily="2" charset="2"/>
              <a:buChar char="§"/>
            </a:pPr>
            <a:r>
              <a:rPr lang="en-GB" sz="1900" dirty="0">
                <a:latin typeface="Times New Roman" panose="02020603050405020304" pitchFamily="18" charset="0"/>
                <a:ea typeface="Calibri" panose="020F0502020204030204" pitchFamily="34" charset="0"/>
                <a:cs typeface="Times New Roman" panose="02020603050405020304" pitchFamily="18" charset="0"/>
              </a:rPr>
              <a:t>Lesson 4: IDPs renting houses for themselves.</a:t>
            </a:r>
          </a:p>
          <a:p>
            <a:pPr fontAlgn="base">
              <a:lnSpc>
                <a:spcPct val="107000"/>
              </a:lnSpc>
              <a:spcAft>
                <a:spcPts val="800"/>
              </a:spcAft>
              <a:buFont typeface="Wingdings" panose="05000000000000000000" pitchFamily="2" charset="2"/>
              <a:buChar char="§"/>
            </a:pPr>
            <a:r>
              <a:rPr lang="en-GB" sz="1900" dirty="0">
                <a:latin typeface="Times New Roman" panose="02020603050405020304" pitchFamily="18" charset="0"/>
                <a:ea typeface="Calibri" panose="020F0502020204030204" pitchFamily="34" charset="0"/>
                <a:cs typeface="Times New Roman" panose="02020603050405020304" pitchFamily="18" charset="0"/>
              </a:rPr>
              <a:t>Lesson 5: Difficulty in identifying the displaced.</a:t>
            </a:r>
          </a:p>
          <a:p>
            <a:pPr fontAlgn="base">
              <a:lnSpc>
                <a:spcPct val="107000"/>
              </a:lnSpc>
              <a:spcAft>
                <a:spcPts val="800"/>
              </a:spcAft>
              <a:buFont typeface="Wingdings" panose="05000000000000000000" pitchFamily="2" charset="2"/>
              <a:buChar char="§"/>
            </a:pPr>
            <a:r>
              <a:rPr lang="en-GB" sz="1900" dirty="0">
                <a:latin typeface="Times New Roman" panose="02020603050405020304" pitchFamily="18" charset="0"/>
                <a:cs typeface="Times New Roman" panose="02020603050405020304" pitchFamily="18" charset="0"/>
              </a:rPr>
              <a:t>Lesson 6: Short term measures.</a:t>
            </a:r>
            <a:endParaRPr lang="en-GB" sz="1900"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buFont typeface="Wingdings" panose="05000000000000000000" pitchFamily="2" charset="2"/>
              <a:buChar char="§"/>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buFont typeface="Wingdings" panose="05000000000000000000" pitchFamily="2" charset="2"/>
              <a:buChar char="§"/>
            </a:pPr>
            <a:endParaRPr lang="en-GB" dirty="0">
              <a:latin typeface="Times New Roman" panose="02020603050405020304" pitchFamily="18" charset="0"/>
              <a:ea typeface="Calibri" panose="020F0502020204030204" pitchFamily="34" charset="0"/>
              <a:cs typeface="Times New Roman" panose="02020603050405020304" pitchFamily="18" charset="0"/>
            </a:endParaRPr>
          </a:p>
          <a:p>
            <a:pPr fontAlgn="base">
              <a:lnSpc>
                <a:spcPct val="107000"/>
              </a:lnSpc>
              <a:spcAft>
                <a:spcPts val="800"/>
              </a:spcAft>
              <a:buFont typeface="Wingdings" panose="05000000000000000000" pitchFamily="2" charset="2"/>
              <a:buChar char="§"/>
            </a:pP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35122B1C-0B8C-4617-90BC-B5C361FEF5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81361167"/>
      </p:ext>
    </p:extLst>
  </p:cSld>
  <p:clrMapOvr>
    <a:masterClrMapping/>
  </p:clrMapOvr>
  <mc:AlternateContent xmlns:mc="http://schemas.openxmlformats.org/markup-compatibility/2006">
    <mc:Choice xmlns:p14="http://schemas.microsoft.com/office/powerpoint/2010/main" Requires="p14">
      <p:transition spd="slow" p14:dur="2000" advTm="26341"/>
    </mc:Choice>
    <mc:Fallback>
      <p:transition spd="slow" advTm="2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0322" y="244549"/>
            <a:ext cx="4187101" cy="1312058"/>
          </a:xfrm>
        </p:spPr>
        <p:txBody>
          <a:bodyPr/>
          <a:lstStyle/>
          <a:p>
            <a:r>
              <a:rPr lang="en-US" b="1" dirty="0">
                <a:latin typeface="Times New Roman" panose="02020603050405020304" pitchFamily="18" charset="0"/>
                <a:cs typeface="Times New Roman" panose="02020603050405020304" pitchFamily="18" charset="0"/>
              </a:rPr>
              <a:t>Content</a:t>
            </a:r>
          </a:p>
        </p:txBody>
      </p:sp>
      <p:sp>
        <p:nvSpPr>
          <p:cNvPr id="3" name="Content Placeholder 2"/>
          <p:cNvSpPr>
            <a:spLocks noGrp="1"/>
          </p:cNvSpPr>
          <p:nvPr>
            <p:ph idx="1"/>
          </p:nvPr>
        </p:nvSpPr>
        <p:spPr>
          <a:xfrm>
            <a:off x="563526" y="1845734"/>
            <a:ext cx="10592154" cy="4448740"/>
          </a:xfrm>
        </p:spPr>
        <p:txBody>
          <a:bodyPr>
            <a:normAutofit fontScale="25000" lnSpcReduction="20000"/>
          </a:bodyPr>
          <a:lstStyle/>
          <a:p>
            <a:pPr marL="342900" marR="0" lvl="0" indent="-342900" algn="just">
              <a:lnSpc>
                <a:spcPct val="150000"/>
              </a:lnSpc>
              <a:spcBef>
                <a:spcPts val="0"/>
              </a:spcBef>
              <a:spcAft>
                <a:spcPts val="800"/>
              </a:spcAft>
              <a:buFont typeface="Symbol" panose="05050102010706020507" pitchFamily="18" charset="2"/>
              <a:buChar char=""/>
            </a:pPr>
            <a:endParaRPr lang="en-US" sz="2400" dirty="0">
              <a:latin typeface="Sylfaen" panose="010A0502050306030303" pitchFamily="18" charset="0"/>
              <a:ea typeface="Calibri" panose="020F0502020204030204" pitchFamily="34" charset="0"/>
            </a:endParaRPr>
          </a:p>
          <a:p>
            <a:pPr fontAlgn="base">
              <a:lnSpc>
                <a:spcPct val="107000"/>
              </a:lnSpc>
              <a:spcAft>
                <a:spcPts val="800"/>
              </a:spcAft>
              <a:buFont typeface="Wingdings" panose="05000000000000000000" pitchFamily="2" charset="2"/>
              <a:buChar char="§"/>
            </a:pPr>
            <a:r>
              <a:rPr lang="en-GB" sz="8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en-GB" sz="8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Lesson 1: </a:t>
            </a:r>
            <a:r>
              <a:rPr lang="en-GB" sz="80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Strained </a:t>
            </a:r>
            <a:r>
              <a:rPr lang="en-GB" sz="8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inadequate infrastructure.</a:t>
            </a:r>
            <a:r>
              <a:rPr lang="en-GB" sz="8000" dirty="0">
                <a:effectLst/>
                <a:latin typeface="Times New Roman" panose="02020603050405020304" pitchFamily="18" charset="0"/>
                <a:ea typeface="Calibri" panose="020F0502020204030204" pitchFamily="34" charset="0"/>
                <a:cs typeface="Times New Roman" panose="02020603050405020304" pitchFamily="18" charset="0"/>
              </a:rPr>
              <a:t> </a:t>
            </a:r>
          </a:p>
          <a:p>
            <a:pPr fontAlgn="base">
              <a:lnSpc>
                <a:spcPct val="107000"/>
              </a:lnSpc>
              <a:spcAft>
                <a:spcPts val="800"/>
              </a:spcAft>
              <a:buFont typeface="Wingdings" panose="05000000000000000000" pitchFamily="2" charset="2"/>
              <a:buChar char="§"/>
            </a:pPr>
            <a:r>
              <a:rPr lang="en-GB" sz="8000" dirty="0">
                <a:latin typeface="Times New Roman" panose="02020603050405020304" pitchFamily="18" charset="0"/>
                <a:ea typeface="Calibri" panose="020F0502020204030204" pitchFamily="34" charset="0"/>
                <a:cs typeface="Times New Roman" panose="02020603050405020304" pitchFamily="18" charset="0"/>
              </a:rPr>
              <a:t>Lesson 2: Late response to displacement emergencies.</a:t>
            </a:r>
          </a:p>
          <a:p>
            <a:pPr fontAlgn="base">
              <a:lnSpc>
                <a:spcPct val="107000"/>
              </a:lnSpc>
              <a:spcAft>
                <a:spcPts val="800"/>
              </a:spcAft>
              <a:buFont typeface="Wingdings" panose="05000000000000000000" pitchFamily="2" charset="2"/>
              <a:buChar char="§"/>
            </a:pPr>
            <a:r>
              <a:rPr lang="en-GB" sz="8000" dirty="0">
                <a:latin typeface="Times New Roman" panose="02020603050405020304" pitchFamily="18" charset="0"/>
                <a:ea typeface="Calibri" panose="020F0502020204030204" pitchFamily="34" charset="0"/>
                <a:cs typeface="Times New Roman" panose="02020603050405020304" pitchFamily="18" charset="0"/>
              </a:rPr>
              <a:t>Lesson 3: Lack of IDPs camps.</a:t>
            </a:r>
          </a:p>
          <a:p>
            <a:pPr fontAlgn="base">
              <a:lnSpc>
                <a:spcPct val="107000"/>
              </a:lnSpc>
              <a:spcAft>
                <a:spcPts val="800"/>
              </a:spcAft>
              <a:buFont typeface="Wingdings" panose="05000000000000000000" pitchFamily="2" charset="2"/>
              <a:buChar char="§"/>
            </a:pPr>
            <a:r>
              <a:rPr lang="en-GB" sz="8000" dirty="0">
                <a:latin typeface="Times New Roman" panose="02020603050405020304" pitchFamily="18" charset="0"/>
                <a:ea typeface="Calibri" panose="020F0502020204030204" pitchFamily="34" charset="0"/>
                <a:cs typeface="Times New Roman" panose="02020603050405020304" pitchFamily="18" charset="0"/>
              </a:rPr>
              <a:t>Lesson 4: IDPs renting houses for themselves.</a:t>
            </a:r>
          </a:p>
          <a:p>
            <a:pPr fontAlgn="base">
              <a:lnSpc>
                <a:spcPct val="107000"/>
              </a:lnSpc>
              <a:spcAft>
                <a:spcPts val="800"/>
              </a:spcAft>
              <a:buFont typeface="Wingdings" panose="05000000000000000000" pitchFamily="2" charset="2"/>
              <a:buChar char="§"/>
            </a:pPr>
            <a:r>
              <a:rPr lang="en-GB" sz="8000" dirty="0">
                <a:latin typeface="Times New Roman" panose="02020603050405020304" pitchFamily="18" charset="0"/>
                <a:ea typeface="Calibri" panose="020F0502020204030204" pitchFamily="34" charset="0"/>
                <a:cs typeface="Times New Roman" panose="02020603050405020304" pitchFamily="18" charset="0"/>
              </a:rPr>
              <a:t>Lesson 5: Difficulty in identifying the displaced.</a:t>
            </a:r>
          </a:p>
          <a:p>
            <a:pPr fontAlgn="base">
              <a:lnSpc>
                <a:spcPct val="107000"/>
              </a:lnSpc>
              <a:spcAft>
                <a:spcPts val="800"/>
              </a:spcAft>
              <a:buFont typeface="Wingdings" panose="05000000000000000000" pitchFamily="2" charset="2"/>
              <a:buChar char="§"/>
            </a:pPr>
            <a:r>
              <a:rPr lang="en-GB" sz="8000" dirty="0">
                <a:latin typeface="Times New Roman" panose="02020603050405020304" pitchFamily="18" charset="0"/>
                <a:cs typeface="Times New Roman" panose="02020603050405020304" pitchFamily="18" charset="0"/>
              </a:rPr>
              <a:t>Lesson 6: Short term measures.</a:t>
            </a:r>
            <a:endParaRPr lang="en-GB" sz="8000" dirty="0">
              <a:latin typeface="Times New Roman" panose="02020603050405020304" pitchFamily="18" charset="0"/>
              <a:ea typeface="Calibri" panose="020F0502020204030204" pitchFamily="34" charset="0"/>
              <a:cs typeface="Times New Roman" panose="02020603050405020304" pitchFamily="18" charset="0"/>
            </a:endParaRPr>
          </a:p>
          <a:p>
            <a:pPr marR="0" lvl="0" algn="just">
              <a:lnSpc>
                <a:spcPct val="150000"/>
              </a:lnSpc>
              <a:spcBef>
                <a:spcPts val="0"/>
              </a:spcBef>
              <a:spcAft>
                <a:spcPts val="800"/>
              </a:spcAft>
              <a:buFont typeface="Wingdings" panose="05000000000000000000" pitchFamily="2" charset="2"/>
              <a:buChar char="§"/>
            </a:pPr>
            <a:r>
              <a:rPr lang="en-US" sz="8000" dirty="0">
                <a:latin typeface="Times New Roman" panose="02020603050405020304" pitchFamily="18" charset="0"/>
                <a:ea typeface="Calibri" panose="020F0502020204030204" pitchFamily="34" charset="0"/>
                <a:cs typeface="Times New Roman" panose="02020603050405020304" pitchFamily="18" charset="0"/>
              </a:rPr>
              <a:t>Conclusion.</a:t>
            </a:r>
          </a:p>
          <a:p>
            <a:pPr marR="0" lvl="0" algn="just">
              <a:lnSpc>
                <a:spcPct val="150000"/>
              </a:lnSpc>
              <a:spcBef>
                <a:spcPts val="0"/>
              </a:spcBef>
              <a:spcAft>
                <a:spcPts val="800"/>
              </a:spcAft>
              <a:buFont typeface="Wingdings" panose="05000000000000000000" pitchFamily="2" charset="2"/>
              <a:buChar char="§"/>
            </a:pPr>
            <a:r>
              <a:rPr lang="en-US" sz="8000" dirty="0">
                <a:latin typeface="Times New Roman" panose="02020603050405020304" pitchFamily="18" charset="0"/>
                <a:ea typeface="Calibri" panose="020F0502020204030204" pitchFamily="34" charset="0"/>
                <a:cs typeface="Times New Roman" panose="02020603050405020304" pitchFamily="18" charset="0"/>
              </a:rPr>
              <a:t>References.</a:t>
            </a:r>
          </a:p>
          <a:p>
            <a:pPr marR="0" lvl="0" algn="just">
              <a:lnSpc>
                <a:spcPct val="150000"/>
              </a:lnSpc>
              <a:spcBef>
                <a:spcPts val="0"/>
              </a:spcBef>
              <a:spcAft>
                <a:spcPts val="800"/>
              </a:spcAft>
              <a:buFont typeface="Wingdings" panose="05000000000000000000" pitchFamily="2" charset="2"/>
              <a:buChar char="§"/>
            </a:pPr>
            <a:endParaRPr lang="en-US" sz="2400" dirty="0">
              <a:latin typeface="Sylfaen" panose="010A0502050306030303" pitchFamily="18" charset="0"/>
              <a:ea typeface="Calibri" panose="020F0502020204030204" pitchFamily="34" charset="0"/>
            </a:endParaRPr>
          </a:p>
        </p:txBody>
      </p:sp>
      <p:pic>
        <p:nvPicPr>
          <p:cNvPr id="1026" name="Picture 2" descr="The lessons learned template &amp; guide | Conceptboard Blog">
            <a:extLst>
              <a:ext uri="{FF2B5EF4-FFF2-40B4-BE49-F238E27FC236}">
                <a16:creationId xmlns:a16="http://schemas.microsoft.com/office/drawing/2014/main" id="{899AA40B-E580-45AD-8C02-BA47817705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26103" y="1845734"/>
            <a:ext cx="5124892" cy="3874582"/>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B3628651-12A8-407C-A459-BEBE68588AC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16231974"/>
      </p:ext>
    </p:extLst>
  </p:cSld>
  <p:clrMapOvr>
    <a:masterClrMapping/>
  </p:clrMapOvr>
  <mc:AlternateContent xmlns:mc="http://schemas.openxmlformats.org/markup-compatibility/2006">
    <mc:Choice xmlns:p14="http://schemas.microsoft.com/office/powerpoint/2010/main" Requires="p14">
      <p:transition spd="slow" p14:dur="2000" advTm="7579"/>
    </mc:Choice>
    <mc:Fallback>
      <p:transition spd="slow" advTm="75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694" y="359537"/>
            <a:ext cx="9640540" cy="856828"/>
          </a:xfrm>
        </p:spPr>
        <p:txBody>
          <a:bodyPr>
            <a:normAutofit/>
          </a:bodyPr>
          <a:lstStyle/>
          <a:p>
            <a:r>
              <a:rPr lang="en-GB" sz="3600" b="1" dirty="0">
                <a:latin typeface="Times New Roman" panose="02020603050405020304" pitchFamily="18" charset="0"/>
                <a:ea typeface="Calibri" panose="020F0502020204030204" pitchFamily="34" charset="0"/>
                <a:cs typeface="Times New Roman" panose="02020603050405020304" pitchFamily="18" charset="0"/>
              </a:rPr>
              <a:t> Lesson 1: Strained and inadequate infrastructure </a:t>
            </a:r>
            <a:endParaRPr lang="en-US" sz="3600"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839972" y="1845734"/>
            <a:ext cx="10696354" cy="4023360"/>
          </a:xfrm>
        </p:spPr>
        <p:txBody>
          <a:bodyPr>
            <a:normAutofit/>
          </a:bodyPr>
          <a:lstStyle/>
          <a:p>
            <a:pPr marL="228600" lvl="1">
              <a:spcBef>
                <a:spcPts val="1000"/>
              </a:spcBef>
            </a:pPr>
            <a:endParaRPr lang="en-GB" dirty="0">
              <a:latin typeface="Sylfaen" panose="010A0502050306030303" pitchFamily="18" charset="0"/>
            </a:endParaRPr>
          </a:p>
          <a:p>
            <a:pPr marL="388620" lvl="1" indent="-342900" algn="just">
              <a:spcBef>
                <a:spcPts val="1000"/>
              </a:spcBef>
              <a:buFont typeface="Wingdings" panose="05000000000000000000" pitchFamily="2" charset="2"/>
              <a:buChar char="§"/>
            </a:pPr>
            <a:endParaRPr lang="en-GB" sz="2400" dirty="0">
              <a:latin typeface="Sylfaen" panose="010A0502050306030303" pitchFamily="18" charset="0"/>
            </a:endParaRPr>
          </a:p>
        </p:txBody>
      </p:sp>
      <p:sp>
        <p:nvSpPr>
          <p:cNvPr id="7" name="Rectangle 6">
            <a:extLst>
              <a:ext uri="{FF2B5EF4-FFF2-40B4-BE49-F238E27FC236}">
                <a16:creationId xmlns:a16="http://schemas.microsoft.com/office/drawing/2014/main" id="{2ACB91C9-756C-4407-BAAB-34EDD825BC0A}"/>
              </a:ext>
            </a:extLst>
          </p:cNvPr>
          <p:cNvSpPr/>
          <p:nvPr/>
        </p:nvSpPr>
        <p:spPr>
          <a:xfrm>
            <a:off x="326067" y="1737360"/>
            <a:ext cx="11865933" cy="4131734"/>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fontAlgn="base">
              <a:lnSpc>
                <a:spcPct val="107000"/>
              </a:lnSpc>
              <a:spcAft>
                <a:spcPts val="800"/>
              </a:spcAft>
            </a:pPr>
            <a:r>
              <a:rPr lang="en-GB" sz="1800" dirty="0">
                <a:effectLst/>
                <a:latin typeface="Times New Roman" panose="02020603050405020304" pitchFamily="18" charset="0"/>
                <a:ea typeface="Calibri" panose="020F0502020204030204" pitchFamily="34" charset="0"/>
                <a:cs typeface="Times New Roman" panose="02020603050405020304" pitchFamily="18"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algn="ctr"/>
            <a:r>
              <a:rPr lang="en-GB" sz="14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GB" sz="1400"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3A611EB0-A349-4315-9DC5-30C540C437D9}"/>
              </a:ext>
            </a:extLst>
          </p:cNvPr>
          <p:cNvSpPr/>
          <p:nvPr/>
        </p:nvSpPr>
        <p:spPr>
          <a:xfrm>
            <a:off x="674991" y="1909609"/>
            <a:ext cx="3639878" cy="18075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One of the lessons learned in displacement and resettlement is that most countries witnesses strained and inadequate infrastructural facilities that seems to remain unaddressed.</a:t>
            </a:r>
          </a:p>
        </p:txBody>
      </p:sp>
      <p:sp>
        <p:nvSpPr>
          <p:cNvPr id="5" name="Rectangle 4">
            <a:extLst>
              <a:ext uri="{FF2B5EF4-FFF2-40B4-BE49-F238E27FC236}">
                <a16:creationId xmlns:a16="http://schemas.microsoft.com/office/drawing/2014/main" id="{192CCCC3-654F-423D-BAD1-64A83D12A2A7}"/>
              </a:ext>
            </a:extLst>
          </p:cNvPr>
          <p:cNvSpPr/>
          <p:nvPr/>
        </p:nvSpPr>
        <p:spPr>
          <a:xfrm>
            <a:off x="5947940" y="2677122"/>
            <a:ext cx="3955315" cy="18075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lnSpc>
                <a:spcPct val="107000"/>
              </a:lnSpc>
              <a:spcAft>
                <a:spcPts val="800"/>
              </a:spcAf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Regarding health care facilities, Ferris (2009), notes that an overwhelming majority of the displaced in host communities in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Mardan</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and Swabi districts of the researched areas suffers from diarrhoeal and other health problems after displacement.</a:t>
            </a:r>
          </a:p>
        </p:txBody>
      </p:sp>
      <p:sp>
        <p:nvSpPr>
          <p:cNvPr id="6" name="Rectangle 5">
            <a:extLst>
              <a:ext uri="{FF2B5EF4-FFF2-40B4-BE49-F238E27FC236}">
                <a16:creationId xmlns:a16="http://schemas.microsoft.com/office/drawing/2014/main" id="{0C543626-DBD3-4D8D-92C1-051F362B59EC}"/>
              </a:ext>
            </a:extLst>
          </p:cNvPr>
          <p:cNvSpPr/>
          <p:nvPr/>
        </p:nvSpPr>
        <p:spPr>
          <a:xfrm>
            <a:off x="542259" y="4339188"/>
            <a:ext cx="4614531" cy="17363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Ferris (2009) who researched on the displacement in Pakistani, revealed that one of the challenges of displacement there is strained infrastructure which includes increased demands for health care, for sanitation, for water and this overwhelmed the capacity of local infrastructure</a:t>
            </a:r>
            <a:endParaRPr lang="en-GB" sz="1600" dirty="0">
              <a:latin typeface="Times New Roman" panose="02020603050405020304" pitchFamily="18" charset="0"/>
              <a:cs typeface="Times New Roman" panose="02020603050405020304" pitchFamily="18" charset="0"/>
            </a:endParaRPr>
          </a:p>
        </p:txBody>
      </p:sp>
      <p:cxnSp>
        <p:nvCxnSpPr>
          <p:cNvPr id="9" name="Straight Arrow Connector 8">
            <a:extLst>
              <a:ext uri="{FF2B5EF4-FFF2-40B4-BE49-F238E27FC236}">
                <a16:creationId xmlns:a16="http://schemas.microsoft.com/office/drawing/2014/main" id="{E66E046A-DA8B-4639-9137-14C934F30ED2}"/>
              </a:ext>
            </a:extLst>
          </p:cNvPr>
          <p:cNvCxnSpPr/>
          <p:nvPr/>
        </p:nvCxnSpPr>
        <p:spPr>
          <a:xfrm>
            <a:off x="2474636" y="3680125"/>
            <a:ext cx="0" cy="659063"/>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nector: Elbow 10">
            <a:extLst>
              <a:ext uri="{FF2B5EF4-FFF2-40B4-BE49-F238E27FC236}">
                <a16:creationId xmlns:a16="http://schemas.microsoft.com/office/drawing/2014/main" id="{7D20ACA6-6961-406C-98C6-EEA27227FC0C}"/>
              </a:ext>
            </a:extLst>
          </p:cNvPr>
          <p:cNvCxnSpPr>
            <a:cxnSpLocks/>
          </p:cNvCxnSpPr>
          <p:nvPr/>
        </p:nvCxnSpPr>
        <p:spPr>
          <a:xfrm>
            <a:off x="4314869" y="3717144"/>
            <a:ext cx="1633071" cy="693244"/>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pic>
        <p:nvPicPr>
          <p:cNvPr id="2050" name="Picture 2" descr="9 Agile Lessons Learned from the Experts - Ascendle">
            <a:extLst>
              <a:ext uri="{FF2B5EF4-FFF2-40B4-BE49-F238E27FC236}">
                <a16:creationId xmlns:a16="http://schemas.microsoft.com/office/drawing/2014/main" id="{8FABE153-65CF-4987-825F-5CC036DA342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4655307"/>
            <a:ext cx="6096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53CF4736-9336-40F0-A81C-A67B85FB73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74228685"/>
      </p:ext>
    </p:extLst>
  </p:cSld>
  <p:clrMapOvr>
    <a:masterClrMapping/>
  </p:clrMapOvr>
  <mc:AlternateContent xmlns:mc="http://schemas.openxmlformats.org/markup-compatibility/2006">
    <mc:Choice xmlns:p14="http://schemas.microsoft.com/office/powerpoint/2010/main" Requires="p14">
      <p:transition spd="slow" p14:dur="2000" advTm="88106"/>
    </mc:Choice>
    <mc:Fallback>
      <p:transition spd="slow" advTm="88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3366" y="577517"/>
            <a:ext cx="6305778" cy="1039528"/>
          </a:xfrm>
        </p:spPr>
        <p:txBody>
          <a:bodyPr>
            <a:normAutofit/>
          </a:bodyPr>
          <a:lstStyle/>
          <a:p>
            <a:pPr algn="just"/>
            <a:r>
              <a:rPr lang="en-US" b="1" dirty="0">
                <a:latin typeface="Times New Roman" panose="02020603050405020304" pitchFamily="18" charset="0"/>
                <a:ea typeface="Calibri" panose="020F0502020204030204" pitchFamily="34" charset="0"/>
                <a:cs typeface="Times New Roman" panose="02020603050405020304" pitchFamily="18" charset="0"/>
              </a:rPr>
              <a:t>Lesson 2: Late response</a:t>
            </a:r>
            <a:endParaRPr lang="en-US" b="1" dirty="0">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223284" y="1744578"/>
            <a:ext cx="7804297" cy="4535905"/>
          </a:xfrm>
        </p:spPr>
        <p:txBody>
          <a:bodyPr>
            <a:normAutofit/>
          </a:bodyPr>
          <a:lstStyle/>
          <a:p>
            <a:pPr marL="0" indent="0" algn="just">
              <a:buNone/>
            </a:pPr>
            <a:endParaRPr lang="en-GB" sz="2400" b="1" dirty="0">
              <a:latin typeface="Sylfaen" panose="010A0502050306030303" pitchFamily="18" charset="0"/>
            </a:endParaRPr>
          </a:p>
          <a:p>
            <a:pPr algn="just" fontAlgn="base">
              <a:lnSpc>
                <a:spcPct val="107000"/>
              </a:lnSpc>
              <a:spcAft>
                <a:spcPts val="800"/>
              </a:spcAft>
            </a:pP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Case studies revealed that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there has been </a:t>
            </a: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late responses to forced displacement and resettlement thereby necessitating the need for quick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and early responses at a time that it is needed most</a:t>
            </a: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 </a:t>
            </a:r>
          </a:p>
          <a:p>
            <a:pPr algn="just" fontAlgn="base">
              <a:lnSpc>
                <a:spcPct val="107000"/>
              </a:lnSpc>
              <a:spcAft>
                <a:spcPts val="800"/>
              </a:spcAft>
            </a:pP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Recalling what happened in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particular case study, </a:t>
            </a: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Ferris (2009) </a:t>
            </a:r>
            <a:r>
              <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state </a:t>
            </a: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that there is the lack of quick response in attending to the needs of the displaced and according to Ferris, displacement is an emergency which requires immediate response.</a:t>
            </a:r>
            <a:endParaRPr lang="en-GB"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0" indent="0" algn="just" fontAlgn="base">
              <a:lnSpc>
                <a:spcPct val="107000"/>
              </a:lnSpc>
              <a:spcAft>
                <a:spcPts val="800"/>
              </a:spcAft>
              <a:buNone/>
            </a:pPr>
            <a:r>
              <a:rPr lang="en-GB"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This is worthy of note and action by the built environment professionals.</a:t>
            </a:r>
            <a:endParaRPr lang="en-GB" dirty="0">
              <a:effectLst/>
              <a:latin typeface="Times New Roman" panose="02020603050405020304" pitchFamily="18" charset="0"/>
              <a:ea typeface="Calibri" panose="020F0502020204030204" pitchFamily="34" charset="0"/>
              <a:cs typeface="Times New Roman" panose="02020603050405020304" pitchFamily="18" charset="0"/>
            </a:endParaRPr>
          </a:p>
          <a:p>
            <a:pPr algn="just">
              <a:buFont typeface="Wingdings" panose="05000000000000000000" pitchFamily="2" charset="2"/>
              <a:buChar char="§"/>
            </a:pPr>
            <a:endParaRPr lang="en-GB" sz="2400" b="1" dirty="0">
              <a:latin typeface="Sylfaen" panose="010A0502050306030303" pitchFamily="18" charset="0"/>
            </a:endParaRPr>
          </a:p>
          <a:p>
            <a:pPr marL="201168" lvl="1" indent="0" algn="just">
              <a:buNone/>
            </a:pPr>
            <a:endParaRPr lang="en-US" dirty="0">
              <a:latin typeface="Sylfaen" panose="010A0502050306030303" pitchFamily="18" charset="0"/>
            </a:endParaRPr>
          </a:p>
          <a:p>
            <a:pPr marL="0" indent="0" algn="just">
              <a:buNone/>
            </a:pPr>
            <a:endParaRPr lang="en-US" sz="2400" dirty="0">
              <a:latin typeface="Sylfaen" panose="010A0502050306030303" pitchFamily="18" charset="0"/>
            </a:endParaRPr>
          </a:p>
        </p:txBody>
      </p:sp>
      <p:pic>
        <p:nvPicPr>
          <p:cNvPr id="3074" name="Picture 2" descr="Lessons learned on board stock illustration. Illustration of work -  170826223">
            <a:extLst>
              <a:ext uri="{FF2B5EF4-FFF2-40B4-BE49-F238E27FC236}">
                <a16:creationId xmlns:a16="http://schemas.microsoft.com/office/drawing/2014/main" id="{DD3159AA-92F0-4161-A2E3-231EBB67451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619" y="1871330"/>
            <a:ext cx="3678865" cy="4295554"/>
          </a:xfrm>
          <a:prstGeom prst="rect">
            <a:avLst/>
          </a:prstGeom>
          <a:noFill/>
          <a:extLst>
            <a:ext uri="{909E8E84-426E-40DD-AFC4-6F175D3DCCD1}">
              <a14:hiddenFill xmlns:a14="http://schemas.microsoft.com/office/drawing/2010/main">
                <a:solidFill>
                  <a:srgbClr val="FFFFFF"/>
                </a:solidFill>
              </a14:hiddenFill>
            </a:ext>
          </a:extLst>
        </p:spPr>
      </p:pic>
      <p:pic>
        <p:nvPicPr>
          <p:cNvPr id="7" name="Audio 6">
            <a:hlinkClick r:id="" action="ppaction://media"/>
            <a:extLst>
              <a:ext uri="{FF2B5EF4-FFF2-40B4-BE49-F238E27FC236}">
                <a16:creationId xmlns:a16="http://schemas.microsoft.com/office/drawing/2014/main" id="{9C6BE2F2-DD1E-491A-8B9B-303ADD9F5E1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36419685"/>
      </p:ext>
    </p:extLst>
  </p:cSld>
  <p:clrMapOvr>
    <a:masterClrMapping/>
  </p:clrMapOvr>
  <mc:AlternateContent xmlns:mc="http://schemas.openxmlformats.org/markup-compatibility/2006">
    <mc:Choice xmlns:p14="http://schemas.microsoft.com/office/powerpoint/2010/main" Requires="p14">
      <p:transition spd="slow" p14:dur="2000" advTm="50141"/>
    </mc:Choice>
    <mc:Fallback>
      <p:transition spd="slow" advTm="501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98357" y="1733108"/>
            <a:ext cx="9032452" cy="4198460"/>
          </a:xfrm>
        </p:spPr>
        <p:txBody>
          <a:bodyPr>
            <a:normAutofit/>
          </a:bodyPr>
          <a:lstStyle/>
          <a:p>
            <a:endParaRPr lang="en-US" sz="2400" dirty="0">
              <a:latin typeface="Times New Roman" panose="02020603050405020304" pitchFamily="18" charset="0"/>
              <a:cs typeface="Times New Roman" panose="02020603050405020304" pitchFamily="18" charset="0"/>
            </a:endParaRPr>
          </a:p>
        </p:txBody>
      </p:sp>
      <p:sp>
        <p:nvSpPr>
          <p:cNvPr id="2" name="Rectangle 1">
            <a:extLst>
              <a:ext uri="{FF2B5EF4-FFF2-40B4-BE49-F238E27FC236}">
                <a16:creationId xmlns:a16="http://schemas.microsoft.com/office/drawing/2014/main" id="{1FB1F625-0860-4201-98AE-9BD8BC043374}"/>
              </a:ext>
            </a:extLst>
          </p:cNvPr>
          <p:cNvSpPr/>
          <p:nvPr/>
        </p:nvSpPr>
        <p:spPr>
          <a:xfrm>
            <a:off x="637952" y="469232"/>
            <a:ext cx="6666615" cy="9144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n-GB" sz="4000" b="1" dirty="0">
                <a:latin typeface="Times New Roman" panose="02020603050405020304" pitchFamily="18" charset="0"/>
                <a:cs typeface="Times New Roman" panose="02020603050405020304" pitchFamily="18" charset="0"/>
              </a:rPr>
              <a:t>Lesson 3: Lack of IDPs camp </a:t>
            </a:r>
          </a:p>
        </p:txBody>
      </p:sp>
      <p:sp>
        <p:nvSpPr>
          <p:cNvPr id="4" name="Rectangle 3">
            <a:extLst>
              <a:ext uri="{FF2B5EF4-FFF2-40B4-BE49-F238E27FC236}">
                <a16:creationId xmlns:a16="http://schemas.microsoft.com/office/drawing/2014/main" id="{DADDD5F2-1F49-46CA-B80B-A27CFD6DDE45}"/>
              </a:ext>
            </a:extLst>
          </p:cNvPr>
          <p:cNvSpPr/>
          <p:nvPr/>
        </p:nvSpPr>
        <p:spPr>
          <a:xfrm>
            <a:off x="295939" y="1828800"/>
            <a:ext cx="11600121" cy="445224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4">
            <a:extLst>
              <a:ext uri="{FF2B5EF4-FFF2-40B4-BE49-F238E27FC236}">
                <a16:creationId xmlns:a16="http://schemas.microsoft.com/office/drawing/2014/main" id="{818C8453-5FC5-4B30-B232-1571257DDFC6}"/>
              </a:ext>
            </a:extLst>
          </p:cNvPr>
          <p:cNvSpPr/>
          <p:nvPr/>
        </p:nvSpPr>
        <p:spPr>
          <a:xfrm>
            <a:off x="485553" y="3375138"/>
            <a:ext cx="2472164" cy="9144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342900" lvl="0" indent="-342900">
              <a:lnSpc>
                <a:spcPct val="107000"/>
              </a:lnSpc>
              <a:spcAft>
                <a:spcPts val="800"/>
              </a:spcAft>
              <a:buFont typeface="Calibri" panose="020F0502020204030204" pitchFamily="34" charset="0"/>
              <a:buChar char=" "/>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Lack of IDPs camps: </a:t>
            </a:r>
          </a:p>
        </p:txBody>
      </p:sp>
      <p:sp>
        <p:nvSpPr>
          <p:cNvPr id="6" name="Rectangle 5">
            <a:extLst>
              <a:ext uri="{FF2B5EF4-FFF2-40B4-BE49-F238E27FC236}">
                <a16:creationId xmlns:a16="http://schemas.microsoft.com/office/drawing/2014/main" id="{B44B03E2-A9C1-4B10-AE90-1BF5E271306C}"/>
              </a:ext>
            </a:extLst>
          </p:cNvPr>
          <p:cNvSpPr/>
          <p:nvPr/>
        </p:nvSpPr>
        <p:spPr>
          <a:xfrm>
            <a:off x="3971259" y="1828800"/>
            <a:ext cx="2796363" cy="14779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Case studies reveals that most countries cannot support the displaced adequately as a result of the lack of IDPs camps</a:t>
            </a:r>
            <a:endParaRPr lang="en-GB" sz="1600" dirty="0">
              <a:latin typeface="Times New Roman" panose="02020603050405020304" pitchFamily="18" charset="0"/>
              <a:cs typeface="Times New Roman" panose="02020603050405020304" pitchFamily="18" charset="0"/>
            </a:endParaRPr>
          </a:p>
        </p:txBody>
      </p:sp>
      <p:sp>
        <p:nvSpPr>
          <p:cNvPr id="7" name="Rectangle 6">
            <a:extLst>
              <a:ext uri="{FF2B5EF4-FFF2-40B4-BE49-F238E27FC236}">
                <a16:creationId xmlns:a16="http://schemas.microsoft.com/office/drawing/2014/main" id="{240F8B6B-5BA6-409D-A8CE-C2CB126D22BD}"/>
              </a:ext>
            </a:extLst>
          </p:cNvPr>
          <p:cNvSpPr/>
          <p:nvPr/>
        </p:nvSpPr>
        <p:spPr>
          <a:xfrm>
            <a:off x="7311657" y="3036291"/>
            <a:ext cx="2236475" cy="147792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This is a bitter instance that requires not to repeat itself elsewhere.</a:t>
            </a:r>
          </a:p>
        </p:txBody>
      </p:sp>
      <p:sp>
        <p:nvSpPr>
          <p:cNvPr id="9" name="Rectangle 8">
            <a:extLst>
              <a:ext uri="{FF2B5EF4-FFF2-40B4-BE49-F238E27FC236}">
                <a16:creationId xmlns:a16="http://schemas.microsoft.com/office/drawing/2014/main" id="{3C8A83EC-7707-469D-950E-F36D3C20ECF7}"/>
              </a:ext>
            </a:extLst>
          </p:cNvPr>
          <p:cNvSpPr/>
          <p:nvPr/>
        </p:nvSpPr>
        <p:spPr>
          <a:xfrm>
            <a:off x="3971259" y="4373898"/>
            <a:ext cx="2966579" cy="1711841"/>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n-GB" sz="1600" dirty="0">
                <a:effectLst/>
                <a:latin typeface="Times New Roman" panose="02020603050405020304" pitchFamily="18" charset="0"/>
                <a:ea typeface="Calibri" panose="020F0502020204030204" pitchFamily="34" charset="0"/>
                <a:cs typeface="Times New Roman" panose="02020603050405020304" pitchFamily="18" charset="0"/>
              </a:rPr>
              <a:t>What happened in Colombia where it was noted that there were no displacement camps and collective centres apart from some small-scale sites serves as a huge lesson (Global Protracted displacement, </a:t>
            </a:r>
            <a:r>
              <a:rPr lang="en-GB" sz="1600" dirty="0" err="1">
                <a:effectLst/>
                <a:latin typeface="Times New Roman" panose="02020603050405020304" pitchFamily="18" charset="0"/>
                <a:ea typeface="Calibri" panose="020F0502020204030204" pitchFamily="34" charset="0"/>
                <a:cs typeface="Times New Roman" panose="02020603050405020304" pitchFamily="18" charset="0"/>
              </a:rPr>
              <a:t>Odi</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 case studies, 2015)</a:t>
            </a:r>
            <a:endParaRPr lang="en-GB" sz="1600" dirty="0">
              <a:latin typeface="Times New Roman" panose="02020603050405020304" pitchFamily="18" charset="0"/>
              <a:cs typeface="Times New Roman" panose="02020603050405020304" pitchFamily="18" charset="0"/>
            </a:endParaRPr>
          </a:p>
        </p:txBody>
      </p:sp>
      <p:cxnSp>
        <p:nvCxnSpPr>
          <p:cNvPr id="11" name="Straight Arrow Connector 10">
            <a:extLst>
              <a:ext uri="{FF2B5EF4-FFF2-40B4-BE49-F238E27FC236}">
                <a16:creationId xmlns:a16="http://schemas.microsoft.com/office/drawing/2014/main" id="{28CC6056-520C-43A2-8477-354ABEB08A9D}"/>
              </a:ext>
            </a:extLst>
          </p:cNvPr>
          <p:cNvCxnSpPr/>
          <p:nvPr/>
        </p:nvCxnSpPr>
        <p:spPr>
          <a:xfrm flipV="1">
            <a:off x="2945219" y="2349795"/>
            <a:ext cx="1026040" cy="1079205"/>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3" name="Straight Arrow Connector 12">
            <a:extLst>
              <a:ext uri="{FF2B5EF4-FFF2-40B4-BE49-F238E27FC236}">
                <a16:creationId xmlns:a16="http://schemas.microsoft.com/office/drawing/2014/main" id="{4581CBFD-3EAF-4E97-9648-464C5F6594B6}"/>
              </a:ext>
            </a:extLst>
          </p:cNvPr>
          <p:cNvCxnSpPr>
            <a:endCxn id="9" idx="1"/>
          </p:cNvCxnSpPr>
          <p:nvPr/>
        </p:nvCxnSpPr>
        <p:spPr>
          <a:xfrm>
            <a:off x="2957717" y="4247703"/>
            <a:ext cx="1013542" cy="982116"/>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5" name="Straight Arrow Connector 14">
            <a:extLst>
              <a:ext uri="{FF2B5EF4-FFF2-40B4-BE49-F238E27FC236}">
                <a16:creationId xmlns:a16="http://schemas.microsoft.com/office/drawing/2014/main" id="{754E3ED1-AC35-41A0-99F0-B694AE599A0B}"/>
              </a:ext>
            </a:extLst>
          </p:cNvPr>
          <p:cNvCxnSpPr/>
          <p:nvPr/>
        </p:nvCxnSpPr>
        <p:spPr>
          <a:xfrm flipV="1">
            <a:off x="2961262" y="3672633"/>
            <a:ext cx="4346850" cy="102621"/>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pic>
        <p:nvPicPr>
          <p:cNvPr id="4098" name="Picture 2" descr="Boko Haram: Why we're closing IDP camps, resettling displaced persons -  Zulum | Premium Times Nigeria">
            <a:extLst>
              <a:ext uri="{FF2B5EF4-FFF2-40B4-BE49-F238E27FC236}">
                <a16:creationId xmlns:a16="http://schemas.microsoft.com/office/drawing/2014/main" id="{A392DCDF-7BF3-4F87-9525-E69E602644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851" y="4627120"/>
            <a:ext cx="4462318" cy="1711841"/>
          </a:xfrm>
          <a:prstGeom prst="rect">
            <a:avLst/>
          </a:prstGeom>
          <a:noFill/>
          <a:extLst>
            <a:ext uri="{909E8E84-426E-40DD-AFC4-6F175D3DCCD1}">
              <a14:hiddenFill xmlns:a14="http://schemas.microsoft.com/office/drawing/2010/main">
                <a:solidFill>
                  <a:srgbClr val="FFFFFF"/>
                </a:solidFill>
              </a14:hiddenFill>
            </a:ext>
          </a:extLst>
        </p:spPr>
      </p:pic>
      <p:pic>
        <p:nvPicPr>
          <p:cNvPr id="12" name="Audio 11">
            <a:hlinkClick r:id="" action="ppaction://media"/>
            <a:extLst>
              <a:ext uri="{FF2B5EF4-FFF2-40B4-BE49-F238E27FC236}">
                <a16:creationId xmlns:a16="http://schemas.microsoft.com/office/drawing/2014/main" id="{003EF3E0-4269-4DA8-A6DB-2DF66ADDD2B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319774823"/>
      </p:ext>
    </p:extLst>
  </p:cSld>
  <p:clrMapOvr>
    <a:masterClrMapping/>
  </p:clrMapOvr>
  <mc:AlternateContent xmlns:mc="http://schemas.openxmlformats.org/markup-compatibility/2006">
    <mc:Choice xmlns:p14="http://schemas.microsoft.com/office/powerpoint/2010/main" Requires="p14">
      <p:transition spd="slow" p14:dur="2000" advTm="56341"/>
    </mc:Choice>
    <mc:Fallback>
      <p:transition spd="slow" advTm="56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95660" y="669851"/>
            <a:ext cx="10326267" cy="808075"/>
          </a:xfrm>
        </p:spPr>
        <p:txBody>
          <a:bodyPr>
            <a:normAutofit/>
          </a:bodyPr>
          <a:lstStyle/>
          <a:p>
            <a:pPr algn="just"/>
            <a:r>
              <a:rPr lang="en-US" sz="4000" b="1" dirty="0">
                <a:latin typeface="Times New Roman" panose="02020603050405020304" pitchFamily="18" charset="0"/>
                <a:ea typeface="Calibri" panose="020F0502020204030204" pitchFamily="34" charset="0"/>
                <a:cs typeface="Times New Roman" panose="02020603050405020304" pitchFamily="18" charset="0"/>
              </a:rPr>
              <a:t>Lesson 4: IDPs renting houses for themselves</a:t>
            </a:r>
            <a:endParaRPr lang="en-US" sz="4000" b="1" dirty="0">
              <a:latin typeface="Times New Roman" panose="02020603050405020304" pitchFamily="18" charset="0"/>
              <a:cs typeface="Times New Roman" panose="02020603050405020304" pitchFamily="18" charset="0"/>
            </a:endParaRPr>
          </a:p>
          <a:p>
            <a:endParaRPr lang="en-GB" sz="1800" dirty="0">
              <a:effectLst/>
              <a:latin typeface="Arial" panose="020B0604020202020204" pitchFamily="34" charset="0"/>
              <a:ea typeface="Calibri" panose="020F0502020204030204" pitchFamily="34" charset="0"/>
            </a:endParaRPr>
          </a:p>
          <a:p>
            <a:pPr lvl="0" algn="just"/>
            <a:endParaRPr lang="en-GB" sz="2400" dirty="0">
              <a:effectLst/>
              <a:latin typeface="Sylfaen" panose="010A0502050306030303" pitchFamily="18" charset="0"/>
            </a:endParaRPr>
          </a:p>
          <a:p>
            <a:pPr lvl="0" algn="just"/>
            <a:endParaRPr lang="en-US" sz="2400" dirty="0">
              <a:effectLst/>
              <a:latin typeface="Sylfaen" panose="010A0502050306030303" pitchFamily="18" charset="0"/>
            </a:endParaRPr>
          </a:p>
        </p:txBody>
      </p:sp>
      <p:sp>
        <p:nvSpPr>
          <p:cNvPr id="2" name="Rectangle 1">
            <a:extLst>
              <a:ext uri="{FF2B5EF4-FFF2-40B4-BE49-F238E27FC236}">
                <a16:creationId xmlns:a16="http://schemas.microsoft.com/office/drawing/2014/main" id="{64FC16BD-AE4D-4EC8-8DD8-2C6801B2AB02}"/>
              </a:ext>
            </a:extLst>
          </p:cNvPr>
          <p:cNvSpPr/>
          <p:nvPr/>
        </p:nvSpPr>
        <p:spPr>
          <a:xfrm>
            <a:off x="300230" y="1956391"/>
            <a:ext cx="11591540" cy="42317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4" name="Rectangle 3">
            <a:extLst>
              <a:ext uri="{FF2B5EF4-FFF2-40B4-BE49-F238E27FC236}">
                <a16:creationId xmlns:a16="http://schemas.microsoft.com/office/drawing/2014/main" id="{B3BD81BC-1B9A-4073-835C-2D48324B741C}"/>
              </a:ext>
            </a:extLst>
          </p:cNvPr>
          <p:cNvSpPr/>
          <p:nvPr/>
        </p:nvSpPr>
        <p:spPr>
          <a:xfrm>
            <a:off x="754912" y="4207835"/>
            <a:ext cx="4061638" cy="138754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800" dirty="0">
                <a:effectLst/>
                <a:latin typeface="Calibri" panose="020F0502020204030204" pitchFamily="34" charset="0"/>
                <a:ea typeface="Calibri" panose="020F0502020204030204" pitchFamily="34" charset="0"/>
                <a:cs typeface="Times New Roman" panose="02020603050405020304" pitchFamily="18" charset="0"/>
              </a:rPr>
              <a:t>F</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erris (2009), explained that some IDPs in urban areas have to rent accommodation and some others have to set up home in informal settlements with poor access to public services and inadequate tenure security.</a:t>
            </a:r>
          </a:p>
        </p:txBody>
      </p:sp>
      <p:sp>
        <p:nvSpPr>
          <p:cNvPr id="5" name="Rectangle 4">
            <a:extLst>
              <a:ext uri="{FF2B5EF4-FFF2-40B4-BE49-F238E27FC236}">
                <a16:creationId xmlns:a16="http://schemas.microsoft.com/office/drawing/2014/main" id="{07ED81BB-78FF-4933-BFDE-57857E64A401}"/>
              </a:ext>
            </a:extLst>
          </p:cNvPr>
          <p:cNvSpPr/>
          <p:nvPr/>
        </p:nvSpPr>
        <p:spPr>
          <a:xfrm>
            <a:off x="754912" y="2041451"/>
            <a:ext cx="4061637" cy="15736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It is well documented that displacement and resettlement is a humanitarian and development challenge, meaning that the humanitarian organisations need to put in efforts to take adequate actions to resettle the displaced. </a:t>
            </a:r>
          </a:p>
        </p:txBody>
      </p:sp>
      <p:sp>
        <p:nvSpPr>
          <p:cNvPr id="6" name="Rectangle 5">
            <a:extLst>
              <a:ext uri="{FF2B5EF4-FFF2-40B4-BE49-F238E27FC236}">
                <a16:creationId xmlns:a16="http://schemas.microsoft.com/office/drawing/2014/main" id="{2896D48A-0550-45D5-B3A9-E9C76D575E99}"/>
              </a:ext>
            </a:extLst>
          </p:cNvPr>
          <p:cNvSpPr/>
          <p:nvPr/>
        </p:nvSpPr>
        <p:spPr>
          <a:xfrm>
            <a:off x="5784112" y="3304066"/>
            <a:ext cx="2658138" cy="11430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sz="1600">
                <a:latin typeface="Times New Roman" panose="02020603050405020304" pitchFamily="18" charset="0"/>
                <a:ea typeface="Calibri" panose="020F0502020204030204" pitchFamily="34" charset="0"/>
                <a:cs typeface="Times New Roman" panose="02020603050405020304" pitchFamily="18" charset="0"/>
              </a:rPr>
              <a:t>C</a:t>
            </a:r>
            <a:r>
              <a:rPr lang="en-GB" sz="1600">
                <a:effectLst/>
                <a:latin typeface="Times New Roman" panose="02020603050405020304" pitchFamily="18" charset="0"/>
                <a:ea typeface="Calibri" panose="020F0502020204030204" pitchFamily="34" charset="0"/>
                <a:cs typeface="Times New Roman" panose="02020603050405020304" pitchFamily="18" charset="0"/>
              </a:rPr>
              <a:t>ase </a:t>
            </a:r>
            <a:r>
              <a:rPr lang="en-GB" sz="1600" dirty="0">
                <a:effectLst/>
                <a:latin typeface="Times New Roman" panose="02020603050405020304" pitchFamily="18" charset="0"/>
                <a:ea typeface="Calibri" panose="020F0502020204030204" pitchFamily="34" charset="0"/>
                <a:cs typeface="Times New Roman" panose="02020603050405020304" pitchFamily="18" charset="0"/>
              </a:rPr>
              <a:t>studies reveal that some IDPs resettled themselves by renting their own accommodation.</a:t>
            </a:r>
          </a:p>
        </p:txBody>
      </p:sp>
      <p:sp>
        <p:nvSpPr>
          <p:cNvPr id="7" name="Rectangle 6">
            <a:extLst>
              <a:ext uri="{FF2B5EF4-FFF2-40B4-BE49-F238E27FC236}">
                <a16:creationId xmlns:a16="http://schemas.microsoft.com/office/drawing/2014/main" id="{302765E4-B465-452A-B96E-2BAA06BA27EA}"/>
              </a:ext>
            </a:extLst>
          </p:cNvPr>
          <p:cNvSpPr/>
          <p:nvPr/>
        </p:nvSpPr>
        <p:spPr>
          <a:xfrm>
            <a:off x="4816549" y="2073348"/>
            <a:ext cx="127591" cy="36044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9" name="Straight Arrow Connector 8">
            <a:extLst>
              <a:ext uri="{FF2B5EF4-FFF2-40B4-BE49-F238E27FC236}">
                <a16:creationId xmlns:a16="http://schemas.microsoft.com/office/drawing/2014/main" id="{47D96E0E-C25D-4884-9769-B3F2CB3E0124}"/>
              </a:ext>
            </a:extLst>
          </p:cNvPr>
          <p:cNvCxnSpPr/>
          <p:nvPr/>
        </p:nvCxnSpPr>
        <p:spPr>
          <a:xfrm>
            <a:off x="4944140" y="3875566"/>
            <a:ext cx="839972" cy="0"/>
          </a:xfrm>
          <a:prstGeom prst="straightConnector1">
            <a:avLst/>
          </a:prstGeom>
          <a:ln>
            <a:headEnd type="triangle"/>
            <a:tailEnd type="triangle"/>
          </a:ln>
        </p:spPr>
        <p:style>
          <a:lnRef idx="3">
            <a:schemeClr val="dk1"/>
          </a:lnRef>
          <a:fillRef idx="0">
            <a:schemeClr val="dk1"/>
          </a:fillRef>
          <a:effectRef idx="2">
            <a:schemeClr val="dk1"/>
          </a:effectRef>
          <a:fontRef idx="minor">
            <a:schemeClr val="tx1"/>
          </a:fontRef>
        </p:style>
      </p:cxnSp>
      <p:pic>
        <p:nvPicPr>
          <p:cNvPr id="5122" name="Picture 2" descr="Iraq: Assessing needs and gaps in formal IDP camps across the country |  REACH">
            <a:extLst>
              <a:ext uri="{FF2B5EF4-FFF2-40B4-BE49-F238E27FC236}">
                <a16:creationId xmlns:a16="http://schemas.microsoft.com/office/drawing/2014/main" id="{564E4F39-F8A7-47EB-A7CA-4A3176E37E3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1740" y="2541182"/>
            <a:ext cx="3290030" cy="3528542"/>
          </a:xfrm>
          <a:prstGeom prst="rect">
            <a:avLst/>
          </a:prstGeom>
          <a:noFill/>
          <a:extLst>
            <a:ext uri="{909E8E84-426E-40DD-AFC4-6F175D3DCCD1}">
              <a14:hiddenFill xmlns:a14="http://schemas.microsoft.com/office/drawing/2010/main">
                <a:solidFill>
                  <a:srgbClr val="FFFFFF"/>
                </a:solidFill>
              </a14:hiddenFill>
            </a:ext>
          </a:extLst>
        </p:spPr>
      </p:pic>
      <p:pic>
        <p:nvPicPr>
          <p:cNvPr id="11" name="Audio 10">
            <a:hlinkClick r:id="" action="ppaction://media"/>
            <a:extLst>
              <a:ext uri="{FF2B5EF4-FFF2-40B4-BE49-F238E27FC236}">
                <a16:creationId xmlns:a16="http://schemas.microsoft.com/office/drawing/2014/main" id="{22005FD5-C284-4839-B416-B3F38A5F7AC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09683974"/>
      </p:ext>
    </p:extLst>
  </p:cSld>
  <p:clrMapOvr>
    <a:masterClrMapping/>
  </p:clrMapOvr>
  <mc:AlternateContent xmlns:mc="http://schemas.openxmlformats.org/markup-compatibility/2006">
    <mc:Choice xmlns:p14="http://schemas.microsoft.com/office/powerpoint/2010/main" Requires="p14">
      <p:transition spd="slow" p14:dur="2000" advTm="65490"/>
    </mc:Choice>
    <mc:Fallback>
      <p:transition spd="slow" advTm="654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05AD8-3FD7-42BB-BFE0-4925043229F6}"/>
              </a:ext>
            </a:extLst>
          </p:cNvPr>
          <p:cNvSpPr>
            <a:spLocks noGrp="1"/>
          </p:cNvSpPr>
          <p:nvPr>
            <p:ph type="title"/>
          </p:nvPr>
        </p:nvSpPr>
        <p:spPr>
          <a:xfrm>
            <a:off x="265814" y="614679"/>
            <a:ext cx="9112102" cy="748454"/>
          </a:xfrm>
        </p:spPr>
        <p:txBody>
          <a:bodyPr>
            <a:normAutofit/>
          </a:bodyPr>
          <a:lstStyle/>
          <a:p>
            <a:r>
              <a:rPr lang="en-GB" sz="2800" b="1" dirty="0">
                <a:latin typeface="Times New Roman" panose="02020603050405020304" pitchFamily="18" charset="0"/>
                <a:cs typeface="Times New Roman" panose="02020603050405020304" pitchFamily="18" charset="0"/>
              </a:rPr>
              <a:t>Lesson 5: Difficulty in tracing and identifying the displaced</a:t>
            </a:r>
          </a:p>
        </p:txBody>
      </p:sp>
      <p:sp>
        <p:nvSpPr>
          <p:cNvPr id="3" name="Content Placeholder 2">
            <a:extLst>
              <a:ext uri="{FF2B5EF4-FFF2-40B4-BE49-F238E27FC236}">
                <a16:creationId xmlns:a16="http://schemas.microsoft.com/office/drawing/2014/main" id="{691CB1ED-3A46-4A4B-8823-AE95661410BE}"/>
              </a:ext>
            </a:extLst>
          </p:cNvPr>
          <p:cNvSpPr>
            <a:spLocks noGrp="1"/>
          </p:cNvSpPr>
          <p:nvPr>
            <p:ph idx="1"/>
          </p:nvPr>
        </p:nvSpPr>
        <p:spPr/>
        <p:txBody>
          <a:bodyPr/>
          <a:lstStyle/>
          <a:p>
            <a:endParaRPr lang="en-GB" sz="1800" dirty="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endParaRPr>
          </a:p>
          <a:p>
            <a:endParaRPr lang="en-GB" dirty="0"/>
          </a:p>
        </p:txBody>
      </p:sp>
      <p:sp>
        <p:nvSpPr>
          <p:cNvPr id="4" name="Rectangle 3">
            <a:extLst>
              <a:ext uri="{FF2B5EF4-FFF2-40B4-BE49-F238E27FC236}">
                <a16:creationId xmlns:a16="http://schemas.microsoft.com/office/drawing/2014/main" id="{775176AA-771C-4524-8238-481B7E489484}"/>
              </a:ext>
            </a:extLst>
          </p:cNvPr>
          <p:cNvSpPr/>
          <p:nvPr/>
        </p:nvSpPr>
        <p:spPr>
          <a:xfrm>
            <a:off x="1036320" y="1845735"/>
            <a:ext cx="4136065" cy="1675922"/>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It was noted in some case studies that that it was difficulty to locate most of the displaced who resettled themselves by renting their own accommodation, a situation that need to be avoided by every means possible.</a:t>
            </a:r>
          </a:p>
        </p:txBody>
      </p:sp>
      <p:sp>
        <p:nvSpPr>
          <p:cNvPr id="6" name="Rectangle 5">
            <a:extLst>
              <a:ext uri="{FF2B5EF4-FFF2-40B4-BE49-F238E27FC236}">
                <a16:creationId xmlns:a16="http://schemas.microsoft.com/office/drawing/2014/main" id="{5FBADF5F-6B32-4523-80FD-616356E032A1}"/>
              </a:ext>
            </a:extLst>
          </p:cNvPr>
          <p:cNvSpPr/>
          <p:nvPr/>
        </p:nvSpPr>
        <p:spPr>
          <a:xfrm>
            <a:off x="1097280" y="4004258"/>
            <a:ext cx="4136065" cy="186483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Most urban displaced become largely invisible among the poorest and most vulnerable members of the general population, thereby making it difficult to identify them and address needs related to their displacement (Ferris, 2009).</a:t>
            </a:r>
          </a:p>
        </p:txBody>
      </p:sp>
      <p:pic>
        <p:nvPicPr>
          <p:cNvPr id="6146" name="Picture 2" descr="Internally displaced person - Wikipedia">
            <a:extLst>
              <a:ext uri="{FF2B5EF4-FFF2-40B4-BE49-F238E27FC236}">
                <a16:creationId xmlns:a16="http://schemas.microsoft.com/office/drawing/2014/main" id="{9E6B683B-F463-4ABD-9766-5AF023C2EC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28930" y="1845733"/>
            <a:ext cx="6453963" cy="4397588"/>
          </a:xfrm>
          <a:prstGeom prst="rect">
            <a:avLst/>
          </a:prstGeom>
          <a:noFill/>
          <a:extLst>
            <a:ext uri="{909E8E84-426E-40DD-AFC4-6F175D3DCCD1}">
              <a14:hiddenFill xmlns:a14="http://schemas.microsoft.com/office/drawing/2010/main">
                <a:solidFill>
                  <a:srgbClr val="FFFFFF"/>
                </a:solidFill>
              </a14:hiddenFill>
            </a:ext>
          </a:extLst>
        </p:spPr>
      </p:pic>
      <p:pic>
        <p:nvPicPr>
          <p:cNvPr id="9" name="Audio 8">
            <a:hlinkClick r:id="" action="ppaction://media"/>
            <a:extLst>
              <a:ext uri="{FF2B5EF4-FFF2-40B4-BE49-F238E27FC236}">
                <a16:creationId xmlns:a16="http://schemas.microsoft.com/office/drawing/2014/main" id="{24FE804A-A643-4148-8589-05997DB4498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93021688"/>
      </p:ext>
    </p:extLst>
  </p:cSld>
  <p:clrMapOvr>
    <a:masterClrMapping/>
  </p:clrMapOvr>
  <mc:AlternateContent xmlns:mc="http://schemas.openxmlformats.org/markup-compatibility/2006">
    <mc:Choice xmlns:p14="http://schemas.microsoft.com/office/powerpoint/2010/main" Requires="p14">
      <p:transition spd="slow" p14:dur="2000" advTm="65931"/>
    </mc:Choice>
    <mc:Fallback>
      <p:transition spd="slow" advTm="659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4CE00D-5806-4B94-8A32-11E23D1F5452}"/>
              </a:ext>
            </a:extLst>
          </p:cNvPr>
          <p:cNvSpPr>
            <a:spLocks noGrp="1"/>
          </p:cNvSpPr>
          <p:nvPr>
            <p:ph type="title"/>
          </p:nvPr>
        </p:nvSpPr>
        <p:spPr>
          <a:xfrm>
            <a:off x="1097280" y="286603"/>
            <a:ext cx="10058400" cy="999937"/>
          </a:xfrm>
        </p:spPr>
        <p:txBody>
          <a:bodyPr/>
          <a:lstStyle/>
          <a:p>
            <a:r>
              <a:rPr lang="en-GB" b="1" dirty="0">
                <a:latin typeface="Times New Roman" panose="02020603050405020304" pitchFamily="18" charset="0"/>
                <a:cs typeface="Times New Roman" panose="02020603050405020304" pitchFamily="18" charset="0"/>
              </a:rPr>
              <a:t>Lesson 6: Short term measures</a:t>
            </a:r>
          </a:p>
        </p:txBody>
      </p:sp>
      <p:sp>
        <p:nvSpPr>
          <p:cNvPr id="3" name="Content Placeholder 2">
            <a:extLst>
              <a:ext uri="{FF2B5EF4-FFF2-40B4-BE49-F238E27FC236}">
                <a16:creationId xmlns:a16="http://schemas.microsoft.com/office/drawing/2014/main" id="{82FDC80F-1392-4B27-9EF5-07CB21ED4E15}"/>
              </a:ext>
            </a:extLst>
          </p:cNvPr>
          <p:cNvSpPr>
            <a:spLocks noGrp="1"/>
          </p:cNvSpPr>
          <p:nvPr>
            <p:ph idx="1"/>
          </p:nvPr>
        </p:nvSpPr>
        <p:spPr>
          <a:xfrm>
            <a:off x="1097280" y="1845734"/>
            <a:ext cx="11094720" cy="4023360"/>
          </a:xfrm>
        </p:spPr>
        <p:txBody>
          <a:bodyPr/>
          <a:lstStyle/>
          <a:p>
            <a:endParaRPr lang="en-GB" dirty="0"/>
          </a:p>
        </p:txBody>
      </p:sp>
      <p:sp>
        <p:nvSpPr>
          <p:cNvPr id="5" name="Rectangle 4">
            <a:extLst>
              <a:ext uri="{FF2B5EF4-FFF2-40B4-BE49-F238E27FC236}">
                <a16:creationId xmlns:a16="http://schemas.microsoft.com/office/drawing/2014/main" id="{9657FC3E-F658-4215-A849-0C0FCA8705F9}"/>
              </a:ext>
            </a:extLst>
          </p:cNvPr>
          <p:cNvSpPr/>
          <p:nvPr/>
        </p:nvSpPr>
        <p:spPr>
          <a:xfrm>
            <a:off x="116249" y="2902688"/>
            <a:ext cx="2998381" cy="146729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Another important lesson learned from the case study of the Syrian crises is the challenges that emanates from the short-term planning. </a:t>
            </a:r>
          </a:p>
        </p:txBody>
      </p:sp>
      <p:sp>
        <p:nvSpPr>
          <p:cNvPr id="6" name="Rectangle 5">
            <a:extLst>
              <a:ext uri="{FF2B5EF4-FFF2-40B4-BE49-F238E27FC236}">
                <a16:creationId xmlns:a16="http://schemas.microsoft.com/office/drawing/2014/main" id="{EE942031-5E96-436C-B5F8-D1B1A91719FB}"/>
              </a:ext>
            </a:extLst>
          </p:cNvPr>
          <p:cNvSpPr/>
          <p:nvPr/>
        </p:nvSpPr>
        <p:spPr>
          <a:xfrm>
            <a:off x="3362015" y="1960536"/>
            <a:ext cx="4931380" cy="270715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According to Kelly (2017), the reflection on the early years of the Syrian crisis revealed that the short term planning measures adopted to address the challenges emanating from the crises was flawed and inadequate.  This is perhaps because of the increasing protracted displacement with elongated challenges that cannot be adequately addressed via short term planning.</a:t>
            </a:r>
          </a:p>
        </p:txBody>
      </p:sp>
      <p:sp>
        <p:nvSpPr>
          <p:cNvPr id="7" name="Rectangle 6">
            <a:extLst>
              <a:ext uri="{FF2B5EF4-FFF2-40B4-BE49-F238E27FC236}">
                <a16:creationId xmlns:a16="http://schemas.microsoft.com/office/drawing/2014/main" id="{67654122-605A-470B-BE7C-839AAF8F71D8}"/>
              </a:ext>
            </a:extLst>
          </p:cNvPr>
          <p:cNvSpPr/>
          <p:nvPr/>
        </p:nvSpPr>
        <p:spPr>
          <a:xfrm>
            <a:off x="372141" y="4867467"/>
            <a:ext cx="7208874" cy="901827"/>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lvl="0" algn="just">
              <a:lnSpc>
                <a:spcPct val="107000"/>
              </a:lnSpc>
              <a:spcAft>
                <a:spcPts val="800"/>
              </a:spcAft>
              <a:tabLst>
                <a:tab pos="457200" algn="l"/>
              </a:tabLst>
            </a:pPr>
            <a:r>
              <a:rPr lang="en-GB" dirty="0">
                <a:effectLst/>
                <a:latin typeface="Times New Roman" panose="02020603050405020304" pitchFamily="18" charset="0"/>
                <a:ea typeface="Calibri" panose="020F0502020204030204" pitchFamily="34" charset="0"/>
                <a:cs typeface="Times New Roman" panose="02020603050405020304" pitchFamily="18" charset="0"/>
              </a:rPr>
              <a:t>Based on this, it becomes important to adopt the recommendation of the UN-Habitat that countries should start adopting long term measures in addressing the challenges of displacement (UN-Habitat, 2020).</a:t>
            </a:r>
          </a:p>
        </p:txBody>
      </p:sp>
      <p:pic>
        <p:nvPicPr>
          <p:cNvPr id="7172" name="Picture 4" descr="UNSDG | Somalia's Covid-19 Response: Internally Displaced People Especially  At Risk">
            <a:extLst>
              <a:ext uri="{FF2B5EF4-FFF2-40B4-BE49-F238E27FC236}">
                <a16:creationId xmlns:a16="http://schemas.microsoft.com/office/drawing/2014/main" id="{E022024A-384C-4B36-A59A-182D2BAB869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31619" y="2137144"/>
            <a:ext cx="3644132" cy="3632150"/>
          </a:xfrm>
          <a:prstGeom prst="rect">
            <a:avLst/>
          </a:prstGeom>
          <a:noFill/>
          <a:extLst>
            <a:ext uri="{909E8E84-426E-40DD-AFC4-6F175D3DCCD1}">
              <a14:hiddenFill xmlns:a14="http://schemas.microsoft.com/office/drawing/2010/main">
                <a:solidFill>
                  <a:srgbClr val="FFFFFF"/>
                </a:solidFill>
              </a14:hiddenFill>
            </a:ext>
          </a:extLst>
        </p:spPr>
      </p:pic>
      <p:pic>
        <p:nvPicPr>
          <p:cNvPr id="4" name="Audio 3">
            <a:hlinkClick r:id="" action="ppaction://media"/>
            <a:extLst>
              <a:ext uri="{FF2B5EF4-FFF2-40B4-BE49-F238E27FC236}">
                <a16:creationId xmlns:a16="http://schemas.microsoft.com/office/drawing/2014/main" id="{8FB85176-49D0-44C6-A325-0B0EFBA9915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51012041"/>
      </p:ext>
    </p:extLst>
  </p:cSld>
  <p:clrMapOvr>
    <a:masterClrMapping/>
  </p:clrMapOvr>
  <mc:AlternateContent xmlns:mc="http://schemas.openxmlformats.org/markup-compatibility/2006">
    <mc:Choice xmlns:p14="http://schemas.microsoft.com/office/powerpoint/2010/main" Requires="p14">
      <p:transition spd="slow" p14:dur="2000" advTm="96929"/>
    </mc:Choice>
    <mc:Fallback>
      <p:transition spd="slow" advTm="96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Retrospect">
  <a:themeElements>
    <a:clrScheme name="Retrospect">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3F1AAB62-24C6-49D2-8E01-B56FAC9A3DCD}"/>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 Introduction to the concepts</Template>
  <TotalTime>1623</TotalTime>
  <Words>890</Words>
  <Application>Microsoft Office PowerPoint</Application>
  <PresentationFormat>Widescreen</PresentationFormat>
  <Paragraphs>57</Paragraphs>
  <Slides>11</Slides>
  <Notes>0</Notes>
  <HiddenSlides>0</HiddenSlides>
  <MMClips>10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11</vt:i4>
      </vt:variant>
    </vt:vector>
  </HeadingPairs>
  <TitlesOfParts>
    <vt:vector size="20" baseType="lpstr">
      <vt:lpstr>Arial</vt:lpstr>
      <vt:lpstr>Calibri</vt:lpstr>
      <vt:lpstr>Calibri Light</vt:lpstr>
      <vt:lpstr>Sylfaen</vt:lpstr>
      <vt:lpstr>Symbol</vt:lpstr>
      <vt:lpstr>Times New Roman</vt:lpstr>
      <vt:lpstr>Wingdings</vt:lpstr>
      <vt:lpstr>Retrospect</vt:lpstr>
      <vt:lpstr>Custom Design</vt:lpstr>
      <vt:lpstr>Lessons learned through Case studies</vt:lpstr>
      <vt:lpstr>Learning outcomes </vt:lpstr>
      <vt:lpstr>Content</vt:lpstr>
      <vt:lpstr> Lesson 1: Strained and inadequate infrastructure </vt:lpstr>
      <vt:lpstr>Lesson 2: Late response</vt:lpstr>
      <vt:lpstr>PowerPoint Presentation</vt:lpstr>
      <vt:lpstr>PowerPoint Presentation</vt:lpstr>
      <vt:lpstr>Lesson 5: Difficulty in tracing and identifying the displaced</vt:lpstr>
      <vt:lpstr>Lesson 6: Short term measures</vt:lpstr>
      <vt:lpstr>Conclusion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Housing</dc:title>
  <dc:creator>Malith De Silva</dc:creator>
  <cp:lastModifiedBy>smart</cp:lastModifiedBy>
  <cp:revision>32</cp:revision>
  <dcterms:created xsi:type="dcterms:W3CDTF">2021-10-15T05:37:37Z</dcterms:created>
  <dcterms:modified xsi:type="dcterms:W3CDTF">2022-02-18T06:33:58Z</dcterms:modified>
</cp:coreProperties>
</file>