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handoutMasterIdLst>
    <p:handoutMasterId r:id="rId26"/>
  </p:handoutMasterIdLst>
  <p:sldIdLst>
    <p:sldId id="256" r:id="rId3"/>
    <p:sldId id="257" r:id="rId4"/>
    <p:sldId id="267" r:id="rId5"/>
    <p:sldId id="268" r:id="rId6"/>
    <p:sldId id="269" r:id="rId7"/>
    <p:sldId id="278" r:id="rId8"/>
    <p:sldId id="280" r:id="rId9"/>
    <p:sldId id="276" r:id="rId10"/>
    <p:sldId id="272" r:id="rId11"/>
    <p:sldId id="275" r:id="rId12"/>
    <p:sldId id="284" r:id="rId13"/>
    <p:sldId id="270" r:id="rId14"/>
    <p:sldId id="260" r:id="rId15"/>
    <p:sldId id="271" r:id="rId16"/>
    <p:sldId id="285" r:id="rId17"/>
    <p:sldId id="286" r:id="rId18"/>
    <p:sldId id="287" r:id="rId19"/>
    <p:sldId id="288" r:id="rId20"/>
    <p:sldId id="289" r:id="rId21"/>
    <p:sldId id="290" r:id="rId22"/>
    <p:sldId id="281" r:id="rId23"/>
    <p:sldId id="28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 Müller" initials="EM" lastIdx="3" clrIdx="0">
    <p:extLst>
      <p:ext uri="{19B8F6BF-5375-455C-9EA6-DF929625EA0E}">
        <p15:presenceInfo xmlns:p15="http://schemas.microsoft.com/office/powerpoint/2012/main" userId="Erik Müller" providerId="None"/>
      </p:ext>
    </p:extLst>
  </p:cmAuthor>
  <p:cmAuthor id="2" name="Mo Hamza" initials="MH" lastIdx="2" clrIdx="1">
    <p:extLst>
      <p:ext uri="{19B8F6BF-5375-455C-9EA6-DF929625EA0E}">
        <p15:presenceInfo xmlns:p15="http://schemas.microsoft.com/office/powerpoint/2012/main" userId="00c8cb5bc0d1ae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4" autoAdjust="0"/>
    <p:restoredTop sz="86152" autoAdjust="0"/>
  </p:normalViewPr>
  <p:slideViewPr>
    <p:cSldViewPr snapToGrid="0">
      <p:cViewPr varScale="1">
        <p:scale>
          <a:sx n="138" d="100"/>
          <a:sy n="138" d="100"/>
        </p:scale>
        <p:origin x="1032" y="184"/>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901A04-8808-4170-A0E0-1D3626B78E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E7CFB1-48EB-4726-9DC5-FDB86C099A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EFF3-5C29-4A82-A878-75AA1E542E9B}" type="datetimeFigureOut">
              <a:rPr lang="en-GB" smtClean="0"/>
              <a:t>01/11/2021</a:t>
            </a:fld>
            <a:endParaRPr lang="en-GB"/>
          </a:p>
        </p:txBody>
      </p:sp>
      <p:sp>
        <p:nvSpPr>
          <p:cNvPr id="4" name="Footer Placeholder 3">
            <a:extLst>
              <a:ext uri="{FF2B5EF4-FFF2-40B4-BE49-F238E27FC236}">
                <a16:creationId xmlns:a16="http://schemas.microsoft.com/office/drawing/2014/main" id="{1C90484B-8498-4EDA-B95D-5636417B4E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935E9AF-4B63-4E5A-8F0A-51F51AF3CA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1C6189-41C0-49E1-8589-BBC3E136EA6B}" type="slidenum">
              <a:rPr lang="en-GB" smtClean="0"/>
              <a:t>‹#›</a:t>
            </a:fld>
            <a:endParaRPr lang="en-GB"/>
          </a:p>
        </p:txBody>
      </p:sp>
    </p:spTree>
    <p:extLst>
      <p:ext uri="{BB962C8B-B14F-4D97-AF65-F5344CB8AC3E}">
        <p14:creationId xmlns:p14="http://schemas.microsoft.com/office/powerpoint/2010/main" val="126994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2F1A2-1BC6-4A3A-A3EB-E884B50208D8}" type="datetimeFigureOut">
              <a:rPr lang="sv-SE" smtClean="0"/>
              <a:t>2021-11-01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4DF07-D65D-4BAF-A475-0EB9A95F2A5A}" type="slidenum">
              <a:rPr lang="sv-SE" smtClean="0"/>
              <a:t>‹#›</a:t>
            </a:fld>
            <a:endParaRPr lang="sv-SE"/>
          </a:p>
        </p:txBody>
      </p:sp>
    </p:spTree>
    <p:extLst>
      <p:ext uri="{BB962C8B-B14F-4D97-AF65-F5344CB8AC3E}">
        <p14:creationId xmlns:p14="http://schemas.microsoft.com/office/powerpoint/2010/main" val="3671672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Module</a:t>
            </a:r>
            <a:r>
              <a:rPr lang="sv-SE" b="1" dirty="0"/>
              <a:t> </a:t>
            </a:r>
            <a:r>
              <a:rPr lang="sv-SE" b="1" dirty="0" err="1"/>
              <a:t>Rationale</a:t>
            </a:r>
            <a:r>
              <a:rPr lang="sv-SE" b="1" dirty="0"/>
              <a:t>: The </a:t>
            </a:r>
            <a:r>
              <a:rPr lang="sv-SE" b="1" dirty="0" err="1"/>
              <a:t>Context</a:t>
            </a:r>
            <a:r>
              <a:rPr lang="sv-SE" b="1" dirty="0"/>
              <a:t> </a:t>
            </a:r>
            <a:r>
              <a:rPr lang="sv-SE" b="1" dirty="0" err="1"/>
              <a:t>of</a:t>
            </a:r>
            <a:r>
              <a:rPr lang="sv-SE" b="1" dirty="0"/>
              <a:t> </a:t>
            </a:r>
            <a:r>
              <a:rPr lang="sv-SE" b="1" dirty="0" err="1"/>
              <a:t>Mass</a:t>
            </a:r>
            <a:r>
              <a:rPr lang="sv-SE" b="1" dirty="0"/>
              <a:t> </a:t>
            </a:r>
            <a:r>
              <a:rPr lang="sv-SE" b="1" dirty="0" err="1"/>
              <a:t>Displacement</a:t>
            </a:r>
            <a:r>
              <a:rPr lang="sv-SE" b="1" dirty="0"/>
              <a:t> </a:t>
            </a:r>
            <a:endParaRPr lang="en-US" b="1" dirty="0"/>
          </a:p>
          <a:p>
            <a:pPr algn="just"/>
            <a:r>
              <a:rPr lang="en-US" b="0" dirty="0"/>
              <a:t>Module 2 ended by briefly introducing the concept of mass displacement - </a:t>
            </a:r>
            <a:r>
              <a:rPr lang="en-US" sz="1200" b="0" dirty="0"/>
              <a:t>t</a:t>
            </a:r>
            <a:r>
              <a:rPr lang="en-US" sz="1200" dirty="0"/>
              <a:t>he “movement of persons who have been forced or obliged to flee or to leave their homes or places of habitual residence, in particular as a result of or in order to avoid the effects of armed conflict, situations of generalized violence, violations of human rights or natural or human-made disasters”</a:t>
            </a:r>
            <a:r>
              <a:rPr lang="en-US" b="0" dirty="0"/>
              <a:t>.</a:t>
            </a:r>
            <a:r>
              <a:rPr lang="en-US" b="0" baseline="30000" dirty="0"/>
              <a:t>1</a:t>
            </a:r>
          </a:p>
          <a:p>
            <a:pPr algn="just"/>
            <a:endParaRPr lang="en-US" b="0" dirty="0"/>
          </a:p>
          <a:p>
            <a:pPr algn="just"/>
            <a:r>
              <a:rPr lang="en-US" b="0" dirty="0"/>
              <a:t>This Module will dive deeper into the concept of mass displacement, introducing some of its causes, contexts and dynamics in greater detail. We will build upon the realization presented at the end of Module 2, namely that, although rigid categorizations ill fit the complexities of people’s lives, some categories are actually needed, and we will look upon why this realization is relevant in the context of mass displacement. The module will furthermore present some of the many legal, policy and institutional frameworks which cover the rights of displaced people and how international stakeholders may act in relation to them. Some important international stakeholders who work more closely with displaced populations will also be presented in greater detail.</a:t>
            </a:r>
          </a:p>
        </p:txBody>
      </p:sp>
      <p:sp>
        <p:nvSpPr>
          <p:cNvPr id="4" name="Platshållare för bildnummer 3"/>
          <p:cNvSpPr>
            <a:spLocks noGrp="1"/>
          </p:cNvSpPr>
          <p:nvPr>
            <p:ph type="sldNum" sz="quarter" idx="5"/>
          </p:nvPr>
        </p:nvSpPr>
        <p:spPr/>
        <p:txBody>
          <a:bodyPr/>
          <a:lstStyle/>
          <a:p>
            <a:fld id="{1434DF07-D65D-4BAF-A475-0EB9A95F2A5A}" type="slidenum">
              <a:rPr lang="sv-SE" smtClean="0"/>
              <a:t>2</a:t>
            </a:fld>
            <a:endParaRPr lang="sv-SE"/>
          </a:p>
        </p:txBody>
      </p:sp>
    </p:spTree>
    <p:extLst>
      <p:ext uri="{BB962C8B-B14F-4D97-AF65-F5344CB8AC3E}">
        <p14:creationId xmlns:p14="http://schemas.microsoft.com/office/powerpoint/2010/main" val="505586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spcBef>
                <a:spcPts val="200"/>
              </a:spcBef>
              <a:spcAft>
                <a:spcPts val="400"/>
              </a:spcAft>
              <a:buClr>
                <a:srgbClr val="E48312"/>
              </a:buClr>
              <a:buSzTx/>
              <a:buFont typeface="+mj-lt"/>
              <a:buNone/>
              <a:defRPr/>
            </a:pPr>
            <a:r>
              <a:rPr lang="en-US" b="1" dirty="0"/>
              <a:t>When is displacement unlawful?</a:t>
            </a:r>
            <a:r>
              <a:rPr lang="en-US" b="1" baseline="30000" dirty="0"/>
              <a:t>23</a:t>
            </a:r>
            <a:r>
              <a:rPr lang="en-US" b="1" dirty="0"/>
              <a:t> </a:t>
            </a:r>
          </a:p>
          <a:p>
            <a:pPr marL="0" indent="0" algn="just">
              <a:spcBef>
                <a:spcPts val="200"/>
              </a:spcBef>
              <a:spcAft>
                <a:spcPts val="400"/>
              </a:spcAft>
              <a:buClr>
                <a:srgbClr val="E48312"/>
              </a:buClr>
              <a:buSzTx/>
              <a:buFont typeface="+mj-lt"/>
              <a:buNone/>
              <a:defRPr/>
            </a:pPr>
            <a:r>
              <a:rPr lang="en-US" dirty="0"/>
              <a:t>While there is no specific right to protection against forced displacement as such, it is inherent in a number of human rights, including the rights to freedom of movement and choice of residence, the right to respect for the home and for privacy, the right to an adequate standard of living, including food and housing, and the right to respect for the family. Forced displacement is only permissible on an exceptional basis and for a limited number of reasons. It is important to underline that, when discussing the legality of forced displacement, it is always the act of ordering or forcing displacement (usually by an authority or an armed group) that is called into question and not the act of fleeing by those being displaced (this in itself is never unlawful).</a:t>
            </a:r>
            <a:endParaRPr lang="en-US" sz="1200" b="0" i="0" kern="1200" dirty="0">
              <a:solidFill>
                <a:schemeClr val="tx1"/>
              </a:solidFill>
              <a:effectLst/>
              <a:latin typeface="+mn-lt"/>
              <a:ea typeface="+mn-ea"/>
              <a:cs typeface="+mn-cs"/>
            </a:endParaRPr>
          </a:p>
          <a:p>
            <a:pPr marL="0" indent="0" algn="just">
              <a:spcBef>
                <a:spcPts val="200"/>
              </a:spcBef>
              <a:spcAft>
                <a:spcPts val="400"/>
              </a:spcAft>
              <a:buClr>
                <a:srgbClr val="E48312"/>
              </a:buClr>
              <a:buSzTx/>
              <a:buFont typeface="+mj-lt"/>
              <a:buNone/>
              <a:defRPr/>
            </a:pPr>
            <a:endParaRPr lang="en-US" dirty="0"/>
          </a:p>
          <a:p>
            <a:pPr marL="0" indent="0" algn="just">
              <a:spcBef>
                <a:spcPts val="200"/>
              </a:spcBef>
              <a:spcAft>
                <a:spcPts val="400"/>
              </a:spcAft>
              <a:buClr>
                <a:srgbClr val="E48312"/>
              </a:buClr>
              <a:buSzTx/>
              <a:buFont typeface="+mj-lt"/>
              <a:buNone/>
              <a:defRPr/>
            </a:pPr>
            <a:r>
              <a:rPr lang="en-US" dirty="0"/>
              <a:t>The act of displacing individuals or populations is always unlawful: </a:t>
            </a:r>
          </a:p>
          <a:p>
            <a:pPr marL="0" indent="0" algn="just">
              <a:spcBef>
                <a:spcPts val="200"/>
              </a:spcBef>
              <a:spcAft>
                <a:spcPts val="400"/>
              </a:spcAft>
              <a:buClr>
                <a:srgbClr val="E48312"/>
              </a:buClr>
              <a:buSzTx/>
              <a:buFont typeface="+mj-lt"/>
              <a:buNone/>
              <a:defRPr/>
            </a:pPr>
            <a:endParaRPr lang="en-US" dirty="0"/>
          </a:p>
          <a:p>
            <a:pPr marL="628650" lvl="1" indent="-171450" algn="just">
              <a:spcBef>
                <a:spcPts val="200"/>
              </a:spcBef>
              <a:spcAft>
                <a:spcPts val="400"/>
              </a:spcAft>
              <a:buClr>
                <a:srgbClr val="E48312"/>
              </a:buClr>
              <a:buSzTx/>
              <a:buFont typeface="Arial" panose="020B0604020202020204" pitchFamily="34" charset="0"/>
              <a:buChar char="•"/>
              <a:defRPr/>
            </a:pPr>
            <a:r>
              <a:rPr lang="en-US" dirty="0"/>
              <a:t>When it is based on policies of apartheid, ethnic cleansing or similar practices aimed at/or resulting in altering the ethnic, religious or racial composition of the affected population</a:t>
            </a:r>
          </a:p>
          <a:p>
            <a:pPr marL="628650" lvl="1" indent="-171450" algn="just">
              <a:spcBef>
                <a:spcPts val="200"/>
              </a:spcBef>
              <a:spcAft>
                <a:spcPts val="400"/>
              </a:spcAft>
              <a:buClr>
                <a:srgbClr val="E48312"/>
              </a:buClr>
              <a:buSzTx/>
              <a:buFont typeface="Arial" panose="020B0604020202020204" pitchFamily="34" charset="0"/>
              <a:buChar char="•"/>
              <a:defRPr/>
            </a:pPr>
            <a:r>
              <a:rPr lang="en-US" dirty="0"/>
              <a:t>In situations of armed conflict, unless the security of the civilians involved or imperative military reasons so demand</a:t>
            </a:r>
          </a:p>
          <a:p>
            <a:pPr marL="628650" lvl="1" indent="-171450" algn="just">
              <a:spcBef>
                <a:spcPts val="200"/>
              </a:spcBef>
              <a:spcAft>
                <a:spcPts val="400"/>
              </a:spcAft>
              <a:buClr>
                <a:srgbClr val="E48312"/>
              </a:buClr>
              <a:buSzTx/>
              <a:buFont typeface="Arial" panose="020B0604020202020204" pitchFamily="34" charset="0"/>
              <a:buChar char="•"/>
              <a:defRPr/>
            </a:pPr>
            <a:r>
              <a:rPr lang="en-US" dirty="0"/>
              <a:t>In cases of large-scale development projects which are not justified by compelling and overriding public interests</a:t>
            </a:r>
          </a:p>
          <a:p>
            <a:pPr marL="628650" lvl="1" indent="-171450" algn="just">
              <a:spcBef>
                <a:spcPts val="200"/>
              </a:spcBef>
              <a:spcAft>
                <a:spcPts val="400"/>
              </a:spcAft>
              <a:buClr>
                <a:srgbClr val="E48312"/>
              </a:buClr>
              <a:buSzTx/>
              <a:buFont typeface="Arial" panose="020B0604020202020204" pitchFamily="34" charset="0"/>
              <a:buChar char="•"/>
              <a:defRPr/>
            </a:pPr>
            <a:r>
              <a:rPr lang="en-US" dirty="0"/>
              <a:t>In cases of disasters, unless the safety and health of those affected requires their evacuation</a:t>
            </a:r>
          </a:p>
          <a:p>
            <a:pPr marL="628650" lvl="1" indent="-171450" algn="just">
              <a:spcBef>
                <a:spcPts val="200"/>
              </a:spcBef>
              <a:spcAft>
                <a:spcPts val="400"/>
              </a:spcAft>
              <a:buClr>
                <a:srgbClr val="E48312"/>
              </a:buClr>
              <a:buSzTx/>
              <a:buFont typeface="Arial" panose="020B0604020202020204" pitchFamily="34" charset="0"/>
              <a:buChar char="•"/>
              <a:defRPr/>
            </a:pPr>
            <a:r>
              <a:rPr lang="en-US" dirty="0"/>
              <a:t>And when it is used as collective punishment.</a:t>
            </a:r>
          </a:p>
          <a:p>
            <a:pPr marL="628650" lvl="1" indent="-171450" algn="just">
              <a:spcBef>
                <a:spcPts val="200"/>
              </a:spcBef>
              <a:spcAft>
                <a:spcPts val="400"/>
              </a:spcAft>
              <a:buClr>
                <a:srgbClr val="E48312"/>
              </a:buClr>
              <a:buSzTx/>
              <a:buFont typeface="Arial" panose="020B0604020202020204" pitchFamily="34" charset="0"/>
              <a:buChar char="•"/>
              <a:defRPr/>
            </a:pPr>
            <a:endParaRPr lang="en-US" dirty="0"/>
          </a:p>
          <a:p>
            <a:pPr marL="0" lvl="0" indent="0" algn="just">
              <a:spcBef>
                <a:spcPts val="200"/>
              </a:spcBef>
              <a:spcAft>
                <a:spcPts val="400"/>
              </a:spcAft>
              <a:buClr>
                <a:srgbClr val="E48312"/>
              </a:buClr>
              <a:buSzTx/>
              <a:buFont typeface="Arial" panose="020B0604020202020204" pitchFamily="34" charset="0"/>
              <a:buNone/>
              <a:defRPr/>
            </a:pPr>
            <a:r>
              <a:rPr lang="en-US" dirty="0"/>
              <a:t>In addition, forced displacement can be unlawful if: </a:t>
            </a:r>
          </a:p>
          <a:p>
            <a:pPr marL="0" lvl="0" indent="0" algn="just">
              <a:spcBef>
                <a:spcPts val="200"/>
              </a:spcBef>
              <a:spcAft>
                <a:spcPts val="400"/>
              </a:spcAft>
              <a:buClr>
                <a:srgbClr val="E48312"/>
              </a:buClr>
              <a:buSzTx/>
              <a:buFont typeface="Arial" panose="020B0604020202020204" pitchFamily="34" charset="0"/>
              <a:buNone/>
              <a:defRPr/>
            </a:pPr>
            <a:endParaRPr lang="en-US" dirty="0"/>
          </a:p>
          <a:p>
            <a:pPr marL="628650" lvl="1" indent="-171450" algn="just">
              <a:spcBef>
                <a:spcPts val="200"/>
              </a:spcBef>
              <a:spcAft>
                <a:spcPts val="400"/>
              </a:spcAft>
              <a:buClr>
                <a:srgbClr val="E48312"/>
              </a:buClr>
              <a:buSzTx/>
              <a:buFont typeface="Arial" panose="020B0604020202020204" pitchFamily="34" charset="0"/>
              <a:buChar char="•"/>
              <a:defRPr/>
            </a:pPr>
            <a:r>
              <a:rPr lang="en-US" dirty="0"/>
              <a:t>Minimum procedural guarantees are not respected</a:t>
            </a:r>
          </a:p>
          <a:p>
            <a:pPr marL="628650" lvl="1" indent="-171450" algn="just">
              <a:spcBef>
                <a:spcPts val="200"/>
              </a:spcBef>
              <a:spcAft>
                <a:spcPts val="400"/>
              </a:spcAft>
              <a:buClr>
                <a:srgbClr val="E48312"/>
              </a:buClr>
              <a:buSzTx/>
              <a:buFont typeface="Arial" panose="020B0604020202020204" pitchFamily="34" charset="0"/>
              <a:buChar char="•"/>
              <a:defRPr/>
            </a:pPr>
            <a:r>
              <a:rPr lang="en-US" dirty="0"/>
              <a:t>The manner in which it is carried out violates other rights and/or obligations that apply to the state or a party to the conflict, such as the rights to liberty and security, and the prohibition against torture, inhuman and degrading treatment</a:t>
            </a:r>
          </a:p>
          <a:p>
            <a:pPr marL="628650" lvl="1" indent="-171450" algn="just">
              <a:spcBef>
                <a:spcPts val="200"/>
              </a:spcBef>
              <a:spcAft>
                <a:spcPts val="400"/>
              </a:spcAft>
              <a:buClr>
                <a:srgbClr val="E48312"/>
              </a:buClr>
              <a:buSzTx/>
              <a:buFont typeface="Arial" panose="020B0604020202020204" pitchFamily="34" charset="0"/>
              <a:buChar char="•"/>
              <a:defRPr/>
            </a:pPr>
            <a:r>
              <a:rPr lang="en-US" dirty="0"/>
              <a:t>It negatively impacts the enjoyment of human rights for the long term. </a:t>
            </a:r>
          </a:p>
          <a:p>
            <a:pPr marL="457200" lvl="1" indent="0" algn="just">
              <a:spcBef>
                <a:spcPts val="200"/>
              </a:spcBef>
              <a:spcAft>
                <a:spcPts val="400"/>
              </a:spcAft>
              <a:buClr>
                <a:srgbClr val="E48312"/>
              </a:buClr>
              <a:buSzTx/>
              <a:buFont typeface="Arial" panose="020B0604020202020204" pitchFamily="34" charset="0"/>
              <a:buNone/>
              <a:defRPr/>
            </a:pPr>
            <a:endParaRPr lang="en-US" dirty="0"/>
          </a:p>
          <a:p>
            <a:pPr marL="0" indent="0">
              <a:spcBef>
                <a:spcPts val="200"/>
              </a:spcBef>
              <a:spcAft>
                <a:spcPts val="400"/>
              </a:spcAft>
              <a:buClr>
                <a:srgbClr val="E48312"/>
              </a:buClr>
              <a:buSzTx/>
              <a:buFont typeface="+mj-lt"/>
              <a:buNone/>
              <a:defRPr/>
            </a:pPr>
            <a:r>
              <a:rPr lang="en-US" b="1" dirty="0"/>
              <a:t>The responsibility of the state</a:t>
            </a:r>
            <a:r>
              <a:rPr lang="en-US" b="1" baseline="30000" dirty="0"/>
              <a:t>24</a:t>
            </a:r>
            <a:r>
              <a:rPr lang="en-US" b="1" dirty="0"/>
              <a:t> </a:t>
            </a:r>
          </a:p>
          <a:p>
            <a:pPr marL="0" indent="0" algn="just">
              <a:spcBef>
                <a:spcPts val="200"/>
              </a:spcBef>
              <a:spcAft>
                <a:spcPts val="400"/>
              </a:spcAft>
              <a:buClr>
                <a:srgbClr val="E48312"/>
              </a:buClr>
              <a:buSzTx/>
              <a:buFont typeface="+mj-lt"/>
              <a:buNone/>
              <a:defRPr/>
            </a:pPr>
            <a:r>
              <a:rPr lang="en-US" dirty="0"/>
              <a:t>The state and its institutions have a </a:t>
            </a:r>
            <a:r>
              <a:rPr lang="en-US" i="1" dirty="0"/>
              <a:t>responsibility to respect and ensure respect for their human rights obligations at all times</a:t>
            </a:r>
            <a:r>
              <a:rPr lang="en-US" dirty="0"/>
              <a:t>. In times of conflict, the parties to the conflict are similarly obliged to </a:t>
            </a:r>
            <a:r>
              <a:rPr lang="en-US" i="1" dirty="0"/>
              <a:t>respect and ensure respect for the rules of international humanitarian law</a:t>
            </a:r>
            <a:r>
              <a:rPr lang="en-US" dirty="0"/>
              <a:t>. In preventing displacement and protection the displaced, states should:</a:t>
            </a:r>
          </a:p>
          <a:p>
            <a:pPr marL="0" indent="0" algn="just">
              <a:spcBef>
                <a:spcPts val="200"/>
              </a:spcBef>
              <a:spcAft>
                <a:spcPts val="400"/>
              </a:spcAft>
              <a:buClr>
                <a:srgbClr val="E48312"/>
              </a:buClr>
              <a:buSzTx/>
              <a:buFont typeface="+mj-lt"/>
              <a:buNone/>
              <a:defRPr/>
            </a:pPr>
            <a:endParaRPr lang="en-US" dirty="0"/>
          </a:p>
          <a:p>
            <a:pPr marL="628650" lvl="1" indent="-171450" algn="just">
              <a:spcBef>
                <a:spcPts val="200"/>
              </a:spcBef>
              <a:spcAft>
                <a:spcPts val="400"/>
              </a:spcAft>
              <a:buClr>
                <a:srgbClr val="E48312"/>
              </a:buClr>
              <a:buSzTx/>
              <a:buFont typeface="Arial" panose="020B0604020202020204" pitchFamily="34" charset="0"/>
              <a:buChar char="•"/>
              <a:defRPr/>
            </a:pPr>
            <a:r>
              <a:rPr lang="en-US" dirty="0"/>
              <a:t>Take all possible measures to </a:t>
            </a:r>
            <a:r>
              <a:rPr lang="en-US" i="1" dirty="0"/>
              <a:t>prevent and avoid conditions </a:t>
            </a:r>
            <a:r>
              <a:rPr lang="en-US" dirty="0"/>
              <a:t>that might cause or contribute to forced displacement (for instance, ensuring respect for the rule of law, combating impunity and otherwise creating an environment conducive to the realization of rights)</a:t>
            </a:r>
          </a:p>
          <a:p>
            <a:pPr marL="628650" lvl="1" indent="-171450" algn="just">
              <a:spcBef>
                <a:spcPts val="200"/>
              </a:spcBef>
              <a:spcAft>
                <a:spcPts val="400"/>
              </a:spcAft>
              <a:buClr>
                <a:srgbClr val="E48312"/>
              </a:buClr>
              <a:buSzTx/>
              <a:buFont typeface="Arial" panose="020B0604020202020204" pitchFamily="34" charset="0"/>
              <a:buChar char="•"/>
              <a:defRPr/>
            </a:pPr>
            <a:r>
              <a:rPr lang="en-US" i="1" dirty="0"/>
              <a:t>Refrain from </a:t>
            </a:r>
            <a:r>
              <a:rPr lang="en-US" dirty="0"/>
              <a:t>forcing individuals and communities to leave their homes or places of habitual residence and protect them from being arbitrarily displaced by others. Moreover, authorities should seek all possible alternatives before resorting to displacement</a:t>
            </a:r>
          </a:p>
          <a:p>
            <a:pPr marL="628650" lvl="1" indent="-171450" algn="just">
              <a:spcBef>
                <a:spcPts val="200"/>
              </a:spcBef>
              <a:spcAft>
                <a:spcPts val="400"/>
              </a:spcAft>
              <a:buClr>
                <a:srgbClr val="E48312"/>
              </a:buClr>
              <a:buSzTx/>
              <a:buFont typeface="Arial" panose="020B0604020202020204" pitchFamily="34" charset="0"/>
              <a:buChar char="•"/>
              <a:defRPr/>
            </a:pPr>
            <a:r>
              <a:rPr lang="en-US" dirty="0"/>
              <a:t>When displacement is necessary and justifiable, the authorities must take action to </a:t>
            </a:r>
            <a:r>
              <a:rPr lang="en-US" i="1" dirty="0"/>
              <a:t>minimize the scale of displacement and mitigate its adverse effects</a:t>
            </a:r>
            <a:r>
              <a:rPr lang="en-US" dirty="0"/>
              <a:t>. In particular, the authorities should ensure to the greatest extent possible that it takes place in satisfactory conditions of safety, shelter, nutrition, health and hygiene, and that members of the same family are not separated</a:t>
            </a:r>
          </a:p>
          <a:p>
            <a:pPr marL="628650" lvl="1" indent="-171450" algn="just">
              <a:spcBef>
                <a:spcPts val="200"/>
              </a:spcBef>
              <a:spcAft>
                <a:spcPts val="400"/>
              </a:spcAft>
              <a:buClr>
                <a:srgbClr val="E48312"/>
              </a:buClr>
              <a:buSzTx/>
              <a:buFont typeface="Arial" panose="020B0604020202020204" pitchFamily="34" charset="0"/>
              <a:buChar char="•"/>
              <a:defRPr/>
            </a:pPr>
            <a:r>
              <a:rPr lang="en-US" dirty="0"/>
              <a:t>Ensure that displacement </a:t>
            </a:r>
            <a:r>
              <a:rPr lang="en-US" i="1" dirty="0"/>
              <a:t>lasts no longer than required </a:t>
            </a:r>
            <a:r>
              <a:rPr lang="en-US" dirty="0"/>
              <a:t>by the circumstances and that a </a:t>
            </a:r>
            <a:r>
              <a:rPr lang="en-US" i="1" dirty="0"/>
              <a:t>durable solution </a:t>
            </a:r>
            <a:r>
              <a:rPr lang="en-US" dirty="0"/>
              <a:t>is found for all those affected. The authorities should aim to create conditions for voluntary return and reintegration and/or settlement elsewhere in the country and facilitate them. Internally displaced persons should not be discriminated against as a result of having been displaced and should be entitled to restitution and/or compensation for property of which they may have been arbitrarily deprived. </a:t>
            </a:r>
          </a:p>
          <a:p>
            <a:pPr marL="628650" lvl="1" indent="-171450" algn="just">
              <a:spcBef>
                <a:spcPts val="200"/>
              </a:spcBef>
              <a:spcAft>
                <a:spcPts val="400"/>
              </a:spcAft>
              <a:buClr>
                <a:srgbClr val="E48312"/>
              </a:buClr>
              <a:buSzTx/>
              <a:buFont typeface="Arial" panose="020B0604020202020204" pitchFamily="34" charset="0"/>
              <a:buChar char="•"/>
              <a:defRPr/>
            </a:pPr>
            <a:r>
              <a:rPr lang="en-US" dirty="0"/>
              <a:t>Provide </a:t>
            </a:r>
            <a:r>
              <a:rPr lang="en-US" i="1" dirty="0"/>
              <a:t>protection and assistance </a:t>
            </a:r>
            <a:r>
              <a:rPr lang="en-US" dirty="0"/>
              <a:t>to internally displaced persons. Where the national authorities are unable or unwilling to do so, they should ensure rapid and unimpeded access by humanitarian actors to populations in need and facilitate the free passage of humanitarian assistance</a:t>
            </a:r>
          </a:p>
          <a:p>
            <a:pPr marL="628650" lvl="1" indent="-171450" algn="just">
              <a:spcBef>
                <a:spcPts val="200"/>
              </a:spcBef>
              <a:spcAft>
                <a:spcPts val="400"/>
              </a:spcAft>
              <a:buClr>
                <a:srgbClr val="E48312"/>
              </a:buClr>
              <a:buSzTx/>
              <a:buFont typeface="Arial" panose="020B0604020202020204" pitchFamily="34" charset="0"/>
              <a:buChar char="•"/>
              <a:defRPr/>
            </a:pPr>
            <a:r>
              <a:rPr lang="en-US" i="1" dirty="0"/>
              <a:t>Advocate with parties to armed conflicts </a:t>
            </a:r>
            <a:r>
              <a:rPr lang="en-US" dirty="0"/>
              <a:t>and take all relevant measures, regardless of the country or countries concerned, to ensure that forced displacement of civilians does not occur unless necessary for their own protection or justified by imperative military reason.</a:t>
            </a:r>
          </a:p>
          <a:p>
            <a:pPr marL="0" lvl="0" indent="0" algn="just">
              <a:spcBef>
                <a:spcPts val="200"/>
              </a:spcBef>
              <a:spcAft>
                <a:spcPts val="400"/>
              </a:spcAft>
              <a:buClr>
                <a:srgbClr val="E48312"/>
              </a:buClr>
              <a:buSzTx/>
              <a:buFont typeface="Arial" panose="020B0604020202020204" pitchFamily="34" charset="0"/>
              <a:buNone/>
              <a:defRPr/>
            </a:pPr>
            <a:endParaRPr lang="en-US"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34DF07-D65D-4BAF-A475-0EB9A95F2A5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184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just">
              <a:buFont typeface="+mj-lt"/>
              <a:buNone/>
            </a:pPr>
            <a:r>
              <a:rPr lang="sv-SE" b="1" dirty="0"/>
              <a:t>International </a:t>
            </a:r>
            <a:r>
              <a:rPr lang="sv-SE" b="1" dirty="0" err="1"/>
              <a:t>organizations</a:t>
            </a:r>
            <a:r>
              <a:rPr lang="sv-SE" b="1" dirty="0"/>
              <a:t> </a:t>
            </a:r>
            <a:r>
              <a:rPr lang="sv-SE" b="1" dirty="0" err="1"/>
              <a:t>with</a:t>
            </a:r>
            <a:r>
              <a:rPr lang="sv-SE" b="1" dirty="0"/>
              <a:t> a </a:t>
            </a:r>
            <a:r>
              <a:rPr lang="sv-SE" b="1" dirty="0" err="1"/>
              <a:t>specific</a:t>
            </a:r>
            <a:r>
              <a:rPr lang="sv-SE" b="1" dirty="0"/>
              <a:t> focus on migrants</a:t>
            </a:r>
          </a:p>
          <a:p>
            <a:pPr marL="0" indent="0" algn="just">
              <a:buFont typeface="+mj-lt"/>
              <a:buNone/>
            </a:pPr>
            <a:r>
              <a:rPr lang="sv-SE" b="0" dirty="0"/>
              <a:t>In addition to a </a:t>
            </a:r>
            <a:r>
              <a:rPr lang="sv-SE" b="0" dirty="0" err="1"/>
              <a:t>comprehensive</a:t>
            </a:r>
            <a:r>
              <a:rPr lang="sv-SE" b="0" dirty="0"/>
              <a:t> legal and policy </a:t>
            </a:r>
            <a:r>
              <a:rPr lang="sv-SE" b="0" dirty="0" err="1"/>
              <a:t>framework</a:t>
            </a:r>
            <a:r>
              <a:rPr lang="sv-SE" b="0" dirty="0"/>
              <a:t>, </a:t>
            </a:r>
            <a:r>
              <a:rPr lang="sv-SE" b="0" dirty="0" err="1"/>
              <a:t>refugees</a:t>
            </a:r>
            <a:r>
              <a:rPr lang="sv-SE" b="0" dirty="0"/>
              <a:t> and </a:t>
            </a:r>
            <a:r>
              <a:rPr lang="sv-SE" b="0" dirty="0" err="1"/>
              <a:t>internally</a:t>
            </a:r>
            <a:r>
              <a:rPr lang="sv-SE" b="0" dirty="0"/>
              <a:t> </a:t>
            </a:r>
            <a:r>
              <a:rPr lang="sv-SE" b="0" dirty="0" err="1"/>
              <a:t>displaced</a:t>
            </a:r>
            <a:r>
              <a:rPr lang="sv-SE" b="0" dirty="0"/>
              <a:t> persons </a:t>
            </a:r>
            <a:r>
              <a:rPr lang="sv-SE" b="0" dirty="0" err="1"/>
              <a:t>are</a:t>
            </a:r>
            <a:r>
              <a:rPr lang="sv-SE" b="0" dirty="0"/>
              <a:t> </a:t>
            </a:r>
            <a:r>
              <a:rPr lang="sv-SE" b="0" dirty="0" err="1"/>
              <a:t>protected</a:t>
            </a:r>
            <a:r>
              <a:rPr lang="sv-SE" b="0" dirty="0"/>
              <a:t> and </a:t>
            </a:r>
            <a:r>
              <a:rPr lang="sv-SE" b="0" dirty="0" err="1"/>
              <a:t>assisted</a:t>
            </a:r>
            <a:r>
              <a:rPr lang="sv-SE" b="0" dirty="0"/>
              <a:t> by </a:t>
            </a:r>
            <a:r>
              <a:rPr lang="sv-SE" b="0" dirty="0" err="1"/>
              <a:t>various</a:t>
            </a:r>
            <a:r>
              <a:rPr lang="sv-SE" b="0" dirty="0"/>
              <a:t> international </a:t>
            </a:r>
            <a:r>
              <a:rPr lang="sv-SE" b="0" dirty="0" err="1"/>
              <a:t>stakeholders</a:t>
            </a:r>
            <a:r>
              <a:rPr lang="sv-SE" b="0" dirty="0"/>
              <a:t> (in addition to, </a:t>
            </a:r>
            <a:r>
              <a:rPr lang="sv-SE" b="0" dirty="0" err="1"/>
              <a:t>hopefully</a:t>
            </a:r>
            <a:r>
              <a:rPr lang="sv-SE" b="0" dirty="0"/>
              <a:t>, the </a:t>
            </a:r>
            <a:r>
              <a:rPr lang="sv-SE" b="0" dirty="0" err="1"/>
              <a:t>aid</a:t>
            </a:r>
            <a:r>
              <a:rPr lang="sv-SE" b="0" dirty="0"/>
              <a:t> </a:t>
            </a:r>
            <a:r>
              <a:rPr lang="sv-SE" b="0" dirty="0" err="1"/>
              <a:t>that</a:t>
            </a:r>
            <a:r>
              <a:rPr lang="sv-SE" b="0" dirty="0"/>
              <a:t> is </a:t>
            </a:r>
            <a:r>
              <a:rPr lang="sv-SE" b="0" dirty="0" err="1"/>
              <a:t>provided</a:t>
            </a:r>
            <a:r>
              <a:rPr lang="sv-SE" b="0" dirty="0"/>
              <a:t> by </a:t>
            </a:r>
            <a:r>
              <a:rPr lang="sv-SE" b="0" dirty="0" err="1"/>
              <a:t>states</a:t>
            </a:r>
            <a:r>
              <a:rPr lang="sv-SE" b="0" dirty="0"/>
              <a:t> </a:t>
            </a:r>
            <a:r>
              <a:rPr lang="sv-SE" b="0" dirty="0" err="1"/>
              <a:t>themselves</a:t>
            </a:r>
            <a:r>
              <a:rPr lang="sv-SE" b="0" dirty="0"/>
              <a:t>). </a:t>
            </a:r>
            <a:r>
              <a:rPr lang="sv-SE" b="0" dirty="0" err="1"/>
              <a:t>Currently</a:t>
            </a:r>
            <a:r>
              <a:rPr lang="sv-SE" b="0" dirty="0"/>
              <a:t>, </a:t>
            </a:r>
            <a:r>
              <a:rPr lang="sv-SE" b="0" dirty="0" err="1"/>
              <a:t>three</a:t>
            </a:r>
            <a:r>
              <a:rPr lang="sv-SE" b="0" dirty="0"/>
              <a:t> </a:t>
            </a:r>
            <a:r>
              <a:rPr lang="sv-SE" b="0" dirty="0" err="1"/>
              <a:t>organizations</a:t>
            </a:r>
            <a:r>
              <a:rPr lang="sv-SE" b="0" dirty="0"/>
              <a:t> </a:t>
            </a:r>
            <a:r>
              <a:rPr lang="sv-SE" b="0" dirty="0" err="1"/>
              <a:t>exist</a:t>
            </a:r>
            <a:r>
              <a:rPr lang="sv-SE" b="0" dirty="0"/>
              <a:t> </a:t>
            </a:r>
            <a:r>
              <a:rPr lang="sv-SE" b="0" dirty="0" err="1"/>
              <a:t>which</a:t>
            </a:r>
            <a:r>
              <a:rPr lang="sv-SE" b="0" dirty="0"/>
              <a:t> </a:t>
            </a:r>
            <a:r>
              <a:rPr lang="sv-SE" b="0" dirty="0" err="1"/>
              <a:t>have</a:t>
            </a:r>
            <a:r>
              <a:rPr lang="sv-SE" b="0" dirty="0"/>
              <a:t> a legal </a:t>
            </a:r>
            <a:r>
              <a:rPr lang="sv-SE" b="0" dirty="0" err="1"/>
              <a:t>mandate</a:t>
            </a:r>
            <a:r>
              <a:rPr lang="sv-SE" b="0" dirty="0"/>
              <a:t> to assist </a:t>
            </a:r>
            <a:r>
              <a:rPr lang="sv-SE" b="0" dirty="0" err="1"/>
              <a:t>refugees</a:t>
            </a:r>
            <a:r>
              <a:rPr lang="sv-SE" b="0" dirty="0"/>
              <a:t>:</a:t>
            </a:r>
          </a:p>
          <a:p>
            <a:pPr marL="0" indent="0" algn="just">
              <a:buFont typeface="+mj-lt"/>
              <a:buNone/>
            </a:pPr>
            <a:endParaRPr lang="sv-SE" dirty="0"/>
          </a:p>
          <a:p>
            <a:pPr marL="749808" lvl="1" indent="-457200" algn="just">
              <a:buFont typeface="+mj-lt"/>
              <a:buAutoNum type="arabicPeriod"/>
            </a:pPr>
            <a:r>
              <a:rPr lang="sv-SE" dirty="0"/>
              <a:t>The </a:t>
            </a:r>
            <a:r>
              <a:rPr lang="sv-SE" b="1" dirty="0"/>
              <a:t>United Nations </a:t>
            </a:r>
            <a:r>
              <a:rPr lang="sv-SE" b="1" dirty="0" err="1"/>
              <a:t>High</a:t>
            </a:r>
            <a:r>
              <a:rPr lang="sv-SE" b="1" dirty="0"/>
              <a:t> </a:t>
            </a:r>
            <a:r>
              <a:rPr lang="sv-SE" b="1" dirty="0" err="1"/>
              <a:t>Commissioner</a:t>
            </a:r>
            <a:r>
              <a:rPr lang="sv-SE" b="1" dirty="0"/>
              <a:t> for </a:t>
            </a:r>
            <a:r>
              <a:rPr lang="sv-SE" b="1" dirty="0" err="1"/>
              <a:t>Refugees</a:t>
            </a:r>
            <a:r>
              <a:rPr lang="sv-SE" b="1" dirty="0"/>
              <a:t> (UNHCR).</a:t>
            </a:r>
            <a:r>
              <a:rPr lang="sv-SE" b="0" baseline="30000" dirty="0"/>
              <a:t>25</a:t>
            </a:r>
            <a:r>
              <a:rPr lang="sv-SE" b="1" dirty="0"/>
              <a:t> </a:t>
            </a:r>
            <a:r>
              <a:rPr lang="sv-SE" dirty="0"/>
              <a:t>UNHCR </a:t>
            </a:r>
            <a:r>
              <a:rPr lang="sv-SE" dirty="0" err="1"/>
              <a:t>was</a:t>
            </a:r>
            <a:r>
              <a:rPr lang="sv-SE" dirty="0"/>
              <a:t> </a:t>
            </a:r>
            <a:r>
              <a:rPr lang="sv-SE" dirty="0" err="1"/>
              <a:t>established</a:t>
            </a:r>
            <a:r>
              <a:rPr lang="sv-SE" dirty="0"/>
              <a:t> in 1950 to </a:t>
            </a:r>
            <a:r>
              <a:rPr lang="sv-SE" dirty="0" err="1"/>
              <a:t>provide</a:t>
            </a:r>
            <a:r>
              <a:rPr lang="sv-SE" dirty="0"/>
              <a:t> international </a:t>
            </a:r>
            <a:r>
              <a:rPr lang="sv-SE" dirty="0" err="1"/>
              <a:t>protection</a:t>
            </a:r>
            <a:r>
              <a:rPr lang="sv-SE" dirty="0"/>
              <a:t> and to </a:t>
            </a:r>
            <a:r>
              <a:rPr lang="sv-SE" dirty="0" err="1"/>
              <a:t>seek</a:t>
            </a:r>
            <a:r>
              <a:rPr lang="sv-SE" dirty="0"/>
              <a:t> permanent solutions for </a:t>
            </a:r>
            <a:r>
              <a:rPr lang="sv-SE" dirty="0" err="1"/>
              <a:t>refugees</a:t>
            </a:r>
            <a:r>
              <a:rPr lang="sv-SE" dirty="0"/>
              <a:t> in the </a:t>
            </a:r>
            <a:r>
              <a:rPr lang="sv-SE" dirty="0" err="1"/>
              <a:t>aftermath</a:t>
            </a:r>
            <a:r>
              <a:rPr lang="sv-SE" dirty="0"/>
              <a:t> </a:t>
            </a:r>
            <a:r>
              <a:rPr lang="sv-SE" dirty="0" err="1"/>
              <a:t>of</a:t>
            </a:r>
            <a:r>
              <a:rPr lang="sv-SE" dirty="0"/>
              <a:t> the World </a:t>
            </a:r>
            <a:r>
              <a:rPr lang="sv-SE" dirty="0" err="1"/>
              <a:t>War</a:t>
            </a:r>
            <a:r>
              <a:rPr lang="sv-SE" dirty="0"/>
              <a:t> II. Focus </a:t>
            </a:r>
            <a:r>
              <a:rPr lang="sv-SE" dirty="0" err="1"/>
              <a:t>was</a:t>
            </a:r>
            <a:r>
              <a:rPr lang="sv-SE" dirty="0"/>
              <a:t> </a:t>
            </a:r>
            <a:r>
              <a:rPr lang="sv-SE" dirty="0" err="1"/>
              <a:t>initially</a:t>
            </a:r>
            <a:r>
              <a:rPr lang="sv-SE" dirty="0"/>
              <a:t> on </a:t>
            </a:r>
            <a:r>
              <a:rPr lang="sv-SE" dirty="0" err="1"/>
              <a:t>European</a:t>
            </a:r>
            <a:r>
              <a:rPr lang="sv-SE" dirty="0"/>
              <a:t> </a:t>
            </a:r>
            <a:r>
              <a:rPr lang="sv-SE" dirty="0" err="1"/>
              <a:t>refugees</a:t>
            </a:r>
            <a:r>
              <a:rPr lang="sv-SE" dirty="0"/>
              <a:t>  </a:t>
            </a:r>
            <a:r>
              <a:rPr lang="sv-SE" dirty="0" err="1"/>
              <a:t>who</a:t>
            </a:r>
            <a:r>
              <a:rPr lang="sv-SE" dirty="0"/>
              <a:t> </a:t>
            </a:r>
            <a:r>
              <a:rPr lang="sv-SE" dirty="0" err="1"/>
              <a:t>had</a:t>
            </a:r>
            <a:r>
              <a:rPr lang="sv-SE" dirty="0"/>
              <a:t> </a:t>
            </a:r>
            <a:r>
              <a:rPr lang="sv-SE" dirty="0" err="1"/>
              <a:t>fled</a:t>
            </a:r>
            <a:r>
              <a:rPr lang="sv-SE" dirty="0"/>
              <a:t> </a:t>
            </a:r>
            <a:r>
              <a:rPr lang="sv-SE" dirty="0" err="1"/>
              <a:t>because</a:t>
            </a:r>
            <a:r>
              <a:rPr lang="sv-SE" dirty="0"/>
              <a:t> </a:t>
            </a:r>
            <a:r>
              <a:rPr lang="sv-SE" dirty="0" err="1"/>
              <a:t>of</a:t>
            </a:r>
            <a:r>
              <a:rPr lang="sv-SE" dirty="0"/>
              <a:t> the </a:t>
            </a:r>
            <a:r>
              <a:rPr lang="sv-SE" dirty="0" err="1"/>
              <a:t>war</a:t>
            </a:r>
            <a:r>
              <a:rPr lang="sv-SE" dirty="0"/>
              <a:t>, and it </a:t>
            </a:r>
            <a:r>
              <a:rPr lang="sv-SE" dirty="0" err="1"/>
              <a:t>was</a:t>
            </a:r>
            <a:r>
              <a:rPr lang="sv-SE" dirty="0"/>
              <a:t> </a:t>
            </a:r>
            <a:r>
              <a:rPr lang="sv-SE" dirty="0" err="1"/>
              <a:t>anticipated</a:t>
            </a:r>
            <a:r>
              <a:rPr lang="sv-SE" dirty="0"/>
              <a:t> </a:t>
            </a:r>
            <a:r>
              <a:rPr lang="sv-SE" dirty="0" err="1"/>
              <a:t>that</a:t>
            </a:r>
            <a:r>
              <a:rPr lang="sv-SE" dirty="0"/>
              <a:t> ”</a:t>
            </a:r>
            <a:r>
              <a:rPr lang="sv-SE" dirty="0" err="1"/>
              <a:t>finding</a:t>
            </a:r>
            <a:r>
              <a:rPr lang="sv-SE" dirty="0"/>
              <a:t> permanent solutions” </a:t>
            </a:r>
            <a:r>
              <a:rPr lang="sv-SE" dirty="0" err="1"/>
              <a:t>would</a:t>
            </a:r>
            <a:r>
              <a:rPr lang="sv-SE" dirty="0"/>
              <a:t> </a:t>
            </a:r>
            <a:r>
              <a:rPr lang="sv-SE" dirty="0" err="1"/>
              <a:t>take</a:t>
            </a:r>
            <a:r>
              <a:rPr lang="sv-SE" dirty="0"/>
              <a:t> </a:t>
            </a:r>
            <a:r>
              <a:rPr lang="sv-SE" dirty="0" err="1"/>
              <a:t>three</a:t>
            </a:r>
            <a:r>
              <a:rPr lang="sv-SE" dirty="0"/>
              <a:t> </a:t>
            </a:r>
            <a:r>
              <a:rPr lang="sv-SE" dirty="0" err="1"/>
              <a:t>years</a:t>
            </a:r>
            <a:r>
              <a:rPr lang="sv-SE" dirty="0"/>
              <a:t>. </a:t>
            </a:r>
            <a:r>
              <a:rPr lang="sv-SE" dirty="0" err="1"/>
              <a:t>After</a:t>
            </a:r>
            <a:r>
              <a:rPr lang="sv-SE" dirty="0"/>
              <a:t> </a:t>
            </a:r>
            <a:r>
              <a:rPr lang="sv-SE" dirty="0" err="1"/>
              <a:t>that</a:t>
            </a:r>
            <a:r>
              <a:rPr lang="sv-SE" dirty="0"/>
              <a:t>, the organisation </a:t>
            </a:r>
            <a:r>
              <a:rPr lang="sv-SE" dirty="0" err="1"/>
              <a:t>would</a:t>
            </a:r>
            <a:r>
              <a:rPr lang="sv-SE" dirty="0"/>
              <a:t> </a:t>
            </a:r>
            <a:r>
              <a:rPr lang="sv-SE" dirty="0" err="1"/>
              <a:t>disband</a:t>
            </a:r>
            <a:r>
              <a:rPr lang="sv-SE" dirty="0"/>
              <a:t>. 70 </a:t>
            </a:r>
            <a:r>
              <a:rPr lang="sv-SE" dirty="0" err="1"/>
              <a:t>years</a:t>
            </a:r>
            <a:r>
              <a:rPr lang="sv-SE" dirty="0"/>
              <a:t> later the organisation still </a:t>
            </a:r>
            <a:r>
              <a:rPr lang="sv-SE" dirty="0" err="1"/>
              <a:t>exists</a:t>
            </a:r>
            <a:r>
              <a:rPr lang="sv-SE" dirty="0"/>
              <a:t> and is </a:t>
            </a:r>
            <a:r>
              <a:rPr lang="sv-SE" dirty="0" err="1"/>
              <a:t>probably</a:t>
            </a:r>
            <a:r>
              <a:rPr lang="sv-SE" dirty="0"/>
              <a:t> </a:t>
            </a:r>
            <a:r>
              <a:rPr lang="sv-SE" dirty="0" err="1"/>
              <a:t>needed</a:t>
            </a:r>
            <a:r>
              <a:rPr lang="sv-SE" dirty="0"/>
              <a:t> </a:t>
            </a:r>
            <a:r>
              <a:rPr lang="sv-SE" dirty="0" err="1"/>
              <a:t>more</a:t>
            </a:r>
            <a:r>
              <a:rPr lang="sv-SE" dirty="0"/>
              <a:t> </a:t>
            </a:r>
            <a:r>
              <a:rPr lang="sv-SE" dirty="0" err="1"/>
              <a:t>than</a:t>
            </a:r>
            <a:r>
              <a:rPr lang="sv-SE" dirty="0"/>
              <a:t> </a:t>
            </a:r>
            <a:r>
              <a:rPr lang="sv-SE" dirty="0" err="1"/>
              <a:t>ever</a:t>
            </a:r>
            <a:r>
              <a:rPr lang="sv-SE" dirty="0"/>
              <a:t>. It is </a:t>
            </a:r>
            <a:r>
              <a:rPr lang="sv-SE" dirty="0" err="1"/>
              <a:t>today</a:t>
            </a:r>
            <a:r>
              <a:rPr lang="sv-SE" dirty="0"/>
              <a:t> the </a:t>
            </a:r>
            <a:r>
              <a:rPr lang="sv-SE" dirty="0" err="1"/>
              <a:t>only</a:t>
            </a:r>
            <a:r>
              <a:rPr lang="sv-SE" dirty="0"/>
              <a:t> </a:t>
            </a:r>
            <a:r>
              <a:rPr lang="sv-SE" dirty="0" err="1"/>
              <a:t>agency</a:t>
            </a:r>
            <a:r>
              <a:rPr lang="sv-SE" dirty="0"/>
              <a:t> </a:t>
            </a:r>
            <a:r>
              <a:rPr lang="sv-SE" dirty="0" err="1"/>
              <a:t>with</a:t>
            </a:r>
            <a:r>
              <a:rPr lang="sv-SE" dirty="0"/>
              <a:t> a </a:t>
            </a:r>
            <a:r>
              <a:rPr lang="sv-SE" dirty="0" err="1"/>
              <a:t>mandate</a:t>
            </a:r>
            <a:r>
              <a:rPr lang="sv-SE" dirty="0"/>
              <a:t> to </a:t>
            </a:r>
            <a:r>
              <a:rPr lang="sv-SE" dirty="0" err="1"/>
              <a:t>protect</a:t>
            </a:r>
            <a:r>
              <a:rPr lang="sv-SE" dirty="0"/>
              <a:t> </a:t>
            </a:r>
            <a:r>
              <a:rPr lang="sv-SE" dirty="0" err="1"/>
              <a:t>refugees</a:t>
            </a:r>
            <a:r>
              <a:rPr lang="sv-SE" dirty="0"/>
              <a:t>, and </a:t>
            </a:r>
            <a:r>
              <a:rPr lang="sv-SE" dirty="0" err="1"/>
              <a:t>its</a:t>
            </a:r>
            <a:r>
              <a:rPr lang="sv-SE" dirty="0"/>
              <a:t> </a:t>
            </a:r>
            <a:r>
              <a:rPr lang="sv-SE" dirty="0" err="1"/>
              <a:t>key</a:t>
            </a:r>
            <a:r>
              <a:rPr lang="sv-SE" dirty="0"/>
              <a:t> focus is the </a:t>
            </a:r>
            <a:r>
              <a:rPr lang="sv-SE" dirty="0" err="1"/>
              <a:t>safeguarding</a:t>
            </a:r>
            <a:r>
              <a:rPr lang="sv-SE" dirty="0"/>
              <a:t> </a:t>
            </a:r>
            <a:r>
              <a:rPr lang="sv-SE" dirty="0" err="1"/>
              <a:t>of</a:t>
            </a:r>
            <a:r>
              <a:rPr lang="sv-SE" dirty="0"/>
              <a:t> the </a:t>
            </a:r>
            <a:r>
              <a:rPr lang="sv-SE" dirty="0" err="1"/>
              <a:t>rights</a:t>
            </a:r>
            <a:r>
              <a:rPr lang="sv-SE" dirty="0"/>
              <a:t> and </a:t>
            </a:r>
            <a:r>
              <a:rPr lang="sv-SE" dirty="0" err="1"/>
              <a:t>wellbeing</a:t>
            </a:r>
            <a:r>
              <a:rPr lang="sv-SE" dirty="0"/>
              <a:t> </a:t>
            </a:r>
            <a:r>
              <a:rPr lang="sv-SE" dirty="0" err="1"/>
              <a:t>of</a:t>
            </a:r>
            <a:r>
              <a:rPr lang="sv-SE" dirty="0"/>
              <a:t> </a:t>
            </a:r>
            <a:r>
              <a:rPr lang="sv-SE" dirty="0" err="1"/>
              <a:t>refugees</a:t>
            </a:r>
            <a:r>
              <a:rPr lang="sv-SE" dirty="0"/>
              <a:t> as </a:t>
            </a:r>
            <a:r>
              <a:rPr lang="sv-SE" dirty="0" err="1"/>
              <a:t>well</a:t>
            </a:r>
            <a:r>
              <a:rPr lang="sv-SE" dirty="0"/>
              <a:t> as </a:t>
            </a:r>
            <a:r>
              <a:rPr lang="sv-SE" dirty="0" err="1"/>
              <a:t>ensuring</a:t>
            </a:r>
            <a:r>
              <a:rPr lang="sv-SE" dirty="0"/>
              <a:t> </a:t>
            </a:r>
            <a:r>
              <a:rPr lang="sv-SE" dirty="0" err="1"/>
              <a:t>that</a:t>
            </a:r>
            <a:r>
              <a:rPr lang="sv-SE" dirty="0"/>
              <a:t> no person is </a:t>
            </a:r>
            <a:r>
              <a:rPr lang="sv-SE" dirty="0" err="1"/>
              <a:t>returned</a:t>
            </a:r>
            <a:r>
              <a:rPr lang="sv-SE" dirty="0"/>
              <a:t> to a country </a:t>
            </a:r>
            <a:r>
              <a:rPr lang="sv-SE" dirty="0" err="1"/>
              <a:t>where</a:t>
            </a:r>
            <a:r>
              <a:rPr lang="sv-SE" dirty="0"/>
              <a:t> </a:t>
            </a:r>
            <a:r>
              <a:rPr lang="sv-SE" dirty="0" err="1"/>
              <a:t>thay</a:t>
            </a:r>
            <a:r>
              <a:rPr lang="sv-SE" dirty="0"/>
              <a:t> </a:t>
            </a:r>
            <a:r>
              <a:rPr lang="sv-SE" dirty="0" err="1"/>
              <a:t>are</a:t>
            </a:r>
            <a:r>
              <a:rPr lang="sv-SE" dirty="0"/>
              <a:t> at risk </a:t>
            </a:r>
            <a:r>
              <a:rPr lang="sv-SE" dirty="0" err="1"/>
              <a:t>of</a:t>
            </a:r>
            <a:r>
              <a:rPr lang="sv-SE" dirty="0"/>
              <a:t> </a:t>
            </a:r>
            <a:r>
              <a:rPr lang="sv-SE" dirty="0" err="1"/>
              <a:t>persecution</a:t>
            </a:r>
            <a:r>
              <a:rPr lang="sv-SE" dirty="0"/>
              <a:t>. As </a:t>
            </a:r>
            <a:r>
              <a:rPr lang="sv-SE" dirty="0" err="1"/>
              <a:t>such</a:t>
            </a:r>
            <a:r>
              <a:rPr lang="sv-SE" dirty="0"/>
              <a:t>, the UNHCR </a:t>
            </a:r>
            <a:r>
              <a:rPr lang="sv-SE" dirty="0" err="1"/>
              <a:t>works</a:t>
            </a:r>
            <a:r>
              <a:rPr lang="sv-SE" dirty="0"/>
              <a:t> </a:t>
            </a:r>
            <a:r>
              <a:rPr lang="sv-SE" dirty="0" err="1"/>
              <a:t>with</a:t>
            </a:r>
            <a:r>
              <a:rPr lang="sv-SE" dirty="0"/>
              <a:t> </a:t>
            </a:r>
            <a:r>
              <a:rPr lang="sv-SE" dirty="0" err="1"/>
              <a:t>several</a:t>
            </a:r>
            <a:r>
              <a:rPr lang="sv-SE" dirty="0"/>
              <a:t> </a:t>
            </a:r>
            <a:r>
              <a:rPr lang="sv-SE" dirty="0" err="1"/>
              <a:t>categories</a:t>
            </a:r>
            <a:r>
              <a:rPr lang="sv-SE" dirty="0"/>
              <a:t> </a:t>
            </a:r>
            <a:r>
              <a:rPr lang="sv-SE" dirty="0" err="1"/>
              <a:t>of</a:t>
            </a:r>
            <a:r>
              <a:rPr lang="sv-SE" dirty="0"/>
              <a:t> ”Populations </a:t>
            </a:r>
            <a:r>
              <a:rPr lang="sv-SE" dirty="0" err="1"/>
              <a:t>of</a:t>
            </a:r>
            <a:r>
              <a:rPr lang="sv-SE" dirty="0"/>
              <a:t> </a:t>
            </a:r>
            <a:r>
              <a:rPr lang="sv-SE" dirty="0" err="1"/>
              <a:t>Concern</a:t>
            </a:r>
            <a:r>
              <a:rPr lang="sv-SE" dirty="0"/>
              <a:t>” (</a:t>
            </a:r>
            <a:r>
              <a:rPr lang="sv-SE" dirty="0" err="1"/>
              <a:t>which</a:t>
            </a:r>
            <a:r>
              <a:rPr lang="sv-SE" dirty="0"/>
              <a:t> </a:t>
            </a:r>
            <a:r>
              <a:rPr lang="sv-SE" dirty="0" err="1"/>
              <a:t>also</a:t>
            </a:r>
            <a:r>
              <a:rPr lang="sv-SE" dirty="0"/>
              <a:t> </a:t>
            </a:r>
            <a:r>
              <a:rPr lang="sv-SE" dirty="0" err="1"/>
              <a:t>includes</a:t>
            </a:r>
            <a:r>
              <a:rPr lang="sv-SE" dirty="0"/>
              <a:t> </a:t>
            </a:r>
            <a:r>
              <a:rPr lang="sv-SE" dirty="0" err="1"/>
              <a:t>people</a:t>
            </a:r>
            <a:r>
              <a:rPr lang="sv-SE" dirty="0"/>
              <a:t> in </a:t>
            </a:r>
            <a:r>
              <a:rPr lang="sv-SE" dirty="0" err="1"/>
              <a:t>precarious</a:t>
            </a:r>
            <a:r>
              <a:rPr lang="sv-SE" dirty="0"/>
              <a:t> or </a:t>
            </a:r>
            <a:r>
              <a:rPr lang="sv-SE" dirty="0" err="1"/>
              <a:t>unstable</a:t>
            </a:r>
            <a:r>
              <a:rPr lang="sv-SE" dirty="0"/>
              <a:t> situations </a:t>
            </a:r>
            <a:r>
              <a:rPr lang="sv-SE" dirty="0" err="1"/>
              <a:t>but</a:t>
            </a:r>
            <a:r>
              <a:rPr lang="sv-SE" dirty="0"/>
              <a:t> </a:t>
            </a:r>
            <a:r>
              <a:rPr lang="sv-SE" dirty="0" err="1"/>
              <a:t>which</a:t>
            </a:r>
            <a:r>
              <a:rPr lang="sv-SE" dirty="0"/>
              <a:t> do not </a:t>
            </a:r>
            <a:r>
              <a:rPr lang="sv-SE" dirty="0" err="1"/>
              <a:t>have</a:t>
            </a:r>
            <a:r>
              <a:rPr lang="sv-SE" dirty="0"/>
              <a:t> </a:t>
            </a:r>
            <a:r>
              <a:rPr lang="sv-SE" dirty="0" err="1"/>
              <a:t>refugee</a:t>
            </a:r>
            <a:r>
              <a:rPr lang="sv-SE" dirty="0"/>
              <a:t> status) </a:t>
            </a:r>
            <a:r>
              <a:rPr lang="sv-SE" dirty="0" err="1"/>
              <a:t>which</a:t>
            </a:r>
            <a:r>
              <a:rPr lang="sv-SE" dirty="0"/>
              <a:t> </a:t>
            </a:r>
            <a:r>
              <a:rPr lang="sv-SE" dirty="0" err="1"/>
              <a:t>they</a:t>
            </a:r>
            <a:r>
              <a:rPr lang="sv-SE" dirty="0"/>
              <a:t> focus </a:t>
            </a:r>
            <a:r>
              <a:rPr lang="sv-SE" dirty="0" err="1"/>
              <a:t>their</a:t>
            </a:r>
            <a:r>
              <a:rPr lang="sv-SE" dirty="0"/>
              <a:t> </a:t>
            </a:r>
            <a:r>
              <a:rPr lang="sv-SE" dirty="0" err="1"/>
              <a:t>safeguarding</a:t>
            </a:r>
            <a:r>
              <a:rPr lang="sv-SE" dirty="0"/>
              <a:t> </a:t>
            </a:r>
            <a:r>
              <a:rPr lang="sv-SE" dirty="0" err="1"/>
              <a:t>efforts</a:t>
            </a:r>
            <a:r>
              <a:rPr lang="sv-SE" dirty="0"/>
              <a:t> on. </a:t>
            </a:r>
          </a:p>
          <a:p>
            <a:pPr marL="749808" lvl="1" indent="-457200" algn="just">
              <a:buFont typeface="+mj-lt"/>
              <a:buAutoNum type="arabicPeriod"/>
            </a:pPr>
            <a:r>
              <a:rPr lang="sv-SE" dirty="0"/>
              <a:t>The </a:t>
            </a:r>
            <a:r>
              <a:rPr lang="sv-SE" b="1" dirty="0"/>
              <a:t>United Nations Relief and Works Agency for </a:t>
            </a:r>
            <a:r>
              <a:rPr lang="sv-SE" b="1" dirty="0" err="1"/>
              <a:t>Palestine</a:t>
            </a:r>
            <a:r>
              <a:rPr lang="sv-SE" b="1" dirty="0"/>
              <a:t> </a:t>
            </a:r>
            <a:r>
              <a:rPr lang="sv-SE" b="1" dirty="0" err="1"/>
              <a:t>Refugees</a:t>
            </a:r>
            <a:r>
              <a:rPr lang="sv-SE" b="1" dirty="0"/>
              <a:t> in the Near </a:t>
            </a:r>
            <a:r>
              <a:rPr lang="sv-SE" b="1" dirty="0" err="1"/>
              <a:t>East</a:t>
            </a:r>
            <a:r>
              <a:rPr lang="sv-SE" b="1" dirty="0"/>
              <a:t> (UNRWA).</a:t>
            </a:r>
            <a:r>
              <a:rPr lang="sv-SE" b="0" baseline="30000" dirty="0"/>
              <a:t>26</a:t>
            </a:r>
            <a:r>
              <a:rPr lang="sv-SE" b="1" dirty="0"/>
              <a:t> </a:t>
            </a:r>
            <a:r>
              <a:rPr lang="sv-SE" dirty="0"/>
              <a:t>As </a:t>
            </a:r>
            <a:r>
              <a:rPr lang="sv-SE" dirty="0" err="1"/>
              <a:t>with</a:t>
            </a:r>
            <a:r>
              <a:rPr lang="sv-SE" dirty="0"/>
              <a:t> UNHCR, the UNRWA </a:t>
            </a:r>
            <a:r>
              <a:rPr lang="sv-SE" dirty="0" err="1"/>
              <a:t>was</a:t>
            </a:r>
            <a:r>
              <a:rPr lang="sv-SE" dirty="0"/>
              <a:t> </a:t>
            </a:r>
            <a:r>
              <a:rPr lang="sv-SE" dirty="0" err="1"/>
              <a:t>established</a:t>
            </a:r>
            <a:r>
              <a:rPr lang="sv-SE" dirty="0"/>
              <a:t> in 1950, </a:t>
            </a:r>
            <a:r>
              <a:rPr lang="sv-SE" dirty="0" err="1"/>
              <a:t>however</a:t>
            </a:r>
            <a:r>
              <a:rPr lang="sv-SE" dirty="0"/>
              <a:t> for a different </a:t>
            </a:r>
            <a:r>
              <a:rPr lang="sv-SE" dirty="0" err="1"/>
              <a:t>reason</a:t>
            </a:r>
            <a:r>
              <a:rPr lang="sv-SE" dirty="0"/>
              <a:t>. </a:t>
            </a:r>
            <a:r>
              <a:rPr lang="sv-SE" dirty="0" err="1"/>
              <a:t>While</a:t>
            </a:r>
            <a:r>
              <a:rPr lang="sv-SE" dirty="0"/>
              <a:t> the UNHCR </a:t>
            </a:r>
            <a:r>
              <a:rPr lang="sv-SE" dirty="0" err="1"/>
              <a:t>initially</a:t>
            </a:r>
            <a:r>
              <a:rPr lang="sv-SE" dirty="0"/>
              <a:t> </a:t>
            </a:r>
            <a:r>
              <a:rPr lang="sv-SE" dirty="0" err="1"/>
              <a:t>focused</a:t>
            </a:r>
            <a:r>
              <a:rPr lang="sv-SE" dirty="0"/>
              <a:t> on </a:t>
            </a:r>
            <a:r>
              <a:rPr lang="sv-SE" dirty="0" err="1"/>
              <a:t>European</a:t>
            </a:r>
            <a:r>
              <a:rPr lang="sv-SE" dirty="0"/>
              <a:t> </a:t>
            </a:r>
            <a:r>
              <a:rPr lang="sv-SE" dirty="0" err="1"/>
              <a:t>refugees</a:t>
            </a:r>
            <a:r>
              <a:rPr lang="sv-SE" dirty="0"/>
              <a:t>, the focus on UNRWA </a:t>
            </a:r>
            <a:r>
              <a:rPr lang="sv-SE" dirty="0" err="1"/>
              <a:t>was</a:t>
            </a:r>
            <a:r>
              <a:rPr lang="sv-SE" dirty="0"/>
              <a:t> and still is </a:t>
            </a:r>
            <a:r>
              <a:rPr lang="sv-SE" dirty="0" err="1"/>
              <a:t>Palestinian</a:t>
            </a:r>
            <a:r>
              <a:rPr lang="sv-SE" dirty="0"/>
              <a:t> </a:t>
            </a:r>
            <a:r>
              <a:rPr lang="sv-SE" dirty="0" err="1"/>
              <a:t>refugees</a:t>
            </a:r>
            <a:r>
              <a:rPr lang="sv-SE" dirty="0"/>
              <a:t>, </a:t>
            </a:r>
            <a:r>
              <a:rPr lang="sv-SE" dirty="0" err="1"/>
              <a:t>following</a:t>
            </a:r>
            <a:r>
              <a:rPr lang="sv-SE" dirty="0"/>
              <a:t> the Arab-Israeli </a:t>
            </a:r>
            <a:r>
              <a:rPr lang="sv-SE" dirty="0" err="1"/>
              <a:t>conflict</a:t>
            </a:r>
            <a:r>
              <a:rPr lang="sv-SE" dirty="0"/>
              <a:t> in 1948. </a:t>
            </a:r>
            <a:r>
              <a:rPr lang="sv-SE" dirty="0" err="1"/>
              <a:t>Its</a:t>
            </a:r>
            <a:r>
              <a:rPr lang="sv-SE" dirty="0"/>
              <a:t> focus in </a:t>
            </a:r>
            <a:r>
              <a:rPr lang="sv-SE" dirty="0" err="1"/>
              <a:t>direct</a:t>
            </a:r>
            <a:r>
              <a:rPr lang="sv-SE" dirty="0"/>
              <a:t> relief and </a:t>
            </a:r>
            <a:r>
              <a:rPr lang="sv-SE" dirty="0" err="1"/>
              <a:t>works</a:t>
            </a:r>
            <a:r>
              <a:rPr lang="sv-SE" dirty="0"/>
              <a:t> </a:t>
            </a:r>
            <a:r>
              <a:rPr lang="sv-SE" dirty="0" err="1"/>
              <a:t>programmes</a:t>
            </a:r>
            <a:r>
              <a:rPr lang="sv-SE" dirty="0"/>
              <a:t> for </a:t>
            </a:r>
            <a:r>
              <a:rPr lang="sv-SE" dirty="0" err="1"/>
              <a:t>Palestinian</a:t>
            </a:r>
            <a:r>
              <a:rPr lang="sv-SE" dirty="0"/>
              <a:t> </a:t>
            </a:r>
            <a:r>
              <a:rPr lang="sv-SE" dirty="0" err="1"/>
              <a:t>refugees</a:t>
            </a:r>
            <a:r>
              <a:rPr lang="sv-SE" dirty="0"/>
              <a:t> </a:t>
            </a:r>
            <a:r>
              <a:rPr lang="sv-SE" dirty="0" err="1"/>
              <a:t>especially</a:t>
            </a:r>
            <a:r>
              <a:rPr lang="sv-SE" dirty="0"/>
              <a:t>, for </a:t>
            </a:r>
            <a:r>
              <a:rPr lang="sv-SE" dirty="0" err="1"/>
              <a:t>instance</a:t>
            </a:r>
            <a:r>
              <a:rPr lang="sv-SE" dirty="0"/>
              <a:t> </a:t>
            </a:r>
            <a:r>
              <a:rPr lang="sv-SE" dirty="0" err="1"/>
              <a:t>including</a:t>
            </a:r>
            <a:r>
              <a:rPr lang="sv-SE" dirty="0"/>
              <a:t> </a:t>
            </a:r>
            <a:r>
              <a:rPr lang="sv-SE" dirty="0" err="1"/>
              <a:t>education</a:t>
            </a:r>
            <a:r>
              <a:rPr lang="sv-SE" dirty="0"/>
              <a:t>, </a:t>
            </a:r>
            <a:r>
              <a:rPr lang="sv-SE" dirty="0" err="1"/>
              <a:t>health</a:t>
            </a:r>
            <a:r>
              <a:rPr lang="sv-SE" dirty="0"/>
              <a:t> </a:t>
            </a:r>
            <a:r>
              <a:rPr lang="sv-SE" dirty="0" err="1"/>
              <a:t>care</a:t>
            </a:r>
            <a:r>
              <a:rPr lang="sv-SE" dirty="0"/>
              <a:t>, social services as </a:t>
            </a:r>
            <a:r>
              <a:rPr lang="sv-SE" dirty="0" err="1"/>
              <a:t>well</a:t>
            </a:r>
            <a:r>
              <a:rPr lang="sv-SE" dirty="0"/>
              <a:t> as camp </a:t>
            </a:r>
            <a:r>
              <a:rPr lang="sv-SE" dirty="0" err="1"/>
              <a:t>infrastructure</a:t>
            </a:r>
            <a:r>
              <a:rPr lang="sv-SE" dirty="0"/>
              <a:t> and </a:t>
            </a:r>
            <a:r>
              <a:rPr lang="sv-SE" dirty="0" err="1"/>
              <a:t>improvements</a:t>
            </a:r>
            <a:r>
              <a:rPr lang="sv-SE" dirty="0"/>
              <a:t>, </a:t>
            </a:r>
            <a:r>
              <a:rPr lang="sv-SE" dirty="0" err="1"/>
              <a:t>including</a:t>
            </a:r>
            <a:r>
              <a:rPr lang="sv-SE" dirty="0"/>
              <a:t> in </a:t>
            </a:r>
            <a:r>
              <a:rPr lang="sv-SE" dirty="0" err="1"/>
              <a:t>times</a:t>
            </a:r>
            <a:r>
              <a:rPr lang="sv-SE" dirty="0"/>
              <a:t> </a:t>
            </a:r>
            <a:r>
              <a:rPr lang="sv-SE" dirty="0" err="1"/>
              <a:t>of</a:t>
            </a:r>
            <a:r>
              <a:rPr lang="sv-SE" dirty="0"/>
              <a:t> </a:t>
            </a:r>
            <a:r>
              <a:rPr lang="sv-SE" dirty="0" err="1"/>
              <a:t>conflict</a:t>
            </a:r>
            <a:r>
              <a:rPr lang="sv-SE" dirty="0"/>
              <a:t>. As a permanent solution to the </a:t>
            </a:r>
            <a:r>
              <a:rPr lang="sv-SE" dirty="0" err="1"/>
              <a:t>conflict</a:t>
            </a:r>
            <a:r>
              <a:rPr lang="sv-SE" dirty="0"/>
              <a:t> </a:t>
            </a:r>
            <a:r>
              <a:rPr lang="sv-SE" dirty="0" err="1"/>
              <a:t>between</a:t>
            </a:r>
            <a:r>
              <a:rPr lang="sv-SE" dirty="0"/>
              <a:t> Israel and Palestina has not </a:t>
            </a:r>
            <a:r>
              <a:rPr lang="sv-SE" dirty="0" err="1"/>
              <a:t>been</a:t>
            </a:r>
            <a:r>
              <a:rPr lang="sv-SE" dirty="0"/>
              <a:t> </a:t>
            </a:r>
            <a:r>
              <a:rPr lang="sv-SE" dirty="0" err="1"/>
              <a:t>reached</a:t>
            </a:r>
            <a:r>
              <a:rPr lang="sv-SE" dirty="0"/>
              <a:t>, the </a:t>
            </a:r>
            <a:r>
              <a:rPr lang="sv-SE" dirty="0" err="1"/>
              <a:t>mandate</a:t>
            </a:r>
            <a:r>
              <a:rPr lang="sv-SE" dirty="0"/>
              <a:t> </a:t>
            </a:r>
            <a:r>
              <a:rPr lang="sv-SE" dirty="0" err="1"/>
              <a:t>of</a:t>
            </a:r>
            <a:r>
              <a:rPr lang="sv-SE" dirty="0"/>
              <a:t> UNRWA has </a:t>
            </a:r>
            <a:r>
              <a:rPr lang="sv-SE" dirty="0" err="1"/>
              <a:t>been</a:t>
            </a:r>
            <a:r>
              <a:rPr lang="sv-SE" dirty="0"/>
              <a:t> </a:t>
            </a:r>
            <a:r>
              <a:rPr lang="sv-SE" dirty="0" err="1"/>
              <a:t>repeatedly</a:t>
            </a:r>
            <a:r>
              <a:rPr lang="sv-SE" dirty="0"/>
              <a:t> </a:t>
            </a:r>
            <a:r>
              <a:rPr lang="sv-SE" dirty="0" err="1"/>
              <a:t>renewed</a:t>
            </a:r>
            <a:r>
              <a:rPr lang="sv-SE" dirty="0"/>
              <a:t> </a:t>
            </a:r>
            <a:r>
              <a:rPr lang="sv-SE" dirty="0" err="1"/>
              <a:t>since</a:t>
            </a:r>
            <a:r>
              <a:rPr lang="sv-SE" dirty="0"/>
              <a:t> it </a:t>
            </a:r>
            <a:r>
              <a:rPr lang="sv-SE" dirty="0" err="1"/>
              <a:t>was</a:t>
            </a:r>
            <a:r>
              <a:rPr lang="sv-SE" dirty="0"/>
              <a:t> </a:t>
            </a:r>
            <a:r>
              <a:rPr lang="sv-SE" dirty="0" err="1"/>
              <a:t>established</a:t>
            </a:r>
            <a:r>
              <a:rPr lang="sv-SE" dirty="0"/>
              <a:t>. </a:t>
            </a:r>
          </a:p>
          <a:p>
            <a:pPr marL="749808" lvl="1" indent="-457200" algn="just">
              <a:buFont typeface="+mj-lt"/>
              <a:buAutoNum type="arabicPeriod"/>
            </a:pPr>
            <a:r>
              <a:rPr lang="sv-SE" dirty="0"/>
              <a:t>The </a:t>
            </a:r>
            <a:r>
              <a:rPr lang="sv-SE" b="1" dirty="0"/>
              <a:t>International </a:t>
            </a:r>
            <a:r>
              <a:rPr lang="sv-SE" b="1" dirty="0" err="1"/>
              <a:t>Organization</a:t>
            </a:r>
            <a:r>
              <a:rPr lang="sv-SE" b="1" dirty="0"/>
              <a:t> for Migration (IOM).</a:t>
            </a:r>
            <a:r>
              <a:rPr lang="sv-SE" b="0" baseline="30000" dirty="0"/>
              <a:t>27</a:t>
            </a:r>
            <a:r>
              <a:rPr lang="sv-SE" b="1" dirty="0"/>
              <a:t> </a:t>
            </a:r>
            <a:r>
              <a:rPr lang="sv-SE" dirty="0"/>
              <a:t>The IOM has </a:t>
            </a:r>
            <a:r>
              <a:rPr lang="sv-SE" dirty="0" err="1"/>
              <a:t>been</a:t>
            </a:r>
            <a:r>
              <a:rPr lang="sv-SE" dirty="0"/>
              <a:t> an organisation in </a:t>
            </a:r>
            <a:r>
              <a:rPr lang="sv-SE" dirty="0" err="1"/>
              <a:t>its</a:t>
            </a:r>
            <a:r>
              <a:rPr lang="sv-SE" dirty="0"/>
              <a:t> </a:t>
            </a:r>
            <a:r>
              <a:rPr lang="sv-SE" dirty="0" err="1"/>
              <a:t>own</a:t>
            </a:r>
            <a:r>
              <a:rPr lang="sv-SE" dirty="0"/>
              <a:t> right for </a:t>
            </a:r>
            <a:r>
              <a:rPr lang="sv-SE" dirty="0" err="1"/>
              <a:t>close</a:t>
            </a:r>
            <a:r>
              <a:rPr lang="sv-SE" dirty="0"/>
              <a:t> to </a:t>
            </a:r>
            <a:r>
              <a:rPr lang="sv-SE" dirty="0" err="1"/>
              <a:t>seven</a:t>
            </a:r>
            <a:r>
              <a:rPr lang="sv-SE" dirty="0"/>
              <a:t> </a:t>
            </a:r>
            <a:r>
              <a:rPr lang="sv-SE" dirty="0" err="1"/>
              <a:t>decades</a:t>
            </a:r>
            <a:r>
              <a:rPr lang="sv-SE" dirty="0"/>
              <a:t>, </a:t>
            </a:r>
            <a:r>
              <a:rPr lang="sv-SE" dirty="0" err="1"/>
              <a:t>but</a:t>
            </a:r>
            <a:r>
              <a:rPr lang="sv-SE" dirty="0"/>
              <a:t> </a:t>
            </a:r>
            <a:r>
              <a:rPr lang="sv-SE" dirty="0" err="1"/>
              <a:t>became</a:t>
            </a:r>
            <a:r>
              <a:rPr lang="sv-SE" dirty="0"/>
              <a:t> a </a:t>
            </a:r>
            <a:r>
              <a:rPr lang="sv-SE" dirty="0" err="1"/>
              <a:t>related</a:t>
            </a:r>
            <a:r>
              <a:rPr lang="sv-SE" dirty="0"/>
              <a:t> </a:t>
            </a:r>
            <a:r>
              <a:rPr lang="sv-SE" dirty="0" err="1"/>
              <a:t>agency</a:t>
            </a:r>
            <a:r>
              <a:rPr lang="sv-SE" dirty="0"/>
              <a:t> to the UN in 2016 and is </a:t>
            </a:r>
            <a:r>
              <a:rPr lang="sv-SE" dirty="0" err="1"/>
              <a:t>mandated</a:t>
            </a:r>
            <a:r>
              <a:rPr lang="sv-SE" dirty="0"/>
              <a:t> to assist migrants. The organisation </a:t>
            </a:r>
            <a:r>
              <a:rPr lang="sv-SE" dirty="0" err="1"/>
              <a:t>plays</a:t>
            </a:r>
            <a:r>
              <a:rPr lang="sv-SE" dirty="0"/>
              <a:t> a </a:t>
            </a:r>
            <a:r>
              <a:rPr lang="sv-SE" dirty="0" err="1"/>
              <a:t>key</a:t>
            </a:r>
            <a:r>
              <a:rPr lang="sv-SE" dirty="0"/>
              <a:t> </a:t>
            </a:r>
            <a:r>
              <a:rPr lang="sv-SE" dirty="0" err="1"/>
              <a:t>role</a:t>
            </a:r>
            <a:r>
              <a:rPr lang="sv-SE" dirty="0"/>
              <a:t> in </a:t>
            </a:r>
            <a:r>
              <a:rPr lang="sv-SE" dirty="0" err="1"/>
              <a:t>facilitating</a:t>
            </a:r>
            <a:r>
              <a:rPr lang="sv-SE" dirty="0"/>
              <a:t> migration </a:t>
            </a:r>
            <a:r>
              <a:rPr lang="sv-SE" dirty="0" err="1"/>
              <a:t>worldwide</a:t>
            </a:r>
            <a:r>
              <a:rPr lang="sv-SE" dirty="0"/>
              <a:t>, </a:t>
            </a:r>
            <a:r>
              <a:rPr lang="sv-SE" dirty="0" err="1"/>
              <a:t>working</a:t>
            </a:r>
            <a:r>
              <a:rPr lang="sv-SE" dirty="0"/>
              <a:t> </a:t>
            </a:r>
            <a:r>
              <a:rPr lang="sv-SE" dirty="0" err="1"/>
              <a:t>with</a:t>
            </a:r>
            <a:r>
              <a:rPr lang="sv-SE" dirty="0"/>
              <a:t> partners to </a:t>
            </a:r>
            <a:r>
              <a:rPr lang="sv-SE" dirty="0" err="1"/>
              <a:t>meet</a:t>
            </a:r>
            <a:r>
              <a:rPr lang="sv-SE" dirty="0"/>
              <a:t> </a:t>
            </a:r>
            <a:r>
              <a:rPr lang="sv-SE" dirty="0" err="1"/>
              <a:t>operational</a:t>
            </a:r>
            <a:r>
              <a:rPr lang="sv-SE" dirty="0"/>
              <a:t> </a:t>
            </a:r>
            <a:r>
              <a:rPr lang="sv-SE" dirty="0" err="1"/>
              <a:t>challenges</a:t>
            </a:r>
            <a:r>
              <a:rPr lang="sv-SE" dirty="0"/>
              <a:t> </a:t>
            </a:r>
            <a:r>
              <a:rPr lang="sv-SE" dirty="0" err="1"/>
              <a:t>of</a:t>
            </a:r>
            <a:r>
              <a:rPr lang="sv-SE" dirty="0"/>
              <a:t> migration, </a:t>
            </a:r>
            <a:r>
              <a:rPr lang="sv-SE" dirty="0" err="1"/>
              <a:t>enhance</a:t>
            </a:r>
            <a:r>
              <a:rPr lang="sv-SE" dirty="0"/>
              <a:t> </a:t>
            </a:r>
            <a:r>
              <a:rPr lang="sv-SE" dirty="0" err="1"/>
              <a:t>understanding</a:t>
            </a:r>
            <a:r>
              <a:rPr lang="sv-SE" dirty="0"/>
              <a:t> </a:t>
            </a:r>
            <a:r>
              <a:rPr lang="sv-SE" dirty="0" err="1"/>
              <a:t>of</a:t>
            </a:r>
            <a:r>
              <a:rPr lang="sv-SE" dirty="0"/>
              <a:t> migration, </a:t>
            </a:r>
            <a:r>
              <a:rPr lang="sv-SE" dirty="0" err="1"/>
              <a:t>encourage</a:t>
            </a:r>
            <a:r>
              <a:rPr lang="sv-SE" dirty="0"/>
              <a:t> social and </a:t>
            </a:r>
            <a:r>
              <a:rPr lang="sv-SE" dirty="0" err="1"/>
              <a:t>economic</a:t>
            </a:r>
            <a:r>
              <a:rPr lang="sv-SE" dirty="0"/>
              <a:t> </a:t>
            </a:r>
            <a:r>
              <a:rPr lang="sv-SE" dirty="0" err="1"/>
              <a:t>development</a:t>
            </a:r>
            <a:r>
              <a:rPr lang="sv-SE" dirty="0"/>
              <a:t> via migration as </a:t>
            </a:r>
            <a:r>
              <a:rPr lang="sv-SE" dirty="0" err="1"/>
              <a:t>well</a:t>
            </a:r>
            <a:r>
              <a:rPr lang="sv-SE" dirty="0"/>
              <a:t> as </a:t>
            </a:r>
            <a:r>
              <a:rPr lang="sv-SE" dirty="0" err="1"/>
              <a:t>uphold</a:t>
            </a:r>
            <a:r>
              <a:rPr lang="sv-SE" dirty="0"/>
              <a:t> the human </a:t>
            </a:r>
            <a:r>
              <a:rPr lang="sv-SE" dirty="0" err="1"/>
              <a:t>dignity</a:t>
            </a:r>
            <a:r>
              <a:rPr lang="sv-SE" dirty="0"/>
              <a:t> and </a:t>
            </a:r>
            <a:r>
              <a:rPr lang="sv-SE" dirty="0" err="1"/>
              <a:t>wellbeing</a:t>
            </a:r>
            <a:r>
              <a:rPr lang="sv-SE" dirty="0"/>
              <a:t> </a:t>
            </a:r>
            <a:r>
              <a:rPr lang="sv-SE" dirty="0" err="1"/>
              <a:t>of</a:t>
            </a:r>
            <a:r>
              <a:rPr lang="sv-SE" dirty="0"/>
              <a:t> migrants. The IOM </a:t>
            </a:r>
            <a:r>
              <a:rPr lang="sv-SE" dirty="0" err="1"/>
              <a:t>primarily</a:t>
            </a:r>
            <a:r>
              <a:rPr lang="sv-SE" dirty="0"/>
              <a:t> </a:t>
            </a:r>
            <a:r>
              <a:rPr lang="sv-SE" dirty="0" err="1"/>
              <a:t>focuses</a:t>
            </a:r>
            <a:r>
              <a:rPr lang="sv-SE" dirty="0"/>
              <a:t> on migrants in </a:t>
            </a:r>
            <a:r>
              <a:rPr lang="sv-SE" dirty="0" err="1"/>
              <a:t>need</a:t>
            </a:r>
            <a:r>
              <a:rPr lang="sv-SE" dirty="0"/>
              <a:t> and in situations </a:t>
            </a:r>
            <a:r>
              <a:rPr lang="sv-SE" dirty="0" err="1"/>
              <a:t>of</a:t>
            </a:r>
            <a:r>
              <a:rPr lang="sv-SE" dirty="0"/>
              <a:t> </a:t>
            </a:r>
            <a:r>
              <a:rPr lang="sv-SE" dirty="0" err="1"/>
              <a:t>vulnerability</a:t>
            </a:r>
            <a:r>
              <a:rPr lang="sv-SE" dirty="0"/>
              <a:t>, for </a:t>
            </a:r>
            <a:r>
              <a:rPr lang="sv-SE" dirty="0" err="1"/>
              <a:t>instance</a:t>
            </a:r>
            <a:r>
              <a:rPr lang="sv-SE" dirty="0"/>
              <a:t> </a:t>
            </a:r>
            <a:r>
              <a:rPr lang="sv-SE" dirty="0" err="1"/>
              <a:t>those</a:t>
            </a:r>
            <a:r>
              <a:rPr lang="sv-SE" dirty="0"/>
              <a:t> </a:t>
            </a:r>
            <a:r>
              <a:rPr lang="sv-SE" dirty="0" err="1"/>
              <a:t>requiring</a:t>
            </a:r>
            <a:r>
              <a:rPr lang="sv-SE" dirty="0"/>
              <a:t> </a:t>
            </a:r>
            <a:r>
              <a:rPr lang="sv-SE" dirty="0" err="1"/>
              <a:t>humanitarian</a:t>
            </a:r>
            <a:r>
              <a:rPr lang="sv-SE" dirty="0"/>
              <a:t> </a:t>
            </a:r>
            <a:r>
              <a:rPr lang="sv-SE" dirty="0" err="1"/>
              <a:t>assistance</a:t>
            </a:r>
            <a:r>
              <a:rPr lang="sv-SE" dirty="0"/>
              <a:t> in the </a:t>
            </a:r>
            <a:r>
              <a:rPr lang="sv-SE" dirty="0" err="1"/>
              <a:t>aftermath</a:t>
            </a:r>
            <a:r>
              <a:rPr lang="sv-SE" dirty="0"/>
              <a:t> </a:t>
            </a:r>
            <a:r>
              <a:rPr lang="sv-SE" dirty="0" err="1"/>
              <a:t>of</a:t>
            </a:r>
            <a:r>
              <a:rPr lang="sv-SE" dirty="0"/>
              <a:t> </a:t>
            </a:r>
            <a:r>
              <a:rPr lang="sv-SE" dirty="0" err="1"/>
              <a:t>harsh</a:t>
            </a:r>
            <a:r>
              <a:rPr lang="sv-SE" dirty="0"/>
              <a:t> </a:t>
            </a:r>
            <a:r>
              <a:rPr lang="sv-SE" dirty="0" err="1"/>
              <a:t>weather</a:t>
            </a:r>
            <a:r>
              <a:rPr lang="sv-SE" dirty="0"/>
              <a:t>, </a:t>
            </a:r>
            <a:r>
              <a:rPr lang="sv-SE" dirty="0" err="1"/>
              <a:t>conflict</a:t>
            </a:r>
            <a:r>
              <a:rPr lang="sv-SE" dirty="0"/>
              <a:t> or </a:t>
            </a:r>
            <a:r>
              <a:rPr lang="sv-SE" dirty="0" err="1"/>
              <a:t>persecution</a:t>
            </a:r>
            <a:r>
              <a:rPr lang="sv-SE" dirty="0"/>
              <a:t>, or for </a:t>
            </a:r>
            <a:r>
              <a:rPr lang="sv-SE" dirty="0" err="1"/>
              <a:t>those</a:t>
            </a:r>
            <a:r>
              <a:rPr lang="sv-SE" dirty="0"/>
              <a:t> migrants </a:t>
            </a:r>
            <a:r>
              <a:rPr lang="sv-SE" dirty="0" err="1"/>
              <a:t>who</a:t>
            </a:r>
            <a:r>
              <a:rPr lang="sv-SE" dirty="0"/>
              <a:t> </a:t>
            </a:r>
            <a:r>
              <a:rPr lang="sv-SE" dirty="0" err="1"/>
              <a:t>have</a:t>
            </a:r>
            <a:r>
              <a:rPr lang="sv-SE" dirty="0"/>
              <a:t> </a:t>
            </a:r>
            <a:r>
              <a:rPr lang="sv-SE" dirty="0" err="1"/>
              <a:t>become</a:t>
            </a:r>
            <a:r>
              <a:rPr lang="sv-SE" dirty="0"/>
              <a:t> </a:t>
            </a:r>
            <a:r>
              <a:rPr lang="sv-SE" dirty="0" err="1"/>
              <a:t>stranded</a:t>
            </a:r>
            <a:r>
              <a:rPr lang="sv-SE" dirty="0"/>
              <a:t>. </a:t>
            </a:r>
          </a:p>
          <a:p>
            <a:endParaRPr lang="sv-SE" dirty="0"/>
          </a:p>
        </p:txBody>
      </p:sp>
      <p:sp>
        <p:nvSpPr>
          <p:cNvPr id="4" name="Platshållare för bildnummer 3"/>
          <p:cNvSpPr>
            <a:spLocks noGrp="1"/>
          </p:cNvSpPr>
          <p:nvPr>
            <p:ph type="sldNum" sz="quarter" idx="5"/>
          </p:nvPr>
        </p:nvSpPr>
        <p:spPr/>
        <p:txBody>
          <a:bodyPr/>
          <a:lstStyle/>
          <a:p>
            <a:fld id="{1434DF07-D65D-4BAF-A475-0EB9A95F2A5A}" type="slidenum">
              <a:rPr lang="sv-SE" smtClean="0"/>
              <a:t>13</a:t>
            </a:fld>
            <a:endParaRPr lang="sv-SE"/>
          </a:p>
        </p:txBody>
      </p:sp>
    </p:spTree>
    <p:extLst>
      <p:ext uri="{BB962C8B-B14F-4D97-AF65-F5344CB8AC3E}">
        <p14:creationId xmlns:p14="http://schemas.microsoft.com/office/powerpoint/2010/main" val="320294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34DF07-D65D-4BAF-A475-0EB9A95F2A5A}" type="slidenum">
              <a:rPr lang="sv-SE" smtClean="0"/>
              <a:t>14</a:t>
            </a:fld>
            <a:endParaRPr lang="sv-SE"/>
          </a:p>
        </p:txBody>
      </p:sp>
    </p:spTree>
    <p:extLst>
      <p:ext uri="{BB962C8B-B14F-4D97-AF65-F5344CB8AC3E}">
        <p14:creationId xmlns:p14="http://schemas.microsoft.com/office/powerpoint/2010/main" val="2408815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1434DF07-D65D-4BAF-A475-0EB9A95F2A5A}" type="slidenum">
              <a:rPr lang="sv-SE" smtClean="0"/>
              <a:t>20</a:t>
            </a:fld>
            <a:endParaRPr lang="sv-SE"/>
          </a:p>
        </p:txBody>
      </p:sp>
    </p:spTree>
    <p:extLst>
      <p:ext uri="{BB962C8B-B14F-4D97-AF65-F5344CB8AC3E}">
        <p14:creationId xmlns:p14="http://schemas.microsoft.com/office/powerpoint/2010/main" val="4020442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1009FB-07CC-450D-9A25-E526D145804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221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1009FB-07CC-450D-9A25-E526D145804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744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mj-lt"/>
              <a:buNone/>
            </a:pPr>
            <a:r>
              <a:rPr lang="sv-SE" b="1" dirty="0" err="1"/>
              <a:t>Introducing</a:t>
            </a:r>
            <a:r>
              <a:rPr lang="sv-SE" b="1" dirty="0"/>
              <a:t> the </a:t>
            </a:r>
            <a:r>
              <a:rPr lang="sv-SE" b="1" dirty="0" err="1"/>
              <a:t>displaced</a:t>
            </a:r>
            <a:endParaRPr lang="sv-SE" b="1" dirty="0"/>
          </a:p>
          <a:p>
            <a:pPr marL="0" indent="0" algn="just">
              <a:buFont typeface="+mj-lt"/>
              <a:buNone/>
            </a:pPr>
            <a:r>
              <a:rPr lang="sv-SE" b="0" dirty="0"/>
              <a:t>The </a:t>
            </a:r>
            <a:r>
              <a:rPr lang="sv-SE" b="0" dirty="0" err="1"/>
              <a:t>previous</a:t>
            </a:r>
            <a:r>
              <a:rPr lang="sv-SE" b="0" dirty="0"/>
              <a:t> </a:t>
            </a:r>
            <a:r>
              <a:rPr lang="sv-SE" b="0" dirty="0" err="1"/>
              <a:t>module</a:t>
            </a:r>
            <a:r>
              <a:rPr lang="sv-SE" b="0" dirty="0"/>
              <a:t> </a:t>
            </a:r>
            <a:r>
              <a:rPr lang="sv-SE" b="0" dirty="0" err="1"/>
              <a:t>finished</a:t>
            </a:r>
            <a:r>
              <a:rPr lang="sv-SE" b="0" dirty="0"/>
              <a:t> off by </a:t>
            </a:r>
            <a:r>
              <a:rPr lang="sv-SE" b="0" dirty="0" err="1"/>
              <a:t>introducing</a:t>
            </a:r>
            <a:r>
              <a:rPr lang="sv-SE" b="0" dirty="0"/>
              <a:t> the terms </a:t>
            </a:r>
            <a:r>
              <a:rPr lang="sv-SE" b="0" dirty="0" err="1"/>
              <a:t>displacement</a:t>
            </a:r>
            <a:r>
              <a:rPr lang="sv-SE" b="0" dirty="0"/>
              <a:t> and </a:t>
            </a:r>
            <a:r>
              <a:rPr lang="sv-SE" b="0" dirty="0" err="1"/>
              <a:t>displaced</a:t>
            </a:r>
            <a:r>
              <a:rPr lang="sv-SE" b="0" dirty="0"/>
              <a:t> persons, and </a:t>
            </a:r>
            <a:r>
              <a:rPr lang="sv-SE" b="0" dirty="0" err="1"/>
              <a:t>highlighted</a:t>
            </a:r>
            <a:r>
              <a:rPr lang="sv-SE" b="0" dirty="0"/>
              <a:t> </a:t>
            </a:r>
            <a:r>
              <a:rPr lang="sv-SE" b="0" dirty="0" err="1"/>
              <a:t>that</a:t>
            </a:r>
            <a:r>
              <a:rPr lang="sv-SE" b="0" dirty="0"/>
              <a:t> </a:t>
            </a:r>
            <a:r>
              <a:rPr lang="sv-SE" b="0" dirty="0" err="1"/>
              <a:t>these</a:t>
            </a:r>
            <a:r>
              <a:rPr lang="sv-SE" b="0" dirty="0"/>
              <a:t> </a:t>
            </a:r>
            <a:r>
              <a:rPr lang="sv-SE" b="0" dirty="0" err="1"/>
              <a:t>concepts</a:t>
            </a:r>
            <a:r>
              <a:rPr lang="sv-SE" b="0" dirty="0"/>
              <a:t> </a:t>
            </a:r>
            <a:r>
              <a:rPr lang="sv-SE" b="0" dirty="0" err="1"/>
              <a:t>are</a:t>
            </a:r>
            <a:r>
              <a:rPr lang="sv-SE" b="0" dirty="0"/>
              <a:t> </a:t>
            </a:r>
            <a:r>
              <a:rPr lang="sv-SE" b="0" dirty="0" err="1"/>
              <a:t>highly</a:t>
            </a:r>
            <a:r>
              <a:rPr lang="sv-SE" b="0" dirty="0"/>
              <a:t> </a:t>
            </a:r>
            <a:r>
              <a:rPr lang="sv-SE" b="0" dirty="0" err="1"/>
              <a:t>linked</a:t>
            </a:r>
            <a:r>
              <a:rPr lang="sv-SE" b="0" dirty="0"/>
              <a:t> to the </a:t>
            </a:r>
            <a:r>
              <a:rPr lang="sv-SE" b="0" dirty="0" err="1"/>
              <a:t>idea</a:t>
            </a:r>
            <a:r>
              <a:rPr lang="sv-SE" b="0" dirty="0"/>
              <a:t> </a:t>
            </a:r>
            <a:r>
              <a:rPr lang="sv-SE" b="0" dirty="0" err="1"/>
              <a:t>that</a:t>
            </a:r>
            <a:r>
              <a:rPr lang="sv-SE" b="0" dirty="0"/>
              <a:t> </a:t>
            </a:r>
            <a:r>
              <a:rPr lang="sv-SE" b="0" dirty="0" err="1"/>
              <a:t>certain</a:t>
            </a:r>
            <a:r>
              <a:rPr lang="sv-SE" b="0" dirty="0"/>
              <a:t> </a:t>
            </a:r>
            <a:r>
              <a:rPr lang="sv-SE" b="0" dirty="0" err="1"/>
              <a:t>types</a:t>
            </a:r>
            <a:r>
              <a:rPr lang="sv-SE" b="0" dirty="0"/>
              <a:t> </a:t>
            </a:r>
            <a:r>
              <a:rPr lang="sv-SE" b="0" dirty="0" err="1"/>
              <a:t>of</a:t>
            </a:r>
            <a:r>
              <a:rPr lang="sv-SE" b="0" dirty="0"/>
              <a:t> </a:t>
            </a:r>
            <a:r>
              <a:rPr lang="sv-SE" b="0" dirty="0" err="1"/>
              <a:t>movement</a:t>
            </a:r>
            <a:r>
              <a:rPr lang="sv-SE" b="0" dirty="0"/>
              <a:t> </a:t>
            </a:r>
            <a:r>
              <a:rPr lang="sv-SE" b="0" dirty="0" err="1"/>
              <a:t>are</a:t>
            </a:r>
            <a:r>
              <a:rPr lang="sv-SE" b="0" dirty="0"/>
              <a:t> </a:t>
            </a:r>
            <a:r>
              <a:rPr lang="sv-SE" b="0" dirty="0" err="1"/>
              <a:t>forced</a:t>
            </a:r>
            <a:r>
              <a:rPr lang="sv-SE" b="0" dirty="0"/>
              <a:t> or </a:t>
            </a:r>
            <a:r>
              <a:rPr lang="sv-SE" b="0" dirty="0" err="1"/>
              <a:t>coerced</a:t>
            </a:r>
            <a:r>
              <a:rPr lang="sv-SE" b="0" dirty="0"/>
              <a:t>. </a:t>
            </a:r>
            <a:r>
              <a:rPr lang="sv-SE" b="0" dirty="0" err="1"/>
              <a:t>Module</a:t>
            </a:r>
            <a:r>
              <a:rPr lang="sv-SE" b="0" dirty="0"/>
              <a:t> 2 </a:t>
            </a:r>
            <a:r>
              <a:rPr lang="sv-SE" b="0" dirty="0" err="1"/>
              <a:t>moreover</a:t>
            </a:r>
            <a:r>
              <a:rPr lang="sv-SE" b="0" dirty="0"/>
              <a:t> </a:t>
            </a:r>
            <a:r>
              <a:rPr lang="sv-SE" b="0" dirty="0" err="1"/>
              <a:t>highlighted</a:t>
            </a:r>
            <a:r>
              <a:rPr lang="sv-SE" b="0" dirty="0"/>
              <a:t> </a:t>
            </a:r>
            <a:r>
              <a:rPr lang="sv-SE" b="0" dirty="0" err="1"/>
              <a:t>that</a:t>
            </a:r>
            <a:r>
              <a:rPr lang="sv-SE" b="0" dirty="0"/>
              <a:t>, </a:t>
            </a:r>
            <a:r>
              <a:rPr lang="sv-SE" b="0" dirty="0" err="1"/>
              <a:t>although</a:t>
            </a:r>
            <a:r>
              <a:rPr lang="sv-SE" b="0" dirty="0"/>
              <a:t> </a:t>
            </a:r>
            <a:r>
              <a:rPr lang="sv-SE" b="0" dirty="0" err="1"/>
              <a:t>defined</a:t>
            </a:r>
            <a:r>
              <a:rPr lang="sv-SE" b="0" dirty="0"/>
              <a:t> </a:t>
            </a:r>
            <a:r>
              <a:rPr lang="sv-SE" b="0" dirty="0" err="1"/>
              <a:t>categories</a:t>
            </a:r>
            <a:r>
              <a:rPr lang="sv-SE" b="0" dirty="0"/>
              <a:t> </a:t>
            </a:r>
            <a:r>
              <a:rPr lang="sv-SE" b="0" dirty="0" err="1"/>
              <a:t>rarely</a:t>
            </a:r>
            <a:r>
              <a:rPr lang="sv-SE" b="0" dirty="0"/>
              <a:t> fit the </a:t>
            </a:r>
            <a:r>
              <a:rPr lang="sv-SE" b="0" dirty="0" err="1"/>
              <a:t>complexities</a:t>
            </a:r>
            <a:r>
              <a:rPr lang="sv-SE" b="0" dirty="0"/>
              <a:t> </a:t>
            </a:r>
            <a:r>
              <a:rPr lang="sv-SE" b="0" dirty="0" err="1"/>
              <a:t>of</a:t>
            </a:r>
            <a:r>
              <a:rPr lang="sv-SE" b="0" dirty="0"/>
              <a:t> </a:t>
            </a:r>
            <a:r>
              <a:rPr lang="sv-SE" b="0" dirty="0" err="1"/>
              <a:t>people’s</a:t>
            </a:r>
            <a:r>
              <a:rPr lang="sv-SE" b="0" dirty="0"/>
              <a:t> </a:t>
            </a:r>
            <a:r>
              <a:rPr lang="sv-SE" b="0" dirty="0" err="1"/>
              <a:t>lives</a:t>
            </a:r>
            <a:r>
              <a:rPr lang="sv-SE" b="0" dirty="0"/>
              <a:t>, </a:t>
            </a:r>
            <a:r>
              <a:rPr lang="sv-SE" b="0" dirty="0" err="1"/>
              <a:t>they</a:t>
            </a:r>
            <a:r>
              <a:rPr lang="sv-SE" b="0" dirty="0"/>
              <a:t> </a:t>
            </a:r>
            <a:r>
              <a:rPr lang="sv-SE" b="0" dirty="0" err="1"/>
              <a:t>are</a:t>
            </a:r>
            <a:r>
              <a:rPr lang="sv-SE" b="0" dirty="0"/>
              <a:t> </a:t>
            </a:r>
            <a:r>
              <a:rPr lang="sv-SE" b="0" dirty="0" err="1"/>
              <a:t>useful</a:t>
            </a:r>
            <a:r>
              <a:rPr lang="sv-SE" b="0" dirty="0"/>
              <a:t> and in </a:t>
            </a:r>
            <a:r>
              <a:rPr lang="sv-SE" b="0" dirty="0" err="1"/>
              <a:t>certain</a:t>
            </a:r>
            <a:r>
              <a:rPr lang="sv-SE" b="0" dirty="0"/>
              <a:t> </a:t>
            </a:r>
            <a:r>
              <a:rPr lang="sv-SE" b="0" dirty="0" err="1"/>
              <a:t>cases</a:t>
            </a:r>
            <a:r>
              <a:rPr lang="sv-SE" b="0" dirty="0"/>
              <a:t> </a:t>
            </a:r>
            <a:r>
              <a:rPr lang="sv-SE" b="0" dirty="0" err="1"/>
              <a:t>even</a:t>
            </a:r>
            <a:r>
              <a:rPr lang="sv-SE" b="0" dirty="0"/>
              <a:t> </a:t>
            </a:r>
            <a:r>
              <a:rPr lang="sv-SE" b="0" dirty="0" err="1"/>
              <a:t>needed</a:t>
            </a:r>
            <a:r>
              <a:rPr lang="sv-SE" b="0" dirty="0"/>
              <a:t>, as </a:t>
            </a:r>
            <a:r>
              <a:rPr lang="sv-SE" b="0" dirty="0" err="1"/>
              <a:t>they</a:t>
            </a:r>
            <a:r>
              <a:rPr lang="sv-SE" b="0" dirty="0"/>
              <a:t> </a:t>
            </a:r>
            <a:r>
              <a:rPr lang="sv-SE" b="0" dirty="0" err="1"/>
              <a:t>have</a:t>
            </a:r>
            <a:r>
              <a:rPr lang="sv-SE" b="0" dirty="0"/>
              <a:t> </a:t>
            </a:r>
            <a:r>
              <a:rPr lang="sv-SE" b="0" dirty="0" err="1"/>
              <a:t>bearings</a:t>
            </a:r>
            <a:r>
              <a:rPr lang="sv-SE" b="0" dirty="0"/>
              <a:t> on the obligations </a:t>
            </a:r>
            <a:r>
              <a:rPr lang="sv-SE" b="0" dirty="0" err="1"/>
              <a:t>of</a:t>
            </a:r>
            <a:r>
              <a:rPr lang="sv-SE" b="0" dirty="0"/>
              <a:t> the </a:t>
            </a:r>
            <a:r>
              <a:rPr lang="sv-SE" b="0" dirty="0" err="1"/>
              <a:t>state</a:t>
            </a:r>
            <a:r>
              <a:rPr lang="sv-SE" b="0" dirty="0"/>
              <a:t> and on the international </a:t>
            </a:r>
            <a:r>
              <a:rPr lang="sv-SE" b="0" dirty="0" err="1"/>
              <a:t>community</a:t>
            </a:r>
            <a:r>
              <a:rPr lang="sv-SE" b="0" dirty="0"/>
              <a:t>. </a:t>
            </a:r>
            <a:r>
              <a:rPr lang="sv-SE" b="0" dirty="0" err="1"/>
              <a:t>These</a:t>
            </a:r>
            <a:r>
              <a:rPr lang="sv-SE" b="0" dirty="0"/>
              <a:t> </a:t>
            </a:r>
            <a:r>
              <a:rPr lang="sv-SE" b="0" dirty="0" err="1"/>
              <a:t>two</a:t>
            </a:r>
            <a:r>
              <a:rPr lang="sv-SE" b="0" dirty="0"/>
              <a:t> </a:t>
            </a:r>
            <a:r>
              <a:rPr lang="sv-SE" b="0" dirty="0" err="1"/>
              <a:t>statements</a:t>
            </a:r>
            <a:r>
              <a:rPr lang="sv-SE" b="0" dirty="0"/>
              <a:t> </a:t>
            </a:r>
            <a:r>
              <a:rPr lang="sv-SE" b="0" dirty="0" err="1"/>
              <a:t>bring</a:t>
            </a:r>
            <a:r>
              <a:rPr lang="sv-SE" b="0" dirty="0"/>
              <a:t> </a:t>
            </a:r>
            <a:r>
              <a:rPr lang="sv-SE" b="0" dirty="0" err="1"/>
              <a:t>us</a:t>
            </a:r>
            <a:r>
              <a:rPr lang="sv-SE" b="0" dirty="0"/>
              <a:t> to the </a:t>
            </a:r>
            <a:r>
              <a:rPr lang="sv-SE" b="0" dirty="0" err="1"/>
              <a:t>purpose</a:t>
            </a:r>
            <a:r>
              <a:rPr lang="sv-SE" b="0" dirty="0"/>
              <a:t> </a:t>
            </a:r>
            <a:r>
              <a:rPr lang="sv-SE" b="0" dirty="0" err="1"/>
              <a:t>of</a:t>
            </a:r>
            <a:r>
              <a:rPr lang="sv-SE" b="0" dirty="0"/>
              <a:t> the </a:t>
            </a:r>
            <a:r>
              <a:rPr lang="sv-SE" b="0" dirty="0" err="1"/>
              <a:t>first</a:t>
            </a:r>
            <a:r>
              <a:rPr lang="sv-SE" b="0" dirty="0"/>
              <a:t> </a:t>
            </a:r>
            <a:r>
              <a:rPr lang="sv-SE" b="0" dirty="0" err="1"/>
              <a:t>section</a:t>
            </a:r>
            <a:r>
              <a:rPr lang="sv-SE" b="0" dirty="0"/>
              <a:t> in </a:t>
            </a:r>
            <a:r>
              <a:rPr lang="sv-SE" b="0" dirty="0" err="1"/>
              <a:t>this</a:t>
            </a:r>
            <a:r>
              <a:rPr lang="sv-SE" b="0" dirty="0"/>
              <a:t> </a:t>
            </a:r>
            <a:r>
              <a:rPr lang="sv-SE" b="0" dirty="0" err="1"/>
              <a:t>module</a:t>
            </a:r>
            <a:r>
              <a:rPr lang="sv-SE" b="0" dirty="0"/>
              <a:t>, </a:t>
            </a:r>
            <a:r>
              <a:rPr lang="sv-SE" b="0" dirty="0" err="1"/>
              <a:t>namely</a:t>
            </a:r>
            <a:r>
              <a:rPr lang="sv-SE" b="0" dirty="0"/>
              <a:t> to </a:t>
            </a:r>
            <a:r>
              <a:rPr lang="sv-SE" b="0" dirty="0" err="1"/>
              <a:t>introduce</a:t>
            </a:r>
            <a:r>
              <a:rPr lang="sv-SE" b="0" dirty="0"/>
              <a:t> the </a:t>
            </a:r>
            <a:r>
              <a:rPr lang="sv-SE" b="0" dirty="0" err="1"/>
              <a:t>displaced</a:t>
            </a:r>
            <a:r>
              <a:rPr lang="sv-SE" b="0" dirty="0"/>
              <a:t> persons (or as </a:t>
            </a:r>
            <a:r>
              <a:rPr lang="sv-SE" b="0" dirty="0" err="1"/>
              <a:t>some</a:t>
            </a:r>
            <a:r>
              <a:rPr lang="sv-SE" b="0" dirty="0"/>
              <a:t> call </a:t>
            </a:r>
            <a:r>
              <a:rPr lang="sv-SE" b="0" dirty="0" err="1"/>
              <a:t>them</a:t>
            </a:r>
            <a:r>
              <a:rPr lang="sv-SE" b="0" dirty="0"/>
              <a:t>, </a:t>
            </a:r>
            <a:r>
              <a:rPr lang="sv-SE" b="0" i="1" dirty="0" err="1"/>
              <a:t>displacees</a:t>
            </a:r>
            <a:r>
              <a:rPr lang="sv-SE" b="0" i="0" dirty="0"/>
              <a:t>) in</a:t>
            </a:r>
            <a:r>
              <a:rPr lang="sv-SE" b="0" dirty="0"/>
              <a:t> </a:t>
            </a:r>
            <a:r>
              <a:rPr lang="sv-SE" b="0" dirty="0" err="1"/>
              <a:t>greater</a:t>
            </a:r>
            <a:r>
              <a:rPr lang="sv-SE" b="0" dirty="0"/>
              <a:t> </a:t>
            </a:r>
            <a:r>
              <a:rPr lang="sv-SE" b="0" dirty="0" err="1"/>
              <a:t>detail</a:t>
            </a:r>
            <a:r>
              <a:rPr lang="sv-SE" b="0" dirty="0"/>
              <a:t>. </a:t>
            </a:r>
            <a:r>
              <a:rPr lang="sv-SE" b="0" dirty="0" err="1"/>
              <a:t>We</a:t>
            </a:r>
            <a:r>
              <a:rPr lang="sv-SE" b="0" dirty="0"/>
              <a:t> </a:t>
            </a:r>
            <a:r>
              <a:rPr lang="sv-SE" b="0" dirty="0" err="1"/>
              <a:t>will</a:t>
            </a:r>
            <a:r>
              <a:rPr lang="sv-SE" b="0" dirty="0"/>
              <a:t> </a:t>
            </a:r>
            <a:r>
              <a:rPr lang="sv-SE" b="0" dirty="0" err="1"/>
              <a:t>soon</a:t>
            </a:r>
            <a:r>
              <a:rPr lang="sv-SE" b="0" dirty="0"/>
              <a:t> </a:t>
            </a:r>
            <a:r>
              <a:rPr lang="sv-SE" b="0" dirty="0" err="1"/>
              <a:t>realize</a:t>
            </a:r>
            <a:r>
              <a:rPr lang="sv-SE" b="0" dirty="0"/>
              <a:t> </a:t>
            </a:r>
            <a:r>
              <a:rPr lang="sv-SE" b="0" dirty="0" err="1"/>
              <a:t>that</a:t>
            </a:r>
            <a:r>
              <a:rPr lang="sv-SE" b="0" dirty="0"/>
              <a:t> </a:t>
            </a:r>
            <a:r>
              <a:rPr lang="sv-SE" b="0" dirty="0" err="1"/>
              <a:t>displaced</a:t>
            </a:r>
            <a:r>
              <a:rPr lang="sv-SE" b="0" dirty="0"/>
              <a:t> persons </a:t>
            </a:r>
            <a:r>
              <a:rPr lang="sv-SE" b="0" dirty="0" err="1"/>
              <a:t>can</a:t>
            </a:r>
            <a:r>
              <a:rPr lang="sv-SE" b="0" dirty="0"/>
              <a:t> be </a:t>
            </a:r>
            <a:r>
              <a:rPr lang="sv-SE" b="0" dirty="0" err="1"/>
              <a:t>referred</a:t>
            </a:r>
            <a:r>
              <a:rPr lang="sv-SE" b="0" dirty="0"/>
              <a:t> to in a </a:t>
            </a:r>
            <a:r>
              <a:rPr lang="sv-SE" b="0" dirty="0" err="1"/>
              <a:t>number</a:t>
            </a:r>
            <a:r>
              <a:rPr lang="sv-SE" b="0" dirty="0"/>
              <a:t> </a:t>
            </a:r>
            <a:r>
              <a:rPr lang="sv-SE" b="0" dirty="0" err="1"/>
              <a:t>of</a:t>
            </a:r>
            <a:r>
              <a:rPr lang="sv-SE" b="0" dirty="0"/>
              <a:t> </a:t>
            </a:r>
            <a:r>
              <a:rPr lang="sv-SE" b="0" dirty="0" err="1"/>
              <a:t>ways</a:t>
            </a:r>
            <a:r>
              <a:rPr lang="sv-SE" b="0" dirty="0"/>
              <a:t>, </a:t>
            </a:r>
            <a:r>
              <a:rPr lang="sv-SE" b="0" dirty="0" err="1"/>
              <a:t>that</a:t>
            </a:r>
            <a:r>
              <a:rPr lang="sv-SE" b="0" dirty="0"/>
              <a:t> </a:t>
            </a:r>
            <a:r>
              <a:rPr lang="sv-SE" b="0" dirty="0" err="1"/>
              <a:t>there</a:t>
            </a:r>
            <a:r>
              <a:rPr lang="sv-SE" b="0" dirty="0"/>
              <a:t> </a:t>
            </a:r>
            <a:r>
              <a:rPr lang="sv-SE" b="0" dirty="0" err="1"/>
              <a:t>are</a:t>
            </a:r>
            <a:r>
              <a:rPr lang="sv-SE" b="0" dirty="0"/>
              <a:t> fine </a:t>
            </a:r>
            <a:r>
              <a:rPr lang="sv-SE" b="0" dirty="0" err="1"/>
              <a:t>but</a:t>
            </a:r>
            <a:r>
              <a:rPr lang="sv-SE" b="0" dirty="0"/>
              <a:t> </a:t>
            </a:r>
            <a:r>
              <a:rPr lang="sv-SE" b="0" dirty="0" err="1"/>
              <a:t>important</a:t>
            </a:r>
            <a:r>
              <a:rPr lang="sv-SE" b="0" dirty="0"/>
              <a:t> </a:t>
            </a:r>
            <a:r>
              <a:rPr lang="sv-SE" b="0" dirty="0" err="1"/>
              <a:t>lines</a:t>
            </a:r>
            <a:r>
              <a:rPr lang="sv-SE" b="0" dirty="0"/>
              <a:t> </a:t>
            </a:r>
            <a:r>
              <a:rPr lang="sv-SE" b="0" dirty="0" err="1"/>
              <a:t>between</a:t>
            </a:r>
            <a:r>
              <a:rPr lang="sv-SE" b="0" dirty="0"/>
              <a:t> </a:t>
            </a:r>
            <a:r>
              <a:rPr lang="sv-SE" b="0" dirty="0" err="1"/>
              <a:t>these</a:t>
            </a:r>
            <a:r>
              <a:rPr lang="sv-SE" b="0" dirty="0"/>
              <a:t> </a:t>
            </a:r>
            <a:r>
              <a:rPr lang="sv-SE" b="0" dirty="0" err="1"/>
              <a:t>various</a:t>
            </a:r>
            <a:r>
              <a:rPr lang="sv-SE" b="0" dirty="0"/>
              <a:t> </a:t>
            </a:r>
            <a:r>
              <a:rPr lang="sv-SE" b="0" dirty="0" err="1"/>
              <a:t>ways</a:t>
            </a:r>
            <a:r>
              <a:rPr lang="sv-SE" b="0" dirty="0"/>
              <a:t> </a:t>
            </a:r>
            <a:r>
              <a:rPr lang="sv-SE" b="0" dirty="0" err="1"/>
              <a:t>of</a:t>
            </a:r>
            <a:r>
              <a:rPr lang="sv-SE" b="0" dirty="0"/>
              <a:t> </a:t>
            </a:r>
            <a:r>
              <a:rPr lang="sv-SE" b="0" dirty="0" err="1"/>
              <a:t>referring</a:t>
            </a:r>
            <a:r>
              <a:rPr lang="sv-SE" b="0" dirty="0"/>
              <a:t> to </a:t>
            </a:r>
            <a:r>
              <a:rPr lang="sv-SE" b="0" dirty="0" err="1"/>
              <a:t>displaced</a:t>
            </a:r>
            <a:r>
              <a:rPr lang="sv-SE" b="0" dirty="0"/>
              <a:t> persons, and </a:t>
            </a:r>
            <a:r>
              <a:rPr lang="sv-SE" b="0" dirty="0" err="1"/>
              <a:t>that</a:t>
            </a:r>
            <a:r>
              <a:rPr lang="sv-SE" b="0" dirty="0"/>
              <a:t> </a:t>
            </a:r>
            <a:r>
              <a:rPr lang="sv-SE" b="0" dirty="0" err="1"/>
              <a:t>these</a:t>
            </a:r>
            <a:r>
              <a:rPr lang="sv-SE" b="0" dirty="0"/>
              <a:t> </a:t>
            </a:r>
            <a:r>
              <a:rPr lang="sv-SE" b="0" dirty="0" err="1"/>
              <a:t>categories</a:t>
            </a:r>
            <a:r>
              <a:rPr lang="sv-SE" b="0" dirty="0"/>
              <a:t> </a:t>
            </a:r>
            <a:r>
              <a:rPr lang="sv-SE" b="0" dirty="0" err="1"/>
              <a:t>indeed</a:t>
            </a:r>
            <a:r>
              <a:rPr lang="sv-SE" b="0" dirty="0"/>
              <a:t> </a:t>
            </a:r>
            <a:r>
              <a:rPr lang="sv-SE" b="0" dirty="0" err="1"/>
              <a:t>have</a:t>
            </a:r>
            <a:r>
              <a:rPr lang="sv-SE" b="0" dirty="0"/>
              <a:t> a </a:t>
            </a:r>
            <a:r>
              <a:rPr lang="sv-SE" b="0" dirty="0" err="1"/>
              <a:t>bearing</a:t>
            </a:r>
            <a:r>
              <a:rPr lang="sv-SE" b="0" dirty="0"/>
              <a:t> on </a:t>
            </a:r>
            <a:r>
              <a:rPr lang="sv-SE" b="0" dirty="0" err="1"/>
              <a:t>how</a:t>
            </a:r>
            <a:r>
              <a:rPr lang="sv-SE" b="0" dirty="0"/>
              <a:t> international </a:t>
            </a:r>
            <a:r>
              <a:rPr lang="sv-SE" b="0" dirty="0" err="1"/>
              <a:t>actors</a:t>
            </a:r>
            <a:r>
              <a:rPr lang="sv-SE" b="0" dirty="0"/>
              <a:t> </a:t>
            </a:r>
            <a:r>
              <a:rPr lang="sv-SE" b="0" dirty="0" err="1"/>
              <a:t>may</a:t>
            </a:r>
            <a:r>
              <a:rPr lang="sv-SE" b="0" dirty="0"/>
              <a:t> </a:t>
            </a:r>
            <a:r>
              <a:rPr lang="sv-SE" b="0" dirty="0" err="1"/>
              <a:t>respond</a:t>
            </a:r>
            <a:r>
              <a:rPr lang="sv-SE" b="0" dirty="0"/>
              <a:t> to </a:t>
            </a:r>
            <a:r>
              <a:rPr lang="sv-SE" b="0" dirty="0" err="1"/>
              <a:t>people</a:t>
            </a:r>
            <a:r>
              <a:rPr lang="sv-SE" b="0" dirty="0"/>
              <a:t> in </a:t>
            </a:r>
            <a:r>
              <a:rPr lang="sv-SE" b="0" dirty="0" err="1"/>
              <a:t>need</a:t>
            </a:r>
            <a:r>
              <a:rPr lang="sv-SE" b="0" dirty="0"/>
              <a:t>. </a:t>
            </a:r>
          </a:p>
          <a:p>
            <a:pPr marL="0" indent="0" algn="just">
              <a:buFont typeface="+mj-lt"/>
              <a:buNone/>
            </a:pPr>
            <a:endParaRPr lang="sv-SE" b="0" dirty="0"/>
          </a:p>
          <a:p>
            <a:pPr marL="0" indent="0" algn="just">
              <a:buFont typeface="+mj-lt"/>
              <a:buNone/>
            </a:pPr>
            <a:r>
              <a:rPr lang="sv-SE" b="0" dirty="0"/>
              <a:t>The </a:t>
            </a:r>
            <a:r>
              <a:rPr lang="sv-SE" b="0" dirty="0" err="1"/>
              <a:t>above</a:t>
            </a:r>
            <a:r>
              <a:rPr lang="sv-SE" b="0" dirty="0"/>
              <a:t> </a:t>
            </a:r>
            <a:r>
              <a:rPr lang="sv-SE" b="0" dirty="0" err="1"/>
              <a:t>visual</a:t>
            </a:r>
            <a:r>
              <a:rPr lang="sv-SE" b="0" dirty="0"/>
              <a:t> displays the </a:t>
            </a:r>
            <a:r>
              <a:rPr lang="sv-SE" b="0" dirty="0" err="1"/>
              <a:t>various</a:t>
            </a:r>
            <a:r>
              <a:rPr lang="sv-SE" b="0" dirty="0"/>
              <a:t> </a:t>
            </a:r>
            <a:r>
              <a:rPr lang="sv-SE" b="0" dirty="0" err="1"/>
              <a:t>categories</a:t>
            </a:r>
            <a:r>
              <a:rPr lang="sv-SE" b="0" dirty="0"/>
              <a:t> </a:t>
            </a:r>
            <a:r>
              <a:rPr lang="sv-SE" b="0" dirty="0" err="1"/>
              <a:t>of</a:t>
            </a:r>
            <a:r>
              <a:rPr lang="sv-SE" b="0" dirty="0"/>
              <a:t> </a:t>
            </a:r>
            <a:r>
              <a:rPr lang="sv-SE" b="0" dirty="0" err="1"/>
              <a:t>people</a:t>
            </a:r>
            <a:r>
              <a:rPr lang="sv-SE" b="0" dirty="0"/>
              <a:t> </a:t>
            </a:r>
            <a:r>
              <a:rPr lang="sv-SE" b="0" dirty="0" err="1"/>
              <a:t>who</a:t>
            </a:r>
            <a:r>
              <a:rPr lang="sv-SE" b="0" dirty="0"/>
              <a:t> </a:t>
            </a:r>
            <a:r>
              <a:rPr lang="sv-SE" b="0" dirty="0" err="1"/>
              <a:t>are</a:t>
            </a:r>
            <a:r>
              <a:rPr lang="sv-SE" b="0" dirty="0"/>
              <a:t> under the </a:t>
            </a:r>
            <a:r>
              <a:rPr lang="sv-SE" b="0" dirty="0" err="1"/>
              <a:t>mandate</a:t>
            </a:r>
            <a:r>
              <a:rPr lang="sv-SE" b="0" dirty="0"/>
              <a:t> </a:t>
            </a:r>
            <a:r>
              <a:rPr lang="sv-SE" b="0" dirty="0" err="1"/>
              <a:t>of</a:t>
            </a:r>
            <a:r>
              <a:rPr lang="sv-SE" b="0" dirty="0"/>
              <a:t> the United Nations </a:t>
            </a:r>
            <a:r>
              <a:rPr lang="sv-SE" b="0" dirty="0" err="1"/>
              <a:t>High</a:t>
            </a:r>
            <a:r>
              <a:rPr lang="sv-SE" b="0" dirty="0"/>
              <a:t> </a:t>
            </a:r>
            <a:r>
              <a:rPr lang="sv-SE" b="0" dirty="0" err="1"/>
              <a:t>Commissioner</a:t>
            </a:r>
            <a:r>
              <a:rPr lang="sv-SE" b="0" dirty="0"/>
              <a:t> for </a:t>
            </a:r>
            <a:r>
              <a:rPr lang="sv-SE" b="0" dirty="0" err="1"/>
              <a:t>Refugees</a:t>
            </a:r>
            <a:r>
              <a:rPr lang="sv-SE" b="0" dirty="0"/>
              <a:t> (UNHCR), the UN </a:t>
            </a:r>
            <a:r>
              <a:rPr lang="sv-SE" b="0" dirty="0" err="1"/>
              <a:t>refugee</a:t>
            </a:r>
            <a:r>
              <a:rPr lang="sv-SE" b="0" dirty="0"/>
              <a:t> agency</a:t>
            </a:r>
            <a:r>
              <a:rPr lang="sv-SE" b="0" baseline="30000" dirty="0"/>
              <a:t>2</a:t>
            </a:r>
            <a:r>
              <a:rPr lang="sv-SE" b="0" dirty="0"/>
              <a:t>. </a:t>
            </a:r>
            <a:r>
              <a:rPr lang="sv-SE" b="0" dirty="0" err="1"/>
              <a:t>These</a:t>
            </a:r>
            <a:r>
              <a:rPr lang="sv-SE" b="0" dirty="0"/>
              <a:t> cover populations for </a:t>
            </a:r>
            <a:r>
              <a:rPr lang="sv-SE" b="0" dirty="0" err="1"/>
              <a:t>whom</a:t>
            </a:r>
            <a:r>
              <a:rPr lang="sv-SE" b="0" dirty="0"/>
              <a:t> the UNHCR has </a:t>
            </a:r>
            <a:r>
              <a:rPr lang="sv-SE" b="0" dirty="0" err="1"/>
              <a:t>been</a:t>
            </a:r>
            <a:r>
              <a:rPr lang="sv-SE" b="0" dirty="0"/>
              <a:t> </a:t>
            </a:r>
            <a:r>
              <a:rPr lang="sv-SE" b="0" dirty="0" err="1"/>
              <a:t>entrusted</a:t>
            </a:r>
            <a:r>
              <a:rPr lang="sv-SE" b="0" dirty="0"/>
              <a:t> </a:t>
            </a:r>
            <a:r>
              <a:rPr lang="sv-SE" b="0" dirty="0" err="1"/>
              <a:t>with</a:t>
            </a:r>
            <a:r>
              <a:rPr lang="sv-SE" b="0" dirty="0"/>
              <a:t> a </a:t>
            </a:r>
            <a:r>
              <a:rPr lang="sv-SE" b="0" dirty="0" err="1"/>
              <a:t>responsibility</a:t>
            </a:r>
            <a:r>
              <a:rPr lang="sv-SE" b="0" dirty="0"/>
              <a:t> by the international </a:t>
            </a:r>
            <a:r>
              <a:rPr lang="sv-SE" b="0" dirty="0" err="1"/>
              <a:t>community</a:t>
            </a:r>
            <a:r>
              <a:rPr lang="sv-SE" b="0" dirty="0"/>
              <a:t>, and </a:t>
            </a:r>
            <a:r>
              <a:rPr lang="sv-SE" b="0" dirty="0" err="1"/>
              <a:t>include</a:t>
            </a:r>
            <a:r>
              <a:rPr lang="sv-SE" b="0" dirty="0"/>
              <a:t> </a:t>
            </a:r>
            <a:r>
              <a:rPr lang="sv-SE" b="0" dirty="0" err="1"/>
              <a:t>both</a:t>
            </a:r>
            <a:r>
              <a:rPr lang="sv-SE" b="0" dirty="0"/>
              <a:t> </a:t>
            </a:r>
            <a:r>
              <a:rPr lang="sv-SE" b="0" dirty="0" err="1"/>
              <a:t>displaced</a:t>
            </a:r>
            <a:r>
              <a:rPr lang="sv-SE" b="0" dirty="0"/>
              <a:t> persons and </a:t>
            </a:r>
            <a:r>
              <a:rPr lang="sv-SE" b="0" dirty="0" err="1"/>
              <a:t>other</a:t>
            </a:r>
            <a:r>
              <a:rPr lang="sv-SE" b="0" dirty="0"/>
              <a:t> populations </a:t>
            </a:r>
            <a:r>
              <a:rPr lang="sv-SE" b="0" dirty="0" err="1"/>
              <a:t>of</a:t>
            </a:r>
            <a:r>
              <a:rPr lang="sv-SE" b="0" dirty="0"/>
              <a:t> </a:t>
            </a:r>
            <a:r>
              <a:rPr lang="sv-SE" b="0" dirty="0" err="1"/>
              <a:t>concern</a:t>
            </a:r>
            <a:r>
              <a:rPr lang="sv-SE" b="0" dirty="0"/>
              <a:t> to the </a:t>
            </a:r>
            <a:r>
              <a:rPr lang="sv-SE" b="0" dirty="0" err="1"/>
              <a:t>agency</a:t>
            </a:r>
            <a:r>
              <a:rPr lang="sv-SE" b="0" dirty="0"/>
              <a:t>. In </a:t>
            </a:r>
            <a:r>
              <a:rPr lang="sv-SE" b="0" dirty="0" err="1"/>
              <a:t>this</a:t>
            </a:r>
            <a:r>
              <a:rPr lang="sv-SE" b="0" dirty="0"/>
              <a:t> </a:t>
            </a:r>
            <a:r>
              <a:rPr lang="sv-SE" b="0" dirty="0" err="1"/>
              <a:t>module</a:t>
            </a:r>
            <a:r>
              <a:rPr lang="sv-SE" b="0" dirty="0"/>
              <a:t> </a:t>
            </a:r>
            <a:r>
              <a:rPr lang="sv-SE" b="0" dirty="0" err="1"/>
              <a:t>we</a:t>
            </a:r>
            <a:r>
              <a:rPr lang="sv-SE" b="0" dirty="0"/>
              <a:t> </a:t>
            </a:r>
            <a:r>
              <a:rPr lang="sv-SE" b="0" dirty="0" err="1"/>
              <a:t>will</a:t>
            </a:r>
            <a:r>
              <a:rPr lang="sv-SE" b="0" dirty="0"/>
              <a:t> focus on the </a:t>
            </a:r>
            <a:r>
              <a:rPr lang="sv-SE" b="0" dirty="0" err="1"/>
              <a:t>categories</a:t>
            </a:r>
            <a:r>
              <a:rPr lang="sv-SE" b="0" dirty="0"/>
              <a:t> </a:t>
            </a:r>
            <a:r>
              <a:rPr lang="sv-SE" b="0" i="1" dirty="0" err="1"/>
              <a:t>refugee</a:t>
            </a:r>
            <a:r>
              <a:rPr lang="sv-SE" b="0" i="1" dirty="0"/>
              <a:t> </a:t>
            </a:r>
            <a:r>
              <a:rPr lang="sv-SE" b="0" i="0" dirty="0"/>
              <a:t>and </a:t>
            </a:r>
            <a:r>
              <a:rPr lang="sv-SE" b="0" i="1" dirty="0" err="1"/>
              <a:t>internally</a:t>
            </a:r>
            <a:r>
              <a:rPr lang="sv-SE" b="0" i="1" dirty="0"/>
              <a:t> </a:t>
            </a:r>
            <a:r>
              <a:rPr lang="sv-SE" b="0" i="1" dirty="0" err="1"/>
              <a:t>displaced</a:t>
            </a:r>
            <a:r>
              <a:rPr lang="sv-SE" b="0" i="1" dirty="0"/>
              <a:t> person </a:t>
            </a:r>
            <a:r>
              <a:rPr lang="sv-SE" b="0" i="0" dirty="0"/>
              <a:t>(IDP) in </a:t>
            </a:r>
            <a:r>
              <a:rPr lang="sv-SE" b="0" i="0" dirty="0" err="1"/>
              <a:t>greater</a:t>
            </a:r>
            <a:r>
              <a:rPr lang="sv-SE" b="0" i="0" dirty="0"/>
              <a:t> </a:t>
            </a:r>
            <a:r>
              <a:rPr lang="sv-SE" b="0" i="0" dirty="0" err="1"/>
              <a:t>detail</a:t>
            </a:r>
            <a:r>
              <a:rPr lang="sv-SE" b="0" i="0" dirty="0"/>
              <a:t>. In the </a:t>
            </a:r>
            <a:r>
              <a:rPr lang="sv-SE" b="0" i="0" dirty="0" err="1"/>
              <a:t>next</a:t>
            </a:r>
            <a:r>
              <a:rPr lang="sv-SE" b="0" i="0" dirty="0"/>
              <a:t> </a:t>
            </a:r>
            <a:r>
              <a:rPr lang="sv-SE" b="0" i="0" dirty="0" err="1"/>
              <a:t>slide</a:t>
            </a:r>
            <a:r>
              <a:rPr lang="sv-SE" b="0" i="0" dirty="0"/>
              <a:t>, </a:t>
            </a:r>
            <a:r>
              <a:rPr lang="sv-SE" b="0" i="0" dirty="0" err="1"/>
              <a:t>we</a:t>
            </a:r>
            <a:r>
              <a:rPr lang="sv-SE" b="0" i="0" dirty="0"/>
              <a:t> </a:t>
            </a:r>
            <a:r>
              <a:rPr lang="sv-SE" b="0" i="0" dirty="0" err="1"/>
              <a:t>will</a:t>
            </a:r>
            <a:r>
              <a:rPr lang="sv-SE" b="0" i="0" dirty="0"/>
              <a:t> look at </a:t>
            </a:r>
            <a:r>
              <a:rPr lang="sv-SE" b="0" i="0" dirty="0" err="1"/>
              <a:t>some</a:t>
            </a:r>
            <a:r>
              <a:rPr lang="sv-SE" b="0" i="0" dirty="0"/>
              <a:t> </a:t>
            </a:r>
            <a:r>
              <a:rPr lang="sv-SE" b="0" i="0" dirty="0" err="1"/>
              <a:t>various</a:t>
            </a:r>
            <a:r>
              <a:rPr lang="sv-SE" b="0" i="0" dirty="0"/>
              <a:t> definitions </a:t>
            </a:r>
            <a:r>
              <a:rPr lang="sv-SE" b="0" i="0" dirty="0" err="1"/>
              <a:t>of</a:t>
            </a:r>
            <a:r>
              <a:rPr lang="sv-SE" b="0" i="0" dirty="0"/>
              <a:t> </a:t>
            </a:r>
            <a:r>
              <a:rPr lang="sv-SE" b="0" i="0" dirty="0" err="1"/>
              <a:t>these</a:t>
            </a:r>
            <a:r>
              <a:rPr lang="sv-SE" b="0" i="0" dirty="0"/>
              <a:t> </a:t>
            </a:r>
            <a:r>
              <a:rPr lang="sv-SE" b="0" i="0" dirty="0" err="1"/>
              <a:t>categories</a:t>
            </a:r>
            <a:r>
              <a:rPr lang="sv-SE" b="0" i="0" dirty="0"/>
              <a:t>. </a:t>
            </a:r>
            <a:endParaRPr lang="sv-SE" b="0" dirty="0"/>
          </a:p>
        </p:txBody>
      </p:sp>
      <p:sp>
        <p:nvSpPr>
          <p:cNvPr id="4" name="Platshållare för bildnummer 3"/>
          <p:cNvSpPr>
            <a:spLocks noGrp="1"/>
          </p:cNvSpPr>
          <p:nvPr>
            <p:ph type="sldNum" sz="quarter" idx="5"/>
          </p:nvPr>
        </p:nvSpPr>
        <p:spPr/>
        <p:txBody>
          <a:bodyPr/>
          <a:lstStyle/>
          <a:p>
            <a:fld id="{1434DF07-D65D-4BAF-A475-0EB9A95F2A5A}" type="slidenum">
              <a:rPr lang="sv-SE" smtClean="0"/>
              <a:t>3</a:t>
            </a:fld>
            <a:endParaRPr lang="sv-SE"/>
          </a:p>
        </p:txBody>
      </p:sp>
    </p:spTree>
    <p:extLst>
      <p:ext uri="{BB962C8B-B14F-4D97-AF65-F5344CB8AC3E}">
        <p14:creationId xmlns:p14="http://schemas.microsoft.com/office/powerpoint/2010/main" val="231957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b="1" dirty="0"/>
              <a:t>What is a refugee? And what is an internally displaced person?</a:t>
            </a:r>
          </a:p>
          <a:p>
            <a:pPr algn="just"/>
            <a:r>
              <a:rPr lang="en-US" b="0" dirty="0"/>
              <a:t>In its Glossary on Migration, the International Organization for Migration (IOM) presents various definitions of what constitutes a refugee, which can be found in various international legal and policy documents. Perhaps the most important of these is the definition found in the 1951 Convention relating to the Status of Refugees, which states that a refugee is “a</a:t>
            </a:r>
            <a:r>
              <a:rPr lang="en-US" dirty="0"/>
              <a:t> person who, owing to a well-founded fear of persecution for reasons of race, religion, nationality, membership of a particular social group or political opinion, is outside the country of his nationality and is unable or, owing to such fear, is unwilling to avail himself of the protection of that country; or who, not having a nationality and being outside the country of his former habitual residence as a result of such events, is unable or, owing to such fear, is unwilling to return to it”.</a:t>
            </a:r>
            <a:r>
              <a:rPr lang="en-US" baseline="30000" dirty="0"/>
              <a:t>3</a:t>
            </a:r>
          </a:p>
          <a:p>
            <a:pPr algn="just"/>
            <a:endParaRPr lang="en-US" dirty="0"/>
          </a:p>
          <a:p>
            <a:pPr algn="just"/>
            <a:r>
              <a:rPr lang="en-US" dirty="0"/>
              <a:t>Other definitions may be found in the UNHCR Handbook and Guidelines on Procedures and Criteria for Determining Refugee Status from 2011, which stipulates that a refugee is “a person who qualifies for the protection of the United Nations provided by the High Commissioner for Refugees (UNHCR), in accordance with UNHCR’s Statute and, notably, subsequent General Assembly’s resolutions clarifying the scope of UNHCR’s competency, regardless of whether or not he or she is in a country that is a party to the 1951 Convention or the 1967 Protocol – or a relevant regional refugee instrument – or whether or not he or she has been recognized by his or her host country as a refugee under either of these instruments”</a:t>
            </a:r>
            <a:r>
              <a:rPr lang="en-US" baseline="30000" dirty="0"/>
              <a:t>4 </a:t>
            </a:r>
            <a:r>
              <a:rPr lang="en-US" dirty="0"/>
              <a:t>and in the UNHRC Master Glossary of Terms, which describes refugees as “persons recognized as refugees, by a state or the United Nations High Commissioner for Refugees, on the basis of objective criteria related to the circumstances in their country of origin, which justify a presumption that they meet the criteria of the applicable refugee definition”.</a:t>
            </a:r>
            <a:r>
              <a:rPr lang="en-US" baseline="30000" dirty="0"/>
              <a:t>5</a:t>
            </a:r>
            <a:r>
              <a:rPr lang="en-US" dirty="0"/>
              <a:t> Although compiled in one source by the IOM, these definitions stem from different important international policies on refugees which will be mentioned in more detail later on in this module. </a:t>
            </a:r>
          </a:p>
          <a:p>
            <a:pPr algn="just"/>
            <a:endParaRPr lang="en-US" dirty="0"/>
          </a:p>
          <a:p>
            <a:pPr algn="just"/>
            <a:r>
              <a:rPr lang="en-US" dirty="0"/>
              <a:t>The International Organization for Migration furthermore highlights two important points to remember with regards to the status of refugees:</a:t>
            </a:r>
          </a:p>
          <a:p>
            <a:pPr marL="628650" lvl="1" indent="-171450" algn="just">
              <a:buFont typeface="Arial" panose="020B0604020202020204" pitchFamily="34" charset="0"/>
              <a:buChar char="•"/>
            </a:pPr>
            <a:r>
              <a:rPr lang="en-US" dirty="0"/>
              <a:t>The first point is that, under international refugee law, recognition as a refugee is declaratory and not constitutive. “A person is a refugee within the meaning of the 1951 Convention as soon as he fulfils the criteria contained in the definition. This would necessarily occur prior to the time at which his refugee status is formally determined. Recognition of his refugee status does not therefore make him a refugee but declares him to be one. He does not become a refugee because of recognition, but is recognized because he is a refugee”.</a:t>
            </a:r>
            <a:r>
              <a:rPr lang="en-US" baseline="30000" dirty="0"/>
              <a:t>6</a:t>
            </a:r>
            <a:endParaRPr lang="en-US" dirty="0"/>
          </a:p>
          <a:p>
            <a:pPr marL="628650" lvl="1" indent="-171450" algn="just">
              <a:buFont typeface="Arial" panose="020B0604020202020204" pitchFamily="34" charset="0"/>
              <a:buChar char="•"/>
            </a:pPr>
            <a:r>
              <a:rPr lang="en-US" dirty="0"/>
              <a:t>The second point is that refugee status must be determined on an individual basis, although mass populations may become refugees: “While refugee status must normally be determined on an individual basis, situations have also arisen in which entire groups have been displaced under circumstances indicating that members of the group could be considered individually as refugees. In such situations the need to provide assistance is often extremely urgent and it may not be possible for purely practical reasons to carry out an individual determination of refugee status for each member of the group. Recourse has therefore been had to so called ‘group determination’ of refugee status, whereby each member of the group is regarded prima facie (i.e. in the absence of evidence to the contrary) as a refugee”.</a:t>
            </a:r>
            <a:r>
              <a:rPr lang="en-US" baseline="30000" dirty="0"/>
              <a:t>7</a:t>
            </a:r>
          </a:p>
          <a:p>
            <a:pPr marL="628650" lvl="1" indent="-171450" algn="just">
              <a:buFont typeface="Arial" panose="020B0604020202020204" pitchFamily="34" charset="0"/>
              <a:buChar char="•"/>
            </a:pPr>
            <a:endParaRPr lang="en-US" dirty="0"/>
          </a:p>
          <a:p>
            <a:pPr marL="0" lvl="0" indent="0" algn="just">
              <a:buFont typeface="Arial" panose="020B0604020202020204" pitchFamily="34" charset="0"/>
              <a:buNone/>
            </a:pPr>
            <a:r>
              <a:rPr lang="en-US" dirty="0"/>
              <a:t>In a similar manner, the term </a:t>
            </a:r>
            <a:r>
              <a:rPr lang="en-US" i="1" dirty="0"/>
              <a:t>internally displaced person </a:t>
            </a:r>
            <a:r>
              <a:rPr lang="en-US" i="0" dirty="0"/>
              <a:t>is defined as “p</a:t>
            </a:r>
            <a:r>
              <a:rPr lang="en-US" dirty="0"/>
              <a:t>ersons or groups of persons who have been forced or obliged to flee or to leave their homes or places of habitual residence, in particular as a result of or in order to avoid the effects of armed conflict, situations of generalized violence, violations of human rights or natural or human-made disasters, and who have not crossed an internationally recognized state border”.</a:t>
            </a:r>
            <a:r>
              <a:rPr lang="en-US" baseline="30000" dirty="0"/>
              <a:t>8</a:t>
            </a:r>
            <a:r>
              <a:rPr lang="en-US" dirty="0"/>
              <a:t> This definition is adopted in the UNHCR </a:t>
            </a:r>
            <a:r>
              <a:rPr lang="sv-SE" i="1" dirty="0" err="1"/>
              <a:t>Guiding</a:t>
            </a:r>
            <a:r>
              <a:rPr lang="sv-SE" i="1" dirty="0"/>
              <a:t> </a:t>
            </a:r>
            <a:r>
              <a:rPr lang="sv-SE" i="1" dirty="0" err="1"/>
              <a:t>Principles</a:t>
            </a:r>
            <a:r>
              <a:rPr lang="sv-SE" i="1" dirty="0"/>
              <a:t> on </a:t>
            </a:r>
            <a:r>
              <a:rPr lang="sv-SE" i="1" dirty="0" err="1"/>
              <a:t>Internal</a:t>
            </a:r>
            <a:r>
              <a:rPr lang="sv-SE" i="1" dirty="0"/>
              <a:t> </a:t>
            </a:r>
            <a:r>
              <a:rPr lang="sv-SE" i="1" dirty="0" err="1"/>
              <a:t>Displacement</a:t>
            </a:r>
            <a:r>
              <a:rPr lang="sv-SE" i="1" dirty="0"/>
              <a:t>. </a:t>
            </a:r>
            <a:r>
              <a:rPr lang="sv-SE" i="0" dirty="0"/>
              <a:t>The </a:t>
            </a:r>
            <a:r>
              <a:rPr lang="sv-SE" i="0" dirty="0" err="1"/>
              <a:t>Guiding</a:t>
            </a:r>
            <a:r>
              <a:rPr lang="sv-SE" i="0" dirty="0"/>
              <a:t> </a:t>
            </a:r>
            <a:r>
              <a:rPr lang="sv-SE" i="0" dirty="0" err="1"/>
              <a:t>Principles</a:t>
            </a:r>
            <a:r>
              <a:rPr lang="sv-SE" i="0" dirty="0"/>
              <a:t> </a:t>
            </a:r>
            <a:r>
              <a:rPr lang="sv-SE" i="0" dirty="0" err="1"/>
              <a:t>are</a:t>
            </a:r>
            <a:r>
              <a:rPr lang="sv-SE" i="0" dirty="0"/>
              <a:t> not </a:t>
            </a:r>
            <a:r>
              <a:rPr lang="sv-SE" i="0" dirty="0" err="1"/>
              <a:t>legally</a:t>
            </a:r>
            <a:r>
              <a:rPr lang="sv-SE" i="0" dirty="0"/>
              <a:t> </a:t>
            </a:r>
            <a:r>
              <a:rPr lang="sv-SE" i="0" dirty="0" err="1"/>
              <a:t>binding</a:t>
            </a:r>
            <a:r>
              <a:rPr lang="sv-SE" i="0" dirty="0"/>
              <a:t>, </a:t>
            </a:r>
            <a:r>
              <a:rPr lang="sv-SE" i="0" dirty="0" err="1"/>
              <a:t>but</a:t>
            </a:r>
            <a:r>
              <a:rPr lang="sv-SE" i="0" dirty="0"/>
              <a:t> </a:t>
            </a:r>
            <a:r>
              <a:rPr lang="sv-SE" i="0" dirty="0" err="1"/>
              <a:t>they</a:t>
            </a:r>
            <a:r>
              <a:rPr lang="sv-SE" i="0" dirty="0"/>
              <a:t> </a:t>
            </a:r>
            <a:r>
              <a:rPr lang="sv-SE" i="0" dirty="0" err="1"/>
              <a:t>have</a:t>
            </a:r>
            <a:r>
              <a:rPr lang="sv-SE" i="0" dirty="0"/>
              <a:t> </a:t>
            </a:r>
            <a:r>
              <a:rPr lang="sv-SE" i="0" dirty="0" err="1"/>
              <a:t>become</a:t>
            </a:r>
            <a:r>
              <a:rPr lang="sv-SE" i="0" dirty="0"/>
              <a:t> an </a:t>
            </a:r>
            <a:r>
              <a:rPr lang="sv-SE" i="0" dirty="0" err="1"/>
              <a:t>authoritative</a:t>
            </a:r>
            <a:r>
              <a:rPr lang="sv-SE" i="0" dirty="0"/>
              <a:t> </a:t>
            </a:r>
            <a:r>
              <a:rPr lang="sv-SE" i="0" dirty="0" err="1"/>
              <a:t>reference</a:t>
            </a:r>
            <a:r>
              <a:rPr lang="sv-SE" i="0" dirty="0"/>
              <a:t> on </a:t>
            </a:r>
            <a:r>
              <a:rPr lang="sv-SE" i="0" dirty="0" err="1"/>
              <a:t>how</a:t>
            </a:r>
            <a:r>
              <a:rPr lang="sv-SE" i="0" dirty="0"/>
              <a:t> </a:t>
            </a:r>
            <a:r>
              <a:rPr lang="sv-SE" i="0" dirty="0" err="1"/>
              <a:t>states</a:t>
            </a:r>
            <a:r>
              <a:rPr lang="sv-SE" i="0" dirty="0"/>
              <a:t> </a:t>
            </a:r>
            <a:r>
              <a:rPr lang="sv-SE" i="0" dirty="0" err="1"/>
              <a:t>should</a:t>
            </a:r>
            <a:r>
              <a:rPr lang="sv-SE" i="0" dirty="0"/>
              <a:t> </a:t>
            </a:r>
            <a:r>
              <a:rPr lang="sv-SE" i="0" dirty="0" err="1"/>
              <a:t>respond</a:t>
            </a:r>
            <a:r>
              <a:rPr lang="sv-SE" i="0" dirty="0"/>
              <a:t> to </a:t>
            </a:r>
            <a:r>
              <a:rPr lang="sv-SE" i="0" dirty="0" err="1"/>
              <a:t>internal</a:t>
            </a:r>
            <a:r>
              <a:rPr lang="sv-SE" i="0" dirty="0"/>
              <a:t> </a:t>
            </a:r>
            <a:r>
              <a:rPr lang="sv-SE" i="0" dirty="0" err="1"/>
              <a:t>displacement</a:t>
            </a:r>
            <a:r>
              <a:rPr lang="sv-SE" i="0" dirty="0"/>
              <a:t> and </a:t>
            </a:r>
            <a:r>
              <a:rPr lang="sv-SE" i="0" dirty="0" err="1"/>
              <a:t>therefore</a:t>
            </a:r>
            <a:r>
              <a:rPr lang="sv-SE" i="0" dirty="0"/>
              <a:t> </a:t>
            </a:r>
            <a:r>
              <a:rPr lang="sv-SE" i="0" dirty="0" err="1"/>
              <a:t>have</a:t>
            </a:r>
            <a:r>
              <a:rPr lang="sv-SE" i="0" dirty="0"/>
              <a:t> at </a:t>
            </a:r>
            <a:r>
              <a:rPr lang="sv-SE" i="0" dirty="0" err="1"/>
              <a:t>least</a:t>
            </a:r>
            <a:r>
              <a:rPr lang="sv-SE" i="0" dirty="0"/>
              <a:t> moral </a:t>
            </a:r>
            <a:r>
              <a:rPr lang="sv-SE" i="0" dirty="0" err="1"/>
              <a:t>bearing</a:t>
            </a:r>
            <a:r>
              <a:rPr lang="sv-SE" i="0" dirty="0"/>
              <a:t> on the </a:t>
            </a:r>
            <a:r>
              <a:rPr lang="sv-SE" i="0" dirty="0" err="1"/>
              <a:t>behaviour</a:t>
            </a:r>
            <a:r>
              <a:rPr lang="sv-SE" i="0" dirty="0"/>
              <a:t> </a:t>
            </a:r>
            <a:r>
              <a:rPr lang="sv-SE" i="0" dirty="0" err="1"/>
              <a:t>of</a:t>
            </a:r>
            <a:r>
              <a:rPr lang="sv-SE" i="0" dirty="0"/>
              <a:t> </a:t>
            </a:r>
            <a:r>
              <a:rPr lang="sv-SE" i="0" dirty="0" err="1"/>
              <a:t>states</a:t>
            </a:r>
            <a:r>
              <a:rPr lang="sv-SE" i="0" dirty="0"/>
              <a:t>. </a:t>
            </a:r>
            <a:endParaRPr lang="en-US" i="1" dirty="0"/>
          </a:p>
          <a:p>
            <a:pPr marL="457200" lvl="1" indent="0">
              <a:buFont typeface="Arial" panose="020B0604020202020204" pitchFamily="34" charset="0"/>
              <a:buNone/>
            </a:pPr>
            <a:endParaRPr lang="en-US" dirty="0"/>
          </a:p>
          <a:p>
            <a:endParaRPr lang="sv-SE" dirty="0"/>
          </a:p>
        </p:txBody>
      </p:sp>
      <p:sp>
        <p:nvSpPr>
          <p:cNvPr id="4" name="Platshållare för bildnummer 3"/>
          <p:cNvSpPr>
            <a:spLocks noGrp="1"/>
          </p:cNvSpPr>
          <p:nvPr>
            <p:ph type="sldNum" sz="quarter" idx="5"/>
          </p:nvPr>
        </p:nvSpPr>
        <p:spPr/>
        <p:txBody>
          <a:bodyPr/>
          <a:lstStyle/>
          <a:p>
            <a:fld id="{1434DF07-D65D-4BAF-A475-0EB9A95F2A5A}" type="slidenum">
              <a:rPr lang="sv-SE" smtClean="0"/>
              <a:t>4</a:t>
            </a:fld>
            <a:endParaRPr lang="sv-SE"/>
          </a:p>
        </p:txBody>
      </p:sp>
    </p:spTree>
    <p:extLst>
      <p:ext uri="{BB962C8B-B14F-4D97-AF65-F5344CB8AC3E}">
        <p14:creationId xmlns:p14="http://schemas.microsoft.com/office/powerpoint/2010/main" val="260981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mj-lt"/>
              <a:buNone/>
            </a:pPr>
            <a:r>
              <a:rPr lang="sv-SE" b="1" dirty="0" err="1">
                <a:sym typeface="Wingdings" panose="05000000000000000000" pitchFamily="2" charset="2"/>
              </a:rPr>
              <a:t>Refugee</a:t>
            </a:r>
            <a:r>
              <a:rPr lang="sv-SE" b="1" dirty="0">
                <a:sym typeface="Wingdings" panose="05000000000000000000" pitchFamily="2" charset="2"/>
              </a:rPr>
              <a:t> or </a:t>
            </a:r>
            <a:r>
              <a:rPr lang="sv-SE" b="1" dirty="0" err="1">
                <a:sym typeface="Wingdings" panose="05000000000000000000" pitchFamily="2" charset="2"/>
              </a:rPr>
              <a:t>internally</a:t>
            </a:r>
            <a:r>
              <a:rPr lang="sv-SE" b="1" dirty="0">
                <a:sym typeface="Wingdings" panose="05000000000000000000" pitchFamily="2" charset="2"/>
              </a:rPr>
              <a:t> </a:t>
            </a:r>
            <a:r>
              <a:rPr lang="sv-SE" b="1" dirty="0" err="1">
                <a:sym typeface="Wingdings" panose="05000000000000000000" pitchFamily="2" charset="2"/>
              </a:rPr>
              <a:t>displaced</a:t>
            </a:r>
            <a:r>
              <a:rPr lang="sv-SE" b="1" dirty="0">
                <a:sym typeface="Wingdings" panose="05000000000000000000" pitchFamily="2" charset="2"/>
              </a:rPr>
              <a:t> person – </a:t>
            </a:r>
            <a:r>
              <a:rPr lang="sv-SE" b="1" dirty="0" err="1">
                <a:sym typeface="Wingdings" panose="05000000000000000000" pitchFamily="2" charset="2"/>
              </a:rPr>
              <a:t>What</a:t>
            </a:r>
            <a:r>
              <a:rPr lang="sv-SE" b="1" dirty="0">
                <a:sym typeface="Wingdings" panose="05000000000000000000" pitchFamily="2" charset="2"/>
              </a:rPr>
              <a:t> </a:t>
            </a:r>
            <a:r>
              <a:rPr lang="sv-SE" b="1" dirty="0" err="1">
                <a:sym typeface="Wingdings" panose="05000000000000000000" pitchFamily="2" charset="2"/>
              </a:rPr>
              <a:t>difference</a:t>
            </a:r>
            <a:r>
              <a:rPr lang="sv-SE" b="1" dirty="0">
                <a:sym typeface="Wingdings" panose="05000000000000000000" pitchFamily="2" charset="2"/>
              </a:rPr>
              <a:t> </a:t>
            </a:r>
            <a:r>
              <a:rPr lang="sv-SE" b="1" dirty="0" err="1">
                <a:sym typeface="Wingdings" panose="05000000000000000000" pitchFamily="2" charset="2"/>
              </a:rPr>
              <a:t>does</a:t>
            </a:r>
            <a:r>
              <a:rPr lang="sv-SE" b="1" dirty="0">
                <a:sym typeface="Wingdings" panose="05000000000000000000" pitchFamily="2" charset="2"/>
              </a:rPr>
              <a:t> it make?</a:t>
            </a:r>
          </a:p>
          <a:p>
            <a:pPr marL="0" indent="0" algn="just">
              <a:buFont typeface="+mj-lt"/>
              <a:buNone/>
            </a:pPr>
            <a:r>
              <a:rPr lang="sv-SE" dirty="0">
                <a:sym typeface="Wingdings" panose="05000000000000000000" pitchFamily="2" charset="2"/>
              </a:rPr>
              <a:t>The terms </a:t>
            </a:r>
            <a:r>
              <a:rPr lang="sv-SE" dirty="0" err="1">
                <a:sym typeface="Wingdings" panose="05000000000000000000" pitchFamily="2" charset="2"/>
              </a:rPr>
              <a:t>refugee</a:t>
            </a:r>
            <a:r>
              <a:rPr lang="sv-SE" dirty="0">
                <a:sym typeface="Wingdings" panose="05000000000000000000" pitchFamily="2" charset="2"/>
              </a:rPr>
              <a:t> and </a:t>
            </a:r>
            <a:r>
              <a:rPr lang="sv-SE" dirty="0" err="1">
                <a:sym typeface="Wingdings" panose="05000000000000000000" pitchFamily="2" charset="2"/>
              </a:rPr>
              <a:t>internally</a:t>
            </a:r>
            <a:r>
              <a:rPr lang="sv-SE" dirty="0">
                <a:sym typeface="Wingdings" panose="05000000000000000000" pitchFamily="2" charset="2"/>
              </a:rPr>
              <a:t> </a:t>
            </a:r>
            <a:r>
              <a:rPr lang="sv-SE" dirty="0" err="1">
                <a:sym typeface="Wingdings" panose="05000000000000000000" pitchFamily="2" charset="2"/>
              </a:rPr>
              <a:t>displaced</a:t>
            </a:r>
            <a:r>
              <a:rPr lang="sv-SE" dirty="0">
                <a:sym typeface="Wingdings" panose="05000000000000000000" pitchFamily="2" charset="2"/>
              </a:rPr>
              <a:t> person </a:t>
            </a:r>
            <a:r>
              <a:rPr lang="sv-SE" dirty="0" err="1">
                <a:sym typeface="Wingdings" panose="05000000000000000000" pitchFamily="2" charset="2"/>
              </a:rPr>
              <a:t>are</a:t>
            </a:r>
            <a:r>
              <a:rPr lang="sv-SE" dirty="0">
                <a:sym typeface="Wingdings" panose="05000000000000000000" pitchFamily="2" charset="2"/>
              </a:rPr>
              <a:t> not </a:t>
            </a:r>
            <a:r>
              <a:rPr lang="sv-SE" dirty="0" err="1">
                <a:sym typeface="Wingdings" panose="05000000000000000000" pitchFamily="2" charset="2"/>
              </a:rPr>
              <a:t>only</a:t>
            </a:r>
            <a:r>
              <a:rPr lang="sv-SE" dirty="0">
                <a:sym typeface="Wingdings" panose="05000000000000000000" pitchFamily="2" charset="2"/>
              </a:rPr>
              <a:t> </a:t>
            </a:r>
            <a:r>
              <a:rPr lang="sv-SE" dirty="0" err="1">
                <a:sym typeface="Wingdings" panose="05000000000000000000" pitchFamily="2" charset="2"/>
              </a:rPr>
              <a:t>empirical</a:t>
            </a:r>
            <a:r>
              <a:rPr lang="sv-SE" dirty="0">
                <a:sym typeface="Wingdings" panose="05000000000000000000" pitchFamily="2" charset="2"/>
              </a:rPr>
              <a:t> </a:t>
            </a:r>
            <a:r>
              <a:rPr lang="sv-SE" dirty="0" err="1">
                <a:sym typeface="Wingdings" panose="05000000000000000000" pitchFamily="2" charset="2"/>
              </a:rPr>
              <a:t>descriptions</a:t>
            </a:r>
            <a:r>
              <a:rPr lang="sv-SE" dirty="0">
                <a:sym typeface="Wingdings" panose="05000000000000000000" pitchFamily="2" charset="2"/>
              </a:rPr>
              <a:t> </a:t>
            </a:r>
            <a:r>
              <a:rPr lang="sv-SE" dirty="0" err="1">
                <a:sym typeface="Wingdings" panose="05000000000000000000" pitchFamily="2" charset="2"/>
              </a:rPr>
              <a:t>capturing</a:t>
            </a:r>
            <a:r>
              <a:rPr lang="sv-SE" dirty="0">
                <a:sym typeface="Wingdings" panose="05000000000000000000" pitchFamily="2" charset="2"/>
              </a:rPr>
              <a:t> the </a:t>
            </a:r>
            <a:r>
              <a:rPr lang="sv-SE" dirty="0" err="1">
                <a:sym typeface="Wingdings" panose="05000000000000000000" pitchFamily="2" charset="2"/>
              </a:rPr>
              <a:t>conditions</a:t>
            </a:r>
            <a:r>
              <a:rPr lang="sv-SE" dirty="0">
                <a:sym typeface="Wingdings" panose="05000000000000000000" pitchFamily="2" charset="2"/>
              </a:rPr>
              <a:t> </a:t>
            </a:r>
            <a:r>
              <a:rPr lang="sv-SE" dirty="0" err="1">
                <a:sym typeface="Wingdings" panose="05000000000000000000" pitchFamily="2" charset="2"/>
              </a:rPr>
              <a:t>of</a:t>
            </a:r>
            <a:r>
              <a:rPr lang="sv-SE" dirty="0">
                <a:sym typeface="Wingdings" panose="05000000000000000000" pitchFamily="2" charset="2"/>
              </a:rPr>
              <a:t> a </a:t>
            </a:r>
            <a:r>
              <a:rPr lang="sv-SE" dirty="0" err="1">
                <a:sym typeface="Wingdings" panose="05000000000000000000" pitchFamily="2" charset="2"/>
              </a:rPr>
              <a:t>person’s</a:t>
            </a:r>
            <a:r>
              <a:rPr lang="sv-SE" dirty="0">
                <a:sym typeface="Wingdings" panose="05000000000000000000" pitchFamily="2" charset="2"/>
              </a:rPr>
              <a:t> </a:t>
            </a:r>
            <a:r>
              <a:rPr lang="sv-SE" dirty="0" err="1">
                <a:sym typeface="Wingdings" panose="05000000000000000000" pitchFamily="2" charset="2"/>
              </a:rPr>
              <a:t>displacement</a:t>
            </a:r>
            <a:r>
              <a:rPr lang="sv-SE" dirty="0">
                <a:sym typeface="Wingdings" panose="05000000000000000000" pitchFamily="2" charset="2"/>
              </a:rPr>
              <a:t>. The legal and policy </a:t>
            </a:r>
            <a:r>
              <a:rPr lang="sv-SE" dirty="0" err="1">
                <a:sym typeface="Wingdings" panose="05000000000000000000" pitchFamily="2" charset="2"/>
              </a:rPr>
              <a:t>frameworks</a:t>
            </a:r>
            <a:r>
              <a:rPr lang="sv-SE" dirty="0">
                <a:sym typeface="Wingdings" panose="05000000000000000000" pitchFamily="2" charset="2"/>
              </a:rPr>
              <a:t> </a:t>
            </a:r>
            <a:r>
              <a:rPr lang="sv-SE" dirty="0" err="1">
                <a:sym typeface="Wingdings" panose="05000000000000000000" pitchFamily="2" charset="2"/>
              </a:rPr>
              <a:t>within</a:t>
            </a:r>
            <a:r>
              <a:rPr lang="sv-SE" dirty="0">
                <a:sym typeface="Wingdings" panose="05000000000000000000" pitchFamily="2" charset="2"/>
              </a:rPr>
              <a:t> </a:t>
            </a:r>
            <a:r>
              <a:rPr lang="sv-SE" dirty="0" err="1">
                <a:sym typeface="Wingdings" panose="05000000000000000000" pitchFamily="2" charset="2"/>
              </a:rPr>
              <a:t>which</a:t>
            </a:r>
            <a:r>
              <a:rPr lang="sv-SE" dirty="0">
                <a:sym typeface="Wingdings" panose="05000000000000000000" pitchFamily="2" charset="2"/>
              </a:rPr>
              <a:t> the </a:t>
            </a:r>
            <a:r>
              <a:rPr lang="sv-SE" dirty="0" err="1">
                <a:sym typeface="Wingdings" panose="05000000000000000000" pitchFamily="2" charset="2"/>
              </a:rPr>
              <a:t>previously-mentioned</a:t>
            </a:r>
            <a:r>
              <a:rPr lang="sv-SE" dirty="0">
                <a:sym typeface="Wingdings" panose="05000000000000000000" pitchFamily="2" charset="2"/>
              </a:rPr>
              <a:t> definitions </a:t>
            </a:r>
            <a:r>
              <a:rPr lang="sv-SE" dirty="0" err="1">
                <a:sym typeface="Wingdings" panose="05000000000000000000" pitchFamily="2" charset="2"/>
              </a:rPr>
              <a:t>are</a:t>
            </a:r>
            <a:r>
              <a:rPr lang="sv-SE" dirty="0">
                <a:sym typeface="Wingdings" panose="05000000000000000000" pitchFamily="2" charset="2"/>
              </a:rPr>
              <a:t> </a:t>
            </a:r>
            <a:r>
              <a:rPr lang="sv-SE" dirty="0" err="1">
                <a:sym typeface="Wingdings" panose="05000000000000000000" pitchFamily="2" charset="2"/>
              </a:rPr>
              <a:t>included</a:t>
            </a:r>
            <a:r>
              <a:rPr lang="sv-SE" dirty="0">
                <a:sym typeface="Wingdings" panose="05000000000000000000" pitchFamily="2" charset="2"/>
              </a:rPr>
              <a:t> </a:t>
            </a:r>
            <a:r>
              <a:rPr lang="sv-SE" dirty="0" err="1">
                <a:sym typeface="Wingdings" panose="05000000000000000000" pitchFamily="2" charset="2"/>
              </a:rPr>
              <a:t>have</a:t>
            </a:r>
            <a:r>
              <a:rPr lang="sv-SE" dirty="0">
                <a:sym typeface="Wingdings" panose="05000000000000000000" pitchFamily="2" charset="2"/>
              </a:rPr>
              <a:t> a </a:t>
            </a:r>
            <a:r>
              <a:rPr lang="sv-SE" dirty="0" err="1">
                <a:sym typeface="Wingdings" panose="05000000000000000000" pitchFamily="2" charset="2"/>
              </a:rPr>
              <a:t>bearing</a:t>
            </a:r>
            <a:r>
              <a:rPr lang="sv-SE" dirty="0">
                <a:sym typeface="Wingdings" panose="05000000000000000000" pitchFamily="2" charset="2"/>
              </a:rPr>
              <a:t> on the actions and </a:t>
            </a:r>
            <a:r>
              <a:rPr lang="sv-SE" dirty="0" err="1">
                <a:sym typeface="Wingdings" panose="05000000000000000000" pitchFamily="2" charset="2"/>
              </a:rPr>
              <a:t>behaviour</a:t>
            </a:r>
            <a:r>
              <a:rPr lang="sv-SE" dirty="0">
                <a:sym typeface="Wingdings" panose="05000000000000000000" pitchFamily="2" charset="2"/>
              </a:rPr>
              <a:t> </a:t>
            </a:r>
            <a:r>
              <a:rPr lang="sv-SE" dirty="0" err="1">
                <a:sym typeface="Wingdings" panose="05000000000000000000" pitchFamily="2" charset="2"/>
              </a:rPr>
              <a:t>of</a:t>
            </a:r>
            <a:r>
              <a:rPr lang="sv-SE" dirty="0">
                <a:sym typeface="Wingdings" panose="05000000000000000000" pitchFamily="2" charset="2"/>
              </a:rPr>
              <a:t> </a:t>
            </a:r>
            <a:r>
              <a:rPr lang="sv-SE" dirty="0" err="1">
                <a:sym typeface="Wingdings" panose="05000000000000000000" pitchFamily="2" charset="2"/>
              </a:rPr>
              <a:t>single</a:t>
            </a:r>
            <a:r>
              <a:rPr lang="sv-SE" dirty="0">
                <a:sym typeface="Wingdings" panose="05000000000000000000" pitchFamily="2" charset="2"/>
              </a:rPr>
              <a:t> </a:t>
            </a:r>
            <a:r>
              <a:rPr lang="sv-SE" dirty="0" err="1">
                <a:sym typeface="Wingdings" panose="05000000000000000000" pitchFamily="2" charset="2"/>
              </a:rPr>
              <a:t>states</a:t>
            </a:r>
            <a:r>
              <a:rPr lang="sv-SE" dirty="0">
                <a:sym typeface="Wingdings" panose="05000000000000000000" pitchFamily="2" charset="2"/>
              </a:rPr>
              <a:t> as </a:t>
            </a:r>
            <a:r>
              <a:rPr lang="sv-SE" dirty="0" err="1">
                <a:sym typeface="Wingdings" panose="05000000000000000000" pitchFamily="2" charset="2"/>
              </a:rPr>
              <a:t>well</a:t>
            </a:r>
            <a:r>
              <a:rPr lang="sv-SE" dirty="0">
                <a:sym typeface="Wingdings" panose="05000000000000000000" pitchFamily="2" charset="2"/>
              </a:rPr>
              <a:t> as the international </a:t>
            </a:r>
            <a:r>
              <a:rPr lang="sv-SE" dirty="0" err="1">
                <a:sym typeface="Wingdings" panose="05000000000000000000" pitchFamily="2" charset="2"/>
              </a:rPr>
              <a:t>community</a:t>
            </a:r>
            <a:r>
              <a:rPr lang="sv-SE" dirty="0">
                <a:sym typeface="Wingdings" panose="05000000000000000000" pitchFamily="2" charset="2"/>
              </a:rPr>
              <a:t>, </a:t>
            </a:r>
            <a:r>
              <a:rPr lang="sv-SE" dirty="0" err="1">
                <a:sym typeface="Wingdings" panose="05000000000000000000" pitchFamily="2" charset="2"/>
              </a:rPr>
              <a:t>whether</a:t>
            </a:r>
            <a:r>
              <a:rPr lang="sv-SE" dirty="0">
                <a:sym typeface="Wingdings" panose="05000000000000000000" pitchFamily="2" charset="2"/>
              </a:rPr>
              <a:t> </a:t>
            </a:r>
            <a:r>
              <a:rPr lang="sv-SE" dirty="0" err="1">
                <a:sym typeface="Wingdings" panose="05000000000000000000" pitchFamily="2" charset="2"/>
              </a:rPr>
              <a:t>this</a:t>
            </a:r>
            <a:r>
              <a:rPr lang="sv-SE" dirty="0">
                <a:sym typeface="Wingdings" panose="05000000000000000000" pitchFamily="2" charset="2"/>
              </a:rPr>
              <a:t> be </a:t>
            </a:r>
            <a:r>
              <a:rPr lang="sv-SE" dirty="0" err="1">
                <a:sym typeface="Wingdings" panose="05000000000000000000" pitchFamily="2" charset="2"/>
              </a:rPr>
              <a:t>morally</a:t>
            </a:r>
            <a:r>
              <a:rPr lang="sv-SE" dirty="0">
                <a:sym typeface="Wingdings" panose="05000000000000000000" pitchFamily="2" charset="2"/>
              </a:rPr>
              <a:t> or </a:t>
            </a:r>
            <a:r>
              <a:rPr lang="sv-SE" dirty="0" err="1">
                <a:sym typeface="Wingdings" panose="05000000000000000000" pitchFamily="2" charset="2"/>
              </a:rPr>
              <a:t>legally</a:t>
            </a:r>
            <a:r>
              <a:rPr lang="sv-SE" dirty="0">
                <a:sym typeface="Wingdings" panose="05000000000000000000" pitchFamily="2" charset="2"/>
              </a:rPr>
              <a:t>. To </a:t>
            </a:r>
            <a:r>
              <a:rPr lang="sv-SE" dirty="0" err="1">
                <a:sym typeface="Wingdings" panose="05000000000000000000" pitchFamily="2" charset="2"/>
              </a:rPr>
              <a:t>illustrate</a:t>
            </a:r>
            <a:r>
              <a:rPr lang="sv-SE" dirty="0">
                <a:sym typeface="Wingdings" panose="05000000000000000000" pitchFamily="2" charset="2"/>
              </a:rPr>
              <a:t>, </a:t>
            </a:r>
            <a:r>
              <a:rPr lang="sv-SE" dirty="0" err="1">
                <a:sym typeface="Wingdings" panose="05000000000000000000" pitchFamily="2" charset="2"/>
              </a:rPr>
              <a:t>while</a:t>
            </a:r>
            <a:r>
              <a:rPr lang="sv-SE" dirty="0">
                <a:sym typeface="Wingdings" panose="05000000000000000000" pitchFamily="2" charset="2"/>
              </a:rPr>
              <a:t> the </a:t>
            </a:r>
            <a:r>
              <a:rPr lang="en-US" b="0" dirty="0"/>
              <a:t>1951 Convention relating to the Status of Refugees on the one hand has legal bearing on 149 party states and is the key legal documents that form the basis of the work of the UNHCR</a:t>
            </a:r>
            <a:r>
              <a:rPr lang="en-US" b="0" baseline="30000" dirty="0"/>
              <a:t>9</a:t>
            </a:r>
            <a:r>
              <a:rPr lang="en-US" dirty="0"/>
              <a:t>, the </a:t>
            </a:r>
            <a:r>
              <a:rPr lang="sv-SE" i="0" dirty="0" err="1"/>
              <a:t>Guiding</a:t>
            </a:r>
            <a:r>
              <a:rPr lang="sv-SE" i="0" dirty="0"/>
              <a:t> </a:t>
            </a:r>
            <a:r>
              <a:rPr lang="sv-SE" i="0" dirty="0" err="1"/>
              <a:t>Principles</a:t>
            </a:r>
            <a:r>
              <a:rPr lang="sv-SE" i="0" dirty="0"/>
              <a:t> on </a:t>
            </a:r>
            <a:r>
              <a:rPr lang="sv-SE" i="0" dirty="0" err="1"/>
              <a:t>Internal</a:t>
            </a:r>
            <a:r>
              <a:rPr lang="sv-SE" i="0" dirty="0"/>
              <a:t> </a:t>
            </a:r>
            <a:r>
              <a:rPr lang="sv-SE" i="0" dirty="0" err="1"/>
              <a:t>Displacement</a:t>
            </a:r>
            <a:r>
              <a:rPr lang="sv-SE" i="0" dirty="0"/>
              <a:t> on the </a:t>
            </a:r>
            <a:r>
              <a:rPr lang="sv-SE" i="0" dirty="0" err="1"/>
              <a:t>other</a:t>
            </a:r>
            <a:r>
              <a:rPr lang="sv-SE" i="0" dirty="0"/>
              <a:t> hand </a:t>
            </a:r>
            <a:r>
              <a:rPr lang="sv-SE" i="0" dirty="0" err="1"/>
              <a:t>are</a:t>
            </a:r>
            <a:r>
              <a:rPr lang="sv-SE" i="0" dirty="0"/>
              <a:t> not </a:t>
            </a:r>
            <a:r>
              <a:rPr lang="sv-SE" i="0" dirty="0" err="1"/>
              <a:t>legally</a:t>
            </a:r>
            <a:r>
              <a:rPr lang="sv-SE" i="0" dirty="0"/>
              <a:t> </a:t>
            </a:r>
            <a:r>
              <a:rPr lang="sv-SE" i="0" dirty="0" err="1"/>
              <a:t>binding</a:t>
            </a:r>
            <a:r>
              <a:rPr lang="sv-SE" i="0" dirty="0"/>
              <a:t>, </a:t>
            </a:r>
            <a:r>
              <a:rPr lang="sv-SE" i="0" dirty="0" err="1"/>
              <a:t>although</a:t>
            </a:r>
            <a:r>
              <a:rPr lang="sv-SE" i="0" dirty="0"/>
              <a:t> it is an </a:t>
            </a:r>
            <a:r>
              <a:rPr lang="sv-SE" i="0" dirty="0" err="1"/>
              <a:t>authoritative</a:t>
            </a:r>
            <a:r>
              <a:rPr lang="sv-SE" i="0" dirty="0"/>
              <a:t> moral force </a:t>
            </a:r>
            <a:r>
              <a:rPr lang="sv-SE" i="0" dirty="0" err="1"/>
              <a:t>with</a:t>
            </a:r>
            <a:r>
              <a:rPr lang="sv-SE" i="0" dirty="0"/>
              <a:t> </a:t>
            </a:r>
            <a:r>
              <a:rPr lang="sv-SE" i="0" dirty="0" err="1"/>
              <a:t>respect</a:t>
            </a:r>
            <a:r>
              <a:rPr lang="sv-SE" i="0" dirty="0"/>
              <a:t> to the </a:t>
            </a:r>
            <a:r>
              <a:rPr lang="sv-SE" i="0" dirty="0" err="1"/>
              <a:t>behaviour</a:t>
            </a:r>
            <a:r>
              <a:rPr lang="sv-SE" i="0" dirty="0"/>
              <a:t> </a:t>
            </a:r>
            <a:r>
              <a:rPr lang="sv-SE" i="0" dirty="0" err="1"/>
              <a:t>of</a:t>
            </a:r>
            <a:r>
              <a:rPr lang="sv-SE" i="0" dirty="0"/>
              <a:t> </a:t>
            </a:r>
            <a:r>
              <a:rPr lang="sv-SE" i="0" dirty="0" err="1"/>
              <a:t>states</a:t>
            </a:r>
            <a:r>
              <a:rPr lang="sv-SE" i="0" dirty="0"/>
              <a:t>. </a:t>
            </a:r>
            <a:endParaRPr lang="sv-SE" i="0" dirty="0">
              <a:sym typeface="Wingdings" panose="05000000000000000000" pitchFamily="2" charset="2"/>
            </a:endParaRPr>
          </a:p>
          <a:p>
            <a:pPr marL="0" indent="0" algn="just">
              <a:buFont typeface="+mj-lt"/>
              <a:buNone/>
            </a:pPr>
            <a:endParaRPr lang="sv-SE" dirty="0">
              <a:sym typeface="Wingdings" panose="05000000000000000000" pitchFamily="2" charset="2"/>
            </a:endParaRPr>
          </a:p>
          <a:p>
            <a:pPr marL="0" indent="0" algn="just">
              <a:buFont typeface="+mj-lt"/>
              <a:buNone/>
            </a:pPr>
            <a:r>
              <a:rPr lang="sv-SE" dirty="0" err="1">
                <a:sym typeface="Wingdings" panose="05000000000000000000" pitchFamily="2" charset="2"/>
              </a:rPr>
              <a:t>Some</a:t>
            </a:r>
            <a:r>
              <a:rPr lang="sv-SE" dirty="0">
                <a:sym typeface="Wingdings" panose="05000000000000000000" pitchFamily="2" charset="2"/>
              </a:rPr>
              <a:t> </a:t>
            </a:r>
            <a:r>
              <a:rPr lang="sv-SE" dirty="0" err="1">
                <a:sym typeface="Wingdings" panose="05000000000000000000" pitchFamily="2" charset="2"/>
              </a:rPr>
              <a:t>aspects</a:t>
            </a:r>
            <a:r>
              <a:rPr lang="sv-SE" dirty="0">
                <a:sym typeface="Wingdings" panose="05000000000000000000" pitchFamily="2" charset="2"/>
              </a:rPr>
              <a:t> </a:t>
            </a:r>
            <a:r>
              <a:rPr lang="sv-SE" dirty="0" err="1">
                <a:sym typeface="Wingdings" panose="05000000000000000000" pitchFamily="2" charset="2"/>
              </a:rPr>
              <a:t>should</a:t>
            </a:r>
            <a:r>
              <a:rPr lang="sv-SE" dirty="0">
                <a:sym typeface="Wingdings" panose="05000000000000000000" pitchFamily="2" charset="2"/>
              </a:rPr>
              <a:t> be </a:t>
            </a:r>
            <a:r>
              <a:rPr lang="sv-SE" dirty="0" err="1">
                <a:sym typeface="Wingdings" panose="05000000000000000000" pitchFamily="2" charset="2"/>
              </a:rPr>
              <a:t>highlighted</a:t>
            </a:r>
            <a:r>
              <a:rPr lang="sv-SE" dirty="0">
                <a:sym typeface="Wingdings" panose="05000000000000000000" pitchFamily="2" charset="2"/>
              </a:rPr>
              <a:t> </a:t>
            </a:r>
            <a:r>
              <a:rPr lang="sv-SE" dirty="0" err="1">
                <a:sym typeface="Wingdings" panose="05000000000000000000" pitchFamily="2" charset="2"/>
              </a:rPr>
              <a:t>with</a:t>
            </a:r>
            <a:r>
              <a:rPr lang="sv-SE" dirty="0">
                <a:sym typeface="Wingdings" panose="05000000000000000000" pitchFamily="2" charset="2"/>
              </a:rPr>
              <a:t> </a:t>
            </a:r>
            <a:r>
              <a:rPr lang="sv-SE" dirty="0" err="1">
                <a:sym typeface="Wingdings" panose="05000000000000000000" pitchFamily="2" charset="2"/>
              </a:rPr>
              <a:t>regards</a:t>
            </a:r>
            <a:r>
              <a:rPr lang="sv-SE" dirty="0">
                <a:sym typeface="Wingdings" panose="05000000000000000000" pitchFamily="2" charset="2"/>
              </a:rPr>
              <a:t> to the </a:t>
            </a:r>
            <a:r>
              <a:rPr lang="sv-SE" dirty="0" err="1">
                <a:sym typeface="Wingdings" panose="05000000000000000000" pitchFamily="2" charset="2"/>
              </a:rPr>
              <a:t>questions</a:t>
            </a:r>
            <a:r>
              <a:rPr lang="sv-SE" dirty="0">
                <a:sym typeface="Wingdings" panose="05000000000000000000" pitchFamily="2" charset="2"/>
              </a:rPr>
              <a:t> for </a:t>
            </a:r>
            <a:r>
              <a:rPr lang="sv-SE" dirty="0" err="1">
                <a:sym typeface="Wingdings" panose="05000000000000000000" pitchFamily="2" charset="2"/>
              </a:rPr>
              <a:t>reflection</a:t>
            </a:r>
            <a:r>
              <a:rPr lang="sv-SE" dirty="0">
                <a:sym typeface="Wingdings" panose="05000000000000000000" pitchFamily="2" charset="2"/>
              </a:rPr>
              <a:t> </a:t>
            </a:r>
            <a:r>
              <a:rPr lang="sv-SE" dirty="0" err="1">
                <a:sym typeface="Wingdings" panose="05000000000000000000" pitchFamily="2" charset="2"/>
              </a:rPr>
              <a:t>above</a:t>
            </a:r>
            <a:r>
              <a:rPr lang="sv-SE" dirty="0">
                <a:sym typeface="Wingdings" panose="05000000000000000000" pitchFamily="2" charset="2"/>
              </a:rPr>
              <a:t> and the </a:t>
            </a:r>
            <a:r>
              <a:rPr lang="sv-SE" dirty="0" err="1">
                <a:sym typeface="Wingdings" panose="05000000000000000000" pitchFamily="2" charset="2"/>
              </a:rPr>
              <a:t>key</a:t>
            </a:r>
            <a:r>
              <a:rPr lang="sv-SE" dirty="0">
                <a:sym typeface="Wingdings" panose="05000000000000000000" pitchFamily="2" charset="2"/>
              </a:rPr>
              <a:t> </a:t>
            </a:r>
            <a:r>
              <a:rPr lang="sv-SE" dirty="0" err="1">
                <a:sym typeface="Wingdings" panose="05000000000000000000" pitchFamily="2" charset="2"/>
              </a:rPr>
              <a:t>differences</a:t>
            </a:r>
            <a:r>
              <a:rPr lang="sv-SE" dirty="0">
                <a:sym typeface="Wingdings" panose="05000000000000000000" pitchFamily="2" charset="2"/>
              </a:rPr>
              <a:t> </a:t>
            </a:r>
            <a:r>
              <a:rPr lang="sv-SE" dirty="0" err="1">
                <a:sym typeface="Wingdings" panose="05000000000000000000" pitchFamily="2" charset="2"/>
              </a:rPr>
              <a:t>between</a:t>
            </a:r>
            <a:r>
              <a:rPr lang="sv-SE" dirty="0">
                <a:sym typeface="Wingdings" panose="05000000000000000000" pitchFamily="2" charset="2"/>
              </a:rPr>
              <a:t> </a:t>
            </a:r>
            <a:r>
              <a:rPr lang="sv-SE" dirty="0" err="1">
                <a:sym typeface="Wingdings" panose="05000000000000000000" pitchFamily="2" charset="2"/>
              </a:rPr>
              <a:t>what</a:t>
            </a:r>
            <a:r>
              <a:rPr lang="sv-SE" dirty="0">
                <a:sym typeface="Wingdings" panose="05000000000000000000" pitchFamily="2" charset="2"/>
              </a:rPr>
              <a:t> </a:t>
            </a:r>
            <a:r>
              <a:rPr lang="sv-SE" dirty="0" err="1">
                <a:sym typeface="Wingdings" panose="05000000000000000000" pitchFamily="2" charset="2"/>
              </a:rPr>
              <a:t>constitutes</a:t>
            </a:r>
            <a:r>
              <a:rPr lang="sv-SE" dirty="0">
                <a:sym typeface="Wingdings" panose="05000000000000000000" pitchFamily="2" charset="2"/>
              </a:rPr>
              <a:t> a </a:t>
            </a:r>
            <a:r>
              <a:rPr lang="sv-SE" dirty="0" err="1">
                <a:sym typeface="Wingdings" panose="05000000000000000000" pitchFamily="2" charset="2"/>
              </a:rPr>
              <a:t>refugee</a:t>
            </a:r>
            <a:r>
              <a:rPr lang="sv-SE" dirty="0">
                <a:sym typeface="Wingdings" panose="05000000000000000000" pitchFamily="2" charset="2"/>
              </a:rPr>
              <a:t> and </a:t>
            </a:r>
            <a:r>
              <a:rPr lang="sv-SE" dirty="0" err="1">
                <a:sym typeface="Wingdings" panose="05000000000000000000" pitchFamily="2" charset="2"/>
              </a:rPr>
              <a:t>what</a:t>
            </a:r>
            <a:r>
              <a:rPr lang="sv-SE" dirty="0">
                <a:sym typeface="Wingdings" panose="05000000000000000000" pitchFamily="2" charset="2"/>
              </a:rPr>
              <a:t> </a:t>
            </a:r>
            <a:r>
              <a:rPr lang="sv-SE" dirty="0" err="1">
                <a:sym typeface="Wingdings" panose="05000000000000000000" pitchFamily="2" charset="2"/>
              </a:rPr>
              <a:t>constitutes</a:t>
            </a:r>
            <a:r>
              <a:rPr lang="sv-SE" dirty="0">
                <a:sym typeface="Wingdings" panose="05000000000000000000" pitchFamily="2" charset="2"/>
              </a:rPr>
              <a:t> an </a:t>
            </a:r>
            <a:r>
              <a:rPr lang="sv-SE" dirty="0" err="1">
                <a:sym typeface="Wingdings" panose="05000000000000000000" pitchFamily="2" charset="2"/>
              </a:rPr>
              <a:t>internally</a:t>
            </a:r>
            <a:r>
              <a:rPr lang="sv-SE" dirty="0">
                <a:sym typeface="Wingdings" panose="05000000000000000000" pitchFamily="2" charset="2"/>
              </a:rPr>
              <a:t> </a:t>
            </a:r>
            <a:r>
              <a:rPr lang="sv-SE" dirty="0" err="1">
                <a:sym typeface="Wingdings" panose="05000000000000000000" pitchFamily="2" charset="2"/>
              </a:rPr>
              <a:t>displaced</a:t>
            </a:r>
            <a:r>
              <a:rPr lang="sv-SE" dirty="0">
                <a:sym typeface="Wingdings" panose="05000000000000000000" pitchFamily="2" charset="2"/>
              </a:rPr>
              <a:t> person:</a:t>
            </a:r>
          </a:p>
          <a:p>
            <a:pPr marL="0" indent="0" algn="just">
              <a:buFont typeface="+mj-lt"/>
              <a:buNone/>
            </a:pPr>
            <a:endParaRPr lang="sv-SE" dirty="0">
              <a:sym typeface="Wingdings" panose="05000000000000000000" pitchFamily="2" charset="2"/>
            </a:endParaRPr>
          </a:p>
          <a:p>
            <a:pPr marL="749808" lvl="1" indent="-457200" algn="just">
              <a:buFont typeface="+mj-lt"/>
              <a:buAutoNum type="arabicPeriod"/>
            </a:pPr>
            <a:r>
              <a:rPr lang="sv-SE" dirty="0" err="1">
                <a:sym typeface="Wingdings" panose="05000000000000000000" pitchFamily="2" charset="2"/>
              </a:rPr>
              <a:t>Whether</a:t>
            </a:r>
            <a:r>
              <a:rPr lang="sv-SE" dirty="0">
                <a:sym typeface="Wingdings" panose="05000000000000000000" pitchFamily="2" charset="2"/>
              </a:rPr>
              <a:t> the </a:t>
            </a:r>
            <a:r>
              <a:rPr lang="sv-SE" dirty="0" err="1">
                <a:sym typeface="Wingdings" panose="05000000000000000000" pitchFamily="2" charset="2"/>
              </a:rPr>
              <a:t>displacee</a:t>
            </a:r>
            <a:r>
              <a:rPr lang="sv-SE" dirty="0">
                <a:sym typeface="Wingdings" panose="05000000000000000000" pitchFamily="2" charset="2"/>
              </a:rPr>
              <a:t> has </a:t>
            </a:r>
            <a:r>
              <a:rPr lang="sv-SE" dirty="0" err="1">
                <a:sym typeface="Wingdings" panose="05000000000000000000" pitchFamily="2" charset="2"/>
              </a:rPr>
              <a:t>crossed</a:t>
            </a:r>
            <a:r>
              <a:rPr lang="sv-SE" dirty="0">
                <a:sym typeface="Wingdings" panose="05000000000000000000" pitchFamily="2" charset="2"/>
              </a:rPr>
              <a:t> a country </a:t>
            </a:r>
            <a:r>
              <a:rPr lang="sv-SE" dirty="0" err="1">
                <a:sym typeface="Wingdings" panose="05000000000000000000" pitchFamily="2" charset="2"/>
              </a:rPr>
              <a:t>border</a:t>
            </a:r>
            <a:r>
              <a:rPr lang="sv-SE" dirty="0">
                <a:sym typeface="Wingdings" panose="05000000000000000000" pitchFamily="2" charset="2"/>
              </a:rPr>
              <a:t> or not is </a:t>
            </a:r>
            <a:r>
              <a:rPr lang="sv-SE" dirty="0" err="1">
                <a:sym typeface="Wingdings" panose="05000000000000000000" pitchFamily="2" charset="2"/>
              </a:rPr>
              <a:t>decisive</a:t>
            </a:r>
            <a:r>
              <a:rPr lang="sv-SE" dirty="0">
                <a:sym typeface="Wingdings" panose="05000000000000000000" pitchFamily="2" charset="2"/>
              </a:rPr>
              <a:t> in </a:t>
            </a:r>
            <a:r>
              <a:rPr lang="sv-SE" dirty="0" err="1">
                <a:sym typeface="Wingdings" panose="05000000000000000000" pitchFamily="2" charset="2"/>
              </a:rPr>
              <a:t>this</a:t>
            </a:r>
            <a:r>
              <a:rPr lang="sv-SE" dirty="0">
                <a:sym typeface="Wingdings" panose="05000000000000000000" pitchFamily="2" charset="2"/>
              </a:rPr>
              <a:t> </a:t>
            </a:r>
            <a:r>
              <a:rPr lang="sv-SE" dirty="0" err="1">
                <a:sym typeface="Wingdings" panose="05000000000000000000" pitchFamily="2" charset="2"/>
              </a:rPr>
              <a:t>case</a:t>
            </a:r>
            <a:r>
              <a:rPr lang="sv-SE" dirty="0">
                <a:sym typeface="Wingdings" panose="05000000000000000000" pitchFamily="2" charset="2"/>
              </a:rPr>
              <a:t> and </a:t>
            </a:r>
            <a:r>
              <a:rPr lang="sv-SE" dirty="0" err="1">
                <a:sym typeface="Wingdings" panose="05000000000000000000" pitchFamily="2" charset="2"/>
              </a:rPr>
              <a:t>determines</a:t>
            </a:r>
            <a:r>
              <a:rPr lang="sv-SE" dirty="0">
                <a:sym typeface="Wingdings" panose="05000000000000000000" pitchFamily="2" charset="2"/>
              </a:rPr>
              <a:t> the status </a:t>
            </a:r>
            <a:r>
              <a:rPr lang="sv-SE" dirty="0" err="1">
                <a:sym typeface="Wingdings" panose="05000000000000000000" pitchFamily="2" charset="2"/>
              </a:rPr>
              <a:t>of</a:t>
            </a:r>
            <a:r>
              <a:rPr lang="sv-SE" dirty="0">
                <a:sym typeface="Wingdings" panose="05000000000000000000" pitchFamily="2" charset="2"/>
              </a:rPr>
              <a:t> the </a:t>
            </a:r>
            <a:r>
              <a:rPr lang="sv-SE" dirty="0" err="1">
                <a:sym typeface="Wingdings" panose="05000000000000000000" pitchFamily="2" charset="2"/>
              </a:rPr>
              <a:t>displaced</a:t>
            </a:r>
            <a:r>
              <a:rPr lang="sv-SE" dirty="0">
                <a:sym typeface="Wingdings" panose="05000000000000000000" pitchFamily="2" charset="2"/>
              </a:rPr>
              <a:t> as a </a:t>
            </a:r>
            <a:r>
              <a:rPr lang="sv-SE" dirty="0" err="1">
                <a:sym typeface="Wingdings" panose="05000000000000000000" pitchFamily="2" charset="2"/>
              </a:rPr>
              <a:t>refugee</a:t>
            </a:r>
            <a:r>
              <a:rPr lang="sv-SE" dirty="0">
                <a:sym typeface="Wingdings" panose="05000000000000000000" pitchFamily="2" charset="2"/>
              </a:rPr>
              <a:t> or </a:t>
            </a:r>
            <a:r>
              <a:rPr lang="sv-SE" dirty="0" err="1">
                <a:sym typeface="Wingdings" panose="05000000000000000000" pitchFamily="2" charset="2"/>
              </a:rPr>
              <a:t>internally</a:t>
            </a:r>
            <a:r>
              <a:rPr lang="sv-SE" dirty="0">
                <a:sym typeface="Wingdings" panose="05000000000000000000" pitchFamily="2" charset="2"/>
              </a:rPr>
              <a:t> </a:t>
            </a:r>
            <a:r>
              <a:rPr lang="sv-SE" dirty="0" err="1">
                <a:sym typeface="Wingdings" panose="05000000000000000000" pitchFamily="2" charset="2"/>
              </a:rPr>
              <a:t>displaced</a:t>
            </a:r>
            <a:r>
              <a:rPr lang="sv-SE" dirty="0">
                <a:sym typeface="Wingdings" panose="05000000000000000000" pitchFamily="2" charset="2"/>
              </a:rPr>
              <a:t> person. </a:t>
            </a:r>
            <a:r>
              <a:rPr lang="sv-SE" dirty="0" err="1">
                <a:sym typeface="Wingdings" panose="05000000000000000000" pitchFamily="2" charset="2"/>
              </a:rPr>
              <a:t>Refugees</a:t>
            </a:r>
            <a:r>
              <a:rPr lang="sv-SE" dirty="0">
                <a:sym typeface="Wingdings" panose="05000000000000000000" pitchFamily="2" charset="2"/>
              </a:rPr>
              <a:t> </a:t>
            </a:r>
            <a:r>
              <a:rPr lang="sv-SE" dirty="0" err="1">
                <a:sym typeface="Wingdings" panose="05000000000000000000" pitchFamily="2" charset="2"/>
              </a:rPr>
              <a:t>are</a:t>
            </a:r>
            <a:r>
              <a:rPr lang="sv-SE" dirty="0">
                <a:sym typeface="Wingdings" panose="05000000000000000000" pitchFamily="2" charset="2"/>
              </a:rPr>
              <a:t> </a:t>
            </a:r>
            <a:r>
              <a:rPr lang="sv-SE" dirty="0" err="1">
                <a:sym typeface="Wingdings" panose="05000000000000000000" pitchFamily="2" charset="2"/>
              </a:rPr>
              <a:t>people</a:t>
            </a:r>
            <a:r>
              <a:rPr lang="sv-SE" dirty="0">
                <a:sym typeface="Wingdings" panose="05000000000000000000" pitchFamily="2" charset="2"/>
              </a:rPr>
              <a:t> </a:t>
            </a:r>
            <a:r>
              <a:rPr lang="sv-SE" dirty="0" err="1">
                <a:sym typeface="Wingdings" panose="05000000000000000000" pitchFamily="2" charset="2"/>
              </a:rPr>
              <a:t>that</a:t>
            </a:r>
            <a:r>
              <a:rPr lang="sv-SE" dirty="0">
                <a:sym typeface="Wingdings" panose="05000000000000000000" pitchFamily="2" charset="2"/>
              </a:rPr>
              <a:t> </a:t>
            </a:r>
            <a:r>
              <a:rPr lang="sv-SE" dirty="0" err="1">
                <a:sym typeface="Wingdings" panose="05000000000000000000" pitchFamily="2" charset="2"/>
              </a:rPr>
              <a:t>have</a:t>
            </a:r>
            <a:r>
              <a:rPr lang="sv-SE" dirty="0">
                <a:sym typeface="Wingdings" panose="05000000000000000000" pitchFamily="2" charset="2"/>
              </a:rPr>
              <a:t> </a:t>
            </a:r>
            <a:r>
              <a:rPr lang="sv-SE" dirty="0" err="1">
                <a:sym typeface="Wingdings" panose="05000000000000000000" pitchFamily="2" charset="2"/>
              </a:rPr>
              <a:t>been</a:t>
            </a:r>
            <a:r>
              <a:rPr lang="sv-SE" dirty="0">
                <a:sym typeface="Wingdings" panose="05000000000000000000" pitchFamily="2" charset="2"/>
              </a:rPr>
              <a:t> </a:t>
            </a:r>
            <a:r>
              <a:rPr lang="sv-SE" dirty="0" err="1">
                <a:sym typeface="Wingdings" panose="05000000000000000000" pitchFamily="2" charset="2"/>
              </a:rPr>
              <a:t>displaced</a:t>
            </a:r>
            <a:r>
              <a:rPr lang="sv-SE" dirty="0">
                <a:sym typeface="Wingdings" panose="05000000000000000000" pitchFamily="2" charset="2"/>
              </a:rPr>
              <a:t> </a:t>
            </a:r>
            <a:r>
              <a:rPr lang="sv-SE" dirty="0" err="1">
                <a:sym typeface="Wingdings" panose="05000000000000000000" pitchFamily="2" charset="2"/>
              </a:rPr>
              <a:t>across</a:t>
            </a:r>
            <a:r>
              <a:rPr lang="sv-SE" dirty="0">
                <a:sym typeface="Wingdings" panose="05000000000000000000" pitchFamily="2" charset="2"/>
              </a:rPr>
              <a:t> a country </a:t>
            </a:r>
            <a:r>
              <a:rPr lang="sv-SE" dirty="0" err="1">
                <a:sym typeface="Wingdings" panose="05000000000000000000" pitchFamily="2" charset="2"/>
              </a:rPr>
              <a:t>border</a:t>
            </a:r>
            <a:r>
              <a:rPr lang="sv-SE" dirty="0">
                <a:sym typeface="Wingdings" panose="05000000000000000000" pitchFamily="2" charset="2"/>
              </a:rPr>
              <a:t>, </a:t>
            </a:r>
            <a:r>
              <a:rPr lang="sv-SE" dirty="0" err="1">
                <a:sym typeface="Wingdings" panose="05000000000000000000" pitchFamily="2" charset="2"/>
              </a:rPr>
              <a:t>while</a:t>
            </a:r>
            <a:r>
              <a:rPr lang="sv-SE" dirty="0">
                <a:sym typeface="Wingdings" panose="05000000000000000000" pitchFamily="2" charset="2"/>
              </a:rPr>
              <a:t> </a:t>
            </a:r>
            <a:r>
              <a:rPr lang="sv-SE" dirty="0" err="1">
                <a:sym typeface="Wingdings" panose="05000000000000000000" pitchFamily="2" charset="2"/>
              </a:rPr>
              <a:t>internally</a:t>
            </a:r>
            <a:r>
              <a:rPr lang="sv-SE" dirty="0">
                <a:sym typeface="Wingdings" panose="05000000000000000000" pitchFamily="2" charset="2"/>
              </a:rPr>
              <a:t> </a:t>
            </a:r>
            <a:r>
              <a:rPr lang="sv-SE" dirty="0" err="1">
                <a:sym typeface="Wingdings" panose="05000000000000000000" pitchFamily="2" charset="2"/>
              </a:rPr>
              <a:t>displaced</a:t>
            </a:r>
            <a:r>
              <a:rPr lang="sv-SE" dirty="0">
                <a:sym typeface="Wingdings" panose="05000000000000000000" pitchFamily="2" charset="2"/>
              </a:rPr>
              <a:t> </a:t>
            </a:r>
            <a:r>
              <a:rPr lang="sv-SE" dirty="0" err="1">
                <a:sym typeface="Wingdings" panose="05000000000000000000" pitchFamily="2" charset="2"/>
              </a:rPr>
              <a:t>people</a:t>
            </a:r>
            <a:r>
              <a:rPr lang="sv-SE" dirty="0">
                <a:sym typeface="Wingdings" panose="05000000000000000000" pitchFamily="2" charset="2"/>
              </a:rPr>
              <a:t> </a:t>
            </a:r>
            <a:r>
              <a:rPr lang="sv-SE" dirty="0" err="1">
                <a:sym typeface="Wingdings" panose="05000000000000000000" pitchFamily="2" charset="2"/>
              </a:rPr>
              <a:t>remain</a:t>
            </a:r>
            <a:r>
              <a:rPr lang="sv-SE" dirty="0">
                <a:sym typeface="Wingdings" panose="05000000000000000000" pitchFamily="2" charset="2"/>
              </a:rPr>
              <a:t> </a:t>
            </a:r>
            <a:r>
              <a:rPr lang="sv-SE" dirty="0" err="1">
                <a:sym typeface="Wingdings" panose="05000000000000000000" pitchFamily="2" charset="2"/>
              </a:rPr>
              <a:t>within</a:t>
            </a:r>
            <a:r>
              <a:rPr lang="sv-SE" dirty="0">
                <a:sym typeface="Wingdings" panose="05000000000000000000" pitchFamily="2" charset="2"/>
              </a:rPr>
              <a:t> the </a:t>
            </a:r>
            <a:r>
              <a:rPr lang="sv-SE" dirty="0" err="1">
                <a:sym typeface="Wingdings" panose="05000000000000000000" pitchFamily="2" charset="2"/>
              </a:rPr>
              <a:t>borders</a:t>
            </a:r>
            <a:r>
              <a:rPr lang="sv-SE" dirty="0">
                <a:sym typeface="Wingdings" panose="05000000000000000000" pitchFamily="2" charset="2"/>
              </a:rPr>
              <a:t> </a:t>
            </a:r>
            <a:r>
              <a:rPr lang="sv-SE" dirty="0" err="1">
                <a:sym typeface="Wingdings" panose="05000000000000000000" pitchFamily="2" charset="2"/>
              </a:rPr>
              <a:t>of</a:t>
            </a:r>
            <a:r>
              <a:rPr lang="sv-SE" dirty="0">
                <a:sym typeface="Wingdings" panose="05000000000000000000" pitchFamily="2" charset="2"/>
              </a:rPr>
              <a:t> </a:t>
            </a:r>
            <a:r>
              <a:rPr lang="sv-SE" dirty="0" err="1">
                <a:sym typeface="Wingdings" panose="05000000000000000000" pitchFamily="2" charset="2"/>
              </a:rPr>
              <a:t>their</a:t>
            </a:r>
            <a:r>
              <a:rPr lang="sv-SE" dirty="0">
                <a:sym typeface="Wingdings" panose="05000000000000000000" pitchFamily="2" charset="2"/>
              </a:rPr>
              <a:t> </a:t>
            </a:r>
            <a:r>
              <a:rPr lang="sv-SE" dirty="0" err="1">
                <a:sym typeface="Wingdings" panose="05000000000000000000" pitchFamily="2" charset="2"/>
              </a:rPr>
              <a:t>usual</a:t>
            </a:r>
            <a:r>
              <a:rPr lang="sv-SE" dirty="0">
                <a:sym typeface="Wingdings" panose="05000000000000000000" pitchFamily="2" charset="2"/>
              </a:rPr>
              <a:t> country </a:t>
            </a:r>
            <a:r>
              <a:rPr lang="sv-SE" dirty="0" err="1">
                <a:sym typeface="Wingdings" panose="05000000000000000000" pitchFamily="2" charset="2"/>
              </a:rPr>
              <a:t>of</a:t>
            </a:r>
            <a:r>
              <a:rPr lang="sv-SE" dirty="0">
                <a:sym typeface="Wingdings" panose="05000000000000000000" pitchFamily="2" charset="2"/>
              </a:rPr>
              <a:t> </a:t>
            </a:r>
            <a:r>
              <a:rPr lang="sv-SE" dirty="0" err="1">
                <a:sym typeface="Wingdings" panose="05000000000000000000" pitchFamily="2" charset="2"/>
              </a:rPr>
              <a:t>residence</a:t>
            </a:r>
            <a:r>
              <a:rPr lang="sv-SE" dirty="0">
                <a:sym typeface="Wingdings" panose="05000000000000000000" pitchFamily="2" charset="2"/>
              </a:rPr>
              <a:t>. </a:t>
            </a:r>
          </a:p>
          <a:p>
            <a:pPr marL="749808" lvl="1" indent="-457200" algn="just">
              <a:buFont typeface="+mj-lt"/>
              <a:buAutoNum type="arabicPeriod"/>
            </a:pPr>
            <a:r>
              <a:rPr lang="sv-SE" dirty="0">
                <a:sym typeface="Wingdings" panose="05000000000000000000" pitchFamily="2" charset="2"/>
              </a:rPr>
              <a:t>The status </a:t>
            </a:r>
            <a:r>
              <a:rPr lang="sv-SE" dirty="0" err="1">
                <a:sym typeface="Wingdings" panose="05000000000000000000" pitchFamily="2" charset="2"/>
              </a:rPr>
              <a:t>of</a:t>
            </a:r>
            <a:r>
              <a:rPr lang="sv-SE" dirty="0">
                <a:sym typeface="Wingdings" panose="05000000000000000000" pitchFamily="2" charset="2"/>
              </a:rPr>
              <a:t> the </a:t>
            </a:r>
            <a:r>
              <a:rPr lang="sv-SE" dirty="0" err="1">
                <a:sym typeface="Wingdings" panose="05000000000000000000" pitchFamily="2" charset="2"/>
              </a:rPr>
              <a:t>displaced</a:t>
            </a:r>
            <a:r>
              <a:rPr lang="sv-SE" dirty="0">
                <a:sym typeface="Wingdings" panose="05000000000000000000" pitchFamily="2" charset="2"/>
              </a:rPr>
              <a:t> </a:t>
            </a:r>
            <a:r>
              <a:rPr lang="sv-SE" dirty="0" err="1">
                <a:sym typeface="Wingdings" panose="05000000000000000000" pitchFamily="2" charset="2"/>
              </a:rPr>
              <a:t>determines</a:t>
            </a:r>
            <a:r>
              <a:rPr lang="sv-SE" dirty="0">
                <a:sym typeface="Wingdings" panose="05000000000000000000" pitchFamily="2" charset="2"/>
              </a:rPr>
              <a:t> </a:t>
            </a:r>
            <a:r>
              <a:rPr lang="sv-SE" dirty="0" err="1">
                <a:sym typeface="Wingdings" panose="05000000000000000000" pitchFamily="2" charset="2"/>
              </a:rPr>
              <a:t>what</a:t>
            </a:r>
            <a:r>
              <a:rPr lang="sv-SE" dirty="0">
                <a:sym typeface="Wingdings" panose="05000000000000000000" pitchFamily="2" charset="2"/>
              </a:rPr>
              <a:t> national and international legal and policy </a:t>
            </a:r>
            <a:r>
              <a:rPr lang="sv-SE" dirty="0" err="1">
                <a:sym typeface="Wingdings" panose="05000000000000000000" pitchFamily="2" charset="2"/>
              </a:rPr>
              <a:t>sources</a:t>
            </a:r>
            <a:r>
              <a:rPr lang="sv-SE" dirty="0">
                <a:sym typeface="Wingdings" panose="05000000000000000000" pitchFamily="2" charset="2"/>
              </a:rPr>
              <a:t> </a:t>
            </a:r>
            <a:r>
              <a:rPr lang="sv-SE" dirty="0" err="1">
                <a:sym typeface="Wingdings" panose="05000000000000000000" pitchFamily="2" charset="2"/>
              </a:rPr>
              <a:t>apply</a:t>
            </a:r>
            <a:r>
              <a:rPr lang="sv-SE" dirty="0">
                <a:sym typeface="Wingdings" panose="05000000000000000000" pitchFamily="2" charset="2"/>
              </a:rPr>
              <a:t> to the </a:t>
            </a:r>
            <a:r>
              <a:rPr lang="sv-SE" dirty="0" err="1">
                <a:sym typeface="Wingdings" panose="05000000000000000000" pitchFamily="2" charset="2"/>
              </a:rPr>
              <a:t>displaced</a:t>
            </a:r>
            <a:r>
              <a:rPr lang="sv-SE" dirty="0">
                <a:sym typeface="Wingdings" panose="05000000000000000000" pitchFamily="2" charset="2"/>
              </a:rPr>
              <a:t>.</a:t>
            </a:r>
          </a:p>
          <a:p>
            <a:pPr marL="749808" lvl="1" indent="-457200" algn="just">
              <a:buFont typeface="+mj-lt"/>
              <a:buAutoNum type="arabicPeriod"/>
            </a:pPr>
            <a:r>
              <a:rPr lang="sv-SE" dirty="0" err="1">
                <a:sym typeface="Wingdings" panose="05000000000000000000" pitchFamily="2" charset="2"/>
              </a:rPr>
              <a:t>What</a:t>
            </a:r>
            <a:r>
              <a:rPr lang="sv-SE" dirty="0">
                <a:sym typeface="Wingdings" panose="05000000000000000000" pitchFamily="2" charset="2"/>
              </a:rPr>
              <a:t> national and international legal and policy </a:t>
            </a:r>
            <a:r>
              <a:rPr lang="sv-SE" dirty="0" err="1">
                <a:sym typeface="Wingdings" panose="05000000000000000000" pitchFamily="2" charset="2"/>
              </a:rPr>
              <a:t>sources</a:t>
            </a:r>
            <a:r>
              <a:rPr lang="sv-SE" dirty="0">
                <a:sym typeface="Wingdings" panose="05000000000000000000" pitchFamily="2" charset="2"/>
              </a:rPr>
              <a:t> </a:t>
            </a:r>
            <a:r>
              <a:rPr lang="sv-SE" dirty="0" err="1">
                <a:sym typeface="Wingdings" panose="05000000000000000000" pitchFamily="2" charset="2"/>
              </a:rPr>
              <a:t>apply</a:t>
            </a:r>
            <a:r>
              <a:rPr lang="sv-SE" dirty="0">
                <a:sym typeface="Wingdings" panose="05000000000000000000" pitchFamily="2" charset="2"/>
              </a:rPr>
              <a:t> to the </a:t>
            </a:r>
            <a:r>
              <a:rPr lang="sv-SE" dirty="0" err="1">
                <a:sym typeface="Wingdings" panose="05000000000000000000" pitchFamily="2" charset="2"/>
              </a:rPr>
              <a:t>displaced</a:t>
            </a:r>
            <a:r>
              <a:rPr lang="sv-SE" dirty="0">
                <a:sym typeface="Wingdings" panose="05000000000000000000" pitchFamily="2" charset="2"/>
              </a:rPr>
              <a:t> has a </a:t>
            </a:r>
            <a:r>
              <a:rPr lang="sv-SE" dirty="0" err="1">
                <a:sym typeface="Wingdings" panose="05000000000000000000" pitchFamily="2" charset="2"/>
              </a:rPr>
              <a:t>bearing</a:t>
            </a:r>
            <a:r>
              <a:rPr lang="sv-SE" dirty="0">
                <a:sym typeface="Wingdings" panose="05000000000000000000" pitchFamily="2" charset="2"/>
              </a:rPr>
              <a:t> on the obligations </a:t>
            </a:r>
            <a:r>
              <a:rPr lang="sv-SE" dirty="0" err="1">
                <a:sym typeface="Wingdings" panose="05000000000000000000" pitchFamily="2" charset="2"/>
              </a:rPr>
              <a:t>of</a:t>
            </a:r>
            <a:r>
              <a:rPr lang="sv-SE" dirty="0">
                <a:sym typeface="Wingdings" panose="05000000000000000000" pitchFamily="2" charset="2"/>
              </a:rPr>
              <a:t> the </a:t>
            </a:r>
            <a:r>
              <a:rPr lang="sv-SE" dirty="0" err="1">
                <a:sym typeface="Wingdings" panose="05000000000000000000" pitchFamily="2" charset="2"/>
              </a:rPr>
              <a:t>state</a:t>
            </a:r>
            <a:r>
              <a:rPr lang="sv-SE" dirty="0">
                <a:sym typeface="Wingdings" panose="05000000000000000000" pitchFamily="2" charset="2"/>
              </a:rPr>
              <a:t> and the international </a:t>
            </a:r>
            <a:r>
              <a:rPr lang="sv-SE" dirty="0" err="1">
                <a:sym typeface="Wingdings" panose="05000000000000000000" pitchFamily="2" charset="2"/>
              </a:rPr>
              <a:t>community</a:t>
            </a:r>
            <a:r>
              <a:rPr lang="sv-SE" dirty="0">
                <a:sym typeface="Wingdings" panose="05000000000000000000" pitchFamily="2" charset="2"/>
              </a:rPr>
              <a:t> </a:t>
            </a:r>
            <a:r>
              <a:rPr lang="sv-SE" dirty="0" err="1">
                <a:sym typeface="Wingdings" panose="05000000000000000000" pitchFamily="2" charset="2"/>
              </a:rPr>
              <a:t>towards</a:t>
            </a:r>
            <a:r>
              <a:rPr lang="sv-SE" dirty="0">
                <a:sym typeface="Wingdings" panose="05000000000000000000" pitchFamily="2" charset="2"/>
              </a:rPr>
              <a:t> the </a:t>
            </a:r>
            <a:r>
              <a:rPr lang="sv-SE" dirty="0" err="1">
                <a:sym typeface="Wingdings" panose="05000000000000000000" pitchFamily="2" charset="2"/>
              </a:rPr>
              <a:t>displaced</a:t>
            </a:r>
            <a:r>
              <a:rPr lang="sv-SE" dirty="0">
                <a:sym typeface="Wingdings" panose="05000000000000000000" pitchFamily="2" charset="2"/>
              </a:rPr>
              <a:t>. </a:t>
            </a:r>
          </a:p>
          <a:p>
            <a:pPr marL="749808" lvl="1" indent="-457200" algn="just">
              <a:buFont typeface="+mj-lt"/>
              <a:buAutoNum type="arabicPeriod"/>
            </a:pPr>
            <a:r>
              <a:rPr lang="sv-SE" dirty="0">
                <a:sym typeface="Wingdings" panose="05000000000000000000" pitchFamily="2" charset="2"/>
              </a:rPr>
              <a:t>Thus, the </a:t>
            </a:r>
            <a:r>
              <a:rPr lang="sv-SE" dirty="0" err="1">
                <a:sym typeface="Wingdings" panose="05000000000000000000" pitchFamily="2" charset="2"/>
              </a:rPr>
              <a:t>rights</a:t>
            </a:r>
            <a:r>
              <a:rPr lang="sv-SE" dirty="0">
                <a:sym typeface="Wingdings" panose="05000000000000000000" pitchFamily="2" charset="2"/>
              </a:rPr>
              <a:t> </a:t>
            </a:r>
            <a:r>
              <a:rPr lang="sv-SE" dirty="0" err="1">
                <a:sym typeface="Wingdings" panose="05000000000000000000" pitchFamily="2" charset="2"/>
              </a:rPr>
              <a:t>of</a:t>
            </a:r>
            <a:r>
              <a:rPr lang="sv-SE" dirty="0">
                <a:sym typeface="Wingdings" panose="05000000000000000000" pitchFamily="2" charset="2"/>
              </a:rPr>
              <a:t> </a:t>
            </a:r>
            <a:r>
              <a:rPr lang="sv-SE" dirty="0" err="1">
                <a:sym typeface="Wingdings" panose="05000000000000000000" pitchFamily="2" charset="2"/>
              </a:rPr>
              <a:t>displacees</a:t>
            </a:r>
            <a:r>
              <a:rPr lang="sv-SE" dirty="0">
                <a:sym typeface="Wingdings" panose="05000000000000000000" pitchFamily="2" charset="2"/>
              </a:rPr>
              <a:t> and </a:t>
            </a:r>
            <a:r>
              <a:rPr lang="sv-SE" dirty="0" err="1">
                <a:sym typeface="Wingdings" panose="05000000000000000000" pitchFamily="2" charset="2"/>
              </a:rPr>
              <a:t>what</a:t>
            </a:r>
            <a:r>
              <a:rPr lang="sv-SE" dirty="0">
                <a:sym typeface="Wingdings" panose="05000000000000000000" pitchFamily="2" charset="2"/>
              </a:rPr>
              <a:t> </a:t>
            </a:r>
            <a:r>
              <a:rPr lang="sv-SE" dirty="0" err="1">
                <a:sym typeface="Wingdings" panose="05000000000000000000" pitchFamily="2" charset="2"/>
              </a:rPr>
              <a:t>help</a:t>
            </a:r>
            <a:r>
              <a:rPr lang="sv-SE" dirty="0">
                <a:sym typeface="Wingdings" panose="05000000000000000000" pitchFamily="2" charset="2"/>
              </a:rPr>
              <a:t> </a:t>
            </a:r>
            <a:r>
              <a:rPr lang="sv-SE" dirty="0" err="1">
                <a:sym typeface="Wingdings" panose="05000000000000000000" pitchFamily="2" charset="2"/>
              </a:rPr>
              <a:t>they</a:t>
            </a:r>
            <a:r>
              <a:rPr lang="sv-SE" dirty="0">
                <a:sym typeface="Wingdings" panose="05000000000000000000" pitchFamily="2" charset="2"/>
              </a:rPr>
              <a:t> </a:t>
            </a:r>
            <a:r>
              <a:rPr lang="sv-SE" dirty="0" err="1">
                <a:sym typeface="Wingdings" panose="05000000000000000000" pitchFamily="2" charset="2"/>
              </a:rPr>
              <a:t>may</a:t>
            </a:r>
            <a:r>
              <a:rPr lang="sv-SE" dirty="0">
                <a:sym typeface="Wingdings" panose="05000000000000000000" pitchFamily="2" charset="2"/>
              </a:rPr>
              <a:t> </a:t>
            </a:r>
            <a:r>
              <a:rPr lang="sv-SE" dirty="0" err="1">
                <a:sym typeface="Wingdings" panose="05000000000000000000" pitchFamily="2" charset="2"/>
              </a:rPr>
              <a:t>receive</a:t>
            </a:r>
            <a:r>
              <a:rPr lang="sv-SE" dirty="0">
                <a:sym typeface="Wingdings" panose="05000000000000000000" pitchFamily="2" charset="2"/>
              </a:rPr>
              <a:t> from the </a:t>
            </a:r>
            <a:r>
              <a:rPr lang="sv-SE" dirty="0" err="1">
                <a:sym typeface="Wingdings" panose="05000000000000000000" pitchFamily="2" charset="2"/>
              </a:rPr>
              <a:t>state</a:t>
            </a:r>
            <a:r>
              <a:rPr lang="sv-SE" dirty="0">
                <a:sym typeface="Wingdings" panose="05000000000000000000" pitchFamily="2" charset="2"/>
              </a:rPr>
              <a:t> or the international </a:t>
            </a:r>
            <a:r>
              <a:rPr lang="sv-SE" dirty="0" err="1">
                <a:sym typeface="Wingdings" panose="05000000000000000000" pitchFamily="2" charset="2"/>
              </a:rPr>
              <a:t>community</a:t>
            </a:r>
            <a:r>
              <a:rPr lang="sv-SE" dirty="0">
                <a:sym typeface="Wingdings" panose="05000000000000000000" pitchFamily="2" charset="2"/>
              </a:rPr>
              <a:t> </a:t>
            </a:r>
            <a:r>
              <a:rPr lang="sv-SE" dirty="0" err="1">
                <a:sym typeface="Wingdings" panose="05000000000000000000" pitchFamily="2" charset="2"/>
              </a:rPr>
              <a:t>are</a:t>
            </a:r>
            <a:r>
              <a:rPr lang="sv-SE" dirty="0">
                <a:sym typeface="Wingdings" panose="05000000000000000000" pitchFamily="2" charset="2"/>
              </a:rPr>
              <a:t> to a </a:t>
            </a:r>
            <a:r>
              <a:rPr lang="sv-SE" dirty="0" err="1">
                <a:sym typeface="Wingdings" panose="05000000000000000000" pitchFamily="2" charset="2"/>
              </a:rPr>
              <a:t>large</a:t>
            </a:r>
            <a:r>
              <a:rPr lang="sv-SE" dirty="0">
                <a:sym typeface="Wingdings" panose="05000000000000000000" pitchFamily="2" charset="2"/>
              </a:rPr>
              <a:t> </a:t>
            </a:r>
            <a:r>
              <a:rPr lang="sv-SE" dirty="0" err="1">
                <a:sym typeface="Wingdings" panose="05000000000000000000" pitchFamily="2" charset="2"/>
              </a:rPr>
              <a:t>extent</a:t>
            </a:r>
            <a:r>
              <a:rPr lang="sv-SE" dirty="0">
                <a:sym typeface="Wingdings" panose="05000000000000000000" pitchFamily="2" charset="2"/>
              </a:rPr>
              <a:t> </a:t>
            </a:r>
            <a:r>
              <a:rPr lang="sv-SE" dirty="0" err="1">
                <a:sym typeface="Wingdings" panose="05000000000000000000" pitchFamily="2" charset="2"/>
              </a:rPr>
              <a:t>dependent</a:t>
            </a:r>
            <a:r>
              <a:rPr lang="sv-SE" dirty="0">
                <a:sym typeface="Wingdings" panose="05000000000000000000" pitchFamily="2" charset="2"/>
              </a:rPr>
              <a:t> on </a:t>
            </a:r>
            <a:r>
              <a:rPr lang="sv-SE" dirty="0" err="1">
                <a:sym typeface="Wingdings" panose="05000000000000000000" pitchFamily="2" charset="2"/>
              </a:rPr>
              <a:t>their</a:t>
            </a:r>
            <a:r>
              <a:rPr lang="sv-SE" dirty="0">
                <a:sym typeface="Wingdings" panose="05000000000000000000" pitchFamily="2" charset="2"/>
              </a:rPr>
              <a:t> status and </a:t>
            </a:r>
            <a:r>
              <a:rPr lang="sv-SE" dirty="0" err="1">
                <a:sym typeface="Wingdings" panose="05000000000000000000" pitchFamily="2" charset="2"/>
              </a:rPr>
              <a:t>whether</a:t>
            </a:r>
            <a:r>
              <a:rPr lang="sv-SE" dirty="0">
                <a:sym typeface="Wingdings" panose="05000000000000000000" pitchFamily="2" charset="2"/>
              </a:rPr>
              <a:t> </a:t>
            </a:r>
            <a:r>
              <a:rPr lang="sv-SE" dirty="0" err="1">
                <a:sym typeface="Wingdings" panose="05000000000000000000" pitchFamily="2" charset="2"/>
              </a:rPr>
              <a:t>they</a:t>
            </a:r>
            <a:r>
              <a:rPr lang="sv-SE" dirty="0">
                <a:sym typeface="Wingdings" panose="05000000000000000000" pitchFamily="2" charset="2"/>
              </a:rPr>
              <a:t> </a:t>
            </a:r>
            <a:r>
              <a:rPr lang="sv-SE" dirty="0" err="1">
                <a:sym typeface="Wingdings" panose="05000000000000000000" pitchFamily="2" charset="2"/>
              </a:rPr>
              <a:t>have</a:t>
            </a:r>
            <a:r>
              <a:rPr lang="sv-SE" dirty="0">
                <a:sym typeface="Wingdings" panose="05000000000000000000" pitchFamily="2" charset="2"/>
              </a:rPr>
              <a:t> </a:t>
            </a:r>
            <a:r>
              <a:rPr lang="sv-SE" dirty="0" err="1">
                <a:sym typeface="Wingdings" panose="05000000000000000000" pitchFamily="2" charset="2"/>
              </a:rPr>
              <a:t>crossed</a:t>
            </a:r>
            <a:r>
              <a:rPr lang="sv-SE" dirty="0">
                <a:sym typeface="Wingdings" panose="05000000000000000000" pitchFamily="2" charset="2"/>
              </a:rPr>
              <a:t> a </a:t>
            </a:r>
            <a:r>
              <a:rPr lang="sv-SE" dirty="0" err="1">
                <a:sym typeface="Wingdings" panose="05000000000000000000" pitchFamily="2" charset="2"/>
              </a:rPr>
              <a:t>border</a:t>
            </a:r>
            <a:r>
              <a:rPr lang="sv-SE" dirty="0">
                <a:sym typeface="Wingdings" panose="05000000000000000000" pitchFamily="2" charset="2"/>
              </a:rPr>
              <a:t> </a:t>
            </a:r>
            <a:r>
              <a:rPr lang="sv-SE" dirty="0" err="1">
                <a:sym typeface="Wingdings" panose="05000000000000000000" pitchFamily="2" charset="2"/>
              </a:rPr>
              <a:t>of</a:t>
            </a:r>
            <a:r>
              <a:rPr lang="sv-SE" dirty="0">
                <a:sym typeface="Wingdings" panose="05000000000000000000" pitchFamily="2" charset="2"/>
              </a:rPr>
              <a:t> </a:t>
            </a:r>
            <a:r>
              <a:rPr lang="sv-SE" dirty="0" err="1">
                <a:sym typeface="Wingdings" panose="05000000000000000000" pitchFamily="2" charset="2"/>
              </a:rPr>
              <a:t>its</a:t>
            </a:r>
            <a:r>
              <a:rPr lang="sv-SE" dirty="0">
                <a:sym typeface="Wingdings" panose="05000000000000000000" pitchFamily="2" charset="2"/>
              </a:rPr>
              <a:t> </a:t>
            </a:r>
            <a:r>
              <a:rPr lang="sv-SE" dirty="0" err="1">
                <a:sym typeface="Wingdings" panose="05000000000000000000" pitchFamily="2" charset="2"/>
              </a:rPr>
              <a:t>own</a:t>
            </a:r>
            <a:r>
              <a:rPr lang="sv-SE" dirty="0">
                <a:sym typeface="Wingdings" panose="05000000000000000000" pitchFamily="2" charset="2"/>
              </a:rPr>
              <a:t> </a:t>
            </a:r>
            <a:r>
              <a:rPr lang="sv-SE" dirty="0" err="1">
                <a:sym typeface="Wingdings" panose="05000000000000000000" pitchFamily="2" charset="2"/>
              </a:rPr>
              <a:t>state</a:t>
            </a:r>
            <a:r>
              <a:rPr lang="sv-SE" dirty="0">
                <a:sym typeface="Wingdings" panose="05000000000000000000" pitchFamily="2" charset="2"/>
              </a:rPr>
              <a:t>. </a:t>
            </a:r>
            <a:r>
              <a:rPr lang="sv-SE" dirty="0" err="1">
                <a:sym typeface="Wingdings" panose="05000000000000000000" pitchFamily="2" charset="2"/>
              </a:rPr>
              <a:t>These</a:t>
            </a:r>
            <a:r>
              <a:rPr lang="sv-SE" dirty="0">
                <a:sym typeface="Wingdings" panose="05000000000000000000" pitchFamily="2" charset="2"/>
              </a:rPr>
              <a:t> </a:t>
            </a:r>
            <a:r>
              <a:rPr lang="sv-SE" dirty="0" err="1">
                <a:sym typeface="Wingdings" panose="05000000000000000000" pitchFamily="2" charset="2"/>
              </a:rPr>
              <a:t>statuses</a:t>
            </a:r>
            <a:r>
              <a:rPr lang="sv-SE" dirty="0">
                <a:sym typeface="Wingdings" panose="05000000000000000000" pitchFamily="2" charset="2"/>
              </a:rPr>
              <a:t> </a:t>
            </a:r>
            <a:r>
              <a:rPr lang="sv-SE" dirty="0" err="1">
                <a:sym typeface="Wingdings" panose="05000000000000000000" pitchFamily="2" charset="2"/>
              </a:rPr>
              <a:t>say</a:t>
            </a:r>
            <a:r>
              <a:rPr lang="sv-SE" dirty="0">
                <a:sym typeface="Wingdings" panose="05000000000000000000" pitchFamily="2" charset="2"/>
              </a:rPr>
              <a:t> </a:t>
            </a:r>
            <a:r>
              <a:rPr lang="sv-SE" dirty="0" err="1">
                <a:sym typeface="Wingdings" panose="05000000000000000000" pitchFamily="2" charset="2"/>
              </a:rPr>
              <a:t>nothing</a:t>
            </a:r>
            <a:r>
              <a:rPr lang="sv-SE" dirty="0">
                <a:sym typeface="Wingdings" panose="05000000000000000000" pitchFamily="2" charset="2"/>
              </a:rPr>
              <a:t> </a:t>
            </a:r>
            <a:r>
              <a:rPr lang="sv-SE" dirty="0" err="1">
                <a:sym typeface="Wingdings" panose="05000000000000000000" pitchFamily="2" charset="2"/>
              </a:rPr>
              <a:t>about</a:t>
            </a:r>
            <a:r>
              <a:rPr lang="sv-SE" dirty="0">
                <a:sym typeface="Wingdings" panose="05000000000000000000" pitchFamily="2" charset="2"/>
              </a:rPr>
              <a:t> the </a:t>
            </a:r>
            <a:r>
              <a:rPr lang="sv-SE" dirty="0" err="1">
                <a:sym typeface="Wingdings" panose="05000000000000000000" pitchFamily="2" charset="2"/>
              </a:rPr>
              <a:t>actual</a:t>
            </a:r>
            <a:r>
              <a:rPr lang="sv-SE" dirty="0">
                <a:sym typeface="Wingdings" panose="05000000000000000000" pitchFamily="2" charset="2"/>
              </a:rPr>
              <a:t> </a:t>
            </a:r>
            <a:r>
              <a:rPr lang="sv-SE" dirty="0" err="1">
                <a:sym typeface="Wingdings" panose="05000000000000000000" pitchFamily="2" charset="2"/>
              </a:rPr>
              <a:t>distance</a:t>
            </a:r>
            <a:r>
              <a:rPr lang="sv-SE" dirty="0">
                <a:sym typeface="Wingdings" panose="05000000000000000000" pitchFamily="2" charset="2"/>
              </a:rPr>
              <a:t> the </a:t>
            </a:r>
            <a:r>
              <a:rPr lang="sv-SE" dirty="0" err="1">
                <a:sym typeface="Wingdings" panose="05000000000000000000" pitchFamily="2" charset="2"/>
              </a:rPr>
              <a:t>displacee</a:t>
            </a:r>
            <a:r>
              <a:rPr lang="sv-SE" dirty="0">
                <a:sym typeface="Wingdings" panose="05000000000000000000" pitchFamily="2" charset="2"/>
              </a:rPr>
              <a:t> has </a:t>
            </a:r>
            <a:r>
              <a:rPr lang="sv-SE" dirty="0" err="1">
                <a:sym typeface="Wingdings" panose="05000000000000000000" pitchFamily="2" charset="2"/>
              </a:rPr>
              <a:t>travelled</a:t>
            </a:r>
            <a:r>
              <a:rPr lang="sv-SE" dirty="0">
                <a:sym typeface="Wingdings" panose="05000000000000000000" pitchFamily="2" charset="2"/>
              </a:rPr>
              <a:t> from </a:t>
            </a:r>
            <a:r>
              <a:rPr lang="sv-SE" dirty="0" err="1">
                <a:sym typeface="Wingdings" panose="05000000000000000000" pitchFamily="2" charset="2"/>
              </a:rPr>
              <a:t>his</a:t>
            </a:r>
            <a:r>
              <a:rPr lang="sv-SE" dirty="0">
                <a:sym typeface="Wingdings" panose="05000000000000000000" pitchFamily="2" charset="2"/>
              </a:rPr>
              <a:t> or </a:t>
            </a:r>
            <a:r>
              <a:rPr lang="sv-SE" dirty="0" err="1">
                <a:sym typeface="Wingdings" panose="05000000000000000000" pitchFamily="2" charset="2"/>
              </a:rPr>
              <a:t>her</a:t>
            </a:r>
            <a:r>
              <a:rPr lang="sv-SE" dirty="0">
                <a:sym typeface="Wingdings" panose="05000000000000000000" pitchFamily="2" charset="2"/>
              </a:rPr>
              <a:t> </a:t>
            </a:r>
            <a:r>
              <a:rPr lang="sv-SE" dirty="0" err="1">
                <a:sym typeface="Wingdings" panose="05000000000000000000" pitchFamily="2" charset="2"/>
              </a:rPr>
              <a:t>usual</a:t>
            </a:r>
            <a:r>
              <a:rPr lang="sv-SE" dirty="0">
                <a:sym typeface="Wingdings" panose="05000000000000000000" pitchFamily="2" charset="2"/>
              </a:rPr>
              <a:t> </a:t>
            </a:r>
            <a:r>
              <a:rPr lang="sv-SE" dirty="0" err="1">
                <a:sym typeface="Wingdings" panose="05000000000000000000" pitchFamily="2" charset="2"/>
              </a:rPr>
              <a:t>place</a:t>
            </a:r>
            <a:r>
              <a:rPr lang="sv-SE" dirty="0">
                <a:sym typeface="Wingdings" panose="05000000000000000000" pitchFamily="2" charset="2"/>
              </a:rPr>
              <a:t> </a:t>
            </a:r>
            <a:r>
              <a:rPr lang="sv-SE" dirty="0" err="1">
                <a:sym typeface="Wingdings" panose="05000000000000000000" pitchFamily="2" charset="2"/>
              </a:rPr>
              <a:t>of</a:t>
            </a:r>
            <a:r>
              <a:rPr lang="sv-SE" dirty="0">
                <a:sym typeface="Wingdings" panose="05000000000000000000" pitchFamily="2" charset="2"/>
              </a:rPr>
              <a:t> </a:t>
            </a:r>
            <a:r>
              <a:rPr lang="sv-SE" dirty="0" err="1">
                <a:sym typeface="Wingdings" panose="05000000000000000000" pitchFamily="2" charset="2"/>
              </a:rPr>
              <a:t>residence</a:t>
            </a:r>
            <a:r>
              <a:rPr lang="sv-SE" dirty="0">
                <a:sym typeface="Wingdings" panose="05000000000000000000" pitchFamily="2" charset="2"/>
              </a:rPr>
              <a:t> nor </a:t>
            </a:r>
            <a:r>
              <a:rPr lang="sv-SE" dirty="0" err="1">
                <a:sym typeface="Wingdings" panose="05000000000000000000" pitchFamily="2" charset="2"/>
              </a:rPr>
              <a:t>does</a:t>
            </a:r>
            <a:r>
              <a:rPr lang="sv-SE" dirty="0">
                <a:sym typeface="Wingdings" panose="05000000000000000000" pitchFamily="2" charset="2"/>
              </a:rPr>
              <a:t> it </a:t>
            </a:r>
            <a:r>
              <a:rPr lang="sv-SE" dirty="0" err="1">
                <a:sym typeface="Wingdings" panose="05000000000000000000" pitchFamily="2" charset="2"/>
              </a:rPr>
              <a:t>say</a:t>
            </a:r>
            <a:r>
              <a:rPr lang="sv-SE" dirty="0">
                <a:sym typeface="Wingdings" panose="05000000000000000000" pitchFamily="2" charset="2"/>
              </a:rPr>
              <a:t> </a:t>
            </a:r>
            <a:r>
              <a:rPr lang="sv-SE" dirty="0" err="1">
                <a:sym typeface="Wingdings" panose="05000000000000000000" pitchFamily="2" charset="2"/>
              </a:rPr>
              <a:t>anything</a:t>
            </a:r>
            <a:r>
              <a:rPr lang="sv-SE" dirty="0">
                <a:sym typeface="Wingdings" panose="05000000000000000000" pitchFamily="2" charset="2"/>
              </a:rPr>
              <a:t> </a:t>
            </a:r>
            <a:r>
              <a:rPr lang="sv-SE" dirty="0" err="1">
                <a:sym typeface="Wingdings" panose="05000000000000000000" pitchFamily="2" charset="2"/>
              </a:rPr>
              <a:t>about</a:t>
            </a:r>
            <a:r>
              <a:rPr lang="sv-SE" dirty="0">
                <a:sym typeface="Wingdings" panose="05000000000000000000" pitchFamily="2" charset="2"/>
              </a:rPr>
              <a:t> the </a:t>
            </a:r>
            <a:r>
              <a:rPr lang="sv-SE" dirty="0" err="1">
                <a:sym typeface="Wingdings" panose="05000000000000000000" pitchFamily="2" charset="2"/>
              </a:rPr>
              <a:t>needs</a:t>
            </a:r>
            <a:r>
              <a:rPr lang="sv-SE" dirty="0">
                <a:sym typeface="Wingdings" panose="05000000000000000000" pitchFamily="2" charset="2"/>
              </a:rPr>
              <a:t> </a:t>
            </a:r>
            <a:r>
              <a:rPr lang="sv-SE" dirty="0" err="1">
                <a:sym typeface="Wingdings" panose="05000000000000000000" pitchFamily="2" charset="2"/>
              </a:rPr>
              <a:t>of</a:t>
            </a:r>
            <a:r>
              <a:rPr lang="sv-SE" dirty="0">
                <a:sym typeface="Wingdings" panose="05000000000000000000" pitchFamily="2" charset="2"/>
              </a:rPr>
              <a:t> the </a:t>
            </a:r>
            <a:r>
              <a:rPr lang="sv-SE" dirty="0" err="1">
                <a:sym typeface="Wingdings" panose="05000000000000000000" pitchFamily="2" charset="2"/>
              </a:rPr>
              <a:t>displacee</a:t>
            </a:r>
            <a:r>
              <a:rPr lang="sv-SE" dirty="0">
                <a:sym typeface="Wingdings" panose="05000000000000000000" pitchFamily="2" charset="2"/>
              </a:rPr>
              <a:t>. </a:t>
            </a:r>
            <a:r>
              <a:rPr lang="sv-SE" dirty="0" err="1">
                <a:sym typeface="Wingdings" panose="05000000000000000000" pitchFamily="2" charset="2"/>
              </a:rPr>
              <a:t>They</a:t>
            </a:r>
            <a:r>
              <a:rPr lang="sv-SE" dirty="0">
                <a:sym typeface="Wingdings" panose="05000000000000000000" pitchFamily="2" charset="2"/>
              </a:rPr>
              <a:t> just </a:t>
            </a:r>
            <a:r>
              <a:rPr lang="sv-SE" dirty="0" err="1">
                <a:sym typeface="Wingdings" panose="05000000000000000000" pitchFamily="2" charset="2"/>
              </a:rPr>
              <a:t>highlight</a:t>
            </a:r>
            <a:r>
              <a:rPr lang="sv-SE" dirty="0">
                <a:sym typeface="Wingdings" panose="05000000000000000000" pitchFamily="2" charset="2"/>
              </a:rPr>
              <a:t> the </a:t>
            </a:r>
            <a:r>
              <a:rPr lang="sv-SE" dirty="0" err="1">
                <a:sym typeface="Wingdings" panose="05000000000000000000" pitchFamily="2" charset="2"/>
              </a:rPr>
              <a:t>importance</a:t>
            </a:r>
            <a:r>
              <a:rPr lang="sv-SE" dirty="0">
                <a:sym typeface="Wingdings" panose="05000000000000000000" pitchFamily="2" charset="2"/>
              </a:rPr>
              <a:t> </a:t>
            </a:r>
            <a:r>
              <a:rPr lang="sv-SE" dirty="0" err="1">
                <a:sym typeface="Wingdings" panose="05000000000000000000" pitchFamily="2" charset="2"/>
              </a:rPr>
              <a:t>of</a:t>
            </a:r>
            <a:r>
              <a:rPr lang="sv-SE" dirty="0">
                <a:sym typeface="Wingdings" panose="05000000000000000000" pitchFamily="2" charset="2"/>
              </a:rPr>
              <a:t> the </a:t>
            </a:r>
            <a:r>
              <a:rPr lang="sv-SE" dirty="0" err="1">
                <a:sym typeface="Wingdings" panose="05000000000000000000" pitchFamily="2" charset="2"/>
              </a:rPr>
              <a:t>state</a:t>
            </a:r>
            <a:r>
              <a:rPr lang="sv-SE" dirty="0">
                <a:sym typeface="Wingdings" panose="05000000000000000000" pitchFamily="2" charset="2"/>
              </a:rPr>
              <a:t> </a:t>
            </a:r>
            <a:r>
              <a:rPr lang="sv-SE" dirty="0" err="1">
                <a:sym typeface="Wingdings" panose="05000000000000000000" pitchFamily="2" charset="2"/>
              </a:rPr>
              <a:t>border</a:t>
            </a:r>
            <a:r>
              <a:rPr lang="sv-SE" dirty="0">
                <a:sym typeface="Wingdings" panose="05000000000000000000" pitchFamily="2" charset="2"/>
              </a:rPr>
              <a:t> in international </a:t>
            </a:r>
            <a:r>
              <a:rPr lang="sv-SE" dirty="0" err="1">
                <a:sym typeface="Wingdings" panose="05000000000000000000" pitchFamily="2" charset="2"/>
              </a:rPr>
              <a:t>politics</a:t>
            </a:r>
            <a:r>
              <a:rPr lang="sv-SE" dirty="0">
                <a:sym typeface="Wingdings" panose="05000000000000000000" pitchFamily="2" charset="2"/>
              </a:rPr>
              <a:t>.</a:t>
            </a:r>
          </a:p>
          <a:p>
            <a:endParaRPr lang="sv-SE" dirty="0"/>
          </a:p>
        </p:txBody>
      </p:sp>
      <p:sp>
        <p:nvSpPr>
          <p:cNvPr id="4" name="Platshållare för bildnummer 3"/>
          <p:cNvSpPr>
            <a:spLocks noGrp="1"/>
          </p:cNvSpPr>
          <p:nvPr>
            <p:ph type="sldNum" sz="quarter" idx="5"/>
          </p:nvPr>
        </p:nvSpPr>
        <p:spPr/>
        <p:txBody>
          <a:bodyPr/>
          <a:lstStyle/>
          <a:p>
            <a:fld id="{1434DF07-D65D-4BAF-A475-0EB9A95F2A5A}" type="slidenum">
              <a:rPr lang="sv-SE" smtClean="0"/>
              <a:t>5</a:t>
            </a:fld>
            <a:endParaRPr lang="sv-SE"/>
          </a:p>
        </p:txBody>
      </p:sp>
    </p:spTree>
    <p:extLst>
      <p:ext uri="{BB962C8B-B14F-4D97-AF65-F5344CB8AC3E}">
        <p14:creationId xmlns:p14="http://schemas.microsoft.com/office/powerpoint/2010/main" val="272253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mj-lt"/>
              <a:buNone/>
            </a:pPr>
            <a:r>
              <a:rPr lang="sv-SE" b="1" dirty="0"/>
              <a:t>The </a:t>
            </a:r>
            <a:r>
              <a:rPr lang="sv-SE" b="1" dirty="0" err="1"/>
              <a:t>causes</a:t>
            </a:r>
            <a:r>
              <a:rPr lang="sv-SE" b="1" dirty="0"/>
              <a:t> </a:t>
            </a:r>
            <a:r>
              <a:rPr lang="sv-SE" b="1" dirty="0" err="1"/>
              <a:t>of</a:t>
            </a:r>
            <a:r>
              <a:rPr lang="sv-SE" b="1" dirty="0"/>
              <a:t> </a:t>
            </a:r>
            <a:r>
              <a:rPr lang="sv-SE" b="1" dirty="0" err="1"/>
              <a:t>mass</a:t>
            </a:r>
            <a:r>
              <a:rPr lang="sv-SE" b="1" dirty="0"/>
              <a:t> </a:t>
            </a:r>
            <a:r>
              <a:rPr lang="sv-SE" b="1" dirty="0" err="1"/>
              <a:t>displacement</a:t>
            </a:r>
            <a:r>
              <a:rPr lang="sv-SE" b="1" dirty="0"/>
              <a:t> </a:t>
            </a:r>
          </a:p>
          <a:p>
            <a:pPr marL="0" indent="0" algn="just">
              <a:buFont typeface="+mj-lt"/>
              <a:buNone/>
            </a:pPr>
            <a:r>
              <a:rPr lang="sv-SE" b="0" dirty="0"/>
              <a:t>As </a:t>
            </a:r>
            <a:r>
              <a:rPr lang="sv-SE" b="0" dirty="0" err="1"/>
              <a:t>we</a:t>
            </a:r>
            <a:r>
              <a:rPr lang="sv-SE" b="0" dirty="0"/>
              <a:t> </a:t>
            </a:r>
            <a:r>
              <a:rPr lang="sv-SE" b="0" dirty="0" err="1"/>
              <a:t>have</a:t>
            </a:r>
            <a:r>
              <a:rPr lang="sv-SE" b="0" dirty="0"/>
              <a:t> </a:t>
            </a:r>
            <a:r>
              <a:rPr lang="sv-SE" b="0" dirty="0" err="1"/>
              <a:t>learned</a:t>
            </a:r>
            <a:r>
              <a:rPr lang="sv-SE" b="0" dirty="0"/>
              <a:t> in the </a:t>
            </a:r>
            <a:r>
              <a:rPr lang="sv-SE" b="0" dirty="0" err="1"/>
              <a:t>previous</a:t>
            </a:r>
            <a:r>
              <a:rPr lang="sv-SE" b="0" dirty="0"/>
              <a:t> </a:t>
            </a:r>
            <a:r>
              <a:rPr lang="sv-SE" b="0" dirty="0" err="1"/>
              <a:t>two</a:t>
            </a:r>
            <a:r>
              <a:rPr lang="sv-SE" b="0" dirty="0"/>
              <a:t> </a:t>
            </a:r>
            <a:r>
              <a:rPr lang="sv-SE" b="0" dirty="0" err="1"/>
              <a:t>modules</a:t>
            </a:r>
            <a:r>
              <a:rPr lang="sv-SE" b="0" dirty="0"/>
              <a:t>, </a:t>
            </a:r>
            <a:r>
              <a:rPr lang="sv-SE" b="0" dirty="0" err="1"/>
              <a:t>people</a:t>
            </a:r>
            <a:r>
              <a:rPr lang="sv-SE" b="0" dirty="0"/>
              <a:t> </a:t>
            </a:r>
            <a:r>
              <a:rPr lang="sv-SE" b="0" dirty="0" err="1"/>
              <a:t>both</a:t>
            </a:r>
            <a:r>
              <a:rPr lang="sv-SE" b="0" dirty="0"/>
              <a:t> </a:t>
            </a:r>
            <a:r>
              <a:rPr lang="sv-SE" b="0" dirty="0" err="1"/>
              <a:t>move</a:t>
            </a:r>
            <a:r>
              <a:rPr lang="sv-SE" b="0" dirty="0"/>
              <a:t> and </a:t>
            </a:r>
            <a:r>
              <a:rPr lang="sv-SE" b="0" dirty="0" err="1"/>
              <a:t>stay</a:t>
            </a:r>
            <a:r>
              <a:rPr lang="sv-SE" b="0" dirty="0"/>
              <a:t> in </a:t>
            </a:r>
            <a:r>
              <a:rPr lang="sv-SE" b="0" dirty="0" err="1"/>
              <a:t>place</a:t>
            </a:r>
            <a:r>
              <a:rPr lang="sv-SE" b="0" dirty="0"/>
              <a:t> </a:t>
            </a:r>
            <a:r>
              <a:rPr lang="sv-SE" b="0" dirty="0" err="1"/>
              <a:t>because</a:t>
            </a:r>
            <a:r>
              <a:rPr lang="sv-SE" b="0" dirty="0"/>
              <a:t> </a:t>
            </a:r>
            <a:r>
              <a:rPr lang="sv-SE" b="0" dirty="0" err="1"/>
              <a:t>of</a:t>
            </a:r>
            <a:r>
              <a:rPr lang="sv-SE" b="0" dirty="0"/>
              <a:t> a </a:t>
            </a:r>
            <a:r>
              <a:rPr lang="sv-SE" b="0" dirty="0" err="1"/>
              <a:t>plethora</a:t>
            </a:r>
            <a:r>
              <a:rPr lang="sv-SE" b="0" dirty="0"/>
              <a:t> </a:t>
            </a:r>
            <a:r>
              <a:rPr lang="sv-SE" b="0" dirty="0" err="1"/>
              <a:t>of</a:t>
            </a:r>
            <a:r>
              <a:rPr lang="sv-SE" b="0" dirty="0"/>
              <a:t> </a:t>
            </a:r>
            <a:r>
              <a:rPr lang="sv-SE" b="0" dirty="0" err="1"/>
              <a:t>various</a:t>
            </a:r>
            <a:r>
              <a:rPr lang="sv-SE" b="0" dirty="0"/>
              <a:t> </a:t>
            </a:r>
            <a:r>
              <a:rPr lang="sv-SE" b="0" dirty="0" err="1"/>
              <a:t>reasons</a:t>
            </a:r>
            <a:r>
              <a:rPr lang="sv-SE" b="0" dirty="0"/>
              <a:t>, </a:t>
            </a:r>
            <a:r>
              <a:rPr lang="sv-SE" b="0" dirty="0" err="1"/>
              <a:t>whether</a:t>
            </a:r>
            <a:r>
              <a:rPr lang="sv-SE" b="0" dirty="0"/>
              <a:t> </a:t>
            </a:r>
            <a:r>
              <a:rPr lang="sv-SE" b="0" dirty="0" err="1"/>
              <a:t>these</a:t>
            </a:r>
            <a:r>
              <a:rPr lang="sv-SE" b="0" dirty="0"/>
              <a:t> </a:t>
            </a:r>
            <a:r>
              <a:rPr lang="sv-SE" b="0" dirty="0" err="1"/>
              <a:t>reasons</a:t>
            </a:r>
            <a:r>
              <a:rPr lang="sv-SE" b="0" dirty="0"/>
              <a:t> be </a:t>
            </a:r>
            <a:r>
              <a:rPr lang="sv-SE" b="0" dirty="0" err="1"/>
              <a:t>political</a:t>
            </a:r>
            <a:r>
              <a:rPr lang="sv-SE" b="0" dirty="0"/>
              <a:t>, </a:t>
            </a:r>
            <a:r>
              <a:rPr lang="sv-SE" b="0" dirty="0" err="1"/>
              <a:t>economic</a:t>
            </a:r>
            <a:r>
              <a:rPr lang="sv-SE" b="0" dirty="0"/>
              <a:t>, social or </a:t>
            </a:r>
            <a:r>
              <a:rPr lang="sv-SE" b="0" dirty="0" err="1"/>
              <a:t>environmental</a:t>
            </a:r>
            <a:r>
              <a:rPr lang="sv-SE" b="0" dirty="0"/>
              <a:t> in </a:t>
            </a:r>
            <a:r>
              <a:rPr lang="sv-SE" b="0" dirty="0" err="1"/>
              <a:t>nature</a:t>
            </a:r>
            <a:r>
              <a:rPr lang="sv-SE" b="0" dirty="0"/>
              <a:t>. </a:t>
            </a:r>
            <a:r>
              <a:rPr lang="sv-SE" b="0" dirty="0" err="1"/>
              <a:t>This</a:t>
            </a:r>
            <a:r>
              <a:rPr lang="sv-SE" b="0" dirty="0"/>
              <a:t> is </a:t>
            </a:r>
            <a:r>
              <a:rPr lang="sv-SE" b="0" dirty="0" err="1"/>
              <a:t>true</a:t>
            </a:r>
            <a:r>
              <a:rPr lang="sv-SE" b="0" dirty="0"/>
              <a:t> </a:t>
            </a:r>
            <a:r>
              <a:rPr lang="sv-SE" b="0" dirty="0" err="1"/>
              <a:t>also</a:t>
            </a:r>
            <a:r>
              <a:rPr lang="sv-SE" b="0" dirty="0"/>
              <a:t> for </a:t>
            </a:r>
            <a:r>
              <a:rPr lang="sv-SE" b="0" dirty="0" err="1"/>
              <a:t>forcibly</a:t>
            </a:r>
            <a:r>
              <a:rPr lang="sv-SE" b="0" dirty="0"/>
              <a:t> </a:t>
            </a:r>
            <a:r>
              <a:rPr lang="sv-SE" b="0" dirty="0" err="1"/>
              <a:t>displaced</a:t>
            </a:r>
            <a:r>
              <a:rPr lang="sv-SE" b="0" dirty="0"/>
              <a:t> persons. </a:t>
            </a:r>
            <a:r>
              <a:rPr lang="sv-SE" b="0" dirty="0" err="1"/>
              <a:t>When</a:t>
            </a:r>
            <a:r>
              <a:rPr lang="sv-SE" b="0" dirty="0"/>
              <a:t> </a:t>
            </a:r>
            <a:r>
              <a:rPr lang="sv-SE" b="0" dirty="0" err="1"/>
              <a:t>we</a:t>
            </a:r>
            <a:r>
              <a:rPr lang="sv-SE" b="0" dirty="0"/>
              <a:t> talk </a:t>
            </a:r>
            <a:r>
              <a:rPr lang="sv-SE" b="0" dirty="0" err="1"/>
              <a:t>about</a:t>
            </a:r>
            <a:r>
              <a:rPr lang="sv-SE" b="0" dirty="0"/>
              <a:t> </a:t>
            </a:r>
            <a:r>
              <a:rPr lang="sv-SE" b="0" i="1" dirty="0" err="1"/>
              <a:t>mass</a:t>
            </a:r>
            <a:r>
              <a:rPr lang="sv-SE" b="0" i="1" dirty="0"/>
              <a:t> </a:t>
            </a:r>
            <a:r>
              <a:rPr lang="sv-SE" b="0" i="0" dirty="0" err="1"/>
              <a:t>displacement</a:t>
            </a:r>
            <a:r>
              <a:rPr lang="sv-SE" b="0" i="0" dirty="0"/>
              <a:t>, the </a:t>
            </a:r>
            <a:r>
              <a:rPr lang="sv-SE" b="0" i="0" dirty="0" err="1"/>
              <a:t>displacement</a:t>
            </a:r>
            <a:r>
              <a:rPr lang="sv-SE" b="0" i="0" dirty="0"/>
              <a:t> </a:t>
            </a:r>
            <a:r>
              <a:rPr lang="sv-SE" b="0" i="0" dirty="0" err="1"/>
              <a:t>can</a:t>
            </a:r>
            <a:r>
              <a:rPr lang="sv-SE" b="0" i="0" dirty="0"/>
              <a:t> </a:t>
            </a:r>
            <a:r>
              <a:rPr lang="sv-SE" b="0" i="0" dirty="0" err="1"/>
              <a:t>also</a:t>
            </a:r>
            <a:r>
              <a:rPr lang="sv-SE" b="0" i="0" dirty="0"/>
              <a:t> </a:t>
            </a:r>
            <a:r>
              <a:rPr lang="sv-SE" b="0" i="0" dirty="0" err="1"/>
              <a:t>often</a:t>
            </a:r>
            <a:r>
              <a:rPr lang="sv-SE" b="0" i="0" dirty="0"/>
              <a:t> be </a:t>
            </a:r>
            <a:r>
              <a:rPr lang="sv-SE" b="0" i="0" dirty="0" err="1"/>
              <a:t>traced</a:t>
            </a:r>
            <a:r>
              <a:rPr lang="sv-SE" b="0" i="0" dirty="0"/>
              <a:t> back to </a:t>
            </a:r>
            <a:r>
              <a:rPr lang="sv-SE" b="0" i="0" dirty="0" err="1"/>
              <a:t>one</a:t>
            </a:r>
            <a:r>
              <a:rPr lang="sv-SE" b="0" i="0" dirty="0"/>
              <a:t> major event or </a:t>
            </a:r>
            <a:r>
              <a:rPr lang="sv-SE" b="0" i="0" dirty="0" err="1"/>
              <a:t>factor</a:t>
            </a:r>
            <a:r>
              <a:rPr lang="sv-SE" b="0" i="0" dirty="0"/>
              <a:t>, an event or </a:t>
            </a:r>
            <a:r>
              <a:rPr lang="sv-SE" b="0" i="0" dirty="0" err="1"/>
              <a:t>factor</a:t>
            </a:r>
            <a:r>
              <a:rPr lang="sv-SE" b="0" i="0" dirty="0"/>
              <a:t> </a:t>
            </a:r>
            <a:r>
              <a:rPr lang="sv-SE" b="0" i="0" dirty="0" err="1"/>
              <a:t>which</a:t>
            </a:r>
            <a:r>
              <a:rPr lang="sv-SE" b="0" i="0" dirty="0"/>
              <a:t> </a:t>
            </a:r>
            <a:r>
              <a:rPr lang="sv-SE" b="0" i="0" dirty="0" err="1"/>
              <a:t>made</a:t>
            </a:r>
            <a:r>
              <a:rPr lang="sv-SE" b="0" i="0" dirty="0"/>
              <a:t> a </a:t>
            </a:r>
            <a:r>
              <a:rPr lang="sv-SE" b="0" i="0" dirty="0" err="1"/>
              <a:t>large</a:t>
            </a:r>
            <a:r>
              <a:rPr lang="sv-SE" b="0" i="0" dirty="0"/>
              <a:t> </a:t>
            </a:r>
            <a:r>
              <a:rPr lang="sv-SE" b="0" i="0" dirty="0" err="1"/>
              <a:t>number</a:t>
            </a:r>
            <a:r>
              <a:rPr lang="sv-SE" b="0" i="0" dirty="0"/>
              <a:t> </a:t>
            </a:r>
            <a:r>
              <a:rPr lang="sv-SE" b="0" i="0" dirty="0" err="1"/>
              <a:t>of</a:t>
            </a:r>
            <a:r>
              <a:rPr lang="sv-SE" b="0" i="0" dirty="0"/>
              <a:t> </a:t>
            </a:r>
            <a:r>
              <a:rPr lang="sv-SE" b="0" i="0" dirty="0" err="1"/>
              <a:t>people</a:t>
            </a:r>
            <a:r>
              <a:rPr lang="sv-SE" b="0" i="0" dirty="0"/>
              <a:t> </a:t>
            </a:r>
            <a:r>
              <a:rPr lang="sv-SE" b="0" i="0" dirty="0" err="1"/>
              <a:t>take</a:t>
            </a:r>
            <a:r>
              <a:rPr lang="sv-SE" b="0" i="0" dirty="0"/>
              <a:t> (</a:t>
            </a:r>
            <a:r>
              <a:rPr lang="sv-SE" b="0" i="0" dirty="0" err="1"/>
              <a:t>either</a:t>
            </a:r>
            <a:r>
              <a:rPr lang="sv-SE" b="0" i="0" dirty="0"/>
              <a:t> </a:t>
            </a:r>
            <a:r>
              <a:rPr lang="sv-SE" b="0" i="0" dirty="0" err="1"/>
              <a:t>voluntary</a:t>
            </a:r>
            <a:r>
              <a:rPr lang="sv-SE" b="0" i="0" dirty="0"/>
              <a:t> or </a:t>
            </a:r>
            <a:r>
              <a:rPr lang="sv-SE" b="0" i="0" dirty="0" err="1"/>
              <a:t>involuntary</a:t>
            </a:r>
            <a:r>
              <a:rPr lang="sv-SE" b="0" i="0" dirty="0"/>
              <a:t>) the decision to </a:t>
            </a:r>
            <a:r>
              <a:rPr lang="sv-SE" b="0" i="0" dirty="0" err="1"/>
              <a:t>move</a:t>
            </a:r>
            <a:r>
              <a:rPr lang="sv-SE" b="0" i="0" dirty="0"/>
              <a:t> </a:t>
            </a:r>
            <a:r>
              <a:rPr lang="sv-SE" b="0" i="0" dirty="0" err="1"/>
              <a:t>simultaneously</a:t>
            </a:r>
            <a:r>
              <a:rPr lang="sv-SE" b="0" i="0" dirty="0"/>
              <a:t>. </a:t>
            </a:r>
          </a:p>
          <a:p>
            <a:pPr marL="0" indent="0" algn="just">
              <a:buFont typeface="+mj-lt"/>
              <a:buNone/>
            </a:pPr>
            <a:endParaRPr lang="sv-SE" b="0" i="0" dirty="0"/>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sv-SE" b="0" i="0" dirty="0"/>
              <a:t>In migration studies, a </a:t>
            </a:r>
            <a:r>
              <a:rPr lang="sv-SE" b="0" i="0" dirty="0" err="1"/>
              <a:t>distinction</a:t>
            </a:r>
            <a:r>
              <a:rPr lang="sv-SE" b="0" i="0" dirty="0"/>
              <a:t> is </a:t>
            </a:r>
            <a:r>
              <a:rPr lang="sv-SE" b="0" i="0" dirty="0" err="1"/>
              <a:t>often</a:t>
            </a:r>
            <a:r>
              <a:rPr lang="sv-SE" b="0" i="0" dirty="0"/>
              <a:t> </a:t>
            </a:r>
            <a:r>
              <a:rPr lang="sv-SE" b="0" i="0" dirty="0" err="1"/>
              <a:t>made</a:t>
            </a:r>
            <a:r>
              <a:rPr lang="sv-SE" b="0" i="0" dirty="0"/>
              <a:t> </a:t>
            </a:r>
            <a:r>
              <a:rPr lang="sv-SE" b="0" i="0" dirty="0" err="1"/>
              <a:t>between</a:t>
            </a:r>
            <a:r>
              <a:rPr lang="sv-SE" b="0" i="0" dirty="0"/>
              <a:t> </a:t>
            </a:r>
            <a:r>
              <a:rPr lang="sv-SE" b="0" i="0" dirty="0" err="1"/>
              <a:t>conflict-induced</a:t>
            </a:r>
            <a:r>
              <a:rPr lang="sv-SE" b="0" i="0" dirty="0"/>
              <a:t> and </a:t>
            </a:r>
            <a:r>
              <a:rPr lang="sv-SE" b="0" i="0" dirty="0" err="1"/>
              <a:t>disaster-induced</a:t>
            </a:r>
            <a:r>
              <a:rPr lang="sv-SE" b="0" i="0" dirty="0"/>
              <a:t> </a:t>
            </a:r>
            <a:r>
              <a:rPr lang="sv-SE" b="0" i="0" dirty="0" err="1"/>
              <a:t>displacement</a:t>
            </a:r>
            <a:r>
              <a:rPr lang="sv-SE" b="0" i="0" dirty="0"/>
              <a:t>, </a:t>
            </a:r>
            <a:r>
              <a:rPr lang="sv-SE" b="0" i="0" dirty="0" err="1"/>
              <a:t>where</a:t>
            </a:r>
            <a:r>
              <a:rPr lang="sv-SE" b="0" i="0" dirty="0"/>
              <a:t> </a:t>
            </a:r>
            <a:r>
              <a:rPr lang="sv-SE" b="0" i="0" dirty="0" err="1"/>
              <a:t>conflict-induced</a:t>
            </a:r>
            <a:r>
              <a:rPr lang="sv-SE" b="0" i="0" dirty="0"/>
              <a:t> </a:t>
            </a:r>
            <a:r>
              <a:rPr lang="sv-SE" b="0" i="0" dirty="0" err="1"/>
              <a:t>displacement</a:t>
            </a:r>
            <a:r>
              <a:rPr lang="sv-SE" b="0" i="0" dirty="0"/>
              <a:t> is </a:t>
            </a:r>
            <a:r>
              <a:rPr lang="sv-SE" b="0" i="0" dirty="0" err="1"/>
              <a:t>referred</a:t>
            </a:r>
            <a:r>
              <a:rPr lang="sv-SE" b="0" i="0" dirty="0"/>
              <a:t> to as </a:t>
            </a:r>
            <a:r>
              <a:rPr lang="sv-SE" b="0" i="0" dirty="0" err="1"/>
              <a:t>caused</a:t>
            </a:r>
            <a:r>
              <a:rPr lang="sv-SE" b="0" i="0" dirty="0"/>
              <a:t> by humans, and </a:t>
            </a:r>
            <a:r>
              <a:rPr lang="sv-SE" b="0" i="0" dirty="0" err="1"/>
              <a:t>disaster-induced</a:t>
            </a:r>
            <a:r>
              <a:rPr lang="sv-SE" b="0" i="0" dirty="0"/>
              <a:t> </a:t>
            </a:r>
            <a:r>
              <a:rPr lang="sv-SE" b="0" i="0" dirty="0" err="1"/>
              <a:t>displacement</a:t>
            </a:r>
            <a:r>
              <a:rPr lang="sv-SE" b="0" i="0" dirty="0"/>
              <a:t> </a:t>
            </a:r>
            <a:r>
              <a:rPr lang="sv-SE" b="0" i="0" dirty="0" err="1"/>
              <a:t>have</a:t>
            </a:r>
            <a:r>
              <a:rPr lang="sv-SE" b="0" i="0" dirty="0"/>
              <a:t> </a:t>
            </a:r>
            <a:r>
              <a:rPr lang="sv-SE" b="0" i="0" dirty="0" err="1"/>
              <a:t>natural</a:t>
            </a:r>
            <a:r>
              <a:rPr lang="sv-SE" b="0" i="0" dirty="0"/>
              <a:t> </a:t>
            </a:r>
            <a:r>
              <a:rPr lang="sv-SE" b="0" i="0" dirty="0" err="1"/>
              <a:t>hazards</a:t>
            </a:r>
            <a:r>
              <a:rPr lang="sv-SE" b="0" i="0" dirty="0"/>
              <a:t> </a:t>
            </a:r>
            <a:r>
              <a:rPr lang="sv-SE" b="0" i="0" dirty="0" err="1"/>
              <a:t>causes</a:t>
            </a:r>
            <a:r>
              <a:rPr lang="sv-SE" b="0" i="0" dirty="0"/>
              <a:t>. Stephen Castles, in </a:t>
            </a:r>
            <a:r>
              <a:rPr lang="sv-SE" b="0" i="0" dirty="0" err="1"/>
              <a:t>his</a:t>
            </a:r>
            <a:r>
              <a:rPr lang="sv-SE" b="0" i="0" dirty="0"/>
              <a:t> </a:t>
            </a:r>
            <a:r>
              <a:rPr lang="sv-SE" b="0" i="0" dirty="0" err="1"/>
              <a:t>article</a:t>
            </a:r>
            <a:r>
              <a:rPr lang="sv-SE" b="0" i="0" dirty="0"/>
              <a:t> on global </a:t>
            </a:r>
            <a:r>
              <a:rPr lang="sv-SE" b="0" i="0" dirty="0" err="1"/>
              <a:t>perspectives</a:t>
            </a:r>
            <a:r>
              <a:rPr lang="sv-SE" b="0" i="0" dirty="0"/>
              <a:t> on migration, </a:t>
            </a:r>
            <a:r>
              <a:rPr lang="sv-SE" b="0" i="0" dirty="0" err="1"/>
              <a:t>highlights</a:t>
            </a:r>
            <a:r>
              <a:rPr lang="sv-SE" b="0" i="0" dirty="0"/>
              <a:t> </a:t>
            </a:r>
            <a:r>
              <a:rPr lang="sv-SE" b="0" i="0" dirty="0" err="1"/>
              <a:t>some</a:t>
            </a:r>
            <a:r>
              <a:rPr lang="sv-SE" b="0" i="0" dirty="0"/>
              <a:t> </a:t>
            </a:r>
            <a:r>
              <a:rPr lang="sv-SE" b="0" i="0" dirty="0" err="1"/>
              <a:t>various</a:t>
            </a:r>
            <a:r>
              <a:rPr lang="sv-SE" b="0" i="0" dirty="0"/>
              <a:t> </a:t>
            </a:r>
            <a:r>
              <a:rPr lang="sv-SE" b="0" i="0" dirty="0" err="1"/>
              <a:t>causes</a:t>
            </a:r>
            <a:r>
              <a:rPr lang="sv-SE" b="0" i="0" dirty="0"/>
              <a:t> for </a:t>
            </a:r>
            <a:r>
              <a:rPr lang="sv-SE" b="0" i="0" dirty="0" err="1"/>
              <a:t>displacement</a:t>
            </a:r>
            <a:r>
              <a:rPr lang="sv-SE" b="0" i="0" dirty="0"/>
              <a:t> and </a:t>
            </a:r>
            <a:r>
              <a:rPr lang="sv-SE" b="0" i="0" dirty="0" err="1"/>
              <a:t>various</a:t>
            </a:r>
            <a:r>
              <a:rPr lang="sv-SE" b="0" i="0" dirty="0"/>
              <a:t> </a:t>
            </a:r>
            <a:r>
              <a:rPr lang="sv-SE" b="0" i="0" dirty="0" err="1"/>
              <a:t>types</a:t>
            </a:r>
            <a:r>
              <a:rPr lang="sv-SE" b="0" i="0" dirty="0"/>
              <a:t> </a:t>
            </a:r>
            <a:r>
              <a:rPr lang="sv-SE" b="0" i="0" dirty="0" err="1"/>
              <a:t>of</a:t>
            </a:r>
            <a:r>
              <a:rPr lang="sv-SE" b="0" i="0" dirty="0"/>
              <a:t> </a:t>
            </a:r>
            <a:r>
              <a:rPr lang="sv-SE" b="0" i="0" dirty="0" err="1"/>
              <a:t>displaced</a:t>
            </a:r>
            <a:r>
              <a:rPr lang="sv-SE" b="0" i="0" dirty="0"/>
              <a:t> persons, in addition to </a:t>
            </a:r>
            <a:r>
              <a:rPr lang="sv-SE" b="0" i="0" dirty="0" err="1"/>
              <a:t>people</a:t>
            </a:r>
            <a:r>
              <a:rPr lang="sv-SE" b="0" i="0" dirty="0"/>
              <a:t> </a:t>
            </a:r>
            <a:r>
              <a:rPr lang="sv-SE" b="0" i="0" dirty="0" err="1"/>
              <a:t>being</a:t>
            </a:r>
            <a:r>
              <a:rPr lang="sv-SE" b="0" i="0" dirty="0"/>
              <a:t> </a:t>
            </a:r>
            <a:r>
              <a:rPr lang="sv-SE" b="0" i="0" dirty="0" err="1"/>
              <a:t>displaced</a:t>
            </a:r>
            <a:r>
              <a:rPr lang="sv-SE" b="0" i="0" dirty="0"/>
              <a:t> by </a:t>
            </a:r>
            <a:r>
              <a:rPr lang="sv-SE" b="0" i="0" dirty="0" err="1"/>
              <a:t>violence</a:t>
            </a:r>
            <a:r>
              <a:rPr lang="sv-SE" b="0" i="0" dirty="0"/>
              <a:t> and </a:t>
            </a:r>
            <a:r>
              <a:rPr lang="sv-SE" b="0" i="0" dirty="0" err="1"/>
              <a:t>armed</a:t>
            </a:r>
            <a:r>
              <a:rPr lang="sv-SE" b="0" i="0" dirty="0"/>
              <a:t> conflict:</a:t>
            </a:r>
            <a:r>
              <a:rPr lang="sv-SE" b="0" i="0" baseline="30000" dirty="0"/>
              <a:t>10</a:t>
            </a: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en-US" dirty="0"/>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The category </a:t>
            </a:r>
            <a:r>
              <a:rPr lang="en-US" b="0" i="1" dirty="0"/>
              <a:t>environmental </a:t>
            </a:r>
            <a:r>
              <a:rPr lang="en-US" b="0" i="1" dirty="0" err="1"/>
              <a:t>displacees</a:t>
            </a:r>
            <a:r>
              <a:rPr lang="en-US" b="0" i="1" dirty="0"/>
              <a:t> </a:t>
            </a:r>
            <a:r>
              <a:rPr lang="en-US" dirty="0"/>
              <a:t>refers to people displaced by environmental change (such as desertification, deforestation, land degradation, water pollution or inundation). While environmental factors do play a part in forced migration, displacements due to environmental factors are also often closely linked to other factors, such as social and ethnic conflict, weak states, inequitable distribution of resources and abuse of human rights. It may thus be difficult to define who is an environmental </a:t>
            </a:r>
            <a:r>
              <a:rPr lang="en-US" dirty="0" err="1"/>
              <a:t>displacee</a:t>
            </a:r>
            <a:r>
              <a:rPr lang="en-US" dirty="0"/>
              <a:t>, or to quantify this category in any meaningful way. The emphasis on environmental factors can moreover be a distraction from central issues of development, inequality and conflict resolution.</a:t>
            </a:r>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dirty="0"/>
              <a:t>Disaster </a:t>
            </a:r>
            <a:r>
              <a:rPr lang="en-US" b="0" i="1" dirty="0" err="1"/>
              <a:t>displacees</a:t>
            </a:r>
            <a:r>
              <a:rPr lang="en-US" b="0" i="1" dirty="0"/>
              <a:t> </a:t>
            </a:r>
            <a:r>
              <a:rPr lang="en-US" dirty="0"/>
              <a:t>covers people forced to move by hazards induced disasters (for instance floods, hurricanes, volcanoes, earthquakes, landslides) or disasters resulting from human activities (e.g. industrial accidents, environmental pollution, radioactive emissions). Displacement by disasters has become increasingly significant to humanitarian agencies, following the great loss of life and destruction caused by disasters such as the 26 December 2004 tsunami that hit Asian countries, the hurricanes in the USA in September 2005, and the earthquake in Pakistan in October 2005. Problems of humanitarian assistance in such major emergencies are in many ways similar to those caused by conflicts, and often the same relief organizations are involved. </a:t>
            </a:r>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dirty="0"/>
              <a:t>Development </a:t>
            </a:r>
            <a:r>
              <a:rPr lang="en-US" b="0" i="1" dirty="0" err="1"/>
              <a:t>displacees</a:t>
            </a:r>
            <a:r>
              <a:rPr lang="en-US" b="0" i="1" dirty="0"/>
              <a:t> </a:t>
            </a:r>
            <a:r>
              <a:rPr lang="en-US" dirty="0"/>
              <a:t>are people compelled to move by large-scale development projects, such as dams, airports, roads, conservation areas and urban housing. The acronym DIDR is used to refer to ‘development induced displacement and resettlement. Typically, it is rural dwellers, ethnic minorities and indigenous people who suffer ‘in the national interest’, while elites and transnational companies benefit. Many development displaces therefore experience permanent impoverishment, and end up in situations of social and political marginalization. Many of these </a:t>
            </a:r>
            <a:r>
              <a:rPr lang="en-US" dirty="0" err="1"/>
              <a:t>displacees</a:t>
            </a:r>
            <a:r>
              <a:rPr lang="en-US" dirty="0"/>
              <a:t> end up drifting into urban slums, or becoming a part of floating populations, which may spill over into international migration.</a:t>
            </a:r>
          </a:p>
        </p:txBody>
      </p:sp>
      <p:sp>
        <p:nvSpPr>
          <p:cNvPr id="4" name="Platshållare för bildnummer 3"/>
          <p:cNvSpPr>
            <a:spLocks noGrp="1"/>
          </p:cNvSpPr>
          <p:nvPr>
            <p:ph type="sldNum" sz="quarter" idx="5"/>
          </p:nvPr>
        </p:nvSpPr>
        <p:spPr/>
        <p:txBody>
          <a:bodyPr/>
          <a:lstStyle/>
          <a:p>
            <a:fld id="{1434DF07-D65D-4BAF-A475-0EB9A95F2A5A}" type="slidenum">
              <a:rPr lang="sv-SE" smtClean="0"/>
              <a:t>6</a:t>
            </a:fld>
            <a:endParaRPr lang="sv-SE"/>
          </a:p>
        </p:txBody>
      </p:sp>
    </p:spTree>
    <p:extLst>
      <p:ext uri="{BB962C8B-B14F-4D97-AF65-F5344CB8AC3E}">
        <p14:creationId xmlns:p14="http://schemas.microsoft.com/office/powerpoint/2010/main" val="3300748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Modern-</a:t>
            </a:r>
            <a:r>
              <a:rPr lang="sv-SE" b="1" dirty="0" err="1"/>
              <a:t>day</a:t>
            </a:r>
            <a:r>
              <a:rPr lang="sv-SE" b="1" dirty="0"/>
              <a:t> </a:t>
            </a:r>
            <a:r>
              <a:rPr lang="sv-SE" b="1" dirty="0" err="1"/>
              <a:t>examples</a:t>
            </a:r>
            <a:r>
              <a:rPr lang="sv-SE" b="1" dirty="0"/>
              <a:t> </a:t>
            </a:r>
            <a:r>
              <a:rPr lang="sv-SE" b="1" dirty="0" err="1"/>
              <a:t>of</a:t>
            </a:r>
            <a:r>
              <a:rPr lang="sv-SE" b="1" dirty="0"/>
              <a:t> </a:t>
            </a:r>
            <a:r>
              <a:rPr lang="sv-SE" b="1" dirty="0" err="1"/>
              <a:t>mass</a:t>
            </a:r>
            <a:r>
              <a:rPr lang="sv-SE" b="1" dirty="0"/>
              <a:t> </a:t>
            </a:r>
            <a:r>
              <a:rPr lang="sv-SE" b="1" dirty="0" err="1"/>
              <a:t>displacement</a:t>
            </a:r>
            <a:endParaRPr lang="sv-SE" b="1" dirty="0"/>
          </a:p>
          <a:p>
            <a:pPr algn="just"/>
            <a:r>
              <a:rPr lang="sv-SE" b="0" dirty="0"/>
              <a:t>The </a:t>
            </a:r>
            <a:r>
              <a:rPr lang="sv-SE" b="0" dirty="0" err="1"/>
              <a:t>previous</a:t>
            </a:r>
            <a:r>
              <a:rPr lang="sv-SE" b="0" dirty="0"/>
              <a:t> </a:t>
            </a:r>
            <a:r>
              <a:rPr lang="sv-SE" b="0" dirty="0" err="1"/>
              <a:t>slide</a:t>
            </a:r>
            <a:r>
              <a:rPr lang="sv-SE" b="0" dirty="0"/>
              <a:t> </a:t>
            </a:r>
            <a:r>
              <a:rPr lang="sv-SE" b="0" dirty="0" err="1"/>
              <a:t>presented</a:t>
            </a:r>
            <a:r>
              <a:rPr lang="sv-SE" b="0" dirty="0"/>
              <a:t> </a:t>
            </a:r>
            <a:r>
              <a:rPr lang="sv-SE" b="0" dirty="0" err="1"/>
              <a:t>some</a:t>
            </a:r>
            <a:r>
              <a:rPr lang="sv-SE" b="0" dirty="0"/>
              <a:t> </a:t>
            </a:r>
            <a:r>
              <a:rPr lang="sv-SE" b="0" dirty="0" err="1"/>
              <a:t>examples</a:t>
            </a:r>
            <a:r>
              <a:rPr lang="sv-SE" b="0" dirty="0"/>
              <a:t> </a:t>
            </a:r>
            <a:r>
              <a:rPr lang="sv-SE" b="0" dirty="0" err="1"/>
              <a:t>of</a:t>
            </a:r>
            <a:r>
              <a:rPr lang="sv-SE" b="0" dirty="0"/>
              <a:t> </a:t>
            </a:r>
            <a:r>
              <a:rPr lang="sv-SE" b="0" dirty="0" err="1"/>
              <a:t>mass</a:t>
            </a:r>
            <a:r>
              <a:rPr lang="sv-SE" b="0" dirty="0"/>
              <a:t> </a:t>
            </a:r>
            <a:r>
              <a:rPr lang="sv-SE" b="0" dirty="0" err="1"/>
              <a:t>displacement</a:t>
            </a:r>
            <a:r>
              <a:rPr lang="sv-SE" b="0" dirty="0"/>
              <a:t> </a:t>
            </a:r>
            <a:r>
              <a:rPr lang="sv-SE" b="0" dirty="0" err="1"/>
              <a:t>of</a:t>
            </a:r>
            <a:r>
              <a:rPr lang="sv-SE" b="0" dirty="0"/>
              <a:t> </a:t>
            </a:r>
            <a:r>
              <a:rPr lang="sv-SE" b="0" dirty="0" err="1"/>
              <a:t>people</a:t>
            </a:r>
            <a:r>
              <a:rPr lang="sv-SE" b="0" dirty="0"/>
              <a:t> </a:t>
            </a:r>
            <a:r>
              <a:rPr lang="sv-SE" b="0" dirty="0" err="1"/>
              <a:t>which</a:t>
            </a:r>
            <a:r>
              <a:rPr lang="sv-SE" b="0" dirty="0"/>
              <a:t> </a:t>
            </a:r>
            <a:r>
              <a:rPr lang="sv-SE" b="0" dirty="0" err="1"/>
              <a:t>have</a:t>
            </a:r>
            <a:r>
              <a:rPr lang="sv-SE" b="0" dirty="0"/>
              <a:t> all </a:t>
            </a:r>
            <a:r>
              <a:rPr lang="sv-SE" b="0" dirty="0" err="1"/>
              <a:t>occured</a:t>
            </a:r>
            <a:r>
              <a:rPr lang="sv-SE" b="0" dirty="0"/>
              <a:t> </a:t>
            </a:r>
            <a:r>
              <a:rPr lang="sv-SE" b="0" dirty="0" err="1"/>
              <a:t>within</a:t>
            </a:r>
            <a:r>
              <a:rPr lang="sv-SE" b="0" dirty="0"/>
              <a:t> the </a:t>
            </a:r>
            <a:r>
              <a:rPr lang="sv-SE" b="0" dirty="0" err="1"/>
              <a:t>past</a:t>
            </a:r>
            <a:r>
              <a:rPr lang="sv-SE" b="0" dirty="0"/>
              <a:t> </a:t>
            </a:r>
            <a:r>
              <a:rPr lang="sv-SE" b="0" dirty="0" err="1"/>
              <a:t>decade</a:t>
            </a:r>
            <a:r>
              <a:rPr lang="sv-SE" b="0" dirty="0"/>
              <a:t> or </a:t>
            </a:r>
            <a:r>
              <a:rPr lang="sv-SE" b="0" dirty="0" err="1"/>
              <a:t>two</a:t>
            </a:r>
            <a:r>
              <a:rPr lang="sv-SE" b="0" dirty="0"/>
              <a:t>, and </a:t>
            </a:r>
            <a:r>
              <a:rPr lang="sv-SE" b="0" dirty="0" err="1"/>
              <a:t>which</a:t>
            </a:r>
            <a:r>
              <a:rPr lang="sv-SE" b="0" dirty="0"/>
              <a:t> </a:t>
            </a:r>
            <a:r>
              <a:rPr lang="sv-SE" b="0" dirty="0" err="1"/>
              <a:t>have</a:t>
            </a:r>
            <a:r>
              <a:rPr lang="sv-SE" b="0" dirty="0"/>
              <a:t> </a:t>
            </a:r>
            <a:r>
              <a:rPr lang="sv-SE" b="0" dirty="0" err="1"/>
              <a:t>frequently</a:t>
            </a:r>
            <a:r>
              <a:rPr lang="sv-SE" b="0" dirty="0"/>
              <a:t> </a:t>
            </a:r>
            <a:r>
              <a:rPr lang="sv-SE" b="0" dirty="0" err="1"/>
              <a:t>been</a:t>
            </a:r>
            <a:r>
              <a:rPr lang="sv-SE" b="0" dirty="0"/>
              <a:t> </a:t>
            </a:r>
            <a:r>
              <a:rPr lang="sv-SE" b="0" dirty="0" err="1"/>
              <a:t>reported</a:t>
            </a:r>
            <a:r>
              <a:rPr lang="sv-SE" b="0" dirty="0"/>
              <a:t> by the media. Before </a:t>
            </a:r>
            <a:r>
              <a:rPr lang="sv-SE" b="0" dirty="0" err="1"/>
              <a:t>you</a:t>
            </a:r>
            <a:r>
              <a:rPr lang="sv-SE" b="0" dirty="0"/>
              <a:t> read the </a:t>
            </a:r>
            <a:r>
              <a:rPr lang="sv-SE" b="0" dirty="0" err="1"/>
              <a:t>brief</a:t>
            </a:r>
            <a:r>
              <a:rPr lang="sv-SE" b="0" dirty="0"/>
              <a:t> </a:t>
            </a:r>
            <a:r>
              <a:rPr lang="sv-SE" b="0" dirty="0" err="1"/>
              <a:t>accounts</a:t>
            </a:r>
            <a:r>
              <a:rPr lang="sv-SE" b="0" dirty="0"/>
              <a:t> </a:t>
            </a:r>
            <a:r>
              <a:rPr lang="sv-SE" b="0" dirty="0" err="1"/>
              <a:t>of</a:t>
            </a:r>
            <a:r>
              <a:rPr lang="sv-SE" b="0" dirty="0"/>
              <a:t> </a:t>
            </a:r>
            <a:r>
              <a:rPr lang="sv-SE" b="0" dirty="0" err="1"/>
              <a:t>these</a:t>
            </a:r>
            <a:r>
              <a:rPr lang="sv-SE" b="0" dirty="0"/>
              <a:t> </a:t>
            </a:r>
            <a:r>
              <a:rPr lang="sv-SE" b="0" dirty="0" err="1"/>
              <a:t>examples</a:t>
            </a:r>
            <a:r>
              <a:rPr lang="sv-SE" b="0" dirty="0"/>
              <a:t> </a:t>
            </a:r>
            <a:r>
              <a:rPr lang="sv-SE" b="0" dirty="0" err="1"/>
              <a:t>below</a:t>
            </a:r>
            <a:r>
              <a:rPr lang="sv-SE" b="0" dirty="0"/>
              <a:t>, read the </a:t>
            </a:r>
            <a:r>
              <a:rPr lang="sv-SE" b="0" dirty="0" err="1"/>
              <a:t>questions</a:t>
            </a:r>
            <a:r>
              <a:rPr lang="sv-SE" b="0" dirty="0"/>
              <a:t> </a:t>
            </a:r>
            <a:r>
              <a:rPr lang="sv-SE" b="0" dirty="0" err="1"/>
              <a:t>above</a:t>
            </a:r>
            <a:r>
              <a:rPr lang="sv-SE" b="0" dirty="0"/>
              <a:t> and </a:t>
            </a:r>
            <a:r>
              <a:rPr lang="sv-SE" b="0" dirty="0" err="1"/>
              <a:t>reflect</a:t>
            </a:r>
            <a:r>
              <a:rPr lang="sv-SE" b="0" dirty="0"/>
              <a:t> on </a:t>
            </a:r>
            <a:r>
              <a:rPr lang="sv-SE" b="0" dirty="0" err="1"/>
              <a:t>what</a:t>
            </a:r>
            <a:r>
              <a:rPr lang="sv-SE" b="0" dirty="0"/>
              <a:t> </a:t>
            </a:r>
            <a:r>
              <a:rPr lang="sv-SE" b="0" dirty="0" err="1"/>
              <a:t>you</a:t>
            </a:r>
            <a:r>
              <a:rPr lang="sv-SE" b="0" dirty="0"/>
              <a:t> </a:t>
            </a:r>
            <a:r>
              <a:rPr lang="sv-SE" b="0" dirty="0" err="1"/>
              <a:t>know</a:t>
            </a:r>
            <a:r>
              <a:rPr lang="sv-SE" b="0" dirty="0"/>
              <a:t> </a:t>
            </a:r>
            <a:r>
              <a:rPr lang="sv-SE" b="0" dirty="0" err="1"/>
              <a:t>about</a:t>
            </a:r>
            <a:r>
              <a:rPr lang="sv-SE" b="0" dirty="0"/>
              <a:t> </a:t>
            </a:r>
            <a:r>
              <a:rPr lang="sv-SE" b="0" dirty="0" err="1"/>
              <a:t>these</a:t>
            </a:r>
            <a:r>
              <a:rPr lang="sv-SE" b="0" dirty="0"/>
              <a:t> </a:t>
            </a:r>
            <a:r>
              <a:rPr lang="sv-SE" b="0" dirty="0" err="1"/>
              <a:t>instances</a:t>
            </a:r>
            <a:r>
              <a:rPr lang="sv-SE" b="0" dirty="0"/>
              <a:t> </a:t>
            </a:r>
            <a:r>
              <a:rPr lang="sv-SE" b="0" dirty="0" err="1"/>
              <a:t>of</a:t>
            </a:r>
            <a:r>
              <a:rPr lang="sv-SE" b="0" dirty="0"/>
              <a:t> </a:t>
            </a:r>
            <a:r>
              <a:rPr lang="sv-SE" b="0" dirty="0" err="1"/>
              <a:t>mass</a:t>
            </a:r>
            <a:r>
              <a:rPr lang="sv-SE" b="0" dirty="0"/>
              <a:t> </a:t>
            </a:r>
            <a:r>
              <a:rPr lang="sv-SE" b="0" dirty="0" err="1"/>
              <a:t>displacement</a:t>
            </a:r>
            <a:r>
              <a:rPr lang="sv-SE" b="0" dirty="0"/>
              <a:t>. </a:t>
            </a:r>
            <a:r>
              <a:rPr lang="sv-SE" b="0" dirty="0" err="1"/>
              <a:t>What</a:t>
            </a:r>
            <a:r>
              <a:rPr lang="sv-SE" b="0" dirty="0"/>
              <a:t> </a:t>
            </a:r>
            <a:r>
              <a:rPr lang="sv-SE" b="0" dirty="0" err="1"/>
              <a:t>reasons</a:t>
            </a:r>
            <a:r>
              <a:rPr lang="sv-SE" b="0" dirty="0"/>
              <a:t> for </a:t>
            </a:r>
            <a:r>
              <a:rPr lang="sv-SE" b="0" dirty="0" err="1"/>
              <a:t>displacement</a:t>
            </a:r>
            <a:r>
              <a:rPr lang="sv-SE" b="0" dirty="0"/>
              <a:t> </a:t>
            </a:r>
            <a:r>
              <a:rPr lang="sv-SE" b="0" dirty="0" err="1"/>
              <a:t>can</a:t>
            </a:r>
            <a:r>
              <a:rPr lang="sv-SE" b="0" dirty="0"/>
              <a:t> </a:t>
            </a:r>
            <a:r>
              <a:rPr lang="sv-SE" b="0" dirty="0" err="1"/>
              <a:t>you</a:t>
            </a:r>
            <a:r>
              <a:rPr lang="sv-SE" b="0" dirty="0"/>
              <a:t> </a:t>
            </a:r>
            <a:r>
              <a:rPr lang="sv-SE" b="0" dirty="0" err="1"/>
              <a:t>discern</a:t>
            </a:r>
            <a:r>
              <a:rPr lang="sv-SE" b="0" dirty="0"/>
              <a:t>? </a:t>
            </a:r>
            <a:r>
              <a:rPr lang="sv-SE" b="0" dirty="0" err="1"/>
              <a:t>What</a:t>
            </a:r>
            <a:r>
              <a:rPr lang="sv-SE" b="0" dirty="0"/>
              <a:t> do </a:t>
            </a:r>
            <a:r>
              <a:rPr lang="sv-SE" b="0" dirty="0" err="1"/>
              <a:t>these</a:t>
            </a:r>
            <a:r>
              <a:rPr lang="sv-SE" b="0" dirty="0"/>
              <a:t> populations </a:t>
            </a:r>
            <a:r>
              <a:rPr lang="sv-SE" b="0" dirty="0" err="1"/>
              <a:t>have</a:t>
            </a:r>
            <a:r>
              <a:rPr lang="sv-SE" b="0" dirty="0"/>
              <a:t> in common, and </a:t>
            </a:r>
            <a:r>
              <a:rPr lang="sv-SE" b="0" dirty="0" err="1"/>
              <a:t>what</a:t>
            </a:r>
            <a:r>
              <a:rPr lang="sv-SE" b="0" dirty="0"/>
              <a:t> </a:t>
            </a:r>
            <a:r>
              <a:rPr lang="sv-SE" b="0" dirty="0" err="1"/>
              <a:t>differentiates</a:t>
            </a:r>
            <a:r>
              <a:rPr lang="sv-SE" b="0" dirty="0"/>
              <a:t> </a:t>
            </a:r>
            <a:r>
              <a:rPr lang="sv-SE" b="0" dirty="0" err="1"/>
              <a:t>them</a:t>
            </a:r>
            <a:r>
              <a:rPr lang="sv-SE" b="0" dirty="0"/>
              <a:t> from </a:t>
            </a:r>
            <a:r>
              <a:rPr lang="sv-SE" b="0" dirty="0" err="1"/>
              <a:t>each</a:t>
            </a:r>
            <a:r>
              <a:rPr lang="sv-SE" b="0" dirty="0"/>
              <a:t> </a:t>
            </a:r>
            <a:r>
              <a:rPr lang="sv-SE" b="0" dirty="0" err="1"/>
              <a:t>other</a:t>
            </a:r>
            <a:r>
              <a:rPr lang="sv-SE" b="0" dirty="0"/>
              <a:t>? And </a:t>
            </a:r>
            <a:r>
              <a:rPr lang="sv-SE" b="0" dirty="0" err="1"/>
              <a:t>what</a:t>
            </a:r>
            <a:r>
              <a:rPr lang="sv-SE" b="0" dirty="0"/>
              <a:t> </a:t>
            </a:r>
            <a:r>
              <a:rPr lang="sv-SE" b="0" dirty="0" err="1"/>
              <a:t>factors</a:t>
            </a:r>
            <a:r>
              <a:rPr lang="sv-SE" b="0" dirty="0"/>
              <a:t> do </a:t>
            </a:r>
            <a:r>
              <a:rPr lang="sv-SE" b="0" dirty="0" err="1"/>
              <a:t>you</a:t>
            </a:r>
            <a:r>
              <a:rPr lang="sv-SE" b="0" dirty="0"/>
              <a:t> </a:t>
            </a:r>
            <a:r>
              <a:rPr lang="sv-SE" b="0" dirty="0" err="1"/>
              <a:t>think</a:t>
            </a:r>
            <a:r>
              <a:rPr lang="sv-SE" b="0" dirty="0"/>
              <a:t> </a:t>
            </a:r>
            <a:r>
              <a:rPr lang="sv-SE" b="0" dirty="0" err="1"/>
              <a:t>influence</a:t>
            </a:r>
            <a:r>
              <a:rPr lang="sv-SE" b="0" dirty="0"/>
              <a:t> </a:t>
            </a:r>
            <a:r>
              <a:rPr lang="sv-SE" b="0" dirty="0" err="1"/>
              <a:t>their</a:t>
            </a:r>
            <a:r>
              <a:rPr lang="sv-SE" b="0" dirty="0"/>
              <a:t> </a:t>
            </a:r>
            <a:r>
              <a:rPr lang="sv-SE" b="0" dirty="0" err="1"/>
              <a:t>needs</a:t>
            </a:r>
            <a:r>
              <a:rPr lang="sv-SE" b="0" dirty="0"/>
              <a:t> and </a:t>
            </a:r>
            <a:r>
              <a:rPr lang="sv-SE" b="0" dirty="0" err="1"/>
              <a:t>capacities</a:t>
            </a:r>
            <a:r>
              <a:rPr lang="sv-SE" b="0" dirty="0"/>
              <a:t>?</a:t>
            </a:r>
          </a:p>
          <a:p>
            <a:pPr algn="just"/>
            <a:endParaRPr lang="sv-SE" b="0" dirty="0"/>
          </a:p>
          <a:p>
            <a:pPr marL="749808" lvl="1" indent="-457200" algn="just">
              <a:buFont typeface="+mj-lt"/>
              <a:buAutoNum type="arabicPeriod"/>
            </a:pPr>
            <a:r>
              <a:rPr lang="sv-SE" b="1" dirty="0"/>
              <a:t>Syrian </a:t>
            </a:r>
            <a:r>
              <a:rPr lang="sv-SE" b="1" dirty="0" err="1"/>
              <a:t>refugees</a:t>
            </a:r>
            <a:r>
              <a:rPr lang="sv-SE" b="1" dirty="0"/>
              <a:t> </a:t>
            </a:r>
            <a:r>
              <a:rPr lang="sv-SE" b="1" dirty="0" err="1"/>
              <a:t>fleeing</a:t>
            </a:r>
            <a:r>
              <a:rPr lang="sv-SE" b="1" dirty="0"/>
              <a:t> to </a:t>
            </a:r>
            <a:r>
              <a:rPr lang="sv-SE" b="1" dirty="0" err="1"/>
              <a:t>Europe</a:t>
            </a:r>
            <a:r>
              <a:rPr lang="sv-SE" b="1" dirty="0"/>
              <a:t> and elsewhere</a:t>
            </a:r>
            <a:r>
              <a:rPr lang="sv-SE" b="0" baseline="30000" dirty="0"/>
              <a:t>11</a:t>
            </a:r>
            <a:r>
              <a:rPr lang="sv-SE" b="1" dirty="0"/>
              <a:t> </a:t>
            </a:r>
            <a:r>
              <a:rPr lang="sv-SE" b="0" dirty="0"/>
              <a:t>The Syrian </a:t>
            </a:r>
            <a:r>
              <a:rPr lang="sv-SE" b="0" dirty="0" err="1"/>
              <a:t>crisis</a:t>
            </a:r>
            <a:r>
              <a:rPr lang="sv-SE" b="0" dirty="0"/>
              <a:t> has </a:t>
            </a:r>
            <a:r>
              <a:rPr lang="sv-SE" b="0" dirty="0" err="1"/>
              <a:t>been</a:t>
            </a:r>
            <a:r>
              <a:rPr lang="sv-SE" b="0" dirty="0"/>
              <a:t> </a:t>
            </a:r>
            <a:r>
              <a:rPr lang="sv-SE" b="0" dirty="0" err="1"/>
              <a:t>ongoing</a:t>
            </a:r>
            <a:r>
              <a:rPr lang="sv-SE" b="0" dirty="0"/>
              <a:t> </a:t>
            </a:r>
            <a:r>
              <a:rPr lang="sv-SE" b="0" dirty="0" err="1"/>
              <a:t>since</a:t>
            </a:r>
            <a:r>
              <a:rPr lang="sv-SE" b="0" dirty="0"/>
              <a:t> 2011 and it </a:t>
            </a:r>
            <a:r>
              <a:rPr lang="sv-SE" b="0" dirty="0" err="1"/>
              <a:t>remains</a:t>
            </a:r>
            <a:r>
              <a:rPr lang="sv-SE" b="0" dirty="0"/>
              <a:t> the </a:t>
            </a:r>
            <a:r>
              <a:rPr lang="sv-SE" b="0" dirty="0" err="1"/>
              <a:t>world’s</a:t>
            </a:r>
            <a:r>
              <a:rPr lang="sv-SE" b="0" dirty="0"/>
              <a:t> </a:t>
            </a:r>
            <a:r>
              <a:rPr lang="sv-SE" b="0" dirty="0" err="1"/>
              <a:t>largest</a:t>
            </a:r>
            <a:r>
              <a:rPr lang="sv-SE" b="0" dirty="0"/>
              <a:t> </a:t>
            </a:r>
            <a:r>
              <a:rPr lang="sv-SE" b="0" dirty="0" err="1"/>
              <a:t>refugee</a:t>
            </a:r>
            <a:r>
              <a:rPr lang="sv-SE" b="0" dirty="0"/>
              <a:t> and </a:t>
            </a:r>
            <a:r>
              <a:rPr lang="sv-SE" b="0" dirty="0" err="1"/>
              <a:t>displacement</a:t>
            </a:r>
            <a:r>
              <a:rPr lang="sv-SE" b="0" dirty="0"/>
              <a:t> </a:t>
            </a:r>
            <a:r>
              <a:rPr lang="sv-SE" b="0" dirty="0" err="1"/>
              <a:t>crisis</a:t>
            </a:r>
            <a:r>
              <a:rPr lang="sv-SE" b="0" dirty="0"/>
              <a:t> </a:t>
            </a:r>
            <a:r>
              <a:rPr lang="sv-SE" b="0" dirty="0" err="1"/>
              <a:t>of</a:t>
            </a:r>
            <a:r>
              <a:rPr lang="sv-SE" b="0" dirty="0"/>
              <a:t> </a:t>
            </a:r>
            <a:r>
              <a:rPr lang="sv-SE" b="0" dirty="0" err="1"/>
              <a:t>our</a:t>
            </a:r>
            <a:r>
              <a:rPr lang="sv-SE" b="0" dirty="0"/>
              <a:t> </a:t>
            </a:r>
            <a:r>
              <a:rPr lang="sv-SE" b="0" dirty="0" err="1"/>
              <a:t>time</a:t>
            </a:r>
            <a:r>
              <a:rPr lang="sv-SE" b="0" dirty="0"/>
              <a:t>. The Syrian civil </a:t>
            </a:r>
            <a:r>
              <a:rPr lang="sv-SE" b="0" dirty="0" err="1"/>
              <a:t>war</a:t>
            </a:r>
            <a:r>
              <a:rPr lang="sv-SE" b="0" dirty="0"/>
              <a:t> has </a:t>
            </a:r>
            <a:r>
              <a:rPr lang="sv-SE" b="0" dirty="0" err="1"/>
              <a:t>killed</a:t>
            </a:r>
            <a:r>
              <a:rPr lang="sv-SE" b="0" dirty="0"/>
              <a:t> </a:t>
            </a:r>
            <a:r>
              <a:rPr lang="sv-SE" b="0" dirty="0" err="1"/>
              <a:t>hundreds</a:t>
            </a:r>
            <a:r>
              <a:rPr lang="sv-SE" b="0" dirty="0"/>
              <a:t> </a:t>
            </a:r>
            <a:r>
              <a:rPr lang="sv-SE" b="0" dirty="0" err="1"/>
              <a:t>of</a:t>
            </a:r>
            <a:r>
              <a:rPr lang="sv-SE" b="0" dirty="0"/>
              <a:t> </a:t>
            </a:r>
            <a:r>
              <a:rPr lang="sv-SE" b="0" dirty="0" err="1"/>
              <a:t>thousands</a:t>
            </a:r>
            <a:r>
              <a:rPr lang="sv-SE" b="0" dirty="0"/>
              <a:t> </a:t>
            </a:r>
            <a:r>
              <a:rPr lang="sv-SE" b="0" dirty="0" err="1"/>
              <a:t>of</a:t>
            </a:r>
            <a:r>
              <a:rPr lang="sv-SE" b="0" dirty="0"/>
              <a:t> </a:t>
            </a:r>
            <a:r>
              <a:rPr lang="sv-SE" b="0" dirty="0" err="1"/>
              <a:t>people</a:t>
            </a:r>
            <a:r>
              <a:rPr lang="sv-SE" b="0" dirty="0"/>
              <a:t> and </a:t>
            </a:r>
            <a:r>
              <a:rPr lang="sv-SE" b="0" dirty="0" err="1"/>
              <a:t>caused</a:t>
            </a:r>
            <a:r>
              <a:rPr lang="sv-SE" b="0" dirty="0"/>
              <a:t> </a:t>
            </a:r>
            <a:r>
              <a:rPr lang="sv-SE" b="0" dirty="0" err="1"/>
              <a:t>almost</a:t>
            </a:r>
            <a:r>
              <a:rPr lang="sv-SE" b="0" dirty="0"/>
              <a:t> 7 million Syrians to </a:t>
            </a:r>
            <a:r>
              <a:rPr lang="sv-SE" b="0" dirty="0" err="1"/>
              <a:t>flee</a:t>
            </a:r>
            <a:r>
              <a:rPr lang="sv-SE" b="0" dirty="0"/>
              <a:t> the country. </a:t>
            </a:r>
            <a:r>
              <a:rPr lang="sv-SE" b="0" dirty="0" err="1"/>
              <a:t>While</a:t>
            </a:r>
            <a:r>
              <a:rPr lang="sv-SE" b="0" dirty="0"/>
              <a:t> </a:t>
            </a:r>
            <a:r>
              <a:rPr lang="sv-SE" b="0" dirty="0" err="1"/>
              <a:t>many</a:t>
            </a:r>
            <a:r>
              <a:rPr lang="sv-SE" b="0" dirty="0"/>
              <a:t> </a:t>
            </a:r>
            <a:r>
              <a:rPr lang="sv-SE" b="0" dirty="0" err="1"/>
              <a:t>refugees</a:t>
            </a:r>
            <a:r>
              <a:rPr lang="sv-SE" b="0" dirty="0"/>
              <a:t> </a:t>
            </a:r>
            <a:r>
              <a:rPr lang="sv-SE" b="0" dirty="0" err="1"/>
              <a:t>stayed</a:t>
            </a:r>
            <a:r>
              <a:rPr lang="sv-SE" b="0" dirty="0"/>
              <a:t> in </a:t>
            </a:r>
            <a:r>
              <a:rPr lang="sv-SE" b="0" dirty="0" err="1"/>
              <a:t>neighbouring</a:t>
            </a:r>
            <a:r>
              <a:rPr lang="sv-SE" b="0" dirty="0"/>
              <a:t> </a:t>
            </a:r>
            <a:r>
              <a:rPr lang="sv-SE" b="0" dirty="0" err="1"/>
              <a:t>countries</a:t>
            </a:r>
            <a:r>
              <a:rPr lang="sv-SE" b="0" dirty="0"/>
              <a:t>, a </a:t>
            </a:r>
            <a:r>
              <a:rPr lang="sv-SE" b="0" dirty="0" err="1"/>
              <a:t>large</a:t>
            </a:r>
            <a:r>
              <a:rPr lang="sv-SE" b="0" dirty="0"/>
              <a:t> </a:t>
            </a:r>
            <a:r>
              <a:rPr lang="sv-SE" b="0" dirty="0" err="1"/>
              <a:t>number</a:t>
            </a:r>
            <a:r>
              <a:rPr lang="sv-SE" b="0" dirty="0"/>
              <a:t> </a:t>
            </a:r>
            <a:r>
              <a:rPr lang="sv-SE" b="0" dirty="0" err="1"/>
              <a:t>made</a:t>
            </a:r>
            <a:r>
              <a:rPr lang="sv-SE" b="0" dirty="0"/>
              <a:t> it to </a:t>
            </a:r>
            <a:r>
              <a:rPr lang="sv-SE" b="0" dirty="0" err="1"/>
              <a:t>Turkey</a:t>
            </a:r>
            <a:r>
              <a:rPr lang="sv-SE" b="0" dirty="0"/>
              <a:t> and </a:t>
            </a:r>
            <a:r>
              <a:rPr lang="sv-SE" b="0" dirty="0" err="1"/>
              <a:t>Europe</a:t>
            </a:r>
            <a:r>
              <a:rPr lang="sv-SE" b="0" dirty="0"/>
              <a:t>, </a:t>
            </a:r>
            <a:r>
              <a:rPr lang="sv-SE" b="0" dirty="0" err="1"/>
              <a:t>which</a:t>
            </a:r>
            <a:r>
              <a:rPr lang="sv-SE" b="0" dirty="0"/>
              <a:t> has </a:t>
            </a:r>
            <a:r>
              <a:rPr lang="sv-SE" b="0" dirty="0" err="1"/>
              <a:t>created</a:t>
            </a:r>
            <a:r>
              <a:rPr lang="sv-SE" b="0" dirty="0"/>
              <a:t> </a:t>
            </a:r>
            <a:r>
              <a:rPr lang="sv-SE" b="0" dirty="0" err="1"/>
              <a:t>what</a:t>
            </a:r>
            <a:r>
              <a:rPr lang="sv-SE" b="0" dirty="0"/>
              <a:t> is </a:t>
            </a:r>
            <a:r>
              <a:rPr lang="sv-SE" b="0" dirty="0" err="1"/>
              <a:t>commonly</a:t>
            </a:r>
            <a:r>
              <a:rPr lang="sv-SE" b="0" dirty="0"/>
              <a:t> </a:t>
            </a:r>
            <a:r>
              <a:rPr lang="sv-SE" b="0" dirty="0" err="1"/>
              <a:t>referred</a:t>
            </a:r>
            <a:r>
              <a:rPr lang="sv-SE" b="0" dirty="0"/>
              <a:t> to as ”the </a:t>
            </a:r>
            <a:r>
              <a:rPr lang="sv-SE" b="0" dirty="0" err="1"/>
              <a:t>refugee</a:t>
            </a:r>
            <a:r>
              <a:rPr lang="sv-SE" b="0" dirty="0"/>
              <a:t> </a:t>
            </a:r>
            <a:r>
              <a:rPr lang="sv-SE" b="0" dirty="0" err="1"/>
              <a:t>crisis</a:t>
            </a:r>
            <a:r>
              <a:rPr lang="sv-SE" b="0" dirty="0"/>
              <a:t>” in </a:t>
            </a:r>
            <a:r>
              <a:rPr lang="sv-SE" b="0" dirty="0" err="1"/>
              <a:t>European</a:t>
            </a:r>
            <a:r>
              <a:rPr lang="sv-SE" b="0" dirty="0"/>
              <a:t> </a:t>
            </a:r>
            <a:r>
              <a:rPr lang="sv-SE" b="0" dirty="0" err="1"/>
              <a:t>contexts</a:t>
            </a:r>
            <a:r>
              <a:rPr lang="sv-SE" b="0" dirty="0"/>
              <a:t>. Another 6.7 million Syrians </a:t>
            </a:r>
            <a:r>
              <a:rPr lang="sv-SE" b="0" dirty="0" err="1"/>
              <a:t>are</a:t>
            </a:r>
            <a:r>
              <a:rPr lang="sv-SE" b="0" dirty="0"/>
              <a:t> </a:t>
            </a:r>
            <a:r>
              <a:rPr lang="sv-SE" b="0" dirty="0" err="1"/>
              <a:t>displaced</a:t>
            </a:r>
            <a:r>
              <a:rPr lang="sv-SE" b="0" dirty="0"/>
              <a:t> </a:t>
            </a:r>
            <a:r>
              <a:rPr lang="sv-SE" b="0" dirty="0" err="1"/>
              <a:t>within</a:t>
            </a:r>
            <a:r>
              <a:rPr lang="sv-SE" b="0" dirty="0"/>
              <a:t> the country </a:t>
            </a:r>
            <a:r>
              <a:rPr lang="sv-SE" b="0" dirty="0" err="1"/>
              <a:t>itself</a:t>
            </a:r>
            <a:r>
              <a:rPr lang="sv-SE" b="0" dirty="0"/>
              <a:t>, rendering the total </a:t>
            </a:r>
            <a:r>
              <a:rPr lang="sv-SE" b="0" dirty="0" err="1"/>
              <a:t>number</a:t>
            </a:r>
            <a:r>
              <a:rPr lang="sv-SE" b="0" dirty="0"/>
              <a:t> </a:t>
            </a:r>
            <a:r>
              <a:rPr lang="sv-SE" b="0" dirty="0" err="1"/>
              <a:t>of</a:t>
            </a:r>
            <a:r>
              <a:rPr lang="sv-SE" b="0" dirty="0"/>
              <a:t> </a:t>
            </a:r>
            <a:r>
              <a:rPr lang="sv-SE" b="0" dirty="0" err="1"/>
              <a:t>displaced</a:t>
            </a:r>
            <a:r>
              <a:rPr lang="sv-SE" b="0" dirty="0"/>
              <a:t> persons as a cause </a:t>
            </a:r>
            <a:r>
              <a:rPr lang="sv-SE" b="0" dirty="0" err="1"/>
              <a:t>of</a:t>
            </a:r>
            <a:r>
              <a:rPr lang="sv-SE" b="0" dirty="0"/>
              <a:t> the </a:t>
            </a:r>
            <a:r>
              <a:rPr lang="sv-SE" b="0" dirty="0" err="1"/>
              <a:t>conflict</a:t>
            </a:r>
            <a:r>
              <a:rPr lang="sv-SE" b="0" dirty="0"/>
              <a:t> to 13.5 million. To </a:t>
            </a:r>
            <a:r>
              <a:rPr lang="sv-SE" b="0" dirty="0" err="1"/>
              <a:t>this</a:t>
            </a:r>
            <a:r>
              <a:rPr lang="sv-SE" b="0" dirty="0"/>
              <a:t> </a:t>
            </a:r>
            <a:r>
              <a:rPr lang="sv-SE" b="0" dirty="0" err="1"/>
              <a:t>can</a:t>
            </a:r>
            <a:r>
              <a:rPr lang="sv-SE" b="0" dirty="0"/>
              <a:t> be </a:t>
            </a:r>
            <a:r>
              <a:rPr lang="sv-SE" b="0" dirty="0" err="1"/>
              <a:t>added</a:t>
            </a:r>
            <a:r>
              <a:rPr lang="sv-SE" b="0" dirty="0"/>
              <a:t> millions </a:t>
            </a:r>
            <a:r>
              <a:rPr lang="sv-SE" b="0" dirty="0" err="1"/>
              <a:t>of</a:t>
            </a:r>
            <a:r>
              <a:rPr lang="sv-SE" b="0" dirty="0"/>
              <a:t> persons </a:t>
            </a:r>
            <a:r>
              <a:rPr lang="sv-SE" b="0" dirty="0" err="1"/>
              <a:t>who</a:t>
            </a:r>
            <a:r>
              <a:rPr lang="sv-SE" b="0" dirty="0"/>
              <a:t> </a:t>
            </a:r>
            <a:r>
              <a:rPr lang="sv-SE" b="0" dirty="0" err="1"/>
              <a:t>have</a:t>
            </a:r>
            <a:r>
              <a:rPr lang="sv-SE" b="0" dirty="0"/>
              <a:t> not </a:t>
            </a:r>
            <a:r>
              <a:rPr lang="sv-SE" b="0" dirty="0" err="1"/>
              <a:t>been</a:t>
            </a:r>
            <a:r>
              <a:rPr lang="sv-SE" b="0" dirty="0"/>
              <a:t> </a:t>
            </a:r>
            <a:r>
              <a:rPr lang="sv-SE" b="0" dirty="0" err="1"/>
              <a:t>displaced</a:t>
            </a:r>
            <a:r>
              <a:rPr lang="sv-SE" b="0" dirty="0"/>
              <a:t> from </a:t>
            </a:r>
            <a:r>
              <a:rPr lang="sv-SE" b="0" dirty="0" err="1"/>
              <a:t>their</a:t>
            </a:r>
            <a:r>
              <a:rPr lang="sv-SE" b="0" dirty="0"/>
              <a:t> </a:t>
            </a:r>
            <a:r>
              <a:rPr lang="sv-SE" b="0" dirty="0" err="1"/>
              <a:t>homes</a:t>
            </a:r>
            <a:r>
              <a:rPr lang="sv-SE" b="0" dirty="0"/>
              <a:t>, </a:t>
            </a:r>
            <a:r>
              <a:rPr lang="sv-SE" b="0" dirty="0" err="1"/>
              <a:t>but</a:t>
            </a:r>
            <a:r>
              <a:rPr lang="sv-SE" b="0" dirty="0"/>
              <a:t> </a:t>
            </a:r>
            <a:r>
              <a:rPr lang="sv-SE" b="0" dirty="0" err="1"/>
              <a:t>who</a:t>
            </a:r>
            <a:r>
              <a:rPr lang="sv-SE" b="0" dirty="0"/>
              <a:t> still </a:t>
            </a:r>
            <a:r>
              <a:rPr lang="sv-SE" b="0" dirty="0" err="1"/>
              <a:t>are</a:t>
            </a:r>
            <a:r>
              <a:rPr lang="sv-SE" b="0" dirty="0"/>
              <a:t> in </a:t>
            </a:r>
            <a:r>
              <a:rPr lang="sv-SE" b="0" dirty="0" err="1"/>
              <a:t>need</a:t>
            </a:r>
            <a:r>
              <a:rPr lang="sv-SE" b="0" dirty="0"/>
              <a:t> </a:t>
            </a:r>
            <a:r>
              <a:rPr lang="sv-SE" b="0" dirty="0" err="1"/>
              <a:t>of</a:t>
            </a:r>
            <a:r>
              <a:rPr lang="sv-SE" b="0" dirty="0"/>
              <a:t> </a:t>
            </a:r>
            <a:r>
              <a:rPr lang="sv-SE" b="0" dirty="0" err="1"/>
              <a:t>humanitarian</a:t>
            </a:r>
            <a:r>
              <a:rPr lang="sv-SE" b="0" dirty="0"/>
              <a:t> </a:t>
            </a:r>
            <a:r>
              <a:rPr lang="sv-SE" b="0" dirty="0" err="1"/>
              <a:t>assistance</a:t>
            </a:r>
            <a:r>
              <a:rPr lang="sv-SE" b="0" dirty="0"/>
              <a:t>. Thus, a situation </a:t>
            </a:r>
            <a:r>
              <a:rPr lang="sv-SE" b="0" dirty="0" err="1"/>
              <a:t>which</a:t>
            </a:r>
            <a:r>
              <a:rPr lang="sv-SE" b="0" dirty="0"/>
              <a:t> </a:t>
            </a:r>
            <a:r>
              <a:rPr lang="sv-SE" b="0" dirty="0" err="1"/>
              <a:t>started</a:t>
            </a:r>
            <a:r>
              <a:rPr lang="sv-SE" b="0" dirty="0"/>
              <a:t> off </a:t>
            </a:r>
            <a:r>
              <a:rPr lang="sv-SE" b="0" dirty="0" err="1"/>
              <a:t>with</a:t>
            </a:r>
            <a:r>
              <a:rPr lang="sv-SE" b="0" dirty="0"/>
              <a:t> </a:t>
            </a:r>
            <a:r>
              <a:rPr lang="sv-SE" b="0" dirty="0" err="1"/>
              <a:t>peaceful</a:t>
            </a:r>
            <a:r>
              <a:rPr lang="sv-SE" b="0" dirty="0"/>
              <a:t> protests </a:t>
            </a:r>
            <a:r>
              <a:rPr lang="sv-SE" b="0" dirty="0" err="1"/>
              <a:t>seeking</a:t>
            </a:r>
            <a:r>
              <a:rPr lang="sv-SE" b="0" dirty="0"/>
              <a:t> </a:t>
            </a:r>
            <a:r>
              <a:rPr lang="sv-SE" b="0" dirty="0" err="1"/>
              <a:t>government</a:t>
            </a:r>
            <a:r>
              <a:rPr lang="sv-SE" b="0" dirty="0"/>
              <a:t> reforms and </a:t>
            </a:r>
            <a:r>
              <a:rPr lang="sv-SE" b="0" dirty="0" err="1"/>
              <a:t>which</a:t>
            </a:r>
            <a:r>
              <a:rPr lang="sv-SE" b="0" dirty="0"/>
              <a:t> </a:t>
            </a:r>
            <a:r>
              <a:rPr lang="sv-SE" b="0" dirty="0" err="1"/>
              <a:t>through</a:t>
            </a:r>
            <a:r>
              <a:rPr lang="sv-SE" b="0" dirty="0"/>
              <a:t> strong </a:t>
            </a:r>
            <a:r>
              <a:rPr lang="sv-SE" b="0" dirty="0" err="1"/>
              <a:t>government</a:t>
            </a:r>
            <a:r>
              <a:rPr lang="sv-SE" b="0" dirty="0"/>
              <a:t> </a:t>
            </a:r>
            <a:r>
              <a:rPr lang="sv-SE" b="0" dirty="0" err="1"/>
              <a:t>crackdowns</a:t>
            </a:r>
            <a:r>
              <a:rPr lang="sv-SE" b="0" dirty="0"/>
              <a:t> and </a:t>
            </a:r>
            <a:r>
              <a:rPr lang="sv-SE" b="0" dirty="0" err="1"/>
              <a:t>increasing</a:t>
            </a:r>
            <a:r>
              <a:rPr lang="sv-SE" b="0" dirty="0"/>
              <a:t> </a:t>
            </a:r>
            <a:r>
              <a:rPr lang="sv-SE" b="0" dirty="0" err="1"/>
              <a:t>violence</a:t>
            </a:r>
            <a:r>
              <a:rPr lang="sv-SE" b="0" dirty="0"/>
              <a:t> from a </a:t>
            </a:r>
            <a:r>
              <a:rPr lang="sv-SE" b="0" dirty="0" err="1"/>
              <a:t>number</a:t>
            </a:r>
            <a:r>
              <a:rPr lang="sv-SE" b="0" dirty="0"/>
              <a:t> </a:t>
            </a:r>
            <a:r>
              <a:rPr lang="sv-SE" b="0" dirty="0" err="1"/>
              <a:t>of</a:t>
            </a:r>
            <a:r>
              <a:rPr lang="sv-SE" b="0" dirty="0"/>
              <a:t> militant </a:t>
            </a:r>
            <a:r>
              <a:rPr lang="sv-SE" b="0" dirty="0" err="1"/>
              <a:t>groups</a:t>
            </a:r>
            <a:r>
              <a:rPr lang="sv-SE" b="0" dirty="0"/>
              <a:t> </a:t>
            </a:r>
            <a:r>
              <a:rPr lang="sv-SE" b="0" dirty="0" err="1"/>
              <a:t>transformed</a:t>
            </a:r>
            <a:r>
              <a:rPr lang="sv-SE" b="0" dirty="0"/>
              <a:t> </a:t>
            </a:r>
            <a:r>
              <a:rPr lang="sv-SE" b="0" dirty="0" err="1"/>
              <a:t>into</a:t>
            </a:r>
            <a:r>
              <a:rPr lang="sv-SE" b="0" dirty="0"/>
              <a:t> </a:t>
            </a:r>
            <a:r>
              <a:rPr lang="sv-SE" b="0" dirty="0" err="1"/>
              <a:t>fullblown</a:t>
            </a:r>
            <a:r>
              <a:rPr lang="sv-SE" b="0" dirty="0"/>
              <a:t> civil </a:t>
            </a:r>
            <a:r>
              <a:rPr lang="sv-SE" b="0" dirty="0" err="1"/>
              <a:t>war</a:t>
            </a:r>
            <a:r>
              <a:rPr lang="sv-SE" b="0" dirty="0"/>
              <a:t> and the </a:t>
            </a:r>
            <a:r>
              <a:rPr lang="sv-SE" b="0" dirty="0" err="1"/>
              <a:t>emergence</a:t>
            </a:r>
            <a:r>
              <a:rPr lang="sv-SE" b="0" dirty="0"/>
              <a:t> </a:t>
            </a:r>
            <a:r>
              <a:rPr lang="sv-SE" b="0" dirty="0" err="1"/>
              <a:t>of</a:t>
            </a:r>
            <a:r>
              <a:rPr lang="sv-SE" b="0" dirty="0"/>
              <a:t> </a:t>
            </a:r>
            <a:r>
              <a:rPr lang="sv-SE" b="0" dirty="0" err="1"/>
              <a:t>radical</a:t>
            </a:r>
            <a:r>
              <a:rPr lang="sv-SE" b="0" dirty="0"/>
              <a:t> </a:t>
            </a:r>
            <a:r>
              <a:rPr lang="sv-SE" b="0" dirty="0" err="1"/>
              <a:t>groups</a:t>
            </a:r>
            <a:r>
              <a:rPr lang="sv-SE" b="0" dirty="0"/>
              <a:t> has </a:t>
            </a:r>
            <a:r>
              <a:rPr lang="sv-SE" b="0" dirty="0" err="1"/>
              <a:t>created</a:t>
            </a:r>
            <a:r>
              <a:rPr lang="sv-SE" b="0" dirty="0"/>
              <a:t> </a:t>
            </a:r>
            <a:r>
              <a:rPr lang="sv-SE" b="0" dirty="0" err="1"/>
              <a:t>one</a:t>
            </a:r>
            <a:r>
              <a:rPr lang="sv-SE" b="0" dirty="0"/>
              <a:t> </a:t>
            </a:r>
            <a:r>
              <a:rPr lang="sv-SE" b="0" dirty="0" err="1"/>
              <a:t>of</a:t>
            </a:r>
            <a:r>
              <a:rPr lang="sv-SE" b="0" dirty="0"/>
              <a:t> the </a:t>
            </a:r>
            <a:r>
              <a:rPr lang="sv-SE" b="0" dirty="0" err="1"/>
              <a:t>biggest</a:t>
            </a:r>
            <a:r>
              <a:rPr lang="sv-SE" b="0" dirty="0"/>
              <a:t> </a:t>
            </a:r>
            <a:r>
              <a:rPr lang="sv-SE" b="0" dirty="0" err="1"/>
              <a:t>crises</a:t>
            </a:r>
            <a:r>
              <a:rPr lang="sv-SE" b="0" dirty="0"/>
              <a:t> in modern </a:t>
            </a:r>
            <a:r>
              <a:rPr lang="sv-SE" b="0" dirty="0" err="1"/>
              <a:t>times</a:t>
            </a:r>
            <a:r>
              <a:rPr lang="sv-SE" b="0" dirty="0"/>
              <a:t>. </a:t>
            </a:r>
            <a:endParaRPr lang="sv-SE" dirty="0"/>
          </a:p>
          <a:p>
            <a:pPr marL="749808" lvl="1" indent="-457200" algn="just">
              <a:buFont typeface="+mj-lt"/>
              <a:buAutoNum type="arabicPeriod"/>
            </a:pPr>
            <a:r>
              <a:rPr lang="sv-SE" b="1" dirty="0" err="1"/>
              <a:t>Rohingya</a:t>
            </a:r>
            <a:r>
              <a:rPr lang="sv-SE" b="1" dirty="0"/>
              <a:t> </a:t>
            </a:r>
            <a:r>
              <a:rPr lang="sv-SE" b="1" dirty="0" err="1"/>
              <a:t>refugees</a:t>
            </a:r>
            <a:r>
              <a:rPr lang="sv-SE" b="1" dirty="0"/>
              <a:t> on the </a:t>
            </a:r>
            <a:r>
              <a:rPr lang="sv-SE" b="1" dirty="0" err="1"/>
              <a:t>move</a:t>
            </a:r>
            <a:r>
              <a:rPr lang="sv-SE" b="1" dirty="0"/>
              <a:t> in South </a:t>
            </a:r>
            <a:r>
              <a:rPr lang="sv-SE" b="1" dirty="0" err="1"/>
              <a:t>East</a:t>
            </a:r>
            <a:r>
              <a:rPr lang="sv-SE" b="1" dirty="0"/>
              <a:t> Asia.</a:t>
            </a:r>
            <a:r>
              <a:rPr lang="sv-SE" b="0" baseline="30000" dirty="0"/>
              <a:t>12 </a:t>
            </a:r>
            <a:r>
              <a:rPr lang="en-US" b="0" baseline="0" dirty="0"/>
              <a:t>The majority of refugees moving through South-East Asia are </a:t>
            </a:r>
            <a:r>
              <a:rPr lang="en-US" b="0" i="1" baseline="0" dirty="0"/>
              <a:t>Rohingya</a:t>
            </a:r>
            <a:r>
              <a:rPr lang="en-US" b="0" baseline="0" dirty="0"/>
              <a:t>, a stateless Muslim minority from Myanmar. This minority suffers serious limitations on their basic human rights in their Myanmar, depriving them of opportunities to lead decent lives and dimming their hopes for a secure future. Since August 2017, 741,947 Rohingya refugees have fled into </a:t>
            </a:r>
            <a:r>
              <a:rPr lang="en-US" b="0" baseline="0" dirty="0" err="1"/>
              <a:t>neighbouring</a:t>
            </a:r>
            <a:r>
              <a:rPr lang="en-US" b="0" baseline="0" dirty="0"/>
              <a:t> Bangladesh, from  the northern parts of Myanmar to escape violence and persecution. This situation has been exacerbated by increased conflict in northern Myanmar in 2018 and 2019. Restrictions on livelihoods and education opportunities, dwindling financial support to meet humanitarian needs, fragile peaceful coexistence with the hosting communities and the uncertain time period required to secure a sustainable solution in Myanmar are factors compelling many refugees to move onward.</a:t>
            </a:r>
            <a:endParaRPr lang="sv-SE" b="0" baseline="0" dirty="0"/>
          </a:p>
          <a:p>
            <a:pPr marL="749808" lvl="1" indent="-457200" algn="just">
              <a:buFont typeface="+mj-lt"/>
              <a:buAutoNum type="arabicPeriod"/>
            </a:pPr>
            <a:r>
              <a:rPr lang="sv-SE" b="1" dirty="0"/>
              <a:t>Venezuelans </a:t>
            </a:r>
            <a:r>
              <a:rPr lang="sv-SE" b="1" dirty="0" err="1"/>
              <a:t>migrating</a:t>
            </a:r>
            <a:r>
              <a:rPr lang="sv-SE" b="1" dirty="0"/>
              <a:t> to the U.S.</a:t>
            </a:r>
            <a:r>
              <a:rPr lang="sv-SE" b="0" baseline="30000" dirty="0"/>
              <a:t>13</a:t>
            </a:r>
            <a:r>
              <a:rPr lang="sv-SE" dirty="0"/>
              <a:t> </a:t>
            </a:r>
            <a:r>
              <a:rPr lang="sv-SE" dirty="0" err="1"/>
              <a:t>Since</a:t>
            </a:r>
            <a:r>
              <a:rPr lang="sv-SE" dirty="0"/>
              <a:t> 2013, over 5 million Venezuelans </a:t>
            </a:r>
            <a:r>
              <a:rPr lang="sv-SE" dirty="0" err="1"/>
              <a:t>have</a:t>
            </a:r>
            <a:r>
              <a:rPr lang="sv-SE" dirty="0"/>
              <a:t> </a:t>
            </a:r>
            <a:r>
              <a:rPr lang="sv-SE" dirty="0" err="1"/>
              <a:t>been</a:t>
            </a:r>
            <a:r>
              <a:rPr lang="sv-SE" dirty="0"/>
              <a:t> </a:t>
            </a:r>
            <a:r>
              <a:rPr lang="sv-SE" dirty="0" err="1"/>
              <a:t>pushed</a:t>
            </a:r>
            <a:r>
              <a:rPr lang="sv-SE" dirty="0"/>
              <a:t> </a:t>
            </a:r>
            <a:r>
              <a:rPr lang="sv-SE" dirty="0" err="1"/>
              <a:t>out</a:t>
            </a:r>
            <a:r>
              <a:rPr lang="sv-SE" dirty="0"/>
              <a:t> </a:t>
            </a:r>
            <a:r>
              <a:rPr lang="sv-SE" dirty="0" err="1"/>
              <a:t>of</a:t>
            </a:r>
            <a:r>
              <a:rPr lang="sv-SE" dirty="0"/>
              <a:t> the country </a:t>
            </a:r>
            <a:r>
              <a:rPr lang="sv-SE" dirty="0" err="1"/>
              <a:t>due</a:t>
            </a:r>
            <a:r>
              <a:rPr lang="sv-SE" dirty="0"/>
              <a:t> to the </a:t>
            </a:r>
            <a:r>
              <a:rPr lang="sv-SE" dirty="0" err="1"/>
              <a:t>country’s</a:t>
            </a:r>
            <a:r>
              <a:rPr lang="sv-SE" dirty="0"/>
              <a:t> </a:t>
            </a:r>
            <a:r>
              <a:rPr lang="sv-SE" dirty="0" err="1"/>
              <a:t>sharp</a:t>
            </a:r>
            <a:r>
              <a:rPr lang="sv-SE" dirty="0"/>
              <a:t> </a:t>
            </a:r>
            <a:r>
              <a:rPr lang="sv-SE" dirty="0" err="1"/>
              <a:t>economic</a:t>
            </a:r>
            <a:r>
              <a:rPr lang="sv-SE" dirty="0"/>
              <a:t> </a:t>
            </a:r>
            <a:r>
              <a:rPr lang="sv-SE" dirty="0" err="1"/>
              <a:t>decline</a:t>
            </a:r>
            <a:r>
              <a:rPr lang="sv-SE" dirty="0"/>
              <a:t>, </a:t>
            </a:r>
            <a:r>
              <a:rPr lang="sv-SE" dirty="0" err="1"/>
              <a:t>manifested</a:t>
            </a:r>
            <a:r>
              <a:rPr lang="sv-SE" dirty="0"/>
              <a:t> as a </a:t>
            </a:r>
            <a:r>
              <a:rPr lang="sv-SE" dirty="0" err="1"/>
              <a:t>sharp</a:t>
            </a:r>
            <a:r>
              <a:rPr lang="sv-SE" dirty="0"/>
              <a:t> </a:t>
            </a:r>
            <a:r>
              <a:rPr lang="sv-SE" dirty="0" err="1"/>
              <a:t>decline</a:t>
            </a:r>
            <a:r>
              <a:rPr lang="sv-SE" dirty="0"/>
              <a:t> in </a:t>
            </a:r>
            <a:r>
              <a:rPr lang="sv-SE" dirty="0" err="1"/>
              <a:t>economic</a:t>
            </a:r>
            <a:r>
              <a:rPr lang="sv-SE" dirty="0"/>
              <a:t> </a:t>
            </a:r>
            <a:r>
              <a:rPr lang="sv-SE" dirty="0" err="1"/>
              <a:t>fortunes</a:t>
            </a:r>
            <a:r>
              <a:rPr lang="sv-SE" dirty="0"/>
              <a:t>, sky-</a:t>
            </a:r>
            <a:r>
              <a:rPr lang="sv-SE" dirty="0" err="1"/>
              <a:t>high</a:t>
            </a:r>
            <a:r>
              <a:rPr lang="sv-SE" dirty="0"/>
              <a:t> inflation, </a:t>
            </a:r>
            <a:r>
              <a:rPr lang="sv-SE" dirty="0" err="1"/>
              <a:t>rising</a:t>
            </a:r>
            <a:r>
              <a:rPr lang="sv-SE" dirty="0"/>
              <a:t> </a:t>
            </a:r>
            <a:r>
              <a:rPr lang="sv-SE" dirty="0" err="1"/>
              <a:t>corruption</a:t>
            </a:r>
            <a:r>
              <a:rPr lang="sv-SE" dirty="0"/>
              <a:t> and </a:t>
            </a:r>
            <a:r>
              <a:rPr lang="sv-SE" dirty="0" err="1"/>
              <a:t>political</a:t>
            </a:r>
            <a:r>
              <a:rPr lang="sv-SE" dirty="0"/>
              <a:t> </a:t>
            </a:r>
            <a:r>
              <a:rPr lang="sv-SE" dirty="0" err="1"/>
              <a:t>persecution</a:t>
            </a:r>
            <a:r>
              <a:rPr lang="sv-SE" dirty="0"/>
              <a:t>. Over a </a:t>
            </a:r>
            <a:r>
              <a:rPr lang="sv-SE" dirty="0" err="1"/>
              <a:t>third</a:t>
            </a:r>
            <a:r>
              <a:rPr lang="sv-SE" dirty="0"/>
              <a:t> </a:t>
            </a:r>
            <a:r>
              <a:rPr lang="sv-SE" dirty="0" err="1"/>
              <a:t>of</a:t>
            </a:r>
            <a:r>
              <a:rPr lang="sv-SE" dirty="0"/>
              <a:t> </a:t>
            </a:r>
            <a:r>
              <a:rPr lang="sv-SE" dirty="0" err="1"/>
              <a:t>these</a:t>
            </a:r>
            <a:r>
              <a:rPr lang="sv-SE" dirty="0"/>
              <a:t> </a:t>
            </a:r>
            <a:r>
              <a:rPr lang="sv-SE" dirty="0" err="1"/>
              <a:t>refugees</a:t>
            </a:r>
            <a:r>
              <a:rPr lang="sv-SE" dirty="0"/>
              <a:t> and migrants </a:t>
            </a:r>
            <a:r>
              <a:rPr lang="sv-SE" dirty="0" err="1"/>
              <a:t>have</a:t>
            </a:r>
            <a:r>
              <a:rPr lang="sv-SE" dirty="0"/>
              <a:t> </a:t>
            </a:r>
            <a:r>
              <a:rPr lang="sv-SE" dirty="0" err="1"/>
              <a:t>ended</a:t>
            </a:r>
            <a:r>
              <a:rPr lang="sv-SE" dirty="0"/>
              <a:t> </a:t>
            </a:r>
            <a:r>
              <a:rPr lang="sv-SE" dirty="0" err="1"/>
              <a:t>up</a:t>
            </a:r>
            <a:r>
              <a:rPr lang="sv-SE" dirty="0"/>
              <a:t> in </a:t>
            </a:r>
            <a:r>
              <a:rPr lang="sv-SE" dirty="0" err="1"/>
              <a:t>neighbouring</a:t>
            </a:r>
            <a:r>
              <a:rPr lang="sv-SE" dirty="0"/>
              <a:t> Columbia, </a:t>
            </a:r>
            <a:r>
              <a:rPr lang="sv-SE" dirty="0" err="1"/>
              <a:t>with</a:t>
            </a:r>
            <a:r>
              <a:rPr lang="sv-SE" dirty="0"/>
              <a:t> </a:t>
            </a:r>
            <a:r>
              <a:rPr lang="sv-SE" dirty="0" err="1"/>
              <a:t>another</a:t>
            </a:r>
            <a:r>
              <a:rPr lang="sv-SE" dirty="0"/>
              <a:t> 19 </a:t>
            </a:r>
            <a:r>
              <a:rPr lang="sv-SE" dirty="0" err="1"/>
              <a:t>percent</a:t>
            </a:r>
            <a:r>
              <a:rPr lang="sv-SE" dirty="0"/>
              <a:t> in Peru and </a:t>
            </a:r>
            <a:r>
              <a:rPr lang="sv-SE" dirty="0" err="1"/>
              <a:t>nine</a:t>
            </a:r>
            <a:r>
              <a:rPr lang="sv-SE" dirty="0"/>
              <a:t> </a:t>
            </a:r>
            <a:r>
              <a:rPr lang="sv-SE" dirty="0" err="1"/>
              <a:t>percent</a:t>
            </a:r>
            <a:r>
              <a:rPr lang="sv-SE" dirty="0"/>
              <a:t> in Chile. The United States has </a:t>
            </a:r>
            <a:r>
              <a:rPr lang="sv-SE" dirty="0" err="1"/>
              <a:t>received</a:t>
            </a:r>
            <a:r>
              <a:rPr lang="sv-SE" dirty="0"/>
              <a:t> </a:t>
            </a:r>
            <a:r>
              <a:rPr lang="sv-SE" dirty="0" err="1"/>
              <a:t>seven</a:t>
            </a:r>
            <a:r>
              <a:rPr lang="sv-SE" dirty="0"/>
              <a:t> </a:t>
            </a:r>
            <a:r>
              <a:rPr lang="sv-SE" dirty="0" err="1"/>
              <a:t>percent</a:t>
            </a:r>
            <a:r>
              <a:rPr lang="sv-SE" dirty="0"/>
              <a:t> </a:t>
            </a:r>
            <a:r>
              <a:rPr lang="sv-SE" dirty="0" err="1"/>
              <a:t>of</a:t>
            </a:r>
            <a:r>
              <a:rPr lang="sv-SE" dirty="0"/>
              <a:t> Venezuelans </a:t>
            </a:r>
            <a:r>
              <a:rPr lang="sv-SE" dirty="0" err="1"/>
              <a:t>seeking</a:t>
            </a:r>
            <a:r>
              <a:rPr lang="sv-SE" dirty="0"/>
              <a:t> a </a:t>
            </a:r>
            <a:r>
              <a:rPr lang="sv-SE" dirty="0" err="1"/>
              <a:t>better</a:t>
            </a:r>
            <a:r>
              <a:rPr lang="sv-SE" dirty="0"/>
              <a:t> </a:t>
            </a:r>
            <a:r>
              <a:rPr lang="sv-SE" dirty="0" err="1"/>
              <a:t>life</a:t>
            </a:r>
            <a:r>
              <a:rPr lang="sv-SE" dirty="0"/>
              <a:t> </a:t>
            </a:r>
            <a:r>
              <a:rPr lang="sv-SE" dirty="0" err="1"/>
              <a:t>abroad</a:t>
            </a:r>
            <a:r>
              <a:rPr lang="sv-SE" dirty="0"/>
              <a:t>, </a:t>
            </a:r>
            <a:r>
              <a:rPr lang="sv-SE" dirty="0" err="1"/>
              <a:t>which</a:t>
            </a:r>
            <a:r>
              <a:rPr lang="sv-SE" dirty="0"/>
              <a:t> has </a:t>
            </a:r>
            <a:r>
              <a:rPr lang="sv-SE" dirty="0" err="1"/>
              <a:t>resulted</a:t>
            </a:r>
            <a:r>
              <a:rPr lang="sv-SE" dirty="0"/>
              <a:t> in a 54 </a:t>
            </a:r>
            <a:r>
              <a:rPr lang="sv-SE" dirty="0" err="1"/>
              <a:t>percent</a:t>
            </a:r>
            <a:r>
              <a:rPr lang="sv-SE" dirty="0"/>
              <a:t> </a:t>
            </a:r>
            <a:r>
              <a:rPr lang="sv-SE" dirty="0" err="1"/>
              <a:t>increase</a:t>
            </a:r>
            <a:r>
              <a:rPr lang="sv-SE" dirty="0"/>
              <a:t> in Venezuelan immigrants in the country. </a:t>
            </a:r>
          </a:p>
          <a:p>
            <a:pPr marL="749808" lvl="1" indent="-457200" algn="just">
              <a:buFont typeface="+mj-lt"/>
              <a:buAutoNum type="arabicPeriod"/>
            </a:pPr>
            <a:r>
              <a:rPr lang="sv-SE" b="1" dirty="0"/>
              <a:t>Haitians </a:t>
            </a:r>
            <a:r>
              <a:rPr lang="sv-SE" b="1" dirty="0" err="1"/>
              <a:t>having</a:t>
            </a:r>
            <a:r>
              <a:rPr lang="sv-SE" b="1" dirty="0"/>
              <a:t> </a:t>
            </a:r>
            <a:r>
              <a:rPr lang="sv-SE" b="1" dirty="0" err="1"/>
              <a:t>their</a:t>
            </a:r>
            <a:r>
              <a:rPr lang="sv-SE" b="1" dirty="0"/>
              <a:t> </a:t>
            </a:r>
            <a:r>
              <a:rPr lang="sv-SE" b="1" dirty="0" err="1"/>
              <a:t>homes</a:t>
            </a:r>
            <a:r>
              <a:rPr lang="sv-SE" b="1" dirty="0"/>
              <a:t> </a:t>
            </a:r>
            <a:r>
              <a:rPr lang="sv-SE" b="1" dirty="0" err="1"/>
              <a:t>destroyed</a:t>
            </a:r>
            <a:r>
              <a:rPr lang="sv-SE" b="1" dirty="0"/>
              <a:t> </a:t>
            </a:r>
            <a:r>
              <a:rPr lang="sv-SE" b="1" dirty="0" err="1"/>
              <a:t>because</a:t>
            </a:r>
            <a:r>
              <a:rPr lang="sv-SE" b="1" dirty="0"/>
              <a:t> </a:t>
            </a:r>
            <a:r>
              <a:rPr lang="sv-SE" b="1" dirty="0" err="1"/>
              <a:t>of</a:t>
            </a:r>
            <a:r>
              <a:rPr lang="sv-SE" b="1" dirty="0"/>
              <a:t> earthquakes.</a:t>
            </a:r>
            <a:r>
              <a:rPr lang="sv-SE" b="0" baseline="30000" dirty="0"/>
              <a:t>14</a:t>
            </a:r>
            <a:r>
              <a:rPr lang="sv-SE" b="1" dirty="0"/>
              <a:t> </a:t>
            </a:r>
            <a:r>
              <a:rPr lang="sv-SE" b="0" dirty="0"/>
              <a:t>In 2010, a massive </a:t>
            </a:r>
            <a:r>
              <a:rPr lang="sv-SE" b="0" dirty="0" err="1"/>
              <a:t>earthquake</a:t>
            </a:r>
            <a:r>
              <a:rPr lang="sv-SE" b="0" dirty="0"/>
              <a:t> </a:t>
            </a:r>
            <a:r>
              <a:rPr lang="sv-SE" b="0" dirty="0" err="1"/>
              <a:t>struck</a:t>
            </a:r>
            <a:r>
              <a:rPr lang="sv-SE" b="0" dirty="0"/>
              <a:t> Haiti, </a:t>
            </a:r>
            <a:r>
              <a:rPr lang="sv-SE" b="0" dirty="0" err="1"/>
              <a:t>leaving</a:t>
            </a:r>
            <a:r>
              <a:rPr lang="sv-SE" b="0" dirty="0"/>
              <a:t> </a:t>
            </a:r>
            <a:r>
              <a:rPr lang="sv-SE" b="0" dirty="0" err="1"/>
              <a:t>three</a:t>
            </a:r>
            <a:r>
              <a:rPr lang="sv-SE" b="0" dirty="0"/>
              <a:t> million </a:t>
            </a:r>
            <a:r>
              <a:rPr lang="sv-SE" b="0" dirty="0" err="1"/>
              <a:t>people</a:t>
            </a:r>
            <a:r>
              <a:rPr lang="sv-SE" b="0" dirty="0"/>
              <a:t> </a:t>
            </a:r>
            <a:r>
              <a:rPr lang="sv-SE" b="0" dirty="0" err="1"/>
              <a:t>affected</a:t>
            </a:r>
            <a:r>
              <a:rPr lang="sv-SE" b="0" dirty="0"/>
              <a:t>, over 100,000 </a:t>
            </a:r>
            <a:r>
              <a:rPr lang="sv-SE" b="0" dirty="0" err="1"/>
              <a:t>homes</a:t>
            </a:r>
            <a:r>
              <a:rPr lang="sv-SE" b="0" dirty="0"/>
              <a:t> </a:t>
            </a:r>
            <a:r>
              <a:rPr lang="sv-SE" b="0" dirty="0" err="1"/>
              <a:t>destroyed</a:t>
            </a:r>
            <a:r>
              <a:rPr lang="sv-SE" b="0" dirty="0"/>
              <a:t> and </a:t>
            </a:r>
            <a:r>
              <a:rPr lang="sv-SE" b="0" dirty="0" err="1"/>
              <a:t>around</a:t>
            </a:r>
            <a:r>
              <a:rPr lang="sv-SE" b="0" dirty="0"/>
              <a:t> 1.5 million </a:t>
            </a:r>
            <a:r>
              <a:rPr lang="sv-SE" b="0" dirty="0" err="1"/>
              <a:t>people</a:t>
            </a:r>
            <a:r>
              <a:rPr lang="sv-SE" b="0" dirty="0"/>
              <a:t> </a:t>
            </a:r>
            <a:r>
              <a:rPr lang="sv-SE" b="0" dirty="0" err="1"/>
              <a:t>displaced</a:t>
            </a:r>
            <a:r>
              <a:rPr lang="sv-SE" b="0" dirty="0"/>
              <a:t>. </a:t>
            </a:r>
            <a:r>
              <a:rPr lang="sv-SE" b="0" dirty="0" err="1"/>
              <a:t>While</a:t>
            </a:r>
            <a:r>
              <a:rPr lang="sv-SE" b="0" dirty="0"/>
              <a:t> </a:t>
            </a:r>
            <a:r>
              <a:rPr lang="sv-SE" b="0" dirty="0" err="1"/>
              <a:t>most</a:t>
            </a:r>
            <a:r>
              <a:rPr lang="sv-SE" b="0" dirty="0"/>
              <a:t> </a:t>
            </a:r>
            <a:r>
              <a:rPr lang="sv-SE" b="0" dirty="0" err="1"/>
              <a:t>people</a:t>
            </a:r>
            <a:r>
              <a:rPr lang="sv-SE" b="0" dirty="0"/>
              <a:t> </a:t>
            </a:r>
            <a:r>
              <a:rPr lang="sv-SE" b="0" dirty="0" err="1"/>
              <a:t>now</a:t>
            </a:r>
            <a:r>
              <a:rPr lang="sv-SE" b="0" dirty="0"/>
              <a:t> </a:t>
            </a:r>
            <a:r>
              <a:rPr lang="sv-SE" b="0" dirty="0" err="1"/>
              <a:t>have</a:t>
            </a:r>
            <a:r>
              <a:rPr lang="sv-SE" b="0" dirty="0"/>
              <a:t> </a:t>
            </a:r>
            <a:r>
              <a:rPr lang="sv-SE" b="0" dirty="0" err="1"/>
              <a:t>returned</a:t>
            </a:r>
            <a:r>
              <a:rPr lang="sv-SE" b="0" dirty="0"/>
              <a:t> to </a:t>
            </a:r>
            <a:r>
              <a:rPr lang="sv-SE" b="0" dirty="0" err="1"/>
              <a:t>their</a:t>
            </a:r>
            <a:r>
              <a:rPr lang="sv-SE" b="0" dirty="0"/>
              <a:t> </a:t>
            </a:r>
            <a:r>
              <a:rPr lang="sv-SE" b="0" dirty="0" err="1"/>
              <a:t>palce</a:t>
            </a:r>
            <a:r>
              <a:rPr lang="sv-SE" b="0" dirty="0"/>
              <a:t> </a:t>
            </a:r>
            <a:r>
              <a:rPr lang="sv-SE" b="0" dirty="0" err="1"/>
              <a:t>of</a:t>
            </a:r>
            <a:r>
              <a:rPr lang="sv-SE" b="0" dirty="0"/>
              <a:t> </a:t>
            </a:r>
            <a:r>
              <a:rPr lang="sv-SE" b="0" dirty="0" err="1"/>
              <a:t>origin</a:t>
            </a:r>
            <a:r>
              <a:rPr lang="sv-SE" b="0" dirty="0"/>
              <a:t>, over 30,000 </a:t>
            </a:r>
            <a:r>
              <a:rPr lang="sv-SE" b="0" dirty="0" err="1"/>
              <a:t>people</a:t>
            </a:r>
            <a:r>
              <a:rPr lang="sv-SE" b="0" dirty="0"/>
              <a:t> still </a:t>
            </a:r>
            <a:r>
              <a:rPr lang="sv-SE" b="0" dirty="0" err="1"/>
              <a:t>remain</a:t>
            </a:r>
            <a:r>
              <a:rPr lang="sv-SE" b="0" dirty="0"/>
              <a:t> in </a:t>
            </a:r>
            <a:r>
              <a:rPr lang="sv-SE" b="0" dirty="0" err="1"/>
              <a:t>various</a:t>
            </a:r>
            <a:r>
              <a:rPr lang="sv-SE" b="0" dirty="0"/>
              <a:t> </a:t>
            </a:r>
            <a:r>
              <a:rPr lang="sv-SE" b="0" dirty="0" err="1"/>
              <a:t>displacement</a:t>
            </a:r>
            <a:r>
              <a:rPr lang="sv-SE" b="0" dirty="0"/>
              <a:t> sites </a:t>
            </a:r>
            <a:r>
              <a:rPr lang="sv-SE" b="0" dirty="0" err="1"/>
              <a:t>across</a:t>
            </a:r>
            <a:r>
              <a:rPr lang="sv-SE" b="0" dirty="0"/>
              <a:t> the country. </a:t>
            </a:r>
            <a:r>
              <a:rPr lang="sv-SE" b="0" dirty="0" err="1"/>
              <a:t>Many</a:t>
            </a:r>
            <a:r>
              <a:rPr lang="sv-SE" b="0" dirty="0"/>
              <a:t> </a:t>
            </a:r>
            <a:r>
              <a:rPr lang="sv-SE" b="0" dirty="0" err="1"/>
              <a:t>more</a:t>
            </a:r>
            <a:r>
              <a:rPr lang="sv-SE" b="0" dirty="0"/>
              <a:t> </a:t>
            </a:r>
            <a:r>
              <a:rPr lang="sv-SE" b="0" dirty="0" err="1"/>
              <a:t>are</a:t>
            </a:r>
            <a:r>
              <a:rPr lang="sv-SE" b="0" dirty="0"/>
              <a:t> </a:t>
            </a:r>
            <a:r>
              <a:rPr lang="sv-SE" b="0" dirty="0" err="1"/>
              <a:t>living</a:t>
            </a:r>
            <a:r>
              <a:rPr lang="sv-SE" b="0" dirty="0"/>
              <a:t> in </a:t>
            </a:r>
            <a:r>
              <a:rPr lang="sv-SE" b="0" dirty="0" err="1"/>
              <a:t>informal</a:t>
            </a:r>
            <a:r>
              <a:rPr lang="sv-SE" b="0" dirty="0"/>
              <a:t> camps and settlements </a:t>
            </a:r>
            <a:r>
              <a:rPr lang="sv-SE" b="0" dirty="0" err="1"/>
              <a:t>that</a:t>
            </a:r>
            <a:r>
              <a:rPr lang="sv-SE" b="0" dirty="0"/>
              <a:t> </a:t>
            </a:r>
            <a:r>
              <a:rPr lang="sv-SE" b="0" dirty="0" err="1"/>
              <a:t>developed</a:t>
            </a:r>
            <a:r>
              <a:rPr lang="sv-SE" b="0" dirty="0"/>
              <a:t> </a:t>
            </a:r>
            <a:r>
              <a:rPr lang="sv-SE" b="0" dirty="0" err="1"/>
              <a:t>around</a:t>
            </a:r>
            <a:r>
              <a:rPr lang="sv-SE" b="0" dirty="0"/>
              <a:t> the country in the </a:t>
            </a:r>
            <a:r>
              <a:rPr lang="sv-SE" b="0" dirty="0" err="1"/>
              <a:t>aftermath</a:t>
            </a:r>
            <a:r>
              <a:rPr lang="sv-SE" b="0" dirty="0"/>
              <a:t> </a:t>
            </a:r>
            <a:r>
              <a:rPr lang="sv-SE" b="0" dirty="0" err="1"/>
              <a:t>of</a:t>
            </a:r>
            <a:r>
              <a:rPr lang="sv-SE" b="0" dirty="0"/>
              <a:t> the </a:t>
            </a:r>
            <a:r>
              <a:rPr lang="sv-SE" b="0" dirty="0" err="1"/>
              <a:t>crisis</a:t>
            </a:r>
            <a:r>
              <a:rPr lang="sv-SE" b="0" dirty="0"/>
              <a:t>. </a:t>
            </a:r>
            <a:r>
              <a:rPr lang="sv-SE" b="0" dirty="0" err="1"/>
              <a:t>Misadministration</a:t>
            </a:r>
            <a:r>
              <a:rPr lang="sv-SE" b="0" dirty="0"/>
              <a:t>, </a:t>
            </a:r>
            <a:r>
              <a:rPr lang="sv-SE" b="0" dirty="0" err="1"/>
              <a:t>corruption</a:t>
            </a:r>
            <a:r>
              <a:rPr lang="sv-SE" b="0" dirty="0"/>
              <a:t> and </a:t>
            </a:r>
            <a:r>
              <a:rPr lang="sv-SE" b="0" dirty="0" err="1"/>
              <a:t>mismanagement</a:t>
            </a:r>
            <a:r>
              <a:rPr lang="sv-SE" b="0" dirty="0"/>
              <a:t> </a:t>
            </a:r>
            <a:r>
              <a:rPr lang="sv-SE" b="0" dirty="0" err="1"/>
              <a:t>of</a:t>
            </a:r>
            <a:r>
              <a:rPr lang="sv-SE" b="0" dirty="0"/>
              <a:t> international </a:t>
            </a:r>
            <a:r>
              <a:rPr lang="sv-SE" b="0" dirty="0" err="1"/>
              <a:t>aid</a:t>
            </a:r>
            <a:r>
              <a:rPr lang="sv-SE" b="0" dirty="0"/>
              <a:t> in the </a:t>
            </a:r>
            <a:r>
              <a:rPr lang="sv-SE" b="0" dirty="0" err="1"/>
              <a:t>aftermath</a:t>
            </a:r>
            <a:r>
              <a:rPr lang="sv-SE" b="0" dirty="0"/>
              <a:t> </a:t>
            </a:r>
            <a:r>
              <a:rPr lang="sv-SE" b="0" dirty="0" err="1"/>
              <a:t>of</a:t>
            </a:r>
            <a:r>
              <a:rPr lang="sv-SE" b="0" dirty="0"/>
              <a:t> the </a:t>
            </a:r>
            <a:r>
              <a:rPr lang="sv-SE" b="0" dirty="0" err="1"/>
              <a:t>crisis</a:t>
            </a:r>
            <a:r>
              <a:rPr lang="sv-SE" b="0" dirty="0"/>
              <a:t> has </a:t>
            </a:r>
            <a:r>
              <a:rPr lang="sv-SE" b="0" dirty="0" err="1"/>
              <a:t>rendered</a:t>
            </a:r>
            <a:r>
              <a:rPr lang="sv-SE" b="0" dirty="0"/>
              <a:t> a </a:t>
            </a:r>
            <a:r>
              <a:rPr lang="sv-SE" b="0" dirty="0" err="1"/>
              <a:t>protracted</a:t>
            </a:r>
            <a:r>
              <a:rPr lang="sv-SE" b="0" dirty="0"/>
              <a:t> socio-</a:t>
            </a:r>
            <a:r>
              <a:rPr lang="sv-SE" b="0" dirty="0" err="1"/>
              <a:t>economic</a:t>
            </a:r>
            <a:r>
              <a:rPr lang="sv-SE" b="0" dirty="0"/>
              <a:t> </a:t>
            </a:r>
            <a:r>
              <a:rPr lang="sv-SE" b="0" dirty="0" err="1"/>
              <a:t>crisis</a:t>
            </a:r>
            <a:r>
              <a:rPr lang="sv-SE" b="0" dirty="0"/>
              <a:t> in the country, a </a:t>
            </a:r>
            <a:r>
              <a:rPr lang="sv-SE" b="0" dirty="0" err="1"/>
              <a:t>crisis</a:t>
            </a:r>
            <a:r>
              <a:rPr lang="sv-SE" b="0" dirty="0"/>
              <a:t> </a:t>
            </a:r>
            <a:r>
              <a:rPr lang="sv-SE" b="0" dirty="0" err="1"/>
              <a:t>which</a:t>
            </a:r>
            <a:r>
              <a:rPr lang="sv-SE" b="0" dirty="0"/>
              <a:t> in </a:t>
            </a:r>
            <a:r>
              <a:rPr lang="sv-SE" b="0" dirty="0" err="1"/>
              <a:t>turn</a:t>
            </a:r>
            <a:r>
              <a:rPr lang="sv-SE" b="0" dirty="0"/>
              <a:t> has </a:t>
            </a:r>
            <a:r>
              <a:rPr lang="sv-SE" b="0" dirty="0" err="1"/>
              <a:t>triggered</a:t>
            </a:r>
            <a:r>
              <a:rPr lang="sv-SE" b="0" dirty="0"/>
              <a:t> </a:t>
            </a:r>
            <a:r>
              <a:rPr lang="sv-SE" b="0" dirty="0" err="1"/>
              <a:t>widespread</a:t>
            </a:r>
            <a:r>
              <a:rPr lang="sv-SE" b="0" dirty="0"/>
              <a:t> </a:t>
            </a:r>
            <a:r>
              <a:rPr lang="sv-SE" b="0" dirty="0" err="1"/>
              <a:t>gang</a:t>
            </a:r>
            <a:r>
              <a:rPr lang="sv-SE" b="0" dirty="0"/>
              <a:t> </a:t>
            </a:r>
            <a:r>
              <a:rPr lang="sv-SE" b="0" dirty="0" err="1"/>
              <a:t>violence</a:t>
            </a:r>
            <a:r>
              <a:rPr lang="sv-SE" b="0" dirty="0"/>
              <a:t> and the overall </a:t>
            </a:r>
            <a:r>
              <a:rPr lang="sv-SE" b="0" dirty="0" err="1"/>
              <a:t>deterioration</a:t>
            </a:r>
            <a:r>
              <a:rPr lang="sv-SE" b="0" dirty="0"/>
              <a:t> </a:t>
            </a:r>
            <a:r>
              <a:rPr lang="sv-SE" b="0" dirty="0" err="1"/>
              <a:t>of</a:t>
            </a:r>
            <a:r>
              <a:rPr lang="sv-SE" b="0" dirty="0"/>
              <a:t> the </a:t>
            </a:r>
            <a:r>
              <a:rPr lang="sv-SE" b="0" dirty="0" err="1"/>
              <a:t>security</a:t>
            </a:r>
            <a:r>
              <a:rPr lang="sv-SE" b="0" dirty="0"/>
              <a:t> situation in the country. </a:t>
            </a:r>
            <a:endParaRPr lang="sv-SE" dirty="0"/>
          </a:p>
        </p:txBody>
      </p:sp>
      <p:sp>
        <p:nvSpPr>
          <p:cNvPr id="4" name="Platshållare för bildnummer 3"/>
          <p:cNvSpPr>
            <a:spLocks noGrp="1"/>
          </p:cNvSpPr>
          <p:nvPr>
            <p:ph type="sldNum" sz="quarter" idx="5"/>
          </p:nvPr>
        </p:nvSpPr>
        <p:spPr/>
        <p:txBody>
          <a:bodyPr/>
          <a:lstStyle/>
          <a:p>
            <a:fld id="{1434DF07-D65D-4BAF-A475-0EB9A95F2A5A}" type="slidenum">
              <a:rPr lang="sv-SE" smtClean="0"/>
              <a:t>7</a:t>
            </a:fld>
            <a:endParaRPr lang="sv-SE"/>
          </a:p>
        </p:txBody>
      </p:sp>
    </p:spTree>
    <p:extLst>
      <p:ext uri="{BB962C8B-B14F-4D97-AF65-F5344CB8AC3E}">
        <p14:creationId xmlns:p14="http://schemas.microsoft.com/office/powerpoint/2010/main" val="1646018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Global trends on </a:t>
            </a:r>
            <a:r>
              <a:rPr lang="sv-SE" b="1" dirty="0" err="1"/>
              <a:t>forced</a:t>
            </a:r>
            <a:r>
              <a:rPr lang="sv-SE" b="1" dirty="0"/>
              <a:t> </a:t>
            </a:r>
            <a:r>
              <a:rPr lang="sv-SE" b="1" dirty="0" err="1"/>
              <a:t>displacement</a:t>
            </a:r>
            <a:endParaRPr lang="sv-SE" b="1" dirty="0"/>
          </a:p>
          <a:p>
            <a:pPr algn="just"/>
            <a:r>
              <a:rPr lang="sv-SE" b="0" dirty="0" err="1"/>
              <a:t>How</a:t>
            </a:r>
            <a:r>
              <a:rPr lang="sv-SE" b="0" dirty="0"/>
              <a:t> </a:t>
            </a:r>
            <a:r>
              <a:rPr lang="sv-SE" b="0" dirty="0" err="1"/>
              <a:t>much</a:t>
            </a:r>
            <a:r>
              <a:rPr lang="sv-SE" b="0" dirty="0"/>
              <a:t> </a:t>
            </a:r>
            <a:r>
              <a:rPr lang="sv-SE" b="0" dirty="0" err="1"/>
              <a:t>mass</a:t>
            </a:r>
            <a:r>
              <a:rPr lang="sv-SE" b="0" dirty="0"/>
              <a:t> is </a:t>
            </a:r>
            <a:r>
              <a:rPr lang="sv-SE" b="0" dirty="0" err="1"/>
              <a:t>there</a:t>
            </a:r>
            <a:r>
              <a:rPr lang="sv-SE" b="0" dirty="0"/>
              <a:t> in </a:t>
            </a:r>
            <a:r>
              <a:rPr lang="sv-SE" b="0" dirty="0" err="1"/>
              <a:t>mass</a:t>
            </a:r>
            <a:r>
              <a:rPr lang="sv-SE" b="0" dirty="0"/>
              <a:t> </a:t>
            </a:r>
            <a:r>
              <a:rPr lang="sv-SE" b="0" dirty="0" err="1"/>
              <a:t>displacement</a:t>
            </a:r>
            <a:r>
              <a:rPr lang="sv-SE" b="0" dirty="0"/>
              <a:t>? </a:t>
            </a:r>
            <a:r>
              <a:rPr lang="sv-SE" b="0" dirty="0" err="1"/>
              <a:t>When</a:t>
            </a:r>
            <a:r>
              <a:rPr lang="sv-SE" b="0" dirty="0"/>
              <a:t> </a:t>
            </a:r>
            <a:r>
              <a:rPr lang="sv-SE" b="0" dirty="0" err="1"/>
              <a:t>speaking</a:t>
            </a:r>
            <a:r>
              <a:rPr lang="sv-SE" b="0" dirty="0"/>
              <a:t> </a:t>
            </a:r>
            <a:r>
              <a:rPr lang="sv-SE" b="0" dirty="0" err="1"/>
              <a:t>about</a:t>
            </a:r>
            <a:r>
              <a:rPr lang="sv-SE" b="0" dirty="0"/>
              <a:t> </a:t>
            </a:r>
            <a:r>
              <a:rPr lang="sv-SE" b="0" dirty="0" err="1"/>
              <a:t>mass</a:t>
            </a:r>
            <a:r>
              <a:rPr lang="sv-SE" b="0" dirty="0"/>
              <a:t> </a:t>
            </a:r>
            <a:r>
              <a:rPr lang="sv-SE" b="0" dirty="0" err="1"/>
              <a:t>displacement</a:t>
            </a:r>
            <a:r>
              <a:rPr lang="sv-SE" b="0" dirty="0"/>
              <a:t> on a global </a:t>
            </a:r>
            <a:r>
              <a:rPr lang="sv-SE" b="0" dirty="0" err="1"/>
              <a:t>scale</a:t>
            </a:r>
            <a:r>
              <a:rPr lang="sv-SE" b="0" dirty="0"/>
              <a:t>, it </a:t>
            </a:r>
            <a:r>
              <a:rPr lang="sv-SE" b="0" dirty="0" err="1"/>
              <a:t>may</a:t>
            </a:r>
            <a:r>
              <a:rPr lang="sv-SE" b="0" dirty="0"/>
              <a:t> be </a:t>
            </a:r>
            <a:r>
              <a:rPr lang="sv-SE" b="0" dirty="0" err="1"/>
              <a:t>difficult</a:t>
            </a:r>
            <a:r>
              <a:rPr lang="sv-SE" b="0" dirty="0"/>
              <a:t> to get an </a:t>
            </a:r>
            <a:r>
              <a:rPr lang="sv-SE" b="0" dirty="0" err="1"/>
              <a:t>accurate</a:t>
            </a:r>
            <a:r>
              <a:rPr lang="sv-SE" b="0" dirty="0"/>
              <a:t> </a:t>
            </a:r>
            <a:r>
              <a:rPr lang="sv-SE" b="0" dirty="0" err="1"/>
              <a:t>grasp</a:t>
            </a:r>
            <a:r>
              <a:rPr lang="sv-SE" b="0" dirty="0"/>
              <a:t> </a:t>
            </a:r>
            <a:r>
              <a:rPr lang="sv-SE" b="0" dirty="0" err="1"/>
              <a:t>of</a:t>
            </a:r>
            <a:r>
              <a:rPr lang="sv-SE" b="0" dirty="0"/>
              <a:t> the </a:t>
            </a:r>
            <a:r>
              <a:rPr lang="sv-SE" b="0" dirty="0" err="1"/>
              <a:t>quantity</a:t>
            </a:r>
            <a:r>
              <a:rPr lang="sv-SE" b="0" dirty="0"/>
              <a:t> </a:t>
            </a:r>
            <a:r>
              <a:rPr lang="sv-SE" b="0" dirty="0" err="1"/>
              <a:t>of</a:t>
            </a:r>
            <a:r>
              <a:rPr lang="sv-SE" b="0" dirty="0"/>
              <a:t> </a:t>
            </a:r>
            <a:r>
              <a:rPr lang="sv-SE" b="0" dirty="0" err="1"/>
              <a:t>people</a:t>
            </a:r>
            <a:r>
              <a:rPr lang="sv-SE" b="0" dirty="0"/>
              <a:t> on the </a:t>
            </a:r>
            <a:r>
              <a:rPr lang="sv-SE" b="0" dirty="0" err="1"/>
              <a:t>move</a:t>
            </a:r>
            <a:r>
              <a:rPr lang="sv-SE" b="0" dirty="0"/>
              <a:t>. And </a:t>
            </a:r>
            <a:r>
              <a:rPr lang="sv-SE" b="0" dirty="0" err="1"/>
              <a:t>we</a:t>
            </a:r>
            <a:r>
              <a:rPr lang="sv-SE" b="0" dirty="0"/>
              <a:t> </a:t>
            </a:r>
            <a:r>
              <a:rPr lang="sv-SE" b="0" dirty="0" err="1"/>
              <a:t>have</a:t>
            </a:r>
            <a:r>
              <a:rPr lang="sv-SE" b="0" dirty="0"/>
              <a:t> </a:t>
            </a:r>
            <a:r>
              <a:rPr lang="sv-SE" b="0" dirty="0" err="1"/>
              <a:t>previously</a:t>
            </a:r>
            <a:r>
              <a:rPr lang="sv-SE" b="0" dirty="0"/>
              <a:t> </a:t>
            </a:r>
            <a:r>
              <a:rPr lang="sv-SE" b="0" dirty="0" err="1"/>
              <a:t>talked</a:t>
            </a:r>
            <a:r>
              <a:rPr lang="sv-SE" b="0" dirty="0"/>
              <a:t> </a:t>
            </a:r>
            <a:r>
              <a:rPr lang="sv-SE" b="0" dirty="0" err="1"/>
              <a:t>about</a:t>
            </a:r>
            <a:r>
              <a:rPr lang="sv-SE" b="0" dirty="0"/>
              <a:t> </a:t>
            </a:r>
            <a:r>
              <a:rPr lang="sv-SE" b="0" dirty="0" err="1"/>
              <a:t>preconceived</a:t>
            </a:r>
            <a:r>
              <a:rPr lang="sv-SE" b="0" dirty="0"/>
              <a:t> </a:t>
            </a:r>
            <a:r>
              <a:rPr lang="sv-SE" b="0" dirty="0" err="1"/>
              <a:t>ways</a:t>
            </a:r>
            <a:r>
              <a:rPr lang="sv-SE" b="0" dirty="0"/>
              <a:t> </a:t>
            </a:r>
            <a:r>
              <a:rPr lang="sv-SE" b="0" dirty="0" err="1"/>
              <a:t>of</a:t>
            </a:r>
            <a:r>
              <a:rPr lang="sv-SE" b="0" dirty="0"/>
              <a:t> </a:t>
            </a:r>
            <a:r>
              <a:rPr lang="sv-SE" b="0" dirty="0" err="1"/>
              <a:t>referring</a:t>
            </a:r>
            <a:r>
              <a:rPr lang="sv-SE" b="0" dirty="0"/>
              <a:t> to the </a:t>
            </a:r>
            <a:r>
              <a:rPr lang="sv-SE" b="0" dirty="0" err="1"/>
              <a:t>movements</a:t>
            </a:r>
            <a:r>
              <a:rPr lang="sv-SE" b="0" dirty="0"/>
              <a:t> </a:t>
            </a:r>
            <a:r>
              <a:rPr lang="sv-SE" b="0" dirty="0" err="1"/>
              <a:t>of</a:t>
            </a:r>
            <a:r>
              <a:rPr lang="sv-SE" b="0" dirty="0"/>
              <a:t> </a:t>
            </a:r>
            <a:r>
              <a:rPr lang="sv-SE" b="0" dirty="0" err="1"/>
              <a:t>people</a:t>
            </a:r>
            <a:r>
              <a:rPr lang="sv-SE" b="0" dirty="0"/>
              <a:t>, </a:t>
            </a:r>
            <a:r>
              <a:rPr lang="sv-SE" b="0" dirty="0" err="1"/>
              <a:t>such</a:t>
            </a:r>
            <a:r>
              <a:rPr lang="sv-SE" b="0" dirty="0"/>
              <a:t> as </a:t>
            </a:r>
            <a:r>
              <a:rPr lang="sv-SE" b="0" dirty="0" err="1"/>
              <a:t>that</a:t>
            </a:r>
            <a:r>
              <a:rPr lang="sv-SE" b="0" dirty="0"/>
              <a:t> </a:t>
            </a:r>
            <a:r>
              <a:rPr lang="sv-SE" b="0" dirty="0" err="1"/>
              <a:t>there</a:t>
            </a:r>
            <a:r>
              <a:rPr lang="sv-SE" b="0" dirty="0"/>
              <a:t> is a ”</a:t>
            </a:r>
            <a:r>
              <a:rPr lang="sv-SE" b="0" dirty="0" err="1"/>
              <a:t>tidal</a:t>
            </a:r>
            <a:r>
              <a:rPr lang="sv-SE" b="0" dirty="0"/>
              <a:t> </a:t>
            </a:r>
            <a:r>
              <a:rPr lang="sv-SE" b="0" dirty="0" err="1"/>
              <a:t>wave</a:t>
            </a:r>
            <a:r>
              <a:rPr lang="sv-SE" b="0" dirty="0"/>
              <a:t>” </a:t>
            </a:r>
            <a:r>
              <a:rPr lang="sv-SE" b="0" dirty="0" err="1"/>
              <a:t>of</a:t>
            </a:r>
            <a:r>
              <a:rPr lang="sv-SE" b="0" dirty="0"/>
              <a:t> migration or </a:t>
            </a:r>
            <a:r>
              <a:rPr lang="sv-SE" b="0" dirty="0" err="1"/>
              <a:t>that</a:t>
            </a:r>
            <a:r>
              <a:rPr lang="sv-SE" b="0" dirty="0"/>
              <a:t> migration has </a:t>
            </a:r>
            <a:r>
              <a:rPr lang="sv-SE" b="0" dirty="0" err="1"/>
              <a:t>reached</a:t>
            </a:r>
            <a:r>
              <a:rPr lang="sv-SE" b="0" dirty="0"/>
              <a:t> </a:t>
            </a:r>
            <a:r>
              <a:rPr lang="sv-SE" b="0" dirty="0" err="1"/>
              <a:t>unpresedented</a:t>
            </a:r>
            <a:r>
              <a:rPr lang="sv-SE" b="0" dirty="0"/>
              <a:t> </a:t>
            </a:r>
            <a:r>
              <a:rPr lang="sv-SE" b="0" dirty="0" err="1"/>
              <a:t>levels</a:t>
            </a:r>
            <a:r>
              <a:rPr lang="sv-SE" b="0" dirty="0"/>
              <a:t> (</a:t>
            </a:r>
            <a:r>
              <a:rPr lang="sv-SE" b="0" dirty="0" err="1"/>
              <a:t>despite</a:t>
            </a:r>
            <a:r>
              <a:rPr lang="sv-SE" b="0" dirty="0"/>
              <a:t> </a:t>
            </a:r>
            <a:r>
              <a:rPr lang="sv-SE" b="0" dirty="0" err="1"/>
              <a:t>proportionally</a:t>
            </a:r>
            <a:r>
              <a:rPr lang="sv-SE" b="0" dirty="0"/>
              <a:t> </a:t>
            </a:r>
            <a:r>
              <a:rPr lang="sv-SE" b="0" dirty="0" err="1"/>
              <a:t>having</a:t>
            </a:r>
            <a:r>
              <a:rPr lang="sv-SE" b="0" dirty="0"/>
              <a:t> </a:t>
            </a:r>
            <a:r>
              <a:rPr lang="sv-SE" b="0" dirty="0" err="1"/>
              <a:t>remained</a:t>
            </a:r>
            <a:r>
              <a:rPr lang="sv-SE" b="0" dirty="0"/>
              <a:t> </a:t>
            </a:r>
            <a:r>
              <a:rPr lang="sv-SE" b="0" dirty="0" err="1"/>
              <a:t>pretty</a:t>
            </a:r>
            <a:r>
              <a:rPr lang="sv-SE" b="0" dirty="0"/>
              <a:t> </a:t>
            </a:r>
            <a:r>
              <a:rPr lang="sv-SE" b="0" dirty="0" err="1"/>
              <a:t>much</a:t>
            </a:r>
            <a:r>
              <a:rPr lang="sv-SE" b="0" dirty="0"/>
              <a:t> the same </a:t>
            </a:r>
            <a:r>
              <a:rPr lang="sv-SE" b="0" dirty="0" err="1"/>
              <a:t>throughout</a:t>
            </a:r>
            <a:r>
              <a:rPr lang="sv-SE" b="0" dirty="0"/>
              <a:t> the last </a:t>
            </a:r>
            <a:r>
              <a:rPr lang="sv-SE" b="0" dirty="0" err="1"/>
              <a:t>decades</a:t>
            </a:r>
            <a:r>
              <a:rPr lang="sv-SE" b="0" dirty="0"/>
              <a:t>). </a:t>
            </a:r>
          </a:p>
          <a:p>
            <a:pPr algn="just"/>
            <a:endParaRPr lang="sv-SE" b="0" dirty="0"/>
          </a:p>
          <a:p>
            <a:pPr algn="just"/>
            <a:r>
              <a:rPr lang="sv-SE" b="0" dirty="0"/>
              <a:t>As </a:t>
            </a:r>
            <a:r>
              <a:rPr lang="sv-SE" b="0" dirty="0" err="1"/>
              <a:t>emphasized</a:t>
            </a:r>
            <a:r>
              <a:rPr lang="sv-SE" b="0" dirty="0"/>
              <a:t> in </a:t>
            </a:r>
            <a:r>
              <a:rPr lang="sv-SE" b="0" dirty="0" err="1"/>
              <a:t>Module</a:t>
            </a:r>
            <a:r>
              <a:rPr lang="sv-SE" b="0" dirty="0"/>
              <a:t> 1, </a:t>
            </a:r>
            <a:r>
              <a:rPr lang="sv-SE" b="0" dirty="0" err="1"/>
              <a:t>inaccuracies</a:t>
            </a:r>
            <a:r>
              <a:rPr lang="sv-SE" b="0" dirty="0"/>
              <a:t> and </a:t>
            </a:r>
            <a:r>
              <a:rPr lang="sv-SE" b="0" dirty="0" err="1"/>
              <a:t>misconceptions</a:t>
            </a:r>
            <a:r>
              <a:rPr lang="sv-SE" b="0" dirty="0"/>
              <a:t> </a:t>
            </a:r>
            <a:r>
              <a:rPr lang="sv-SE" b="0" dirty="0" err="1"/>
              <a:t>are</a:t>
            </a:r>
            <a:r>
              <a:rPr lang="sv-SE" b="0" dirty="0"/>
              <a:t> best </a:t>
            </a:r>
            <a:r>
              <a:rPr lang="sv-SE" b="0" dirty="0" err="1"/>
              <a:t>counteracted</a:t>
            </a:r>
            <a:r>
              <a:rPr lang="sv-SE" b="0" dirty="0"/>
              <a:t> by </a:t>
            </a:r>
            <a:r>
              <a:rPr lang="sv-SE" b="0" dirty="0" err="1"/>
              <a:t>resorting</a:t>
            </a:r>
            <a:r>
              <a:rPr lang="sv-SE" b="0" dirty="0"/>
              <a:t> to </a:t>
            </a:r>
            <a:r>
              <a:rPr lang="sv-SE" b="0" dirty="0" err="1"/>
              <a:t>reliable</a:t>
            </a:r>
            <a:r>
              <a:rPr lang="sv-SE" b="0" dirty="0"/>
              <a:t> data and </a:t>
            </a:r>
            <a:r>
              <a:rPr lang="sv-SE" b="0" dirty="0" err="1"/>
              <a:t>statistics</a:t>
            </a:r>
            <a:r>
              <a:rPr lang="sv-SE" b="0" dirty="0"/>
              <a:t>. </a:t>
            </a:r>
            <a:r>
              <a:rPr lang="sv-SE" b="0" dirty="0" err="1"/>
              <a:t>Luckily</a:t>
            </a:r>
            <a:r>
              <a:rPr lang="sv-SE" b="0" dirty="0"/>
              <a:t> for </a:t>
            </a:r>
            <a:r>
              <a:rPr lang="sv-SE" b="0" dirty="0" err="1"/>
              <a:t>us</a:t>
            </a:r>
            <a:r>
              <a:rPr lang="sv-SE" b="0" dirty="0"/>
              <a:t>, the UNHCR </a:t>
            </a:r>
            <a:r>
              <a:rPr lang="sv-SE" b="0" dirty="0" err="1"/>
              <a:t>each</a:t>
            </a:r>
            <a:r>
              <a:rPr lang="sv-SE" b="0" dirty="0"/>
              <a:t> </a:t>
            </a:r>
            <a:r>
              <a:rPr lang="sv-SE" b="0" dirty="0" err="1"/>
              <a:t>year</a:t>
            </a:r>
            <a:r>
              <a:rPr lang="sv-SE" b="0" dirty="0"/>
              <a:t> </a:t>
            </a:r>
            <a:r>
              <a:rPr lang="sv-SE" b="0" dirty="0" err="1"/>
              <a:t>compiles</a:t>
            </a:r>
            <a:r>
              <a:rPr lang="sv-SE" b="0" dirty="0"/>
              <a:t> relevant data on the global trends </a:t>
            </a:r>
            <a:r>
              <a:rPr lang="sv-SE" b="0" dirty="0" err="1"/>
              <a:t>of</a:t>
            </a:r>
            <a:r>
              <a:rPr lang="sv-SE" b="0" dirty="0"/>
              <a:t> </a:t>
            </a:r>
            <a:r>
              <a:rPr lang="sv-SE" b="0" dirty="0" err="1"/>
              <a:t>forced</a:t>
            </a:r>
            <a:r>
              <a:rPr lang="sv-SE" b="0" dirty="0"/>
              <a:t> </a:t>
            </a:r>
            <a:r>
              <a:rPr lang="sv-SE" b="0" dirty="0" err="1"/>
              <a:t>displacement</a:t>
            </a:r>
            <a:r>
              <a:rPr lang="sv-SE" b="0" dirty="0"/>
              <a:t>. </a:t>
            </a:r>
            <a:r>
              <a:rPr lang="en-US" dirty="0"/>
              <a:t>Here is a selection of what the UNHCR has to say about displacement in 2020, and which may serve to give you an idea of what displacement looks like on a global scale:</a:t>
            </a:r>
            <a:r>
              <a:rPr lang="en-US" baseline="30000" dirty="0"/>
              <a:t>15</a:t>
            </a:r>
          </a:p>
          <a:p>
            <a:pPr algn="just"/>
            <a:endParaRPr lang="en-US" b="0" dirty="0"/>
          </a:p>
          <a:p>
            <a:pPr marL="628650" lvl="1" indent="-171450" algn="just">
              <a:spcAft>
                <a:spcPts val="600"/>
              </a:spcAft>
              <a:buFont typeface="Arial" panose="020B0604020202020204" pitchFamily="34" charset="0"/>
              <a:buChar char="•"/>
            </a:pPr>
            <a:r>
              <a:rPr lang="sv-SE" b="0" dirty="0"/>
              <a:t>At the end </a:t>
            </a:r>
            <a:r>
              <a:rPr lang="sv-SE" b="0" dirty="0" err="1"/>
              <a:t>of</a:t>
            </a:r>
            <a:r>
              <a:rPr lang="sv-SE" b="0" dirty="0"/>
              <a:t> 2020, </a:t>
            </a:r>
            <a:r>
              <a:rPr lang="sv-SE" b="0" dirty="0" err="1"/>
              <a:t>there</a:t>
            </a:r>
            <a:r>
              <a:rPr lang="sv-SE" b="0" dirty="0"/>
              <a:t> </a:t>
            </a:r>
            <a:r>
              <a:rPr lang="sv-SE" b="0" dirty="0" err="1"/>
              <a:t>were</a:t>
            </a:r>
            <a:r>
              <a:rPr lang="sv-SE" b="0" dirty="0"/>
              <a:t> </a:t>
            </a:r>
            <a:r>
              <a:rPr lang="sv-SE" b="0" i="1" dirty="0"/>
              <a:t>82.4 million </a:t>
            </a:r>
            <a:r>
              <a:rPr lang="sv-SE" b="0" dirty="0" err="1"/>
              <a:t>forcibly</a:t>
            </a:r>
            <a:r>
              <a:rPr lang="sv-SE" b="0" dirty="0"/>
              <a:t> </a:t>
            </a:r>
            <a:r>
              <a:rPr lang="sv-SE" b="0" dirty="0" err="1"/>
              <a:t>displaced</a:t>
            </a:r>
            <a:r>
              <a:rPr lang="sv-SE" b="0" dirty="0"/>
              <a:t> persons </a:t>
            </a:r>
            <a:r>
              <a:rPr lang="sv-SE" b="0" dirty="0" err="1"/>
              <a:t>worldwide</a:t>
            </a:r>
            <a:r>
              <a:rPr lang="sv-SE" b="0" dirty="0"/>
              <a:t>. </a:t>
            </a:r>
            <a:r>
              <a:rPr lang="sv-SE" b="0" dirty="0" err="1"/>
              <a:t>These</a:t>
            </a:r>
            <a:r>
              <a:rPr lang="sv-SE" b="0" dirty="0"/>
              <a:t> </a:t>
            </a:r>
            <a:r>
              <a:rPr lang="sv-SE" b="0" dirty="0" err="1"/>
              <a:t>have</a:t>
            </a:r>
            <a:r>
              <a:rPr lang="sv-SE" b="0" dirty="0"/>
              <a:t> </a:t>
            </a:r>
            <a:r>
              <a:rPr lang="sv-SE" b="0" dirty="0" err="1"/>
              <a:t>been</a:t>
            </a:r>
            <a:r>
              <a:rPr lang="sv-SE" b="0" dirty="0"/>
              <a:t> </a:t>
            </a:r>
            <a:r>
              <a:rPr lang="sv-SE" b="0" dirty="0" err="1"/>
              <a:t>displaced</a:t>
            </a:r>
            <a:r>
              <a:rPr lang="sv-SE" b="0" dirty="0"/>
              <a:t> as a </a:t>
            </a:r>
            <a:r>
              <a:rPr lang="sv-SE" b="0" dirty="0" err="1"/>
              <a:t>result</a:t>
            </a:r>
            <a:r>
              <a:rPr lang="sv-SE" b="0" dirty="0"/>
              <a:t> </a:t>
            </a:r>
            <a:r>
              <a:rPr lang="sv-SE" b="0" dirty="0" err="1"/>
              <a:t>of</a:t>
            </a:r>
            <a:r>
              <a:rPr lang="sv-SE" b="0" dirty="0"/>
              <a:t> </a:t>
            </a:r>
            <a:r>
              <a:rPr lang="sv-SE" b="0" dirty="0" err="1"/>
              <a:t>persecution</a:t>
            </a:r>
            <a:r>
              <a:rPr lang="sv-SE" b="0" dirty="0"/>
              <a:t>, </a:t>
            </a:r>
            <a:r>
              <a:rPr lang="sv-SE" b="0" dirty="0" err="1"/>
              <a:t>conflict</a:t>
            </a:r>
            <a:r>
              <a:rPr lang="sv-SE" b="0" dirty="0"/>
              <a:t>, </a:t>
            </a:r>
            <a:r>
              <a:rPr lang="sv-SE" b="0" dirty="0" err="1"/>
              <a:t>violence</a:t>
            </a:r>
            <a:r>
              <a:rPr lang="sv-SE" b="0" dirty="0"/>
              <a:t>, human </a:t>
            </a:r>
            <a:r>
              <a:rPr lang="sv-SE" b="0" dirty="0" err="1"/>
              <a:t>rights</a:t>
            </a:r>
            <a:r>
              <a:rPr lang="sv-SE" b="0" dirty="0"/>
              <a:t> </a:t>
            </a:r>
            <a:r>
              <a:rPr lang="sv-SE" b="0" dirty="0" err="1"/>
              <a:t>violations</a:t>
            </a:r>
            <a:r>
              <a:rPr lang="sv-SE" b="0" dirty="0"/>
              <a:t> or events </a:t>
            </a:r>
            <a:r>
              <a:rPr lang="sv-SE" b="0" dirty="0" err="1"/>
              <a:t>seriously</a:t>
            </a:r>
            <a:r>
              <a:rPr lang="sv-SE" b="0" dirty="0"/>
              <a:t> </a:t>
            </a:r>
            <a:r>
              <a:rPr lang="sv-SE" b="0" dirty="0" err="1"/>
              <a:t>disturbing</a:t>
            </a:r>
            <a:r>
              <a:rPr lang="sv-SE" b="0" dirty="0"/>
              <a:t> public order. </a:t>
            </a:r>
          </a:p>
          <a:p>
            <a:pPr marL="628650" lvl="1" indent="-171450" algn="just">
              <a:spcAft>
                <a:spcPts val="600"/>
              </a:spcAft>
              <a:buFont typeface="Arial" panose="020B0604020202020204" pitchFamily="34" charset="0"/>
              <a:buChar char="•"/>
            </a:pPr>
            <a:r>
              <a:rPr lang="sv-SE" b="0" dirty="0" err="1"/>
              <a:t>Out</a:t>
            </a:r>
            <a:r>
              <a:rPr lang="sv-SE" b="0" dirty="0"/>
              <a:t> </a:t>
            </a:r>
            <a:r>
              <a:rPr lang="sv-SE" b="0" dirty="0" err="1"/>
              <a:t>of</a:t>
            </a:r>
            <a:r>
              <a:rPr lang="sv-SE" b="0" dirty="0"/>
              <a:t> </a:t>
            </a:r>
            <a:r>
              <a:rPr lang="sv-SE" b="0" dirty="0" err="1"/>
              <a:t>these</a:t>
            </a:r>
            <a:r>
              <a:rPr lang="sv-SE" b="0" dirty="0"/>
              <a:t> 82.4 million</a:t>
            </a:r>
            <a:r>
              <a:rPr lang="sv-SE" b="0" i="1" dirty="0"/>
              <a:t>, 52.8 million </a:t>
            </a:r>
            <a:r>
              <a:rPr lang="sv-SE" b="0" dirty="0" err="1"/>
              <a:t>were</a:t>
            </a:r>
            <a:r>
              <a:rPr lang="sv-SE" b="0" dirty="0"/>
              <a:t> </a:t>
            </a:r>
            <a:r>
              <a:rPr lang="sv-SE" b="0" dirty="0" err="1"/>
              <a:t>refugees</a:t>
            </a:r>
            <a:r>
              <a:rPr lang="sv-SE" b="0" dirty="0"/>
              <a:t> </a:t>
            </a:r>
            <a:r>
              <a:rPr lang="sv-SE" b="0" dirty="0" err="1"/>
              <a:t>of</a:t>
            </a:r>
            <a:r>
              <a:rPr lang="sv-SE" b="0" dirty="0"/>
              <a:t> </a:t>
            </a:r>
            <a:r>
              <a:rPr lang="sv-SE" b="0" dirty="0" err="1"/>
              <a:t>various</a:t>
            </a:r>
            <a:r>
              <a:rPr lang="sv-SE" b="0" dirty="0"/>
              <a:t> kinds, </a:t>
            </a:r>
            <a:r>
              <a:rPr lang="sv-SE" b="0" i="1" dirty="0"/>
              <a:t>48 million </a:t>
            </a:r>
            <a:r>
              <a:rPr lang="sv-SE" b="0" dirty="0" err="1"/>
              <a:t>count</a:t>
            </a:r>
            <a:r>
              <a:rPr lang="sv-SE" b="0" dirty="0"/>
              <a:t> as </a:t>
            </a:r>
            <a:r>
              <a:rPr lang="sv-SE" b="0" dirty="0" err="1"/>
              <a:t>internally</a:t>
            </a:r>
            <a:r>
              <a:rPr lang="sv-SE" b="0" dirty="0"/>
              <a:t> </a:t>
            </a:r>
            <a:r>
              <a:rPr lang="sv-SE" b="0" dirty="0" err="1"/>
              <a:t>displaced</a:t>
            </a:r>
            <a:r>
              <a:rPr lang="sv-SE" b="0" dirty="0"/>
              <a:t> persons, </a:t>
            </a:r>
            <a:r>
              <a:rPr lang="sv-SE" b="0" i="1" dirty="0"/>
              <a:t>4.1 million</a:t>
            </a:r>
            <a:r>
              <a:rPr lang="sv-SE" b="0" dirty="0"/>
              <a:t> </a:t>
            </a:r>
            <a:r>
              <a:rPr lang="sv-SE" b="0" dirty="0" err="1"/>
              <a:t>are</a:t>
            </a:r>
            <a:r>
              <a:rPr lang="sv-SE" b="0" dirty="0"/>
              <a:t> </a:t>
            </a:r>
            <a:r>
              <a:rPr lang="sv-SE" b="0" dirty="0" err="1"/>
              <a:t>asylum</a:t>
            </a:r>
            <a:r>
              <a:rPr lang="sv-SE" b="0" dirty="0"/>
              <a:t> </a:t>
            </a:r>
            <a:r>
              <a:rPr lang="sv-SE" b="0" dirty="0" err="1"/>
              <a:t>seekers</a:t>
            </a:r>
            <a:r>
              <a:rPr lang="sv-SE" b="0" dirty="0"/>
              <a:t>, and </a:t>
            </a:r>
            <a:r>
              <a:rPr lang="sv-SE" b="0" dirty="0" err="1"/>
              <a:t>another</a:t>
            </a:r>
            <a:r>
              <a:rPr lang="sv-SE" b="0" dirty="0"/>
              <a:t> </a:t>
            </a:r>
            <a:r>
              <a:rPr lang="sv-SE" b="0" i="1" dirty="0"/>
              <a:t>3.9 million </a:t>
            </a:r>
            <a:r>
              <a:rPr lang="sv-SE" b="0" dirty="0" err="1"/>
              <a:t>are</a:t>
            </a:r>
            <a:r>
              <a:rPr lang="sv-SE" b="0" dirty="0"/>
              <a:t> Venezuelans </a:t>
            </a:r>
            <a:r>
              <a:rPr lang="sv-SE" b="0" dirty="0" err="1"/>
              <a:t>displaced</a:t>
            </a:r>
            <a:r>
              <a:rPr lang="sv-SE" b="0" dirty="0"/>
              <a:t> </a:t>
            </a:r>
            <a:r>
              <a:rPr lang="sv-SE" b="0" dirty="0" err="1"/>
              <a:t>abroad</a:t>
            </a:r>
            <a:r>
              <a:rPr lang="sv-SE" b="0" dirty="0"/>
              <a:t> </a:t>
            </a:r>
            <a:r>
              <a:rPr lang="sv-SE" b="0" dirty="0" err="1"/>
              <a:t>because</a:t>
            </a:r>
            <a:r>
              <a:rPr lang="sv-SE" b="0" dirty="0"/>
              <a:t> </a:t>
            </a:r>
            <a:r>
              <a:rPr lang="sv-SE" b="0" dirty="0" err="1"/>
              <a:t>of</a:t>
            </a:r>
            <a:r>
              <a:rPr lang="sv-SE" b="0" dirty="0"/>
              <a:t> the </a:t>
            </a:r>
            <a:r>
              <a:rPr lang="sv-SE" b="0" dirty="0" err="1"/>
              <a:t>country’s</a:t>
            </a:r>
            <a:r>
              <a:rPr lang="sv-SE" b="0" dirty="0"/>
              <a:t> </a:t>
            </a:r>
            <a:r>
              <a:rPr lang="sv-SE" b="0" dirty="0" err="1"/>
              <a:t>dire</a:t>
            </a:r>
            <a:r>
              <a:rPr lang="sv-SE" b="0" dirty="0"/>
              <a:t> </a:t>
            </a:r>
            <a:r>
              <a:rPr lang="sv-SE" b="0" dirty="0" err="1"/>
              <a:t>economic</a:t>
            </a:r>
            <a:r>
              <a:rPr lang="sv-SE" b="0" dirty="0"/>
              <a:t> and </a:t>
            </a:r>
            <a:r>
              <a:rPr lang="sv-SE" b="0" dirty="0" err="1"/>
              <a:t>political</a:t>
            </a:r>
            <a:r>
              <a:rPr lang="sv-SE" b="0" dirty="0"/>
              <a:t> situation.</a:t>
            </a:r>
          </a:p>
          <a:p>
            <a:pPr marL="628650" lvl="1" indent="-171450" algn="just">
              <a:spcAft>
                <a:spcPts val="600"/>
              </a:spcAft>
              <a:buFont typeface="Arial" panose="020B0604020202020204" pitchFamily="34" charset="0"/>
              <a:buChar char="•"/>
            </a:pPr>
            <a:r>
              <a:rPr lang="sv-SE" b="0" dirty="0"/>
              <a:t>A </a:t>
            </a:r>
            <a:r>
              <a:rPr lang="sv-SE" b="0" dirty="0" err="1"/>
              <a:t>majority</a:t>
            </a:r>
            <a:r>
              <a:rPr lang="sv-SE" b="0" dirty="0"/>
              <a:t> (</a:t>
            </a:r>
            <a:r>
              <a:rPr lang="sv-SE" b="0" i="1" dirty="0"/>
              <a:t>86 </a:t>
            </a:r>
            <a:r>
              <a:rPr lang="sv-SE" b="0" i="1" dirty="0" err="1"/>
              <a:t>percent</a:t>
            </a:r>
            <a:r>
              <a:rPr lang="sv-SE" b="0" i="1" dirty="0"/>
              <a:t>) </a:t>
            </a:r>
            <a:r>
              <a:rPr lang="sv-SE" b="0" dirty="0" err="1"/>
              <a:t>of</a:t>
            </a:r>
            <a:r>
              <a:rPr lang="sv-SE" b="0" dirty="0"/>
              <a:t> </a:t>
            </a:r>
            <a:r>
              <a:rPr lang="sv-SE" b="0" dirty="0" err="1"/>
              <a:t>displaced</a:t>
            </a:r>
            <a:r>
              <a:rPr lang="sv-SE" b="0" dirty="0"/>
              <a:t> persons </a:t>
            </a:r>
            <a:r>
              <a:rPr lang="sv-SE" b="0" dirty="0" err="1"/>
              <a:t>are</a:t>
            </a:r>
            <a:r>
              <a:rPr lang="sv-SE" b="0" dirty="0"/>
              <a:t> </a:t>
            </a:r>
            <a:r>
              <a:rPr lang="sv-SE" b="0" dirty="0" err="1"/>
              <a:t>hosted</a:t>
            </a:r>
            <a:r>
              <a:rPr lang="sv-SE" b="0" dirty="0"/>
              <a:t> in </a:t>
            </a:r>
            <a:r>
              <a:rPr lang="sv-SE" b="0" dirty="0" err="1"/>
              <a:t>developing</a:t>
            </a:r>
            <a:r>
              <a:rPr lang="sv-SE" b="0" dirty="0"/>
              <a:t> </a:t>
            </a:r>
            <a:r>
              <a:rPr lang="sv-SE" b="0" dirty="0" err="1"/>
              <a:t>countries</a:t>
            </a:r>
            <a:r>
              <a:rPr lang="sv-SE" b="0" dirty="0"/>
              <a:t>, i.e. </a:t>
            </a:r>
            <a:r>
              <a:rPr lang="sv-SE" b="0" dirty="0" err="1"/>
              <a:t>some</a:t>
            </a:r>
            <a:r>
              <a:rPr lang="sv-SE" b="0" dirty="0"/>
              <a:t> </a:t>
            </a:r>
            <a:r>
              <a:rPr lang="sv-SE" b="0" dirty="0" err="1"/>
              <a:t>of</a:t>
            </a:r>
            <a:r>
              <a:rPr lang="sv-SE" b="0" dirty="0"/>
              <a:t> the </a:t>
            </a:r>
            <a:r>
              <a:rPr lang="sv-SE" b="0" dirty="0" err="1"/>
              <a:t>poorest</a:t>
            </a:r>
            <a:r>
              <a:rPr lang="sv-SE" b="0" dirty="0"/>
              <a:t> </a:t>
            </a:r>
            <a:r>
              <a:rPr lang="sv-SE" b="0" dirty="0" err="1"/>
              <a:t>countries</a:t>
            </a:r>
            <a:r>
              <a:rPr lang="sv-SE" b="0" dirty="0"/>
              <a:t> in the </a:t>
            </a:r>
            <a:r>
              <a:rPr lang="sv-SE" b="0" dirty="0" err="1"/>
              <a:t>world</a:t>
            </a:r>
            <a:r>
              <a:rPr lang="sv-SE" b="0" dirty="0"/>
              <a:t>. </a:t>
            </a:r>
            <a:r>
              <a:rPr lang="sv-SE" b="0" dirty="0" err="1"/>
              <a:t>Turkey</a:t>
            </a:r>
            <a:r>
              <a:rPr lang="sv-SE" b="0" dirty="0"/>
              <a:t>, Colombia, Pakistan, Uganda and </a:t>
            </a:r>
            <a:r>
              <a:rPr lang="sv-SE" b="0" dirty="0" err="1"/>
              <a:t>Germany</a:t>
            </a:r>
            <a:r>
              <a:rPr lang="sv-SE" b="0" dirty="0"/>
              <a:t> </a:t>
            </a:r>
            <a:r>
              <a:rPr lang="sv-SE" b="0" dirty="0" err="1"/>
              <a:t>are</a:t>
            </a:r>
            <a:r>
              <a:rPr lang="sv-SE" b="0" dirty="0"/>
              <a:t> the </a:t>
            </a:r>
            <a:r>
              <a:rPr lang="sv-SE" b="0" dirty="0" err="1"/>
              <a:t>five</a:t>
            </a:r>
            <a:r>
              <a:rPr lang="sv-SE" b="0" dirty="0"/>
              <a:t> </a:t>
            </a:r>
            <a:r>
              <a:rPr lang="sv-SE" b="0" dirty="0" err="1"/>
              <a:t>countries</a:t>
            </a:r>
            <a:r>
              <a:rPr lang="sv-SE" b="0" dirty="0"/>
              <a:t> </a:t>
            </a:r>
            <a:r>
              <a:rPr lang="sv-SE" b="0" dirty="0" err="1"/>
              <a:t>who</a:t>
            </a:r>
            <a:r>
              <a:rPr lang="sv-SE" b="0" dirty="0"/>
              <a:t> </a:t>
            </a:r>
            <a:r>
              <a:rPr lang="sv-SE" b="0" dirty="0" err="1"/>
              <a:t>host</a:t>
            </a:r>
            <a:r>
              <a:rPr lang="sv-SE" b="0" dirty="0"/>
              <a:t> the </a:t>
            </a:r>
            <a:r>
              <a:rPr lang="sv-SE" b="0" dirty="0" err="1"/>
              <a:t>highest</a:t>
            </a:r>
            <a:r>
              <a:rPr lang="sv-SE" b="0" dirty="0"/>
              <a:t> </a:t>
            </a:r>
            <a:r>
              <a:rPr lang="sv-SE" b="0" dirty="0" err="1"/>
              <a:t>number</a:t>
            </a:r>
            <a:r>
              <a:rPr lang="sv-SE" b="0" dirty="0"/>
              <a:t> </a:t>
            </a:r>
            <a:r>
              <a:rPr lang="sv-SE" b="0" dirty="0" err="1"/>
              <a:t>of</a:t>
            </a:r>
            <a:r>
              <a:rPr lang="sv-SE" b="0" dirty="0"/>
              <a:t> </a:t>
            </a:r>
            <a:r>
              <a:rPr lang="sv-SE" b="0" dirty="0" err="1"/>
              <a:t>displaced</a:t>
            </a:r>
            <a:r>
              <a:rPr lang="sv-SE" b="0" dirty="0"/>
              <a:t> persons. Relative to </a:t>
            </a:r>
            <a:r>
              <a:rPr lang="sv-SE" b="0" dirty="0" err="1"/>
              <a:t>their</a:t>
            </a:r>
            <a:r>
              <a:rPr lang="sv-SE" b="0" dirty="0"/>
              <a:t> national populations. Aruba, </a:t>
            </a:r>
            <a:r>
              <a:rPr lang="sv-SE" b="0" dirty="0" err="1"/>
              <a:t>Lebanon</a:t>
            </a:r>
            <a:r>
              <a:rPr lang="sv-SE" b="0" dirty="0"/>
              <a:t>, Curacao, Jordan and </a:t>
            </a:r>
            <a:r>
              <a:rPr lang="sv-SE" b="0" dirty="0" err="1"/>
              <a:t>Turkey</a:t>
            </a:r>
            <a:r>
              <a:rPr lang="sv-SE" b="0" dirty="0"/>
              <a:t> </a:t>
            </a:r>
            <a:r>
              <a:rPr lang="sv-SE" b="0" dirty="0" err="1"/>
              <a:t>host</a:t>
            </a:r>
            <a:r>
              <a:rPr lang="sv-SE" b="0" dirty="0"/>
              <a:t> the </a:t>
            </a:r>
            <a:r>
              <a:rPr lang="sv-SE" b="0" dirty="0" err="1"/>
              <a:t>largest</a:t>
            </a:r>
            <a:r>
              <a:rPr lang="sv-SE" b="0" dirty="0"/>
              <a:t> </a:t>
            </a:r>
            <a:r>
              <a:rPr lang="sv-SE" b="0" dirty="0" err="1"/>
              <a:t>number</a:t>
            </a:r>
            <a:r>
              <a:rPr lang="sv-SE" b="0" dirty="0"/>
              <a:t> </a:t>
            </a:r>
            <a:r>
              <a:rPr lang="sv-SE" b="0" dirty="0" err="1"/>
              <a:t>of</a:t>
            </a:r>
            <a:r>
              <a:rPr lang="sv-SE" b="0" dirty="0"/>
              <a:t> </a:t>
            </a:r>
            <a:r>
              <a:rPr lang="sv-SE" b="0" dirty="0" err="1"/>
              <a:t>refugees</a:t>
            </a:r>
            <a:r>
              <a:rPr lang="sv-SE" b="0" dirty="0"/>
              <a:t> in absolute terms. </a:t>
            </a:r>
          </a:p>
          <a:p>
            <a:pPr marL="628650" lvl="1" indent="-171450" algn="just">
              <a:spcAft>
                <a:spcPts val="600"/>
              </a:spcAft>
              <a:buFont typeface="Arial" panose="020B0604020202020204" pitchFamily="34" charset="0"/>
              <a:buChar char="•"/>
            </a:pPr>
            <a:r>
              <a:rPr lang="sv-SE" b="0" dirty="0" err="1"/>
              <a:t>Out</a:t>
            </a:r>
            <a:r>
              <a:rPr lang="sv-SE" b="0" dirty="0"/>
              <a:t> </a:t>
            </a:r>
            <a:r>
              <a:rPr lang="sv-SE" b="0" dirty="0" err="1"/>
              <a:t>of</a:t>
            </a:r>
            <a:r>
              <a:rPr lang="sv-SE" b="0" dirty="0"/>
              <a:t> the </a:t>
            </a:r>
            <a:r>
              <a:rPr lang="sv-SE" b="0" dirty="0" err="1"/>
              <a:t>displaced</a:t>
            </a:r>
            <a:r>
              <a:rPr lang="sv-SE" b="0" dirty="0"/>
              <a:t> persons </a:t>
            </a:r>
            <a:r>
              <a:rPr lang="sv-SE" b="0" dirty="0" err="1"/>
              <a:t>who</a:t>
            </a:r>
            <a:r>
              <a:rPr lang="sv-SE" b="0" dirty="0"/>
              <a:t> </a:t>
            </a:r>
            <a:r>
              <a:rPr lang="sv-SE" b="0" dirty="0" err="1"/>
              <a:t>have</a:t>
            </a:r>
            <a:r>
              <a:rPr lang="sv-SE" b="0" dirty="0"/>
              <a:t> </a:t>
            </a:r>
            <a:r>
              <a:rPr lang="sv-SE" b="0" dirty="0" err="1"/>
              <a:t>crossed</a:t>
            </a:r>
            <a:r>
              <a:rPr lang="sv-SE" b="0" dirty="0"/>
              <a:t> a country </a:t>
            </a:r>
            <a:r>
              <a:rPr lang="sv-SE" b="0" dirty="0" err="1"/>
              <a:t>border</a:t>
            </a:r>
            <a:r>
              <a:rPr lang="sv-SE" b="0" dirty="0"/>
              <a:t>, 73% </a:t>
            </a:r>
            <a:r>
              <a:rPr lang="sv-SE" b="0" dirty="0" err="1"/>
              <a:t>are</a:t>
            </a:r>
            <a:r>
              <a:rPr lang="sv-SE" b="0" dirty="0"/>
              <a:t> </a:t>
            </a:r>
            <a:r>
              <a:rPr lang="sv-SE" b="0" dirty="0" err="1"/>
              <a:t>hosted</a:t>
            </a:r>
            <a:r>
              <a:rPr lang="sv-SE" b="0" dirty="0"/>
              <a:t> in </a:t>
            </a:r>
            <a:r>
              <a:rPr lang="sv-SE" b="0" dirty="0" err="1"/>
              <a:t>countries</a:t>
            </a:r>
            <a:r>
              <a:rPr lang="sv-SE" b="0" dirty="0"/>
              <a:t> </a:t>
            </a:r>
            <a:r>
              <a:rPr lang="sv-SE" b="0" dirty="0" err="1"/>
              <a:t>neighbouring</a:t>
            </a:r>
            <a:r>
              <a:rPr lang="sv-SE" b="0" dirty="0"/>
              <a:t> </a:t>
            </a:r>
            <a:r>
              <a:rPr lang="sv-SE" b="0" dirty="0" err="1"/>
              <a:t>their</a:t>
            </a:r>
            <a:r>
              <a:rPr lang="sv-SE" b="0" dirty="0"/>
              <a:t> country </a:t>
            </a:r>
            <a:r>
              <a:rPr lang="sv-SE" b="0" dirty="0" err="1"/>
              <a:t>of</a:t>
            </a:r>
            <a:r>
              <a:rPr lang="sv-SE" b="0" dirty="0"/>
              <a:t> </a:t>
            </a:r>
            <a:r>
              <a:rPr lang="sv-SE" b="0" dirty="0" err="1"/>
              <a:t>origin</a:t>
            </a:r>
            <a:r>
              <a:rPr lang="sv-SE" b="0" dirty="0"/>
              <a:t>. </a:t>
            </a:r>
            <a:r>
              <a:rPr lang="sv-SE" b="0" dirty="0" err="1"/>
              <a:t>Poor</a:t>
            </a:r>
            <a:r>
              <a:rPr lang="sv-SE" b="0" dirty="0"/>
              <a:t> </a:t>
            </a:r>
            <a:r>
              <a:rPr lang="sv-SE" b="0" dirty="0" err="1"/>
              <a:t>countries</a:t>
            </a:r>
            <a:r>
              <a:rPr lang="sv-SE" b="0" dirty="0"/>
              <a:t> </a:t>
            </a:r>
            <a:r>
              <a:rPr lang="sv-SE" b="0" dirty="0" err="1"/>
              <a:t>near</a:t>
            </a:r>
            <a:r>
              <a:rPr lang="sv-SE" b="0" dirty="0"/>
              <a:t> </a:t>
            </a:r>
            <a:r>
              <a:rPr lang="sv-SE" b="0" dirty="0" err="1"/>
              <a:t>conflict</a:t>
            </a:r>
            <a:r>
              <a:rPr lang="sv-SE" b="0" dirty="0"/>
              <a:t> areas or areas </a:t>
            </a:r>
            <a:r>
              <a:rPr lang="sv-SE" b="0" dirty="0" err="1"/>
              <a:t>susceptible</a:t>
            </a:r>
            <a:r>
              <a:rPr lang="sv-SE" b="0" dirty="0"/>
              <a:t> to </a:t>
            </a:r>
            <a:r>
              <a:rPr lang="sv-SE" b="0" dirty="0" err="1"/>
              <a:t>environmental</a:t>
            </a:r>
            <a:r>
              <a:rPr lang="sv-SE" b="0" dirty="0"/>
              <a:t> </a:t>
            </a:r>
            <a:r>
              <a:rPr lang="sv-SE" b="0" dirty="0" err="1"/>
              <a:t>disasters</a:t>
            </a:r>
            <a:r>
              <a:rPr lang="sv-SE" b="0" dirty="0"/>
              <a:t> </a:t>
            </a:r>
            <a:r>
              <a:rPr lang="sv-SE" b="0" dirty="0" err="1"/>
              <a:t>thus</a:t>
            </a:r>
            <a:r>
              <a:rPr lang="sv-SE" b="0" dirty="0"/>
              <a:t> </a:t>
            </a:r>
            <a:r>
              <a:rPr lang="sv-SE" b="0" dirty="0" err="1"/>
              <a:t>carry</a:t>
            </a:r>
            <a:r>
              <a:rPr lang="sv-SE" b="0" dirty="0"/>
              <a:t> a </a:t>
            </a:r>
            <a:r>
              <a:rPr lang="sv-SE" b="0" dirty="0" err="1"/>
              <a:t>great</a:t>
            </a:r>
            <a:r>
              <a:rPr lang="sv-SE" b="0" dirty="0"/>
              <a:t> proportion </a:t>
            </a:r>
            <a:r>
              <a:rPr lang="sv-SE" b="0" dirty="0" err="1"/>
              <a:t>of</a:t>
            </a:r>
            <a:r>
              <a:rPr lang="sv-SE" b="0" dirty="0"/>
              <a:t> the </a:t>
            </a:r>
            <a:r>
              <a:rPr lang="sv-SE" b="0" dirty="0" err="1"/>
              <a:t>burden</a:t>
            </a:r>
            <a:r>
              <a:rPr lang="sv-SE" b="0" dirty="0"/>
              <a:t> </a:t>
            </a:r>
            <a:r>
              <a:rPr lang="sv-SE" b="0" dirty="0" err="1"/>
              <a:t>with</a:t>
            </a:r>
            <a:r>
              <a:rPr lang="sv-SE" b="0" dirty="0"/>
              <a:t> </a:t>
            </a:r>
            <a:r>
              <a:rPr lang="sv-SE" b="0" dirty="0" err="1"/>
              <a:t>respect</a:t>
            </a:r>
            <a:r>
              <a:rPr lang="sv-SE" b="0" dirty="0"/>
              <a:t> to handling </a:t>
            </a:r>
            <a:r>
              <a:rPr lang="sv-SE" b="0" dirty="0" err="1"/>
              <a:t>displaced</a:t>
            </a:r>
            <a:r>
              <a:rPr lang="sv-SE" b="0" dirty="0"/>
              <a:t> populations.</a:t>
            </a:r>
          </a:p>
          <a:p>
            <a:pPr marL="628650" lvl="1" indent="-171450" algn="just">
              <a:spcAft>
                <a:spcPts val="600"/>
              </a:spcAft>
              <a:buFont typeface="Arial" panose="020B0604020202020204" pitchFamily="34" charset="0"/>
              <a:buChar char="•"/>
            </a:pPr>
            <a:r>
              <a:rPr lang="sv-SE" b="0" i="1" dirty="0"/>
              <a:t>68 </a:t>
            </a:r>
            <a:r>
              <a:rPr lang="sv-SE" b="0" i="1" dirty="0" err="1"/>
              <a:t>percent</a:t>
            </a:r>
            <a:r>
              <a:rPr lang="sv-SE" b="0" i="1" dirty="0"/>
              <a:t> </a:t>
            </a:r>
            <a:r>
              <a:rPr lang="sv-SE" b="0" i="0" dirty="0" err="1"/>
              <a:t>of</a:t>
            </a:r>
            <a:r>
              <a:rPr lang="sv-SE" b="0" i="0" dirty="0"/>
              <a:t> the </a:t>
            </a:r>
            <a:r>
              <a:rPr lang="sv-SE" b="0" i="0" dirty="0" err="1"/>
              <a:t>displaced</a:t>
            </a:r>
            <a:r>
              <a:rPr lang="sv-SE" b="0" i="0" dirty="0"/>
              <a:t> persons </a:t>
            </a:r>
            <a:r>
              <a:rPr lang="sv-SE" b="0" i="0" dirty="0" err="1"/>
              <a:t>who</a:t>
            </a:r>
            <a:r>
              <a:rPr lang="sv-SE" b="0" i="0" dirty="0"/>
              <a:t> </a:t>
            </a:r>
            <a:r>
              <a:rPr lang="sv-SE" b="0" i="0" dirty="0" err="1"/>
              <a:t>have</a:t>
            </a:r>
            <a:r>
              <a:rPr lang="sv-SE" b="0" i="0" dirty="0"/>
              <a:t> </a:t>
            </a:r>
            <a:r>
              <a:rPr lang="sv-SE" b="0" i="0" dirty="0" err="1"/>
              <a:t>crossed</a:t>
            </a:r>
            <a:r>
              <a:rPr lang="sv-SE" b="0" i="0" dirty="0"/>
              <a:t> a country </a:t>
            </a:r>
            <a:r>
              <a:rPr lang="sv-SE" b="0" i="0" dirty="0" err="1"/>
              <a:t>border</a:t>
            </a:r>
            <a:r>
              <a:rPr lang="sv-SE" b="0" i="0" dirty="0"/>
              <a:t> </a:t>
            </a:r>
            <a:r>
              <a:rPr lang="sv-SE" b="0" i="0" dirty="0" err="1"/>
              <a:t>originate</a:t>
            </a:r>
            <a:r>
              <a:rPr lang="sv-SE" b="0" i="0" dirty="0"/>
              <a:t> from </a:t>
            </a:r>
            <a:r>
              <a:rPr lang="sv-SE" b="0" i="0" dirty="0" err="1"/>
              <a:t>only</a:t>
            </a:r>
            <a:r>
              <a:rPr lang="sv-SE" b="0" i="0" dirty="0"/>
              <a:t> </a:t>
            </a:r>
            <a:r>
              <a:rPr lang="sv-SE" b="0" i="0" dirty="0" err="1"/>
              <a:t>five</a:t>
            </a:r>
            <a:r>
              <a:rPr lang="sv-SE" b="0" i="0" dirty="0"/>
              <a:t> </a:t>
            </a:r>
            <a:r>
              <a:rPr lang="sv-SE" b="0" i="0" dirty="0" err="1"/>
              <a:t>countries</a:t>
            </a:r>
            <a:r>
              <a:rPr lang="sv-SE" b="0" i="0" dirty="0"/>
              <a:t>: </a:t>
            </a:r>
            <a:r>
              <a:rPr lang="sv-SE" b="0" i="0" dirty="0" err="1"/>
              <a:t>Syria</a:t>
            </a:r>
            <a:r>
              <a:rPr lang="sv-SE" b="0" i="0" dirty="0"/>
              <a:t>, Venezuela, Afghanistan, South Sudan and Myanmar.</a:t>
            </a:r>
          </a:p>
          <a:p>
            <a:pPr marL="628650" lvl="1" indent="-171450" algn="just">
              <a:spcAft>
                <a:spcPts val="600"/>
              </a:spcAft>
              <a:buFont typeface="Arial" panose="020B0604020202020204" pitchFamily="34" charset="0"/>
              <a:buChar char="•"/>
            </a:pPr>
            <a:endParaRPr lang="sv-SE" b="0" i="0" dirty="0"/>
          </a:p>
          <a:p>
            <a:pPr marL="0" lvl="0" indent="0" algn="just">
              <a:spcAft>
                <a:spcPts val="600"/>
              </a:spcAft>
              <a:buFont typeface="Arial" panose="020B0604020202020204" pitchFamily="34" charset="0"/>
              <a:buNone/>
            </a:pPr>
            <a:r>
              <a:rPr lang="sv-SE" b="0" i="0" dirty="0" err="1"/>
              <a:t>While</a:t>
            </a:r>
            <a:r>
              <a:rPr lang="sv-SE" b="0" i="0" dirty="0"/>
              <a:t> the </a:t>
            </a:r>
            <a:r>
              <a:rPr lang="sv-SE" b="0" i="0" dirty="0" err="1"/>
              <a:t>above</a:t>
            </a:r>
            <a:r>
              <a:rPr lang="sv-SE" b="0" i="0" dirty="0"/>
              <a:t> </a:t>
            </a:r>
            <a:r>
              <a:rPr lang="sv-SE" b="0" i="0" dirty="0" err="1"/>
              <a:t>numbers</a:t>
            </a:r>
            <a:r>
              <a:rPr lang="sv-SE" b="0" i="0" dirty="0"/>
              <a:t> </a:t>
            </a:r>
            <a:r>
              <a:rPr lang="sv-SE" b="0" i="0" dirty="0" err="1"/>
              <a:t>are</a:t>
            </a:r>
            <a:r>
              <a:rPr lang="sv-SE" b="0" i="0" dirty="0"/>
              <a:t> </a:t>
            </a:r>
            <a:r>
              <a:rPr lang="sv-SE" b="0" i="0" dirty="0" err="1"/>
              <a:t>specific</a:t>
            </a:r>
            <a:r>
              <a:rPr lang="sv-SE" b="0" i="0" dirty="0"/>
              <a:t> to 2020, </a:t>
            </a:r>
            <a:r>
              <a:rPr lang="sv-SE" b="0" i="0" dirty="0" err="1"/>
              <a:t>they</a:t>
            </a:r>
            <a:r>
              <a:rPr lang="sv-SE" b="0" i="0" dirty="0"/>
              <a:t> </a:t>
            </a:r>
            <a:r>
              <a:rPr lang="sv-SE" b="0" i="0" dirty="0" err="1"/>
              <a:t>give</a:t>
            </a:r>
            <a:r>
              <a:rPr lang="sv-SE" b="0" i="0" dirty="0"/>
              <a:t> an </a:t>
            </a:r>
            <a:r>
              <a:rPr lang="sv-SE" b="0" i="0" dirty="0" err="1"/>
              <a:t>idea</a:t>
            </a:r>
            <a:r>
              <a:rPr lang="sv-SE" b="0" i="0" dirty="0"/>
              <a:t> </a:t>
            </a:r>
            <a:r>
              <a:rPr lang="sv-SE" b="0" i="0" dirty="0" err="1"/>
              <a:t>of</a:t>
            </a:r>
            <a:r>
              <a:rPr lang="sv-SE" b="0" i="0" dirty="0"/>
              <a:t> </a:t>
            </a:r>
            <a:r>
              <a:rPr lang="sv-SE" b="0" i="0" dirty="0" err="1"/>
              <a:t>current</a:t>
            </a:r>
            <a:r>
              <a:rPr lang="sv-SE" b="0" i="0" dirty="0"/>
              <a:t> </a:t>
            </a:r>
            <a:r>
              <a:rPr lang="sv-SE" b="0" i="0" dirty="0" err="1"/>
              <a:t>displacement</a:t>
            </a:r>
            <a:r>
              <a:rPr lang="sv-SE" b="0" i="0" dirty="0"/>
              <a:t> trends. If </a:t>
            </a:r>
            <a:r>
              <a:rPr lang="sv-SE" b="0" i="0" dirty="0" err="1"/>
              <a:t>we</a:t>
            </a:r>
            <a:r>
              <a:rPr lang="sv-SE" b="0" i="0" dirty="0"/>
              <a:t> </a:t>
            </a:r>
            <a:r>
              <a:rPr lang="sv-SE" b="0" i="0" dirty="0" err="1"/>
              <a:t>mentioned</a:t>
            </a:r>
            <a:r>
              <a:rPr lang="sv-SE" b="0" i="0" dirty="0"/>
              <a:t> in </a:t>
            </a:r>
            <a:r>
              <a:rPr lang="sv-SE" b="0" i="0" dirty="0" err="1"/>
              <a:t>Module</a:t>
            </a:r>
            <a:r>
              <a:rPr lang="sv-SE" b="0" i="0" dirty="0"/>
              <a:t> 1 </a:t>
            </a:r>
            <a:r>
              <a:rPr lang="sv-SE" b="0" i="0" dirty="0" err="1"/>
              <a:t>that</a:t>
            </a:r>
            <a:r>
              <a:rPr lang="sv-SE" b="0" i="0" dirty="0"/>
              <a:t> the absolute </a:t>
            </a:r>
            <a:r>
              <a:rPr lang="sv-SE" b="0" i="0" dirty="0" err="1"/>
              <a:t>number</a:t>
            </a:r>
            <a:r>
              <a:rPr lang="sv-SE" b="0" i="0" dirty="0"/>
              <a:t> </a:t>
            </a:r>
            <a:r>
              <a:rPr lang="sv-SE" b="0" i="0" dirty="0" err="1"/>
              <a:t>of</a:t>
            </a:r>
            <a:r>
              <a:rPr lang="sv-SE" b="0" i="0" dirty="0"/>
              <a:t> migrants overall has risen </a:t>
            </a:r>
            <a:r>
              <a:rPr lang="sv-SE" b="0" i="0" dirty="0" err="1"/>
              <a:t>slightly</a:t>
            </a:r>
            <a:r>
              <a:rPr lang="sv-SE" b="0" i="0" dirty="0"/>
              <a:t> over </a:t>
            </a:r>
            <a:r>
              <a:rPr lang="sv-SE" b="0" i="0" dirty="0" err="1"/>
              <a:t>time</a:t>
            </a:r>
            <a:r>
              <a:rPr lang="sv-SE" b="0" i="0" dirty="0"/>
              <a:t>, the absolute </a:t>
            </a:r>
            <a:r>
              <a:rPr lang="sv-SE" b="0" i="0" dirty="0" err="1"/>
              <a:t>numbers</a:t>
            </a:r>
            <a:r>
              <a:rPr lang="sv-SE" b="0" i="0" dirty="0"/>
              <a:t> </a:t>
            </a:r>
            <a:r>
              <a:rPr lang="sv-SE" b="0" i="0" dirty="0" err="1"/>
              <a:t>of</a:t>
            </a:r>
            <a:r>
              <a:rPr lang="sv-SE" b="0" i="0" dirty="0"/>
              <a:t> </a:t>
            </a:r>
            <a:r>
              <a:rPr lang="sv-SE" b="0" i="0" dirty="0" err="1"/>
              <a:t>displaced</a:t>
            </a:r>
            <a:r>
              <a:rPr lang="sv-SE" b="0" i="0" dirty="0"/>
              <a:t> persons </a:t>
            </a:r>
            <a:r>
              <a:rPr lang="sv-SE" b="0" i="0" dirty="0" err="1"/>
              <a:t>have</a:t>
            </a:r>
            <a:r>
              <a:rPr lang="sv-SE" b="0" i="0" dirty="0"/>
              <a:t> </a:t>
            </a:r>
            <a:r>
              <a:rPr lang="sv-SE" b="0" i="0" dirty="0" err="1"/>
              <a:t>experienced</a:t>
            </a:r>
            <a:r>
              <a:rPr lang="sv-SE" b="0" i="0" dirty="0"/>
              <a:t> an </a:t>
            </a:r>
            <a:r>
              <a:rPr lang="sv-SE" b="0" i="0" dirty="0" err="1"/>
              <a:t>even</a:t>
            </a:r>
            <a:r>
              <a:rPr lang="sv-SE" b="0" i="0" dirty="0"/>
              <a:t> </a:t>
            </a:r>
            <a:r>
              <a:rPr lang="sv-SE" b="0" i="0" dirty="0" err="1"/>
              <a:t>sharper</a:t>
            </a:r>
            <a:r>
              <a:rPr lang="sv-SE" b="0" i="0" dirty="0"/>
              <a:t> </a:t>
            </a:r>
            <a:r>
              <a:rPr lang="sv-SE" b="0" i="0" dirty="0" err="1"/>
              <a:t>increase</a:t>
            </a:r>
            <a:r>
              <a:rPr lang="sv-SE" b="0" i="0" dirty="0"/>
              <a:t>. In </a:t>
            </a:r>
            <a:r>
              <a:rPr lang="sv-SE" b="0" i="0" dirty="0" err="1"/>
              <a:t>fact</a:t>
            </a:r>
            <a:r>
              <a:rPr lang="sv-SE" b="0" i="0" dirty="0"/>
              <a:t>, </a:t>
            </a:r>
            <a:r>
              <a:rPr lang="sv-SE" b="0" i="0" dirty="0" err="1"/>
              <a:t>today’s</a:t>
            </a:r>
            <a:r>
              <a:rPr lang="sv-SE" b="0" i="0" dirty="0"/>
              <a:t> </a:t>
            </a:r>
            <a:r>
              <a:rPr lang="sv-SE" b="0" i="0" dirty="0" err="1"/>
              <a:t>numbers</a:t>
            </a:r>
            <a:r>
              <a:rPr lang="sv-SE" b="0" i="0" dirty="0"/>
              <a:t> </a:t>
            </a:r>
            <a:r>
              <a:rPr lang="sv-SE" b="0" i="0" dirty="0" err="1"/>
              <a:t>of</a:t>
            </a:r>
            <a:r>
              <a:rPr lang="sv-SE" b="0" i="0" dirty="0"/>
              <a:t> </a:t>
            </a:r>
            <a:r>
              <a:rPr lang="sv-SE" b="0" i="0" dirty="0" err="1"/>
              <a:t>displaced</a:t>
            </a:r>
            <a:r>
              <a:rPr lang="sv-SE" b="0" i="0" dirty="0"/>
              <a:t> persons </a:t>
            </a:r>
            <a:r>
              <a:rPr lang="sv-SE" b="0" i="0" dirty="0" err="1"/>
              <a:t>are</a:t>
            </a:r>
            <a:r>
              <a:rPr lang="sv-SE" b="0" i="0" dirty="0"/>
              <a:t> </a:t>
            </a:r>
            <a:r>
              <a:rPr lang="sv-SE" b="0" i="0" dirty="0" err="1"/>
              <a:t>more</a:t>
            </a:r>
            <a:r>
              <a:rPr lang="sv-SE" b="0" i="0" dirty="0"/>
              <a:t> </a:t>
            </a:r>
            <a:r>
              <a:rPr lang="sv-SE" b="0" i="0" dirty="0" err="1"/>
              <a:t>than</a:t>
            </a:r>
            <a:r>
              <a:rPr lang="sv-SE" b="0" i="0" dirty="0"/>
              <a:t> double the </a:t>
            </a:r>
            <a:r>
              <a:rPr lang="sv-SE" b="0" i="0" dirty="0" err="1"/>
              <a:t>level</a:t>
            </a:r>
            <a:r>
              <a:rPr lang="sv-SE" b="0" i="0" dirty="0"/>
              <a:t> a </a:t>
            </a:r>
            <a:r>
              <a:rPr lang="sv-SE" b="0" i="0" dirty="0" err="1"/>
              <a:t>decade</a:t>
            </a:r>
            <a:r>
              <a:rPr lang="sv-SE" b="0" i="0" dirty="0"/>
              <a:t> </a:t>
            </a:r>
            <a:r>
              <a:rPr lang="sv-SE" b="0" i="0" dirty="0" err="1"/>
              <a:t>ago</a:t>
            </a:r>
            <a:r>
              <a:rPr lang="sv-SE" b="0" i="0" dirty="0"/>
              <a:t> (in 2010, 41 million persons </a:t>
            </a:r>
            <a:r>
              <a:rPr lang="sv-SE" b="0" i="0" dirty="0" err="1"/>
              <a:t>were</a:t>
            </a:r>
            <a:r>
              <a:rPr lang="sv-SE" b="0" i="0" dirty="0"/>
              <a:t> </a:t>
            </a:r>
            <a:r>
              <a:rPr lang="sv-SE" b="0" i="0" dirty="0" err="1"/>
              <a:t>counted</a:t>
            </a:r>
            <a:r>
              <a:rPr lang="sv-SE" b="0" i="0" dirty="0"/>
              <a:t> as </a:t>
            </a:r>
            <a:r>
              <a:rPr lang="sv-SE" b="0" i="0" dirty="0" err="1"/>
              <a:t>forcibly</a:t>
            </a:r>
            <a:r>
              <a:rPr lang="sv-SE" b="0" i="0" dirty="0"/>
              <a:t> </a:t>
            </a:r>
            <a:r>
              <a:rPr lang="sv-SE" b="0" i="0" dirty="0" err="1"/>
              <a:t>displaced</a:t>
            </a:r>
            <a:r>
              <a:rPr lang="sv-SE" b="0" i="0" dirty="0"/>
              <a:t>).</a:t>
            </a:r>
            <a:r>
              <a:rPr lang="sv-SE" b="0" i="0" baseline="30000" dirty="0"/>
              <a:t>16</a:t>
            </a:r>
            <a:r>
              <a:rPr lang="sv-SE" b="0" i="0" dirty="0"/>
              <a:t> </a:t>
            </a:r>
            <a:r>
              <a:rPr lang="sv-SE" b="0" i="0" dirty="0" err="1"/>
              <a:t>This</a:t>
            </a:r>
            <a:r>
              <a:rPr lang="sv-SE" b="0" i="0" dirty="0"/>
              <a:t> </a:t>
            </a:r>
            <a:r>
              <a:rPr lang="sv-SE" b="0" i="0" dirty="0" err="1"/>
              <a:t>means</a:t>
            </a:r>
            <a:r>
              <a:rPr lang="sv-SE" b="0" i="0" dirty="0"/>
              <a:t> </a:t>
            </a:r>
            <a:r>
              <a:rPr lang="sv-SE" b="0" i="0" dirty="0" err="1"/>
              <a:t>that</a:t>
            </a:r>
            <a:r>
              <a:rPr lang="sv-SE" b="0" i="0" dirty="0"/>
              <a:t> the proportion </a:t>
            </a:r>
            <a:r>
              <a:rPr lang="sv-SE" b="0" i="0" dirty="0" err="1"/>
              <a:t>of</a:t>
            </a:r>
            <a:r>
              <a:rPr lang="sv-SE" b="0" i="0" dirty="0"/>
              <a:t> </a:t>
            </a:r>
            <a:r>
              <a:rPr lang="sv-SE" b="0" i="0" dirty="0" err="1"/>
              <a:t>displaced</a:t>
            </a:r>
            <a:r>
              <a:rPr lang="sv-SE" b="0" i="0" dirty="0"/>
              <a:t> persons to the rest </a:t>
            </a:r>
            <a:r>
              <a:rPr lang="sv-SE" b="0" i="0" dirty="0" err="1"/>
              <a:t>of</a:t>
            </a:r>
            <a:r>
              <a:rPr lang="sv-SE" b="0" i="0" dirty="0"/>
              <a:t> the population </a:t>
            </a:r>
            <a:r>
              <a:rPr lang="sv-SE" b="0" i="0" dirty="0" err="1"/>
              <a:t>now</a:t>
            </a:r>
            <a:r>
              <a:rPr lang="sv-SE" b="0" i="0" dirty="0"/>
              <a:t> is 1 in 95, as </a:t>
            </a:r>
            <a:r>
              <a:rPr lang="sv-SE" b="0" i="0" dirty="0" err="1"/>
              <a:t>compared</a:t>
            </a:r>
            <a:r>
              <a:rPr lang="sv-SE" b="0" i="0" dirty="0"/>
              <a:t> </a:t>
            </a:r>
            <a:r>
              <a:rPr lang="sv-SE" b="0" i="0" dirty="0" err="1"/>
              <a:t>with</a:t>
            </a:r>
            <a:r>
              <a:rPr lang="sv-SE" b="0" i="0" dirty="0"/>
              <a:t> 1 in 159 in 2010. A </a:t>
            </a:r>
            <a:r>
              <a:rPr lang="sv-SE" b="0" i="0" dirty="0" err="1"/>
              <a:t>number</a:t>
            </a:r>
            <a:r>
              <a:rPr lang="sv-SE" b="0" i="0" dirty="0"/>
              <a:t> </a:t>
            </a:r>
            <a:r>
              <a:rPr lang="sv-SE" b="0" i="0" dirty="0" err="1"/>
              <a:t>of</a:t>
            </a:r>
            <a:r>
              <a:rPr lang="sv-SE" b="0" i="0" dirty="0"/>
              <a:t> </a:t>
            </a:r>
            <a:r>
              <a:rPr lang="sv-SE" b="0" i="0" dirty="0" err="1"/>
              <a:t>crises</a:t>
            </a:r>
            <a:r>
              <a:rPr lang="sv-SE" b="0" i="0" dirty="0"/>
              <a:t> </a:t>
            </a:r>
            <a:r>
              <a:rPr lang="sv-SE" b="0" i="0" dirty="0" err="1"/>
              <a:t>have</a:t>
            </a:r>
            <a:r>
              <a:rPr lang="sv-SE" b="0" i="0" dirty="0"/>
              <a:t> </a:t>
            </a:r>
            <a:r>
              <a:rPr lang="sv-SE" b="0" i="0" dirty="0" err="1"/>
              <a:t>contributed</a:t>
            </a:r>
            <a:r>
              <a:rPr lang="sv-SE" b="0" i="0" dirty="0"/>
              <a:t> to </a:t>
            </a:r>
            <a:r>
              <a:rPr lang="sv-SE" b="0" i="0" dirty="0" err="1"/>
              <a:t>this</a:t>
            </a:r>
            <a:r>
              <a:rPr lang="sv-SE" b="0" i="0" dirty="0"/>
              <a:t> </a:t>
            </a:r>
            <a:r>
              <a:rPr lang="sv-SE" b="0" i="0" dirty="0" err="1"/>
              <a:t>drastic</a:t>
            </a:r>
            <a:r>
              <a:rPr lang="sv-SE" b="0" i="0" dirty="0"/>
              <a:t> </a:t>
            </a:r>
            <a:r>
              <a:rPr lang="sv-SE" b="0" i="0" dirty="0" err="1"/>
              <a:t>increase</a:t>
            </a:r>
            <a:r>
              <a:rPr lang="sv-SE" b="0" i="0" dirty="0"/>
              <a:t> in </a:t>
            </a:r>
            <a:r>
              <a:rPr lang="sv-SE" b="0" i="0" dirty="0" err="1"/>
              <a:t>displacement</a:t>
            </a:r>
            <a:r>
              <a:rPr lang="sv-SE" b="0" i="0" dirty="0"/>
              <a:t>: </a:t>
            </a:r>
            <a:r>
              <a:rPr lang="sv-SE" sz="1200" b="0" i="0" kern="1200" dirty="0">
                <a:solidFill>
                  <a:schemeClr val="tx1"/>
                </a:solidFill>
                <a:effectLst/>
                <a:latin typeface="+mn-lt"/>
                <a:ea typeface="+mn-ea"/>
                <a:cs typeface="+mn-cs"/>
              </a:rPr>
              <a:t>the Syrian Arab </a:t>
            </a:r>
            <a:r>
              <a:rPr lang="sv-SE" sz="1200" b="0" i="0" kern="1200" dirty="0" err="1">
                <a:solidFill>
                  <a:schemeClr val="tx1"/>
                </a:solidFill>
                <a:effectLst/>
                <a:latin typeface="+mn-lt"/>
                <a:ea typeface="+mn-ea"/>
                <a:cs typeface="+mn-cs"/>
              </a:rPr>
              <a:t>Republic</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which</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now</a:t>
            </a:r>
            <a:r>
              <a:rPr lang="sv-SE" sz="1200" b="0" i="0" kern="1200" dirty="0">
                <a:solidFill>
                  <a:schemeClr val="tx1"/>
                </a:solidFill>
                <a:effectLst/>
                <a:latin typeface="+mn-lt"/>
                <a:ea typeface="+mn-ea"/>
                <a:cs typeface="+mn-cs"/>
              </a:rPr>
              <a:t> is stretching </a:t>
            </a:r>
            <a:r>
              <a:rPr lang="sv-SE" sz="1200" b="0" i="0" kern="1200" dirty="0" err="1">
                <a:solidFill>
                  <a:schemeClr val="tx1"/>
                </a:solidFill>
                <a:effectLst/>
                <a:latin typeface="+mn-lt"/>
                <a:ea typeface="+mn-ea"/>
                <a:cs typeface="+mn-cs"/>
              </a:rPr>
              <a:t>into</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its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tenth</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year</a:t>
            </a:r>
            <a:r>
              <a:rPr lang="sv-SE" sz="1200" b="0" i="0" kern="1200" dirty="0">
                <a:solidFill>
                  <a:schemeClr val="tx1"/>
                </a:solidFill>
                <a:effectLst/>
                <a:latin typeface="+mn-lt"/>
                <a:ea typeface="+mn-ea"/>
                <a:cs typeface="+mn-cs"/>
              </a:rPr>
              <a:t>; the </a:t>
            </a:r>
            <a:r>
              <a:rPr lang="sv-SE" sz="1200" b="0" i="0" kern="1200" dirty="0" err="1">
                <a:solidFill>
                  <a:schemeClr val="tx1"/>
                </a:solidFill>
                <a:effectLst/>
                <a:latin typeface="+mn-lt"/>
                <a:ea typeface="+mn-ea"/>
                <a:cs typeface="+mn-cs"/>
              </a:rPr>
              <a:t>Bolivarian</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Republic</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of</a:t>
            </a:r>
            <a:r>
              <a:rPr lang="sv-SE" sz="1200" b="0" i="0" kern="1200" dirty="0">
                <a:solidFill>
                  <a:schemeClr val="tx1"/>
                </a:solidFill>
                <a:effectLst/>
                <a:latin typeface="+mn-lt"/>
                <a:ea typeface="+mn-ea"/>
                <a:cs typeface="+mn-cs"/>
              </a:rPr>
              <a:t> Venezuela; the Sahel region </a:t>
            </a:r>
            <a:r>
              <a:rPr lang="sv-SE" sz="1200" b="0" i="0" kern="1200" dirty="0" err="1">
                <a:solidFill>
                  <a:schemeClr val="tx1"/>
                </a:solidFill>
                <a:effectLst/>
                <a:latin typeface="+mn-lt"/>
                <a:ea typeface="+mn-ea"/>
                <a:cs typeface="+mn-cs"/>
              </a:rPr>
              <a:t>of</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Africa</a:t>
            </a:r>
            <a:r>
              <a:rPr lang="sv-SE" sz="1200" b="0" i="0" kern="1200" dirty="0">
                <a:solidFill>
                  <a:schemeClr val="tx1"/>
                </a:solidFill>
                <a:effectLst/>
                <a:latin typeface="+mn-lt"/>
                <a:ea typeface="+mn-ea"/>
                <a:cs typeface="+mn-cs"/>
              </a:rPr>
              <a:t>; Afghanistan; Somalia; </a:t>
            </a:r>
            <a:r>
              <a:rPr lang="sv-SE" sz="1200" b="0" i="0" kern="1200" dirty="0" err="1">
                <a:solidFill>
                  <a:schemeClr val="tx1"/>
                </a:solidFill>
                <a:effectLst/>
                <a:latin typeface="+mn-lt"/>
                <a:ea typeface="+mn-ea"/>
                <a:cs typeface="+mn-cs"/>
              </a:rPr>
              <a:t>Ethiopia</a:t>
            </a:r>
            <a:r>
              <a:rPr lang="sv-SE" sz="1200" b="0" i="0" kern="1200" dirty="0">
                <a:solidFill>
                  <a:schemeClr val="tx1"/>
                </a:solidFill>
                <a:effectLst/>
                <a:latin typeface="+mn-lt"/>
                <a:ea typeface="+mn-ea"/>
                <a:cs typeface="+mn-cs"/>
              </a:rPr>
              <a:t>; Yemen; the </a:t>
            </a:r>
            <a:r>
              <a:rPr lang="sv-SE" sz="1200" b="0" i="0" kern="1200" dirty="0" err="1">
                <a:solidFill>
                  <a:schemeClr val="tx1"/>
                </a:solidFill>
                <a:effectLst/>
                <a:latin typeface="+mn-lt"/>
                <a:ea typeface="+mn-ea"/>
                <a:cs typeface="+mn-cs"/>
              </a:rPr>
              <a:t>Democratic</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Republic</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of</a:t>
            </a:r>
            <a:r>
              <a:rPr lang="sv-SE" sz="1200" b="0" i="0" kern="1200" dirty="0">
                <a:solidFill>
                  <a:schemeClr val="tx1"/>
                </a:solidFill>
                <a:effectLst/>
                <a:latin typeface="+mn-lt"/>
                <a:ea typeface="+mn-ea"/>
                <a:cs typeface="+mn-cs"/>
              </a:rPr>
              <a:t> Congo; </a:t>
            </a:r>
            <a:r>
              <a:rPr lang="sv-SE" sz="1200" b="0" i="0" kern="1200" dirty="0" err="1">
                <a:solidFill>
                  <a:schemeClr val="tx1"/>
                </a:solidFill>
                <a:effectLst/>
                <a:latin typeface="+mn-lt"/>
                <a:ea typeface="+mn-ea"/>
                <a:cs typeface="+mn-cs"/>
              </a:rPr>
              <a:t>Mozambique</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Ukraine</a:t>
            </a:r>
            <a:r>
              <a:rPr lang="sv-SE" sz="1200" b="0" i="0" kern="1200" dirty="0">
                <a:solidFill>
                  <a:schemeClr val="tx1"/>
                </a:solidFill>
                <a:effectLst/>
                <a:latin typeface="+mn-lt"/>
                <a:ea typeface="+mn-ea"/>
                <a:cs typeface="+mn-cs"/>
              </a:rPr>
              <a:t>; and </a:t>
            </a:r>
            <a:r>
              <a:rPr lang="sv-SE" sz="1200" b="0" i="0" kern="1200" dirty="0" err="1">
                <a:solidFill>
                  <a:schemeClr val="tx1"/>
                </a:solidFill>
                <a:effectLst/>
                <a:latin typeface="+mn-lt"/>
                <a:ea typeface="+mn-ea"/>
                <a:cs typeface="+mn-cs"/>
              </a:rPr>
              <a:t>hostilities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between</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Armenia</a:t>
            </a:r>
            <a:r>
              <a:rPr lang="sv-SE" sz="1200" b="0" i="0" kern="1200" dirty="0">
                <a:solidFill>
                  <a:schemeClr val="tx1"/>
                </a:solidFill>
                <a:effectLst/>
                <a:latin typeface="+mn-lt"/>
                <a:ea typeface="+mn-ea"/>
                <a:cs typeface="+mn-cs"/>
              </a:rPr>
              <a:t> and Azerbaijan.</a:t>
            </a:r>
            <a:r>
              <a:rPr lang="sv-SE" sz="1200" b="0" i="0" kern="1200" baseline="30000" dirty="0">
                <a:solidFill>
                  <a:schemeClr val="tx1"/>
                </a:solidFill>
                <a:effectLst/>
                <a:latin typeface="+mn-lt"/>
                <a:ea typeface="+mn-ea"/>
                <a:cs typeface="+mn-cs"/>
              </a:rPr>
              <a:t>17 </a:t>
            </a:r>
            <a:r>
              <a:rPr lang="sv-SE" sz="1200" b="0" i="0" kern="1200" dirty="0" err="1">
                <a:solidFill>
                  <a:schemeClr val="tx1"/>
                </a:solidFill>
                <a:effectLst/>
                <a:latin typeface="+mn-lt"/>
                <a:ea typeface="+mn-ea"/>
                <a:cs typeface="+mn-cs"/>
              </a:rPr>
              <a:t>Displacement</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thus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occurs</a:t>
            </a:r>
            <a:r>
              <a:rPr lang="sv-SE" sz="1200" b="0" i="0" kern="1200" dirty="0">
                <a:solidFill>
                  <a:schemeClr val="tx1"/>
                </a:solidFill>
                <a:effectLst/>
                <a:latin typeface="+mn-lt"/>
                <a:ea typeface="+mn-ea"/>
                <a:cs typeface="+mn-cs"/>
              </a:rPr>
              <a:t> in all the </a:t>
            </a:r>
            <a:r>
              <a:rPr lang="sv-SE" sz="1200" b="0" i="0" kern="1200" dirty="0" err="1">
                <a:solidFill>
                  <a:schemeClr val="tx1"/>
                </a:solidFill>
                <a:effectLst/>
                <a:latin typeface="+mn-lt"/>
                <a:ea typeface="+mn-ea"/>
                <a:cs typeface="+mn-cs"/>
              </a:rPr>
              <a:t>corners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of</a:t>
            </a:r>
            <a:r>
              <a:rPr lang="sv-SE" sz="1200" b="0" i="0" kern="1200" dirty="0">
                <a:solidFill>
                  <a:schemeClr val="tx1"/>
                </a:solidFill>
                <a:effectLst/>
                <a:latin typeface="+mn-lt"/>
                <a:ea typeface="+mn-ea"/>
                <a:cs typeface="+mn-cs"/>
              </a:rPr>
              <a:t> the </a:t>
            </a:r>
            <a:r>
              <a:rPr lang="sv-SE" sz="1200" b="0" i="0" kern="1200" dirty="0" err="1">
                <a:solidFill>
                  <a:schemeClr val="tx1"/>
                </a:solidFill>
                <a:effectLst/>
                <a:latin typeface="+mn-lt"/>
                <a:ea typeface="+mn-ea"/>
                <a:cs typeface="+mn-cs"/>
              </a:rPr>
              <a:t>world</a:t>
            </a:r>
            <a:r>
              <a:rPr lang="sv-SE" sz="1200" b="0" i="0" kern="1200" dirty="0">
                <a:solidFill>
                  <a:schemeClr val="tx1"/>
                </a:solidFill>
                <a:effectLst/>
                <a:latin typeface="+mn-lt"/>
                <a:ea typeface="+mn-ea"/>
                <a:cs typeface="+mn-cs"/>
              </a:rPr>
              <a:t>. </a:t>
            </a:r>
          </a:p>
          <a:p>
            <a:pPr marL="0" lvl="0" indent="0" algn="just">
              <a:spcAft>
                <a:spcPts val="600"/>
              </a:spcAft>
              <a:buFont typeface="Arial" panose="020B0604020202020204" pitchFamily="34" charset="0"/>
              <a:buNone/>
            </a:pPr>
            <a:endParaRPr lang="sv-SE" sz="1200" b="0" i="0" kern="1200" dirty="0">
              <a:solidFill>
                <a:schemeClr val="tx1"/>
              </a:solidFill>
              <a:effectLst/>
              <a:latin typeface="+mn-lt"/>
              <a:ea typeface="+mn-ea"/>
              <a:cs typeface="+mn-cs"/>
            </a:endParaRPr>
          </a:p>
          <a:p>
            <a:pPr marL="0" lvl="0" indent="0" algn="just">
              <a:spcAft>
                <a:spcPts val="600"/>
              </a:spcAft>
              <a:buFont typeface="Arial" panose="020B0604020202020204" pitchFamily="34" charset="0"/>
              <a:buNone/>
            </a:pPr>
            <a:r>
              <a:rPr lang="sv-SE" sz="1200" b="0" i="0" kern="1200" dirty="0">
                <a:solidFill>
                  <a:schemeClr val="tx1"/>
                </a:solidFill>
                <a:effectLst/>
                <a:latin typeface="+mn-lt"/>
                <a:ea typeface="+mn-ea"/>
                <a:cs typeface="+mn-cs"/>
              </a:rPr>
              <a:t>The </a:t>
            </a:r>
            <a:r>
              <a:rPr lang="sv-SE" sz="1200" b="0" i="0" kern="1200" dirty="0" err="1">
                <a:solidFill>
                  <a:schemeClr val="tx1"/>
                </a:solidFill>
                <a:effectLst/>
                <a:latin typeface="+mn-lt"/>
                <a:ea typeface="+mn-ea"/>
                <a:cs typeface="+mn-cs"/>
              </a:rPr>
              <a:t>above</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visuals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showcase</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some</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of</a:t>
            </a:r>
            <a:r>
              <a:rPr lang="sv-SE" sz="1200" b="0" i="0" kern="1200" dirty="0">
                <a:solidFill>
                  <a:schemeClr val="tx1"/>
                </a:solidFill>
                <a:effectLst/>
                <a:latin typeface="+mn-lt"/>
                <a:ea typeface="+mn-ea"/>
                <a:cs typeface="+mn-cs"/>
              </a:rPr>
              <a:t> the information and data </a:t>
            </a:r>
            <a:r>
              <a:rPr lang="sv-SE" sz="1200" b="0" i="0" kern="1200" dirty="0" err="1">
                <a:solidFill>
                  <a:schemeClr val="tx1"/>
                </a:solidFill>
                <a:effectLst/>
                <a:latin typeface="+mn-lt"/>
                <a:ea typeface="+mn-ea"/>
                <a:cs typeface="+mn-cs"/>
              </a:rPr>
              <a:t>that</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can</a:t>
            </a:r>
            <a:r>
              <a:rPr lang="sv-SE" sz="1200" b="0" i="0" kern="1200" dirty="0">
                <a:solidFill>
                  <a:schemeClr val="tx1"/>
                </a:solidFill>
                <a:effectLst/>
                <a:latin typeface="+mn-lt"/>
                <a:ea typeface="+mn-ea"/>
                <a:cs typeface="+mn-cs"/>
              </a:rPr>
              <a:t> be </a:t>
            </a:r>
            <a:r>
              <a:rPr lang="sv-SE" sz="1200" b="0" i="0" kern="1200" dirty="0" err="1">
                <a:solidFill>
                  <a:schemeClr val="tx1"/>
                </a:solidFill>
                <a:effectLst/>
                <a:latin typeface="+mn-lt"/>
                <a:ea typeface="+mn-ea"/>
                <a:cs typeface="+mn-cs"/>
              </a:rPr>
              <a:t>accessed</a:t>
            </a:r>
            <a:r>
              <a:rPr lang="sv-SE" sz="1200" b="0" i="0" kern="1200" dirty="0">
                <a:solidFill>
                  <a:schemeClr val="tx1"/>
                </a:solidFill>
                <a:effectLst/>
                <a:latin typeface="+mn-lt"/>
                <a:ea typeface="+mn-ea"/>
                <a:cs typeface="+mn-cs"/>
              </a:rPr>
              <a:t> via the UNHCR </a:t>
            </a:r>
            <a:r>
              <a:rPr lang="sv-SE" sz="1200" b="0" i="0" kern="1200" dirty="0" err="1">
                <a:solidFill>
                  <a:schemeClr val="tx1"/>
                </a:solidFill>
                <a:effectLst/>
                <a:latin typeface="+mn-lt"/>
                <a:ea typeface="+mn-ea"/>
                <a:cs typeface="+mn-cs"/>
              </a:rPr>
              <a:t>website</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with</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regards</a:t>
            </a:r>
            <a:r>
              <a:rPr lang="sv-SE" sz="1200" b="0" i="0" kern="1200" dirty="0">
                <a:solidFill>
                  <a:schemeClr val="tx1"/>
                </a:solidFill>
                <a:effectLst/>
                <a:latin typeface="+mn-lt"/>
                <a:ea typeface="+mn-ea"/>
                <a:cs typeface="+mn-cs"/>
              </a:rPr>
              <a:t> to </a:t>
            </a:r>
            <a:r>
              <a:rPr lang="sv-SE" sz="1200" b="0" i="0" kern="1200" dirty="0" err="1">
                <a:solidFill>
                  <a:schemeClr val="tx1"/>
                </a:solidFill>
                <a:effectLst/>
                <a:latin typeface="+mn-lt"/>
                <a:ea typeface="+mn-ea"/>
                <a:cs typeface="+mn-cs"/>
              </a:rPr>
              <a:t>displacement</a:t>
            </a:r>
            <a:r>
              <a:rPr lang="sv-SE" sz="1200" b="0" i="0" kern="1200" dirty="0">
                <a:solidFill>
                  <a:schemeClr val="tx1"/>
                </a:solidFill>
                <a:effectLst/>
                <a:latin typeface="+mn-lt"/>
                <a:ea typeface="+mn-ea"/>
                <a:cs typeface="+mn-cs"/>
              </a:rPr>
              <a:t>, and </a:t>
            </a:r>
            <a:r>
              <a:rPr lang="sv-SE" sz="1200" b="0" i="0" kern="1200" dirty="0" err="1">
                <a:solidFill>
                  <a:schemeClr val="tx1"/>
                </a:solidFill>
                <a:effectLst/>
                <a:latin typeface="+mn-lt"/>
                <a:ea typeface="+mn-ea"/>
                <a:cs typeface="+mn-cs"/>
              </a:rPr>
              <a:t>which</a:t>
            </a:r>
            <a:r>
              <a:rPr lang="sv-SE" sz="1200" b="0" i="0" kern="1200" dirty="0">
                <a:solidFill>
                  <a:schemeClr val="tx1"/>
                </a:solidFill>
                <a:effectLst/>
                <a:latin typeface="+mn-lt"/>
                <a:ea typeface="+mn-ea"/>
                <a:cs typeface="+mn-cs"/>
              </a:rPr>
              <a:t> is </a:t>
            </a:r>
            <a:r>
              <a:rPr lang="sv-SE" sz="1200" b="0" i="0" kern="1200" dirty="0" err="1">
                <a:solidFill>
                  <a:schemeClr val="tx1"/>
                </a:solidFill>
                <a:effectLst/>
                <a:latin typeface="+mn-lt"/>
                <a:ea typeface="+mn-ea"/>
                <a:cs typeface="+mn-cs"/>
              </a:rPr>
              <a:t>elaborated</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upon</a:t>
            </a:r>
            <a:r>
              <a:rPr lang="sv-SE" sz="1200" b="0" i="0" kern="1200" dirty="0">
                <a:solidFill>
                  <a:schemeClr val="tx1"/>
                </a:solidFill>
                <a:effectLst/>
                <a:latin typeface="+mn-lt"/>
                <a:ea typeface="+mn-ea"/>
                <a:cs typeface="+mn-cs"/>
              </a:rPr>
              <a:t> in </a:t>
            </a:r>
            <a:r>
              <a:rPr lang="sv-SE" sz="1200" b="0" i="0" kern="1200" dirty="0" err="1">
                <a:solidFill>
                  <a:schemeClr val="tx1"/>
                </a:solidFill>
                <a:effectLst/>
                <a:latin typeface="+mn-lt"/>
                <a:ea typeface="+mn-ea"/>
                <a:cs typeface="+mn-cs"/>
              </a:rPr>
              <a:t>more</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detail</a:t>
            </a:r>
            <a:r>
              <a:rPr lang="sv-SE" sz="1200" b="0" i="0" kern="1200" dirty="0">
                <a:solidFill>
                  <a:schemeClr val="tx1"/>
                </a:solidFill>
                <a:effectLst/>
                <a:latin typeface="+mn-lt"/>
                <a:ea typeface="+mn-ea"/>
                <a:cs typeface="+mn-cs"/>
              </a:rPr>
              <a:t> in the UNHCR </a:t>
            </a:r>
            <a:r>
              <a:rPr lang="sv-SE" sz="1200" b="0" i="0" kern="1200" dirty="0" err="1">
                <a:solidFill>
                  <a:schemeClr val="tx1"/>
                </a:solidFill>
                <a:effectLst/>
                <a:latin typeface="+mn-lt"/>
                <a:ea typeface="+mn-ea"/>
                <a:cs typeface="+mn-cs"/>
              </a:rPr>
              <a:t>annual</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report</a:t>
            </a:r>
            <a:r>
              <a:rPr lang="sv-SE" sz="1200" b="0" i="0" kern="1200" dirty="0">
                <a:solidFill>
                  <a:schemeClr val="tx1"/>
                </a:solidFill>
                <a:effectLst/>
                <a:latin typeface="+mn-lt"/>
                <a:ea typeface="+mn-ea"/>
                <a:cs typeface="+mn-cs"/>
              </a:rPr>
              <a:t> on global trends in </a:t>
            </a:r>
            <a:r>
              <a:rPr lang="sv-SE" sz="1200" b="0" i="0" kern="1200" dirty="0" err="1">
                <a:solidFill>
                  <a:schemeClr val="tx1"/>
                </a:solidFill>
                <a:effectLst/>
                <a:latin typeface="+mn-lt"/>
                <a:ea typeface="+mn-ea"/>
                <a:cs typeface="+mn-cs"/>
              </a:rPr>
              <a:t>forced</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displacement</a:t>
            </a:r>
            <a:r>
              <a:rPr lang="sv-SE" sz="1200" b="0" i="0" kern="1200" dirty="0">
                <a:solidFill>
                  <a:schemeClr val="tx1"/>
                </a:solidFill>
                <a:effectLst/>
                <a:latin typeface="+mn-lt"/>
                <a:ea typeface="+mn-ea"/>
                <a:cs typeface="+mn-cs"/>
              </a:rPr>
              <a:t>. </a:t>
            </a:r>
            <a:endParaRPr lang="sv-SE" b="0" i="0" dirty="0"/>
          </a:p>
        </p:txBody>
      </p:sp>
      <p:sp>
        <p:nvSpPr>
          <p:cNvPr id="4" name="Platshållare för bildnummer 3"/>
          <p:cNvSpPr>
            <a:spLocks noGrp="1"/>
          </p:cNvSpPr>
          <p:nvPr>
            <p:ph type="sldNum" sz="quarter" idx="5"/>
          </p:nvPr>
        </p:nvSpPr>
        <p:spPr/>
        <p:txBody>
          <a:bodyPr/>
          <a:lstStyle/>
          <a:p>
            <a:fld id="{1434DF07-D65D-4BAF-A475-0EB9A95F2A5A}" type="slidenum">
              <a:rPr lang="sv-SE" smtClean="0"/>
              <a:t>8</a:t>
            </a:fld>
            <a:endParaRPr lang="sv-SE"/>
          </a:p>
        </p:txBody>
      </p:sp>
    </p:spTree>
    <p:extLst>
      <p:ext uri="{BB962C8B-B14F-4D97-AF65-F5344CB8AC3E}">
        <p14:creationId xmlns:p14="http://schemas.microsoft.com/office/powerpoint/2010/main" val="2495712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mj-lt"/>
              <a:buNone/>
            </a:pPr>
            <a:r>
              <a:rPr lang="sv-SE" b="1" dirty="0" err="1">
                <a:sym typeface="Wingdings" panose="05000000000000000000" pitchFamily="2" charset="2"/>
              </a:rPr>
              <a:t>Frameworks</a:t>
            </a:r>
            <a:r>
              <a:rPr lang="sv-SE" b="1" dirty="0">
                <a:sym typeface="Wingdings" panose="05000000000000000000" pitchFamily="2" charset="2"/>
              </a:rPr>
              <a:t> </a:t>
            </a:r>
            <a:r>
              <a:rPr lang="sv-SE" b="1" dirty="0" err="1">
                <a:sym typeface="Wingdings" panose="05000000000000000000" pitchFamily="2" charset="2"/>
              </a:rPr>
              <a:t>specifically</a:t>
            </a:r>
            <a:r>
              <a:rPr lang="sv-SE" b="1" dirty="0">
                <a:sym typeface="Wingdings" panose="05000000000000000000" pitchFamily="2" charset="2"/>
              </a:rPr>
              <a:t> </a:t>
            </a:r>
            <a:r>
              <a:rPr lang="sv-SE" b="1" dirty="0" err="1">
                <a:sym typeface="Wingdings" panose="05000000000000000000" pitchFamily="2" charset="2"/>
              </a:rPr>
              <a:t>focusing</a:t>
            </a:r>
            <a:r>
              <a:rPr lang="sv-SE" b="1" dirty="0">
                <a:sym typeface="Wingdings" panose="05000000000000000000" pitchFamily="2" charset="2"/>
              </a:rPr>
              <a:t> on </a:t>
            </a:r>
            <a:r>
              <a:rPr lang="sv-SE" b="1" dirty="0" err="1">
                <a:sym typeface="Wingdings" panose="05000000000000000000" pitchFamily="2" charset="2"/>
              </a:rPr>
              <a:t>forcibly</a:t>
            </a:r>
            <a:r>
              <a:rPr lang="sv-SE" b="1" dirty="0">
                <a:sym typeface="Wingdings" panose="05000000000000000000" pitchFamily="2" charset="2"/>
              </a:rPr>
              <a:t> </a:t>
            </a:r>
            <a:r>
              <a:rPr lang="sv-SE" b="1" dirty="0" err="1">
                <a:sym typeface="Wingdings" panose="05000000000000000000" pitchFamily="2" charset="2"/>
              </a:rPr>
              <a:t>displaced</a:t>
            </a:r>
            <a:r>
              <a:rPr lang="sv-SE" b="1" dirty="0">
                <a:sym typeface="Wingdings" panose="05000000000000000000" pitchFamily="2" charset="2"/>
              </a:rPr>
              <a:t> persons </a:t>
            </a:r>
          </a:p>
          <a:p>
            <a:pPr marL="0" indent="0" algn="just">
              <a:buFont typeface="+mj-lt"/>
              <a:buNone/>
            </a:pPr>
            <a:r>
              <a:rPr lang="sv-SE" dirty="0">
                <a:sym typeface="Wingdings" panose="05000000000000000000" pitchFamily="2" charset="2"/>
              </a:rPr>
              <a:t>As is </a:t>
            </a:r>
            <a:r>
              <a:rPr lang="sv-SE" dirty="0" err="1">
                <a:sym typeface="Wingdings" panose="05000000000000000000" pitchFamily="2" charset="2"/>
              </a:rPr>
              <a:t>made</a:t>
            </a:r>
            <a:r>
              <a:rPr lang="sv-SE" dirty="0">
                <a:sym typeface="Wingdings" panose="05000000000000000000" pitchFamily="2" charset="2"/>
              </a:rPr>
              <a:t> evident by the </a:t>
            </a:r>
            <a:r>
              <a:rPr lang="sv-SE" dirty="0" err="1">
                <a:sym typeface="Wingdings" panose="05000000000000000000" pitchFamily="2" charset="2"/>
              </a:rPr>
              <a:t>above</a:t>
            </a:r>
            <a:r>
              <a:rPr lang="sv-SE" dirty="0">
                <a:sym typeface="Wingdings" panose="05000000000000000000" pitchFamily="2" charset="2"/>
              </a:rPr>
              <a:t> list, </a:t>
            </a:r>
            <a:r>
              <a:rPr lang="sv-SE" dirty="0" err="1">
                <a:sym typeface="Wingdings" panose="05000000000000000000" pitchFamily="2" charset="2"/>
              </a:rPr>
              <a:t>plethora</a:t>
            </a:r>
            <a:r>
              <a:rPr lang="sv-SE" dirty="0">
                <a:sym typeface="Wingdings" panose="05000000000000000000" pitchFamily="2" charset="2"/>
              </a:rPr>
              <a:t> </a:t>
            </a:r>
            <a:r>
              <a:rPr lang="sv-SE" dirty="0" err="1">
                <a:sym typeface="Wingdings" panose="05000000000000000000" pitchFamily="2" charset="2"/>
              </a:rPr>
              <a:t>of</a:t>
            </a:r>
            <a:r>
              <a:rPr lang="sv-SE" dirty="0">
                <a:sym typeface="Wingdings" panose="05000000000000000000" pitchFamily="2" charset="2"/>
              </a:rPr>
              <a:t> international instruments, </a:t>
            </a:r>
            <a:r>
              <a:rPr lang="sv-SE" dirty="0" err="1">
                <a:sym typeface="Wingdings" panose="05000000000000000000" pitchFamily="2" charset="2"/>
              </a:rPr>
              <a:t>conventions</a:t>
            </a:r>
            <a:r>
              <a:rPr lang="sv-SE" dirty="0">
                <a:sym typeface="Wingdings" panose="05000000000000000000" pitchFamily="2" charset="2"/>
              </a:rPr>
              <a:t>, </a:t>
            </a:r>
            <a:r>
              <a:rPr lang="sv-SE" dirty="0" err="1">
                <a:sym typeface="Wingdings" panose="05000000000000000000" pitchFamily="2" charset="2"/>
              </a:rPr>
              <a:t>protocols</a:t>
            </a:r>
            <a:r>
              <a:rPr lang="sv-SE" dirty="0">
                <a:sym typeface="Wingdings" panose="05000000000000000000" pitchFamily="2" charset="2"/>
              </a:rPr>
              <a:t> and </a:t>
            </a:r>
            <a:r>
              <a:rPr lang="sv-SE" dirty="0" err="1">
                <a:sym typeface="Wingdings" panose="05000000000000000000" pitchFamily="2" charset="2"/>
              </a:rPr>
              <a:t>guiding</a:t>
            </a:r>
            <a:r>
              <a:rPr lang="sv-SE" dirty="0">
                <a:sym typeface="Wingdings" panose="05000000000000000000" pitchFamily="2" charset="2"/>
              </a:rPr>
              <a:t> </a:t>
            </a:r>
            <a:r>
              <a:rPr lang="sv-SE" dirty="0" err="1">
                <a:sym typeface="Wingdings" panose="05000000000000000000" pitchFamily="2" charset="2"/>
              </a:rPr>
              <a:t>principles</a:t>
            </a:r>
            <a:r>
              <a:rPr lang="sv-SE" dirty="0">
                <a:sym typeface="Wingdings" panose="05000000000000000000" pitchFamily="2" charset="2"/>
              </a:rPr>
              <a:t> </a:t>
            </a:r>
            <a:r>
              <a:rPr lang="sv-SE" dirty="0" err="1">
                <a:sym typeface="Wingdings" panose="05000000000000000000" pitchFamily="2" charset="2"/>
              </a:rPr>
              <a:t>exist</a:t>
            </a:r>
            <a:r>
              <a:rPr lang="sv-SE" dirty="0">
                <a:sym typeface="Wingdings" panose="05000000000000000000" pitchFamily="2" charset="2"/>
              </a:rPr>
              <a:t>, </a:t>
            </a:r>
            <a:r>
              <a:rPr lang="sv-SE" dirty="0" err="1">
                <a:sym typeface="Wingdings" panose="05000000000000000000" pitchFamily="2" charset="2"/>
              </a:rPr>
              <a:t>which</a:t>
            </a:r>
            <a:r>
              <a:rPr lang="sv-SE" dirty="0">
                <a:sym typeface="Wingdings" panose="05000000000000000000" pitchFamily="2" charset="2"/>
              </a:rPr>
              <a:t> serve to </a:t>
            </a:r>
            <a:r>
              <a:rPr lang="sv-SE" dirty="0" err="1">
                <a:sym typeface="Wingdings" panose="05000000000000000000" pitchFamily="2" charset="2"/>
              </a:rPr>
              <a:t>identify</a:t>
            </a:r>
            <a:r>
              <a:rPr lang="sv-SE" dirty="0">
                <a:sym typeface="Wingdings" panose="05000000000000000000" pitchFamily="2" charset="2"/>
              </a:rPr>
              <a:t>, </a:t>
            </a:r>
            <a:r>
              <a:rPr lang="sv-SE" dirty="0" err="1">
                <a:sym typeface="Wingdings" panose="05000000000000000000" pitchFamily="2" charset="2"/>
              </a:rPr>
              <a:t>define</a:t>
            </a:r>
            <a:r>
              <a:rPr lang="sv-SE" dirty="0">
                <a:sym typeface="Wingdings" panose="05000000000000000000" pitchFamily="2" charset="2"/>
              </a:rPr>
              <a:t> and </a:t>
            </a:r>
            <a:r>
              <a:rPr lang="sv-SE" dirty="0" err="1">
                <a:sym typeface="Wingdings" panose="05000000000000000000" pitchFamily="2" charset="2"/>
              </a:rPr>
              <a:t>separate</a:t>
            </a:r>
            <a:r>
              <a:rPr lang="sv-SE" dirty="0">
                <a:sym typeface="Wingdings" panose="05000000000000000000" pitchFamily="2" charset="2"/>
              </a:rPr>
              <a:t> populations </a:t>
            </a:r>
            <a:r>
              <a:rPr lang="sv-SE" dirty="0" err="1">
                <a:sym typeface="Wingdings" panose="05000000000000000000" pitchFamily="2" charset="2"/>
              </a:rPr>
              <a:t>of</a:t>
            </a:r>
            <a:r>
              <a:rPr lang="sv-SE" dirty="0">
                <a:sym typeface="Wingdings" panose="05000000000000000000" pitchFamily="2" charset="2"/>
              </a:rPr>
              <a:t> </a:t>
            </a:r>
            <a:r>
              <a:rPr lang="sv-SE" dirty="0" err="1">
                <a:sym typeface="Wingdings" panose="05000000000000000000" pitchFamily="2" charset="2"/>
              </a:rPr>
              <a:t>people</a:t>
            </a:r>
            <a:r>
              <a:rPr lang="sv-SE" dirty="0">
                <a:sym typeface="Wingdings" panose="05000000000000000000" pitchFamily="2" charset="2"/>
              </a:rPr>
              <a:t> </a:t>
            </a:r>
            <a:r>
              <a:rPr lang="sv-SE" dirty="0" err="1">
                <a:sym typeface="Wingdings" panose="05000000000000000000" pitchFamily="2" charset="2"/>
              </a:rPr>
              <a:t>who</a:t>
            </a:r>
            <a:r>
              <a:rPr lang="sv-SE" dirty="0">
                <a:sym typeface="Wingdings" panose="05000000000000000000" pitchFamily="2" charset="2"/>
              </a:rPr>
              <a:t> </a:t>
            </a:r>
            <a:r>
              <a:rPr lang="sv-SE" dirty="0" err="1">
                <a:sym typeface="Wingdings" panose="05000000000000000000" pitchFamily="2" charset="2"/>
              </a:rPr>
              <a:t>have</a:t>
            </a:r>
            <a:r>
              <a:rPr lang="sv-SE" dirty="0">
                <a:sym typeface="Wingdings" panose="05000000000000000000" pitchFamily="2" charset="2"/>
              </a:rPr>
              <a:t> </a:t>
            </a:r>
            <a:r>
              <a:rPr lang="sv-SE" dirty="0" err="1">
                <a:sym typeface="Wingdings" panose="05000000000000000000" pitchFamily="2" charset="2"/>
              </a:rPr>
              <a:t>been</a:t>
            </a:r>
            <a:r>
              <a:rPr lang="sv-SE" dirty="0">
                <a:sym typeface="Wingdings" panose="05000000000000000000" pitchFamily="2" charset="2"/>
              </a:rPr>
              <a:t> </a:t>
            </a:r>
            <a:r>
              <a:rPr lang="sv-SE" dirty="0" err="1">
                <a:sym typeface="Wingdings" panose="05000000000000000000" pitchFamily="2" charset="2"/>
              </a:rPr>
              <a:t>forcibly</a:t>
            </a:r>
            <a:r>
              <a:rPr lang="sv-SE" dirty="0">
                <a:sym typeface="Wingdings" panose="05000000000000000000" pitchFamily="2" charset="2"/>
              </a:rPr>
              <a:t> </a:t>
            </a:r>
            <a:r>
              <a:rPr lang="sv-SE" dirty="0" err="1">
                <a:sym typeface="Wingdings" panose="05000000000000000000" pitchFamily="2" charset="2"/>
              </a:rPr>
              <a:t>displaced</a:t>
            </a:r>
            <a:r>
              <a:rPr lang="sv-SE" dirty="0">
                <a:sym typeface="Wingdings" panose="05000000000000000000" pitchFamily="2" charset="2"/>
              </a:rPr>
              <a:t> and </a:t>
            </a:r>
            <a:r>
              <a:rPr lang="sv-SE" dirty="0" err="1">
                <a:sym typeface="Wingdings" panose="05000000000000000000" pitchFamily="2" charset="2"/>
              </a:rPr>
              <a:t>which</a:t>
            </a:r>
            <a:r>
              <a:rPr lang="sv-SE" dirty="0">
                <a:sym typeface="Wingdings" panose="05000000000000000000" pitchFamily="2" charset="2"/>
              </a:rPr>
              <a:t> form the basis </a:t>
            </a:r>
            <a:r>
              <a:rPr lang="sv-SE" dirty="0" err="1">
                <a:sym typeface="Wingdings" panose="05000000000000000000" pitchFamily="2" charset="2"/>
              </a:rPr>
              <a:t>of</a:t>
            </a:r>
            <a:r>
              <a:rPr lang="sv-SE" dirty="0">
                <a:sym typeface="Wingdings" panose="05000000000000000000" pitchFamily="2" charset="2"/>
              </a:rPr>
              <a:t> the international normative and legal </a:t>
            </a:r>
            <a:r>
              <a:rPr lang="sv-SE" dirty="0" err="1">
                <a:sym typeface="Wingdings" panose="05000000000000000000" pitchFamily="2" charset="2"/>
              </a:rPr>
              <a:t>frameworks</a:t>
            </a:r>
            <a:r>
              <a:rPr lang="sv-SE" dirty="0">
                <a:sym typeface="Wingdings" panose="05000000000000000000" pitchFamily="2" charset="2"/>
              </a:rPr>
              <a:t> on international migration. In addition to the </a:t>
            </a:r>
            <a:r>
              <a:rPr lang="sv-SE" dirty="0" err="1">
                <a:sym typeface="Wingdings" panose="05000000000000000000" pitchFamily="2" charset="2"/>
              </a:rPr>
              <a:t>ones</a:t>
            </a:r>
            <a:r>
              <a:rPr lang="sv-SE" dirty="0">
                <a:sym typeface="Wingdings" panose="05000000000000000000" pitchFamily="2" charset="2"/>
              </a:rPr>
              <a:t> </a:t>
            </a:r>
            <a:r>
              <a:rPr lang="sv-SE" dirty="0" err="1">
                <a:sym typeface="Wingdings" panose="05000000000000000000" pitchFamily="2" charset="2"/>
              </a:rPr>
              <a:t>listed</a:t>
            </a:r>
            <a:r>
              <a:rPr lang="sv-SE" dirty="0">
                <a:sym typeface="Wingdings" panose="05000000000000000000" pitchFamily="2" charset="2"/>
              </a:rPr>
              <a:t> </a:t>
            </a:r>
            <a:r>
              <a:rPr lang="sv-SE" dirty="0" err="1">
                <a:sym typeface="Wingdings" panose="05000000000000000000" pitchFamily="2" charset="2"/>
              </a:rPr>
              <a:t>above</a:t>
            </a:r>
            <a:r>
              <a:rPr lang="sv-SE" dirty="0">
                <a:sym typeface="Wingdings" panose="05000000000000000000" pitchFamily="2" charset="2"/>
              </a:rPr>
              <a:t>, t</a:t>
            </a:r>
            <a:r>
              <a:rPr lang="en-US" dirty="0">
                <a:sym typeface="Wingdings" panose="05000000000000000000" pitchFamily="2" charset="2"/>
              </a:rPr>
              <a:t>here is also the </a:t>
            </a:r>
            <a:r>
              <a:rPr lang="en-US" i="1" dirty="0">
                <a:sym typeface="Wingdings" panose="05000000000000000000" pitchFamily="2" charset="2"/>
              </a:rPr>
              <a:t>Kampala Convention</a:t>
            </a:r>
            <a:r>
              <a:rPr lang="en-US" dirty="0">
                <a:sym typeface="Wingdings" panose="05000000000000000000" pitchFamily="2" charset="2"/>
              </a:rPr>
              <a:t>, the </a:t>
            </a:r>
            <a:r>
              <a:rPr lang="en-US" i="1" dirty="0">
                <a:sym typeface="Wingdings" panose="05000000000000000000" pitchFamily="2" charset="2"/>
              </a:rPr>
              <a:t>Nansen Initiative, </a:t>
            </a:r>
            <a:r>
              <a:rPr lang="en-US" i="0" dirty="0">
                <a:sym typeface="Wingdings" panose="05000000000000000000" pitchFamily="2" charset="2"/>
              </a:rPr>
              <a:t>the </a:t>
            </a:r>
            <a:r>
              <a:rPr lang="en-US" i="1" dirty="0">
                <a:sym typeface="Wingdings" panose="05000000000000000000" pitchFamily="2" charset="2"/>
              </a:rPr>
              <a:t>Global Compact on Refugees</a:t>
            </a:r>
            <a:r>
              <a:rPr lang="en-US" dirty="0">
                <a:sym typeface="Wingdings" panose="05000000000000000000" pitchFamily="2" charset="2"/>
              </a:rPr>
              <a:t> and the </a:t>
            </a:r>
            <a:r>
              <a:rPr lang="en-US" i="1" dirty="0">
                <a:sym typeface="Wingdings" panose="05000000000000000000" pitchFamily="2" charset="2"/>
              </a:rPr>
              <a:t>Global Compact on Migration</a:t>
            </a:r>
            <a:r>
              <a:rPr lang="en-US" dirty="0">
                <a:sym typeface="Wingdings" panose="05000000000000000000" pitchFamily="2" charset="2"/>
              </a:rPr>
              <a:t>. While none of these are legally binding, they are still important mechanisms in international relations. </a:t>
            </a:r>
          </a:p>
          <a:p>
            <a:pPr marL="0" indent="0" algn="just">
              <a:buFont typeface="+mj-lt"/>
              <a:buNone/>
            </a:pPr>
            <a:endParaRPr lang="en-US" dirty="0">
              <a:sym typeface="Wingdings" panose="05000000000000000000" pitchFamily="2" charset="2"/>
            </a:endParaRPr>
          </a:p>
          <a:p>
            <a:pPr marL="0" indent="0" algn="just">
              <a:buFont typeface="+mj-lt"/>
              <a:buNone/>
            </a:pPr>
            <a:r>
              <a:rPr lang="en-US" dirty="0">
                <a:sym typeface="Wingdings" panose="05000000000000000000" pitchFamily="2" charset="2"/>
              </a:rPr>
              <a:t>The two most important frameworks with regards to refugees and internally displaced persons are the 1951 Convention relating to the Status of Refugees and the 1998 Guiding Principles of Internal Displacement:</a:t>
            </a:r>
          </a:p>
          <a:p>
            <a:pPr marL="0" indent="0" algn="just">
              <a:buFont typeface="+mj-lt"/>
              <a:buNone/>
            </a:pPr>
            <a:endParaRPr lang="en-US" dirty="0">
              <a:sym typeface="Wingdings" panose="05000000000000000000" pitchFamily="2" charset="2"/>
            </a:endParaRPr>
          </a:p>
          <a:p>
            <a:pPr marL="628650" lvl="1" indent="-171450" algn="just">
              <a:buFont typeface="Arial" panose="020B0604020202020204" pitchFamily="34" charset="0"/>
              <a:buChar char="•"/>
            </a:pPr>
            <a:r>
              <a:rPr lang="en-US" b="1" dirty="0">
                <a:sym typeface="Wingdings" panose="05000000000000000000" pitchFamily="2" charset="2"/>
              </a:rPr>
              <a:t>1951 Convention relating to the Status of Refugees.</a:t>
            </a:r>
            <a:r>
              <a:rPr lang="en-US" sz="1200" b="0" i="0" kern="1200" baseline="30000" dirty="0">
                <a:solidFill>
                  <a:schemeClr val="tx1"/>
                </a:solidFill>
                <a:effectLst/>
                <a:latin typeface="+mn-lt"/>
                <a:ea typeface="+mn-ea"/>
                <a:cs typeface="+mn-cs"/>
                <a:sym typeface="Wingdings" panose="05000000000000000000" pitchFamily="2" charset="2"/>
              </a:rPr>
              <a:t>18</a:t>
            </a:r>
            <a:r>
              <a:rPr lang="en-US" b="1" dirty="0">
                <a:sym typeface="Wingdings" panose="05000000000000000000" pitchFamily="2" charset="2"/>
              </a:rPr>
              <a:t> </a:t>
            </a:r>
            <a:r>
              <a:rPr lang="en-US" sz="1200" b="0" i="0" kern="1200" dirty="0">
                <a:solidFill>
                  <a:schemeClr val="tx1"/>
                </a:solidFill>
                <a:effectLst/>
                <a:latin typeface="+mn-lt"/>
                <a:ea typeface="+mn-ea"/>
                <a:cs typeface="+mn-cs"/>
              </a:rPr>
              <a:t>The 1951 Refugee Convention and its 1967 Protocol are the key legal documents that form the basis of the work of the UN’s refugee agency, UNHCR. 149 states are parties to either one or two of the documents, and they outline both the rights of refugees as well as the legal obligations of the states to protect the refugees. The core principle in both documents is that of </a:t>
            </a:r>
            <a:r>
              <a:rPr lang="en-US" sz="1200" b="0" i="1" kern="1200" dirty="0">
                <a:solidFill>
                  <a:schemeClr val="tx1"/>
                </a:solidFill>
                <a:effectLst/>
                <a:latin typeface="+mn-lt"/>
                <a:ea typeface="+mn-ea"/>
                <a:cs typeface="+mn-cs"/>
              </a:rPr>
              <a:t>non-refoulement</a:t>
            </a:r>
            <a:r>
              <a:rPr lang="en-US" sz="1200" b="0" i="0" kern="1200" dirty="0">
                <a:solidFill>
                  <a:schemeClr val="tx1"/>
                </a:solidFill>
                <a:effectLst/>
                <a:latin typeface="+mn-lt"/>
                <a:ea typeface="+mn-ea"/>
                <a:cs typeface="+mn-cs"/>
              </a:rPr>
              <a:t>, i.e. that a refugee should not be returned to a country where he or she faces serious threats to his or her life or freedom. This principle is now considered a rule of customary international law. According to the documents, states are also expected to cooperate with the UNHCR in ensuring that the rights of refugees are respected and protected. </a:t>
            </a:r>
          </a:p>
          <a:p>
            <a:pPr marL="628650" lvl="1" indent="-171450" algn="just">
              <a:buFont typeface="Arial" panose="020B0604020202020204" pitchFamily="34" charset="0"/>
              <a:buChar char="•"/>
            </a:pPr>
            <a:r>
              <a:rPr lang="en-US" b="1" dirty="0">
                <a:sym typeface="Wingdings" panose="05000000000000000000" pitchFamily="2" charset="2"/>
              </a:rPr>
              <a:t>1998 Guiding Principles on Internal Displacement.</a:t>
            </a:r>
            <a:r>
              <a:rPr lang="en-US" b="0" baseline="30000" dirty="0">
                <a:sym typeface="Wingdings" panose="05000000000000000000" pitchFamily="2" charset="2"/>
              </a:rPr>
              <a:t>19</a:t>
            </a:r>
            <a:r>
              <a:rPr lang="en-US" b="1" dirty="0">
                <a:sym typeface="Wingdings" panose="05000000000000000000" pitchFamily="2" charset="2"/>
              </a:rPr>
              <a:t> </a:t>
            </a:r>
            <a:r>
              <a:rPr lang="en-US" sz="1200" b="0" i="0" kern="1200" dirty="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rPr>
              <a:t>Guiding Principles</a:t>
            </a:r>
            <a:r>
              <a:rPr lang="en-US" sz="1200" b="0" i="0" kern="1200" dirty="0">
                <a:solidFill>
                  <a:schemeClr val="tx1"/>
                </a:solidFill>
                <a:effectLst/>
                <a:latin typeface="+mn-lt"/>
                <a:ea typeface="+mn-ea"/>
                <a:cs typeface="+mn-cs"/>
              </a:rPr>
              <a:t> were developed in the 1990s, when civil wars and human rights abuses made evident that people displaced within their own countries were in need of a protection regime, as they were not covered by the 1951 Convention. The Principles set forth 30 principles which outline the rights of internally displaced people and the responsibilities of national governments to protect and assist them. They detail the guarantees relevant to the protection of and assistance to internally displaced persons during their displacement and until their achievement of durable solutions (for instance by return, reintegration or settlement elsewhere in the country). The Guiding Principles also cover protections against arbitrary displacement as well as emphasize the primary responsibility of national authorities for protecting and assisting all internally displaced persons, regardless of the cause of their displacement.</a:t>
            </a:r>
            <a:endParaRPr lang="en-US" b="1" dirty="0">
              <a:sym typeface="Wingdings" panose="05000000000000000000" pitchFamily="2" charset="2"/>
            </a:endParaRPr>
          </a:p>
        </p:txBody>
      </p:sp>
      <p:sp>
        <p:nvSpPr>
          <p:cNvPr id="4" name="Platshållare för bildnummer 3"/>
          <p:cNvSpPr>
            <a:spLocks noGrp="1"/>
          </p:cNvSpPr>
          <p:nvPr>
            <p:ph type="sldNum" sz="quarter" idx="5"/>
          </p:nvPr>
        </p:nvSpPr>
        <p:spPr/>
        <p:txBody>
          <a:bodyPr/>
          <a:lstStyle/>
          <a:p>
            <a:fld id="{1434DF07-D65D-4BAF-A475-0EB9A95F2A5A}" type="slidenum">
              <a:rPr lang="sv-SE" smtClean="0"/>
              <a:t>9</a:t>
            </a:fld>
            <a:endParaRPr lang="sv-SE"/>
          </a:p>
        </p:txBody>
      </p:sp>
    </p:spTree>
    <p:extLst>
      <p:ext uri="{BB962C8B-B14F-4D97-AF65-F5344CB8AC3E}">
        <p14:creationId xmlns:p14="http://schemas.microsoft.com/office/powerpoint/2010/main" val="1127109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spcBef>
                <a:spcPts val="200"/>
              </a:spcBef>
              <a:spcAft>
                <a:spcPts val="400"/>
              </a:spcAft>
              <a:buClr>
                <a:srgbClr val="E48312"/>
              </a:buClr>
              <a:buSzTx/>
              <a:buFont typeface="+mj-lt"/>
              <a:buNone/>
              <a:defRPr/>
            </a:pPr>
            <a:r>
              <a:rPr kumimoji="0" lang="sv-SE" sz="1900" b="1"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Human </a:t>
            </a:r>
            <a:r>
              <a:rPr kumimoji="0" lang="sv-SE" sz="1900" b="1"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rights</a:t>
            </a:r>
            <a:r>
              <a:rPr kumimoji="0" lang="sv-SE" sz="1900" b="1"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1"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frameworks</a:t>
            </a:r>
            <a:r>
              <a:rPr kumimoji="0" lang="sv-SE" sz="1900" b="1"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p>
          <a:p>
            <a:pPr marL="0" indent="0" algn="just">
              <a:spcBef>
                <a:spcPts val="200"/>
              </a:spcBef>
              <a:spcAft>
                <a:spcPts val="400"/>
              </a:spcAft>
              <a:buClr>
                <a:srgbClr val="E48312"/>
              </a:buClr>
              <a:buSzTx/>
              <a:buFont typeface="+mj-lt"/>
              <a:buNone/>
              <a:defRPr/>
            </a:pP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In addition to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frameworks</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specifically</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focusing</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on the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rights</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of</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displaced</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people</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range</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of</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frameworks</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exist</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which</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set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forth</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the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rights</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that</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apply</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to </a:t>
            </a:r>
            <a:r>
              <a:rPr kumimoji="0" lang="sv-SE" sz="1900" b="0" i="1"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all </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human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beings</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regardless</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of</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their</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status.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Together</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they</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provide</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the legal, policy and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institutional</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framework</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for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how</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states</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and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other</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international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actors</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e.g</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non-</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governmental</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or international organisations)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are</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to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treat</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persons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who</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have</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been</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forcibly</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displaced</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In addition,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many</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countries</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have</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their</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own</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national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laws</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which</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stipulate</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how</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displaced</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persons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within</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their</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territories</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are</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to be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treated</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although</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many</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countries</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incorporate</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the international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frameworks</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into</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their</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national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legislation</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p>
          <a:p>
            <a:pPr marL="0" indent="0">
              <a:spcBef>
                <a:spcPts val="200"/>
              </a:spcBef>
              <a:spcAft>
                <a:spcPts val="400"/>
              </a:spcAft>
              <a:buClr>
                <a:srgbClr val="E48312"/>
              </a:buClr>
              <a:buSzTx/>
              <a:buFont typeface="+mj-lt"/>
              <a:buNone/>
              <a:defRPr/>
            </a:pPr>
            <a:endPar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endParaRPr>
          </a:p>
          <a:p>
            <a:pPr marL="0" indent="0" algn="just">
              <a:spcBef>
                <a:spcPts val="200"/>
              </a:spcBef>
              <a:spcAft>
                <a:spcPts val="400"/>
              </a:spcAft>
              <a:buClr>
                <a:srgbClr val="E48312"/>
              </a:buClr>
              <a:buSzTx/>
              <a:buFont typeface="+mj-lt"/>
              <a:buNone/>
              <a:defRPr/>
            </a:pP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Perhaps</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the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biggest</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milestone</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in the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history</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of</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human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rights</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was</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the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drafting</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of</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the 1948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Declaration</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of</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Human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Rights</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It for the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first</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time</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sets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out</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fundamental human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rights</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to be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universally</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protected</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and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was</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drafted</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by representatives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with</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different legal and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cultural</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backgrounds</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from all regions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of</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the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world</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The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background</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was</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the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experience</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of</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the Second World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War</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and the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realization</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that</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such</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atrocities</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should</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never be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commited</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again.</a:t>
            </a:r>
            <a:r>
              <a:rPr kumimoji="0" lang="sv-SE" sz="1900" b="0" i="0" u="none" strike="noStrike" kern="1200" cap="none" spc="0" normalizeH="0" baseline="30000" noProof="0" dirty="0">
                <a:ln>
                  <a:noFill/>
                </a:ln>
                <a:solidFill>
                  <a:srgbClr val="000000">
                    <a:lumMod val="75000"/>
                    <a:lumOff val="25000"/>
                  </a:srgbClr>
                </a:solidFill>
                <a:effectLst/>
                <a:uLnTx/>
                <a:uFillTx/>
                <a:latin typeface="+mn-lt"/>
                <a:ea typeface="+mn-ea"/>
                <a:cs typeface="+mn-cs"/>
                <a:sym typeface="Wingdings" panose="05000000000000000000" pitchFamily="2" charset="2"/>
              </a:rPr>
              <a:t>20</a:t>
            </a:r>
          </a:p>
          <a:p>
            <a:pPr marL="0" indent="0" algn="just">
              <a:spcBef>
                <a:spcPts val="200"/>
              </a:spcBef>
              <a:spcAft>
                <a:spcPts val="400"/>
              </a:spcAft>
              <a:buClr>
                <a:srgbClr val="E48312"/>
              </a:buClr>
              <a:buSzTx/>
              <a:buFont typeface="+mj-lt"/>
              <a:buNone/>
              <a:defRPr/>
            </a:pPr>
            <a:endParaRPr kumimoji="0" lang="sv-SE" sz="1900" b="0" i="0" u="none" strike="noStrike" kern="1200" cap="none" spc="0" normalizeH="0" baseline="30000" noProof="0" dirty="0">
              <a:ln>
                <a:noFill/>
              </a:ln>
              <a:solidFill>
                <a:srgbClr val="000000">
                  <a:lumMod val="75000"/>
                  <a:lumOff val="25000"/>
                </a:srgbClr>
              </a:solidFill>
              <a:effectLst/>
              <a:uLnTx/>
              <a:uFillTx/>
              <a:latin typeface="+mn-lt"/>
              <a:ea typeface="+mn-ea"/>
              <a:cs typeface="+mn-cs"/>
              <a:sym typeface="Wingdings" panose="05000000000000000000" pitchFamily="2" charset="2"/>
            </a:endParaRPr>
          </a:p>
          <a:p>
            <a:pPr marL="0" indent="0" algn="just">
              <a:spcBef>
                <a:spcPts val="200"/>
              </a:spcBef>
              <a:spcAft>
                <a:spcPts val="400"/>
              </a:spcAft>
              <a:buClr>
                <a:srgbClr val="E48312"/>
              </a:buClr>
              <a:buSzTx/>
              <a:buFont typeface="+mj-lt"/>
              <a:buNone/>
              <a:defRPr/>
            </a:pP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The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Declaration</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of</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Human </a:t>
            </a:r>
            <a:r>
              <a:rPr kumimoji="0" lang="sv-SE" sz="1900" b="0" i="0" u="none" strike="noStrike" kern="1200" cap="none" spc="0" normalizeH="0" baseline="0" noProof="0" dirty="0" err="1">
                <a:ln>
                  <a:noFill/>
                </a:ln>
                <a:solidFill>
                  <a:srgbClr val="000000">
                    <a:lumMod val="75000"/>
                    <a:lumOff val="25000"/>
                  </a:srgbClr>
                </a:solidFill>
                <a:effectLst/>
                <a:uLnTx/>
                <a:uFillTx/>
                <a:latin typeface="+mn-lt"/>
                <a:ea typeface="+mn-ea"/>
                <a:cs typeface="+mn-cs"/>
                <a:sym typeface="Wingdings" panose="05000000000000000000" pitchFamily="2" charset="2"/>
              </a:rPr>
              <a:t>Rights</a:t>
            </a:r>
            <a:r>
              <a:rPr kumimoji="0" lang="sv-SE" sz="19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Wingdings" panose="05000000000000000000" pitchFamily="2" charset="2"/>
              </a:rPr>
              <a:t> </a:t>
            </a:r>
            <a:r>
              <a:rPr lang="en-US" sz="1200" b="0" i="0" kern="1200" dirty="0">
                <a:solidFill>
                  <a:schemeClr val="tx1"/>
                </a:solidFill>
                <a:effectLst/>
                <a:latin typeface="+mn-lt"/>
                <a:ea typeface="+mn-ea"/>
                <a:cs typeface="+mn-cs"/>
              </a:rPr>
              <a:t>is generally agreed to be the foundation of international human rights law and has inspired a rich body of legally binding international human rights treaties.</a:t>
            </a:r>
            <a:r>
              <a:rPr lang="en-US" sz="1200" b="0" i="0" kern="1200" baseline="30000" dirty="0">
                <a:solidFill>
                  <a:schemeClr val="tx1"/>
                </a:solidFill>
                <a:effectLst/>
                <a:latin typeface="+mn-lt"/>
                <a:ea typeface="+mn-ea"/>
                <a:cs typeface="+mn-cs"/>
              </a:rPr>
              <a:t>21 </a:t>
            </a:r>
            <a:r>
              <a:rPr lang="en-US" sz="2000" dirty="0"/>
              <a:t>These treaties protect the rights of human beings by laying down obligations which states are bound to respect if they become parties to said treaties. States thus assume the duty to respect, protect and fulfil human rights, which means that they must </a:t>
            </a:r>
            <a:r>
              <a:rPr lang="en-US" sz="1200" b="0" i="0" kern="1200" dirty="0">
                <a:solidFill>
                  <a:schemeClr val="tx1"/>
                </a:solidFill>
                <a:effectLst/>
                <a:latin typeface="+mn-lt"/>
                <a:ea typeface="+mn-ea"/>
                <a:cs typeface="+mn-cs"/>
              </a:rPr>
              <a:t>refrain from interfering with or curtailing the enjoyment of human rights, that they are required to protect individuals and groups against human rights abuses and that they must take positive action to facilitate the enjoyment of basic human rights.</a:t>
            </a:r>
            <a:r>
              <a:rPr lang="en-US" sz="1200" b="0" i="0" kern="1200" baseline="30000" dirty="0">
                <a:solidFill>
                  <a:schemeClr val="tx1"/>
                </a:solidFill>
                <a:effectLst/>
                <a:latin typeface="+mn-lt"/>
                <a:ea typeface="+mn-ea"/>
                <a:cs typeface="+mn-cs"/>
              </a:rPr>
              <a:t>22</a:t>
            </a:r>
            <a:r>
              <a:rPr lang="en-US" sz="1200" b="0" i="0" kern="1200" dirty="0">
                <a:solidFill>
                  <a:schemeClr val="tx1"/>
                </a:solidFill>
                <a:effectLst/>
                <a:latin typeface="+mn-lt"/>
                <a:ea typeface="+mn-ea"/>
                <a:cs typeface="+mn-cs"/>
              </a:rPr>
              <a:t> </a:t>
            </a:r>
            <a:r>
              <a:rPr lang="en-US" dirty="0"/>
              <a:t>States are thus required to refrain from actions that may interfere with the human rights of people, but must simultaneously actively facilitate the enjoyment of the rights, for instance by protecting people from the infringement of their rights by other actors, or making sure that the appropriate legal procedures to protect the rights are in place. </a:t>
            </a:r>
            <a:r>
              <a:rPr lang="en-US" sz="1200" b="0" i="0" kern="1200" dirty="0">
                <a:solidFill>
                  <a:schemeClr val="tx1"/>
                </a:solidFill>
                <a:effectLst/>
                <a:latin typeface="+mn-lt"/>
                <a:ea typeface="+mn-ea"/>
                <a:cs typeface="+mn-cs"/>
              </a:rPr>
              <a:t>Where states fail to address human rights abuses, mechanisms and procedures for individual and group complaints are available at the regional and international levels to help ensure that international human rights standards are indeed respected, implemented, and enforced at the local level.</a:t>
            </a:r>
          </a:p>
        </p:txBody>
      </p:sp>
      <p:sp>
        <p:nvSpPr>
          <p:cNvPr id="4" name="Platshållare för bildnummer 3"/>
          <p:cNvSpPr>
            <a:spLocks noGrp="1"/>
          </p:cNvSpPr>
          <p:nvPr>
            <p:ph type="sldNum" sz="quarter" idx="5"/>
          </p:nvPr>
        </p:nvSpPr>
        <p:spPr/>
        <p:txBody>
          <a:bodyPr/>
          <a:lstStyle/>
          <a:p>
            <a:fld id="{1434DF07-D65D-4BAF-A475-0EB9A95F2A5A}" type="slidenum">
              <a:rPr lang="sv-SE" smtClean="0"/>
              <a:t>10</a:t>
            </a:fld>
            <a:endParaRPr lang="sv-SE"/>
          </a:p>
        </p:txBody>
      </p:sp>
    </p:spTree>
    <p:extLst>
      <p:ext uri="{BB962C8B-B14F-4D97-AF65-F5344CB8AC3E}">
        <p14:creationId xmlns:p14="http://schemas.microsoft.com/office/powerpoint/2010/main" val="624410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DB3024-CC8E-43FC-BEF8-8A28D55C6292}" type="datetime1">
              <a:rPr lang="en-GB" smtClean="0"/>
              <a:t>01/11/2021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F11BA1F-EFB8-40F1-80EA-BE41C366620E}"/>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19951" y="133883"/>
            <a:ext cx="1670685" cy="568960"/>
          </a:xfrm>
          <a:prstGeom prst="rect">
            <a:avLst/>
          </a:prstGeom>
          <a:noFill/>
          <a:ln>
            <a:noFill/>
          </a:ln>
        </p:spPr>
      </p:pic>
      <p:pic>
        <p:nvPicPr>
          <p:cNvPr id="11" name="Picture 10">
            <a:extLst>
              <a:ext uri="{FF2B5EF4-FFF2-40B4-BE49-F238E27FC236}">
                <a16:creationId xmlns:a16="http://schemas.microsoft.com/office/drawing/2014/main" id="{F24101D6-A3D8-4004-8C5A-D9F3D7441A88}"/>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21115" y="127508"/>
            <a:ext cx="2181860" cy="622300"/>
          </a:xfrm>
          <a:prstGeom prst="rect">
            <a:avLst/>
          </a:prstGeom>
          <a:noFill/>
          <a:ln>
            <a:noFill/>
          </a:ln>
        </p:spPr>
      </p:pic>
    </p:spTree>
    <p:extLst>
      <p:ext uri="{BB962C8B-B14F-4D97-AF65-F5344CB8AC3E}">
        <p14:creationId xmlns:p14="http://schemas.microsoft.com/office/powerpoint/2010/main" val="1360149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BECC1E-D84B-4BFC-A8B8-60C2058E51B8}" type="datetime1">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3729875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59B7DD-5948-4B8B-BC9B-43A86348E670}" type="datetime1">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117815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A566-D995-428F-A7AA-A46175019F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A6A305-7BD5-4208-ADE2-5D92482737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DC5C24-7CF1-4F0E-9EBF-7AB8402B27C8}"/>
              </a:ext>
            </a:extLst>
          </p:cNvPr>
          <p:cNvSpPr>
            <a:spLocks noGrp="1"/>
          </p:cNvSpPr>
          <p:nvPr>
            <p:ph type="dt" sz="half" idx="10"/>
          </p:nvPr>
        </p:nvSpPr>
        <p:spPr/>
        <p:txBody>
          <a:bodyPr/>
          <a:lstStyle/>
          <a:p>
            <a:fld id="{B846B538-E8DD-4D59-8C3D-F179F304AD7A}" type="datetime1">
              <a:rPr lang="en-GB" smtClean="0"/>
              <a:t>01/11/2021</a:t>
            </a:fld>
            <a:endParaRPr lang="en-GB"/>
          </a:p>
        </p:txBody>
      </p:sp>
      <p:sp>
        <p:nvSpPr>
          <p:cNvPr id="5" name="Footer Placeholder 4">
            <a:extLst>
              <a:ext uri="{FF2B5EF4-FFF2-40B4-BE49-F238E27FC236}">
                <a16:creationId xmlns:a16="http://schemas.microsoft.com/office/drawing/2014/main" id="{452DD3A2-BF0C-44B5-8352-15C6B85317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1609D4-75D8-48B6-8BF9-7A472F8E8B6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792925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1E18F-64FE-4F93-850B-390674C28D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A947CF-CC19-485F-B111-ED3F1C24E8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0B6582-361D-467F-A362-38A1C188D40A}"/>
              </a:ext>
            </a:extLst>
          </p:cNvPr>
          <p:cNvSpPr>
            <a:spLocks noGrp="1"/>
          </p:cNvSpPr>
          <p:nvPr>
            <p:ph type="dt" sz="half" idx="10"/>
          </p:nvPr>
        </p:nvSpPr>
        <p:spPr/>
        <p:txBody>
          <a:bodyPr/>
          <a:lstStyle/>
          <a:p>
            <a:fld id="{C7B987FC-84D0-4927-A13B-F5A9ABFE7189}" type="datetime1">
              <a:rPr lang="en-GB" smtClean="0"/>
              <a:t>01/11/2021</a:t>
            </a:fld>
            <a:endParaRPr lang="en-GB"/>
          </a:p>
        </p:txBody>
      </p:sp>
      <p:sp>
        <p:nvSpPr>
          <p:cNvPr id="5" name="Footer Placeholder 4">
            <a:extLst>
              <a:ext uri="{FF2B5EF4-FFF2-40B4-BE49-F238E27FC236}">
                <a16:creationId xmlns:a16="http://schemas.microsoft.com/office/drawing/2014/main" id="{D8EDE49D-D2BF-4B3D-8E7B-CF45BCB4FB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0B25BD-751D-4F05-8E6D-30F0B22F50E9}"/>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2464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A786-5151-41CC-9F44-0ED7471884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DDDD9A-9A9F-4E5B-B395-0DA4C28C0B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93C29A-DC11-44B3-86F6-5C8161531125}"/>
              </a:ext>
            </a:extLst>
          </p:cNvPr>
          <p:cNvSpPr>
            <a:spLocks noGrp="1"/>
          </p:cNvSpPr>
          <p:nvPr>
            <p:ph type="dt" sz="half" idx="10"/>
          </p:nvPr>
        </p:nvSpPr>
        <p:spPr/>
        <p:txBody>
          <a:bodyPr/>
          <a:lstStyle/>
          <a:p>
            <a:fld id="{FC293DF0-D16E-4C65-95C2-55B49DB9779B}" type="datetime1">
              <a:rPr lang="en-GB" smtClean="0"/>
              <a:t>01/11/2021</a:t>
            </a:fld>
            <a:endParaRPr lang="en-GB"/>
          </a:p>
        </p:txBody>
      </p:sp>
      <p:sp>
        <p:nvSpPr>
          <p:cNvPr id="5" name="Footer Placeholder 4">
            <a:extLst>
              <a:ext uri="{FF2B5EF4-FFF2-40B4-BE49-F238E27FC236}">
                <a16:creationId xmlns:a16="http://schemas.microsoft.com/office/drawing/2014/main" id="{0003E3F6-B998-41F6-9E56-118EEB565B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85CB67-716C-456B-8F48-CE0AC07E492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192044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FC4F-D854-420A-961C-F13B2F4E6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8AE22-3410-45A6-AA29-A80535B10D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91D104-4BE4-4DB6-8FBF-DCAE2F95BA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8B2B19-7577-4615-8564-6C33952CB486}"/>
              </a:ext>
            </a:extLst>
          </p:cNvPr>
          <p:cNvSpPr>
            <a:spLocks noGrp="1"/>
          </p:cNvSpPr>
          <p:nvPr>
            <p:ph type="dt" sz="half" idx="10"/>
          </p:nvPr>
        </p:nvSpPr>
        <p:spPr/>
        <p:txBody>
          <a:bodyPr/>
          <a:lstStyle/>
          <a:p>
            <a:fld id="{D5F0A7BA-2EC3-4909-B6A4-57DA777D0183}" type="datetime1">
              <a:rPr lang="en-GB" smtClean="0"/>
              <a:t>01/11/2021</a:t>
            </a:fld>
            <a:endParaRPr lang="en-GB"/>
          </a:p>
        </p:txBody>
      </p:sp>
      <p:sp>
        <p:nvSpPr>
          <p:cNvPr id="6" name="Footer Placeholder 5">
            <a:extLst>
              <a:ext uri="{FF2B5EF4-FFF2-40B4-BE49-F238E27FC236}">
                <a16:creationId xmlns:a16="http://schemas.microsoft.com/office/drawing/2014/main" id="{10310238-9795-4F59-AEF9-A3DA5E1A68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701B98-3CD9-4701-86A2-1DEA9FC1C9A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900670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7CA6-9466-4795-BFA9-FFB8964C39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E6E30E-88E8-4BF1-BF47-464D03FE81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33F7D1-C2D3-4C38-B35C-7F0C322C39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15212C-0D00-4C3F-B71D-E40A355E6B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F16E87-AC07-43E5-AA04-7FE92F1235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64C582-845E-4154-B47C-B9843DB93D35}"/>
              </a:ext>
            </a:extLst>
          </p:cNvPr>
          <p:cNvSpPr>
            <a:spLocks noGrp="1"/>
          </p:cNvSpPr>
          <p:nvPr>
            <p:ph type="dt" sz="half" idx="10"/>
          </p:nvPr>
        </p:nvSpPr>
        <p:spPr/>
        <p:txBody>
          <a:bodyPr/>
          <a:lstStyle/>
          <a:p>
            <a:fld id="{EACA1C68-D274-493C-9BB0-6A07CCFFFC38}" type="datetime1">
              <a:rPr lang="en-GB" smtClean="0"/>
              <a:t>01/11/2021</a:t>
            </a:fld>
            <a:endParaRPr lang="en-GB"/>
          </a:p>
        </p:txBody>
      </p:sp>
      <p:sp>
        <p:nvSpPr>
          <p:cNvPr id="8" name="Footer Placeholder 7">
            <a:extLst>
              <a:ext uri="{FF2B5EF4-FFF2-40B4-BE49-F238E27FC236}">
                <a16:creationId xmlns:a16="http://schemas.microsoft.com/office/drawing/2014/main" id="{5D30D677-38E8-420F-9216-ACDE018017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158473-0E1E-4E7F-961A-ADB3DFAA51D3}"/>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910850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7091-213A-4F1D-A57C-ED4F24892E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A2198-61F8-4985-A950-F1D10700A444}"/>
              </a:ext>
            </a:extLst>
          </p:cNvPr>
          <p:cNvSpPr>
            <a:spLocks noGrp="1"/>
          </p:cNvSpPr>
          <p:nvPr>
            <p:ph type="dt" sz="half" idx="10"/>
          </p:nvPr>
        </p:nvSpPr>
        <p:spPr/>
        <p:txBody>
          <a:bodyPr/>
          <a:lstStyle/>
          <a:p>
            <a:fld id="{8BC42E72-DD3C-4AC3-BA27-630452BF3935}" type="datetime1">
              <a:rPr lang="en-GB" smtClean="0"/>
              <a:t>01/11/2021</a:t>
            </a:fld>
            <a:endParaRPr lang="en-GB"/>
          </a:p>
        </p:txBody>
      </p:sp>
      <p:sp>
        <p:nvSpPr>
          <p:cNvPr id="4" name="Footer Placeholder 3">
            <a:extLst>
              <a:ext uri="{FF2B5EF4-FFF2-40B4-BE49-F238E27FC236}">
                <a16:creationId xmlns:a16="http://schemas.microsoft.com/office/drawing/2014/main" id="{C583E451-F1DF-4870-80A9-00171F1986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68D33AE-47CA-468E-BB47-B9352462306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861829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EC796-D31F-459E-A138-2AFBD4A293AF}"/>
              </a:ext>
            </a:extLst>
          </p:cNvPr>
          <p:cNvSpPr>
            <a:spLocks noGrp="1"/>
          </p:cNvSpPr>
          <p:nvPr>
            <p:ph type="dt" sz="half" idx="10"/>
          </p:nvPr>
        </p:nvSpPr>
        <p:spPr/>
        <p:txBody>
          <a:bodyPr/>
          <a:lstStyle/>
          <a:p>
            <a:fld id="{BB26B6B9-5830-4347-AC68-E3192C0ACBE4}" type="datetime1">
              <a:rPr lang="en-GB" smtClean="0"/>
              <a:t>01/11/2021</a:t>
            </a:fld>
            <a:endParaRPr lang="en-GB"/>
          </a:p>
        </p:txBody>
      </p:sp>
      <p:sp>
        <p:nvSpPr>
          <p:cNvPr id="3" name="Footer Placeholder 2">
            <a:extLst>
              <a:ext uri="{FF2B5EF4-FFF2-40B4-BE49-F238E27FC236}">
                <a16:creationId xmlns:a16="http://schemas.microsoft.com/office/drawing/2014/main" id="{92604254-A912-41E1-A188-79E0C1B5B9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C24E09-AA99-4507-98CC-2210673D1950}"/>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357462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856B-8BEC-488E-8E0C-C32E222FDC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3DA2A6-92E4-4FCB-9105-38DD53798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C668AB-1A4D-4FE3-A28A-EEFA86B92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873E7C-B989-47FB-A4B6-A8334E0367B0}"/>
              </a:ext>
            </a:extLst>
          </p:cNvPr>
          <p:cNvSpPr>
            <a:spLocks noGrp="1"/>
          </p:cNvSpPr>
          <p:nvPr>
            <p:ph type="dt" sz="half" idx="10"/>
          </p:nvPr>
        </p:nvSpPr>
        <p:spPr/>
        <p:txBody>
          <a:bodyPr/>
          <a:lstStyle/>
          <a:p>
            <a:fld id="{45F24B65-5770-45FA-BA1C-EDA497F541EA}" type="datetime1">
              <a:rPr lang="en-GB" smtClean="0"/>
              <a:t>01/11/2021</a:t>
            </a:fld>
            <a:endParaRPr lang="en-GB"/>
          </a:p>
        </p:txBody>
      </p:sp>
      <p:sp>
        <p:nvSpPr>
          <p:cNvPr id="6" name="Footer Placeholder 5">
            <a:extLst>
              <a:ext uri="{FF2B5EF4-FFF2-40B4-BE49-F238E27FC236}">
                <a16:creationId xmlns:a16="http://schemas.microsoft.com/office/drawing/2014/main" id="{D484A091-E2B1-477E-BFFB-CBDDE0596B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88434F-EE21-4096-BF97-5DEC8D98FD3B}"/>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73203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A4CEF-C030-4C9A-A849-6077654B0C49}" type="datetime1">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pic>
        <p:nvPicPr>
          <p:cNvPr id="7" name="Picture 6">
            <a:extLst>
              <a:ext uri="{FF2B5EF4-FFF2-40B4-BE49-F238E27FC236}">
                <a16:creationId xmlns:a16="http://schemas.microsoft.com/office/drawing/2014/main" id="{1B26D898-02A4-4D43-A4EE-64ADC7DC2AB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8477" y="95236"/>
            <a:ext cx="1670685" cy="568960"/>
          </a:xfrm>
          <a:prstGeom prst="rect">
            <a:avLst/>
          </a:prstGeom>
          <a:noFill/>
          <a:ln>
            <a:noFill/>
          </a:ln>
        </p:spPr>
      </p:pic>
      <p:pic>
        <p:nvPicPr>
          <p:cNvPr id="8" name="Picture 7">
            <a:extLst>
              <a:ext uri="{FF2B5EF4-FFF2-40B4-BE49-F238E27FC236}">
                <a16:creationId xmlns:a16="http://schemas.microsoft.com/office/drawing/2014/main" id="{299DF6A7-6DA5-4242-B61E-1BCF4ACD2ABA}"/>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00458" y="86358"/>
            <a:ext cx="2181860" cy="622300"/>
          </a:xfrm>
          <a:prstGeom prst="rect">
            <a:avLst/>
          </a:prstGeom>
          <a:noFill/>
          <a:ln>
            <a:noFill/>
          </a:ln>
        </p:spPr>
      </p:pic>
    </p:spTree>
    <p:extLst>
      <p:ext uri="{BB962C8B-B14F-4D97-AF65-F5344CB8AC3E}">
        <p14:creationId xmlns:p14="http://schemas.microsoft.com/office/powerpoint/2010/main" val="1781648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4064-0535-484B-8ACB-7B6F29618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7EFDAA-BE87-4B48-AE18-56C43C847B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931357-112E-4CAA-9E08-99A334AEB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2C1552-B907-444D-A397-7DD212DC31BA}"/>
              </a:ext>
            </a:extLst>
          </p:cNvPr>
          <p:cNvSpPr>
            <a:spLocks noGrp="1"/>
          </p:cNvSpPr>
          <p:nvPr>
            <p:ph type="dt" sz="half" idx="10"/>
          </p:nvPr>
        </p:nvSpPr>
        <p:spPr/>
        <p:txBody>
          <a:bodyPr/>
          <a:lstStyle/>
          <a:p>
            <a:fld id="{59474CBB-1941-4932-8F4F-A473B83B1F4B}" type="datetime1">
              <a:rPr lang="en-GB" smtClean="0"/>
              <a:t>01/11/2021</a:t>
            </a:fld>
            <a:endParaRPr lang="en-GB"/>
          </a:p>
        </p:txBody>
      </p:sp>
      <p:sp>
        <p:nvSpPr>
          <p:cNvPr id="6" name="Footer Placeholder 5">
            <a:extLst>
              <a:ext uri="{FF2B5EF4-FFF2-40B4-BE49-F238E27FC236}">
                <a16:creationId xmlns:a16="http://schemas.microsoft.com/office/drawing/2014/main" id="{29FC4B93-B74D-4F82-AADA-7DD779132C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7B2162-6DD5-4182-9253-D1D27831569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230772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2D08D-31F6-4A31-A2D3-617C89BC12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961EA0-6249-480A-9B6C-46A7631349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7A9417-FCD1-491A-974E-2C77DA1BF19C}"/>
              </a:ext>
            </a:extLst>
          </p:cNvPr>
          <p:cNvSpPr>
            <a:spLocks noGrp="1"/>
          </p:cNvSpPr>
          <p:nvPr>
            <p:ph type="dt" sz="half" idx="10"/>
          </p:nvPr>
        </p:nvSpPr>
        <p:spPr/>
        <p:txBody>
          <a:bodyPr/>
          <a:lstStyle/>
          <a:p>
            <a:fld id="{DAEF8139-4FE0-45A3-9BDD-A82B96FB000E}" type="datetime1">
              <a:rPr lang="en-GB" smtClean="0"/>
              <a:t>01/11/2021</a:t>
            </a:fld>
            <a:endParaRPr lang="en-GB"/>
          </a:p>
        </p:txBody>
      </p:sp>
      <p:sp>
        <p:nvSpPr>
          <p:cNvPr id="5" name="Footer Placeholder 4">
            <a:extLst>
              <a:ext uri="{FF2B5EF4-FFF2-40B4-BE49-F238E27FC236}">
                <a16:creationId xmlns:a16="http://schemas.microsoft.com/office/drawing/2014/main" id="{269591EC-B158-4A32-9943-AC155C075C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57CE8A-83F1-4CAB-8C5D-F790933E99D3}"/>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19979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39E760-8596-45E5-BA76-D0B21A4143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F61093-56B2-44CB-8627-38379295BD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BAFF10-1DF2-4822-8A2C-7076EA30EC0F}"/>
              </a:ext>
            </a:extLst>
          </p:cNvPr>
          <p:cNvSpPr>
            <a:spLocks noGrp="1"/>
          </p:cNvSpPr>
          <p:nvPr>
            <p:ph type="dt" sz="half" idx="10"/>
          </p:nvPr>
        </p:nvSpPr>
        <p:spPr/>
        <p:txBody>
          <a:bodyPr/>
          <a:lstStyle/>
          <a:p>
            <a:fld id="{BF1E3157-60CE-4133-8A40-46A561DA7D46}" type="datetime1">
              <a:rPr lang="en-GB" smtClean="0"/>
              <a:t>01/11/2021</a:t>
            </a:fld>
            <a:endParaRPr lang="en-GB"/>
          </a:p>
        </p:txBody>
      </p:sp>
      <p:sp>
        <p:nvSpPr>
          <p:cNvPr id="5" name="Footer Placeholder 4">
            <a:extLst>
              <a:ext uri="{FF2B5EF4-FFF2-40B4-BE49-F238E27FC236}">
                <a16:creationId xmlns:a16="http://schemas.microsoft.com/office/drawing/2014/main" id="{BA59A69D-5736-4F78-9075-D8F1A2283F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E89B87-E353-41CB-A88E-613B326E73E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25052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FA33A0-43FA-4971-8580-B262E1CB4CEC}" type="datetime1">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0ACF3-4854-4857-A683-D5429A81F3F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16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297A14-E733-4365-91F9-174B97FDC637}" type="datetime1">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32042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8948BD-91B5-40CE-8427-52511CB9D6C9}" type="datetime1">
              <a:rPr lang="en-GB" smtClean="0"/>
              <a:t>01/11/2021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260550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499C7D-106D-4D7C-9A7C-461F69E91850}" type="datetime1">
              <a:rPr lang="en-GB" smtClean="0"/>
              <a:t>01/11/2021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236965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497DC83-4DA9-4C3F-81E9-36DA242EC1C8}" type="datetime1">
              <a:rPr lang="en-GB" smtClean="0"/>
              <a:t>01/11/2021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110497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A3F9AF4-3764-43D2-9AD5-B4935C092231}" type="datetime1">
              <a:rPr lang="en-GB" smtClean="0"/>
              <a:t>01/11/2021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30ACF3-4854-4857-A683-D5429A81F3F2}" type="slidenum">
              <a:rPr lang="en-GB" smtClean="0"/>
              <a:t>‹#›</a:t>
            </a:fld>
            <a:endParaRPr lang="en-GB"/>
          </a:p>
        </p:txBody>
      </p:sp>
    </p:spTree>
    <p:extLst>
      <p:ext uri="{BB962C8B-B14F-4D97-AF65-F5344CB8AC3E}">
        <p14:creationId xmlns:p14="http://schemas.microsoft.com/office/powerpoint/2010/main" val="247510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6CF6A4-EA90-4FAC-B217-2F24E693AF80}" type="datetime1">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30ACF3-4854-4857-A683-D5429A81F3F2}" type="slidenum">
              <a:rPr lang="en-GB" smtClean="0"/>
              <a:t>‹#›</a:t>
            </a:fld>
            <a:endParaRPr lang="en-GB"/>
          </a:p>
        </p:txBody>
      </p:sp>
    </p:spTree>
    <p:extLst>
      <p:ext uri="{BB962C8B-B14F-4D97-AF65-F5344CB8AC3E}">
        <p14:creationId xmlns:p14="http://schemas.microsoft.com/office/powerpoint/2010/main" val="3313642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5C028B4-A619-4CB2-8DE6-38B079820AEE}" type="datetime1">
              <a:rPr lang="en-GB" smtClean="0"/>
              <a:t>01/11/2021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430ACF3-4854-4857-A683-D5429A81F3F2}"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141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EB564A-6ADC-413B-983F-6DC1E3604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FD7E32-6FE8-4AF8-AC3E-10B0C1A8E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E666FB-2C42-4465-B9BC-8B9DE9B19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F645C-46E5-45ED-84C1-75E1AA92D280}" type="datetime1">
              <a:rPr lang="en-GB" smtClean="0"/>
              <a:t>01/11/2021</a:t>
            </a:fld>
            <a:endParaRPr lang="en-GB"/>
          </a:p>
        </p:txBody>
      </p:sp>
      <p:sp>
        <p:nvSpPr>
          <p:cNvPr id="5" name="Footer Placeholder 4">
            <a:extLst>
              <a:ext uri="{FF2B5EF4-FFF2-40B4-BE49-F238E27FC236}">
                <a16:creationId xmlns:a16="http://schemas.microsoft.com/office/drawing/2014/main" id="{9C2F0BC3-FD0C-4140-95C1-4399332ACE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1CD2CF-62EC-4A5E-B3BA-F446C33A79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38CA0-3056-4810-AED1-6D1C948538A1}" type="slidenum">
              <a:rPr lang="en-GB" smtClean="0"/>
              <a:t>‹#›</a:t>
            </a:fld>
            <a:endParaRPr lang="en-GB"/>
          </a:p>
        </p:txBody>
      </p:sp>
    </p:spTree>
    <p:extLst>
      <p:ext uri="{BB962C8B-B14F-4D97-AF65-F5344CB8AC3E}">
        <p14:creationId xmlns:p14="http://schemas.microsoft.com/office/powerpoint/2010/main" val="3512166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migrationpolicy.org/article/venezuelan-immigrants-united-states-2018" TargetMode="External"/><Relationship Id="rId3" Type="http://schemas.openxmlformats.org/officeDocument/2006/relationships/hyperlink" Target="https://publications.iom.int/system/files/pdf/iml_34_glossary.pdf" TargetMode="External"/><Relationship Id="rId7" Type="http://schemas.openxmlformats.org/officeDocument/2006/relationships/hyperlink" Target="https://www.unhcr.org/5d91e2564.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worldvision.org/refugees-news-stories/syrian-refugee-crisis-facts" TargetMode="External"/><Relationship Id="rId5" Type="http://schemas.openxmlformats.org/officeDocument/2006/relationships/hyperlink" Target="https://www.unhcr.org/1951-refugee-convention.html" TargetMode="External"/><Relationship Id="rId10" Type="http://schemas.openxmlformats.org/officeDocument/2006/relationships/hyperlink" Target="https://www.migrationdataportal.org/themes/forced-migration-or-displacement" TargetMode="External"/><Relationship Id="rId4" Type="http://schemas.openxmlformats.org/officeDocument/2006/relationships/hyperlink" Target="https://www.unhcr.org/flagship-reports/globaltrends/" TargetMode="External"/><Relationship Id="rId9" Type="http://schemas.openxmlformats.org/officeDocument/2006/relationships/hyperlink" Target="https://www.internal-displacement.org/expert-opinion/behind-the-numbers-the-shadow-of-2010s-earthquake-still-looms-large-in-haiti"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unrwa.org/" TargetMode="External"/><Relationship Id="rId3" Type="http://schemas.openxmlformats.org/officeDocument/2006/relationships/hyperlink" Target="https://www.globalprotectioncluster.org/gp20/fact-sheet-on-the-guiding-principles-on-internal-displacement/" TargetMode="External"/><Relationship Id="rId7" Type="http://schemas.openxmlformats.org/officeDocument/2006/relationships/hyperlink" Target="https://www.unhcr.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unhcr.org/protection/idps/4c2355229/handbook-protection-internally-displaced-persons.html" TargetMode="External"/><Relationship Id="rId5" Type="http://schemas.openxmlformats.org/officeDocument/2006/relationships/hyperlink" Target="https://www.un.org/en/about-us/udhr/foundation-of-international-human-rights-law" TargetMode="External"/><Relationship Id="rId4" Type="http://schemas.openxmlformats.org/officeDocument/2006/relationships/hyperlink" Target="https://www.un.org/en/about-us/udhr/history-of-the-declaration" TargetMode="External"/><Relationship Id="rId9" Type="http://schemas.openxmlformats.org/officeDocument/2006/relationships/hyperlink" Target="https://www.iom.in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648491-2B56-4AEB-853B-C42192F3F063}"/>
              </a:ext>
            </a:extLst>
          </p:cNvPr>
          <p:cNvSpPr>
            <a:spLocks noGrp="1"/>
          </p:cNvSpPr>
          <p:nvPr>
            <p:ph type="ctrTitle"/>
          </p:nvPr>
        </p:nvSpPr>
        <p:spPr/>
        <p:txBody>
          <a:bodyPr>
            <a:normAutofit/>
          </a:bodyPr>
          <a:lstStyle/>
          <a:p>
            <a:r>
              <a:rPr lang="en-GB" sz="4800" b="1" dirty="0">
                <a:latin typeface="+mn-lt"/>
                <a:cs typeface="Aharoni" panose="02010803020104030203" pitchFamily="2" charset="-79"/>
              </a:rPr>
              <a:t>Introduction to Mass Displacement</a:t>
            </a:r>
          </a:p>
        </p:txBody>
      </p:sp>
      <p:sp>
        <p:nvSpPr>
          <p:cNvPr id="5" name="Subtitle 4">
            <a:extLst>
              <a:ext uri="{FF2B5EF4-FFF2-40B4-BE49-F238E27FC236}">
                <a16:creationId xmlns:a16="http://schemas.microsoft.com/office/drawing/2014/main" id="{6189E3F3-1C53-4B9A-AF63-5258D7CD2C29}"/>
              </a:ext>
            </a:extLst>
          </p:cNvPr>
          <p:cNvSpPr>
            <a:spLocks noGrp="1"/>
          </p:cNvSpPr>
          <p:nvPr>
            <p:ph type="subTitle" idx="1"/>
          </p:nvPr>
        </p:nvSpPr>
        <p:spPr/>
        <p:txBody>
          <a:bodyPr/>
          <a:lstStyle/>
          <a:p>
            <a:r>
              <a:rPr lang="en-GB" b="1" cap="none" dirty="0">
                <a:latin typeface="+mn-lt"/>
                <a:cs typeface="Aharoni" panose="02010803020104030203" pitchFamily="2" charset="-79"/>
              </a:rPr>
              <a:t>Module 3: The Context of Mass Displacement </a:t>
            </a:r>
          </a:p>
        </p:txBody>
      </p:sp>
    </p:spTree>
    <p:extLst>
      <p:ext uri="{BB962C8B-B14F-4D97-AF65-F5344CB8AC3E}">
        <p14:creationId xmlns:p14="http://schemas.microsoft.com/office/powerpoint/2010/main" val="336225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496851-7817-4676-925D-79BD926A87D9}"/>
              </a:ext>
            </a:extLst>
          </p:cNvPr>
          <p:cNvSpPr>
            <a:spLocks noGrp="1"/>
          </p:cNvSpPr>
          <p:nvPr>
            <p:ph type="title"/>
          </p:nvPr>
        </p:nvSpPr>
        <p:spPr/>
        <p:txBody>
          <a:bodyPr>
            <a:normAutofit/>
          </a:bodyPr>
          <a:lstStyle/>
          <a:p>
            <a:pPr marL="546100" indent="-546100"/>
            <a:r>
              <a:rPr lang="sv-SE" sz="3200" b="1" dirty="0"/>
              <a:t>3.	Legal, policy and </a:t>
            </a:r>
            <a:r>
              <a:rPr lang="sv-SE" sz="3200" b="1" dirty="0" err="1"/>
              <a:t>institutional</a:t>
            </a:r>
            <a:r>
              <a:rPr lang="sv-SE" sz="3200" b="1" dirty="0"/>
              <a:t> </a:t>
            </a:r>
            <a:r>
              <a:rPr lang="sv-SE" sz="3200" b="1" dirty="0" err="1"/>
              <a:t>frameworks</a:t>
            </a:r>
            <a:r>
              <a:rPr lang="sv-SE" sz="3200" b="1" dirty="0"/>
              <a:t> </a:t>
            </a:r>
            <a:br>
              <a:rPr lang="sv-SE" sz="3600" dirty="0"/>
            </a:br>
            <a:r>
              <a:rPr lang="sv-SE" sz="2000" dirty="0"/>
              <a:t>Human </a:t>
            </a:r>
            <a:r>
              <a:rPr lang="sv-SE" sz="2000" dirty="0" err="1"/>
              <a:t>rights</a:t>
            </a:r>
            <a:r>
              <a:rPr lang="sv-SE" sz="2000" dirty="0"/>
              <a:t> </a:t>
            </a:r>
            <a:r>
              <a:rPr lang="sv-SE" sz="2000" dirty="0" err="1"/>
              <a:t>frameworks</a:t>
            </a:r>
            <a:r>
              <a:rPr lang="sv-SE" sz="2000" dirty="0"/>
              <a:t> </a:t>
            </a:r>
            <a:endParaRPr lang="sv-SE" sz="3600" dirty="0"/>
          </a:p>
        </p:txBody>
      </p:sp>
      <p:sp>
        <p:nvSpPr>
          <p:cNvPr id="4" name="Platshållare för bildnummer 3">
            <a:extLst>
              <a:ext uri="{FF2B5EF4-FFF2-40B4-BE49-F238E27FC236}">
                <a16:creationId xmlns:a16="http://schemas.microsoft.com/office/drawing/2014/main" id="{22782179-C4A3-484B-B255-550BBA39D68F}"/>
              </a:ext>
            </a:extLst>
          </p:cNvPr>
          <p:cNvSpPr>
            <a:spLocks noGrp="1"/>
          </p:cNvSpPr>
          <p:nvPr>
            <p:ph type="sldNum" sz="quarter" idx="12"/>
          </p:nvPr>
        </p:nvSpPr>
        <p:spPr>
          <a:xfrm>
            <a:off x="10670474" y="6440535"/>
            <a:ext cx="1312025" cy="365125"/>
          </a:xfrm>
        </p:spPr>
        <p:txBody>
          <a:bodyPr/>
          <a:lstStyle/>
          <a:p>
            <a:r>
              <a:rPr lang="en-GB" dirty="0"/>
              <a:t>8</a:t>
            </a:r>
          </a:p>
        </p:txBody>
      </p:sp>
      <p:sp>
        <p:nvSpPr>
          <p:cNvPr id="5" name="Rektangel 4">
            <a:extLst>
              <a:ext uri="{FF2B5EF4-FFF2-40B4-BE49-F238E27FC236}">
                <a16:creationId xmlns:a16="http://schemas.microsoft.com/office/drawing/2014/main" id="{F7138724-D377-4B23-AE8C-91C7094ECC14}"/>
              </a:ext>
            </a:extLst>
          </p:cNvPr>
          <p:cNvSpPr/>
          <p:nvPr/>
        </p:nvSpPr>
        <p:spPr>
          <a:xfrm>
            <a:off x="-1" y="0"/>
            <a:ext cx="324853" cy="6858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3. Legal, policy and </a:t>
            </a:r>
            <a:r>
              <a:rPr lang="sv-SE" sz="1400" dirty="0" err="1"/>
              <a:t>institutional</a:t>
            </a:r>
            <a:r>
              <a:rPr lang="sv-SE" sz="1400" dirty="0"/>
              <a:t> </a:t>
            </a:r>
            <a:r>
              <a:rPr lang="sv-SE" sz="1400" dirty="0" err="1"/>
              <a:t>frameworks</a:t>
            </a:r>
            <a:endParaRPr lang="sv-SE" sz="1400" dirty="0"/>
          </a:p>
        </p:txBody>
      </p:sp>
      <p:sp>
        <p:nvSpPr>
          <p:cNvPr id="6" name="textruta 5">
            <a:extLst>
              <a:ext uri="{FF2B5EF4-FFF2-40B4-BE49-F238E27FC236}">
                <a16:creationId xmlns:a16="http://schemas.microsoft.com/office/drawing/2014/main" id="{BA16C34A-ADDA-4513-9B6C-F5A9F19E3781}"/>
              </a:ext>
            </a:extLst>
          </p:cNvPr>
          <p:cNvSpPr txBox="1"/>
          <p:nvPr/>
        </p:nvSpPr>
        <p:spPr>
          <a:xfrm>
            <a:off x="1079635" y="2417033"/>
            <a:ext cx="7823221" cy="2708434"/>
          </a:xfrm>
          <a:prstGeom prst="rect">
            <a:avLst/>
          </a:prstGeom>
          <a:solidFill>
            <a:schemeClr val="accent6">
              <a:lumMod val="20000"/>
              <a:lumOff val="80000"/>
            </a:schemeClr>
          </a:solidFill>
        </p:spPr>
        <p:txBody>
          <a:bodyPr wrap="square" rtlCol="0">
            <a:spAutoFit/>
          </a:bodyPr>
          <a:lstStyle/>
          <a:p>
            <a:pPr marL="749808" lvl="1" indent="-457200">
              <a:spcAft>
                <a:spcPts val="600"/>
              </a:spcAft>
              <a:buClr>
                <a:srgbClr val="E48312"/>
              </a:buClr>
              <a:buFont typeface="Arial" panose="020B0604020202020204" pitchFamily="34" charset="0"/>
              <a:buChar char="•"/>
              <a:defRPr/>
            </a:pPr>
            <a:r>
              <a:rPr lang="sv-SE" sz="1500" dirty="0">
                <a:solidFill>
                  <a:schemeClr val="tx1">
                    <a:lumMod val="75000"/>
                    <a:lumOff val="25000"/>
                  </a:schemeClr>
                </a:solidFill>
                <a:sym typeface="Wingdings" panose="05000000000000000000" pitchFamily="2" charset="2"/>
              </a:rPr>
              <a:t>1948 Universal </a:t>
            </a:r>
            <a:r>
              <a:rPr lang="sv-SE" sz="1500" dirty="0" err="1">
                <a:solidFill>
                  <a:schemeClr val="tx1">
                    <a:lumMod val="75000"/>
                    <a:lumOff val="25000"/>
                  </a:schemeClr>
                </a:solidFill>
                <a:sym typeface="Wingdings" panose="05000000000000000000" pitchFamily="2" charset="2"/>
              </a:rPr>
              <a:t>Declaration</a:t>
            </a:r>
            <a:r>
              <a:rPr lang="sv-SE" sz="1500" dirty="0">
                <a:solidFill>
                  <a:schemeClr val="tx1">
                    <a:lumMod val="75000"/>
                    <a:lumOff val="25000"/>
                  </a:schemeClr>
                </a:solidFill>
                <a:sym typeface="Wingdings" panose="05000000000000000000" pitchFamily="2" charset="2"/>
              </a:rPr>
              <a:t> </a:t>
            </a:r>
            <a:r>
              <a:rPr lang="sv-SE" sz="1500" dirty="0" err="1">
                <a:solidFill>
                  <a:schemeClr val="tx1">
                    <a:lumMod val="75000"/>
                    <a:lumOff val="25000"/>
                  </a:schemeClr>
                </a:solidFill>
                <a:sym typeface="Wingdings" panose="05000000000000000000" pitchFamily="2" charset="2"/>
              </a:rPr>
              <a:t>of</a:t>
            </a:r>
            <a:r>
              <a:rPr lang="sv-SE" sz="1500" dirty="0">
                <a:solidFill>
                  <a:schemeClr val="tx1">
                    <a:lumMod val="75000"/>
                    <a:lumOff val="25000"/>
                  </a:schemeClr>
                </a:solidFill>
                <a:sym typeface="Wingdings" panose="05000000000000000000" pitchFamily="2" charset="2"/>
              </a:rPr>
              <a:t> Human </a:t>
            </a:r>
            <a:r>
              <a:rPr lang="sv-SE" sz="1500" dirty="0" err="1">
                <a:solidFill>
                  <a:schemeClr val="tx1">
                    <a:lumMod val="75000"/>
                    <a:lumOff val="25000"/>
                  </a:schemeClr>
                </a:solidFill>
                <a:sym typeface="Wingdings" panose="05000000000000000000" pitchFamily="2" charset="2"/>
              </a:rPr>
              <a:t>Rights</a:t>
            </a:r>
            <a:endParaRPr lang="sv-SE" sz="1500" dirty="0">
              <a:solidFill>
                <a:schemeClr val="tx1">
                  <a:lumMod val="75000"/>
                  <a:lumOff val="25000"/>
                </a:schemeClr>
              </a:solidFill>
              <a:sym typeface="Wingdings" panose="05000000000000000000" pitchFamily="2" charset="2"/>
            </a:endParaRPr>
          </a:p>
          <a:p>
            <a:pPr marL="749808" lvl="1" indent="-457200">
              <a:spcAft>
                <a:spcPts val="600"/>
              </a:spcAft>
              <a:buClr>
                <a:srgbClr val="E48312"/>
              </a:buClr>
              <a:buFont typeface="Arial" panose="020B0604020202020204" pitchFamily="34" charset="0"/>
              <a:buChar char="•"/>
              <a:defRPr/>
            </a:pPr>
            <a:r>
              <a:rPr lang="sv-SE" sz="1500" dirty="0">
                <a:solidFill>
                  <a:schemeClr val="tx1">
                    <a:lumMod val="75000"/>
                    <a:lumOff val="25000"/>
                  </a:schemeClr>
                </a:solidFill>
                <a:sym typeface="Wingdings" panose="05000000000000000000" pitchFamily="2" charset="2"/>
              </a:rPr>
              <a:t>1948 Convention on the Prevention and </a:t>
            </a:r>
            <a:r>
              <a:rPr lang="sv-SE" sz="1500" dirty="0" err="1">
                <a:solidFill>
                  <a:schemeClr val="tx1">
                    <a:lumMod val="75000"/>
                    <a:lumOff val="25000"/>
                  </a:schemeClr>
                </a:solidFill>
                <a:sym typeface="Wingdings" panose="05000000000000000000" pitchFamily="2" charset="2"/>
              </a:rPr>
              <a:t>Punishment</a:t>
            </a:r>
            <a:r>
              <a:rPr lang="sv-SE" sz="1500" dirty="0">
                <a:solidFill>
                  <a:schemeClr val="tx1">
                    <a:lumMod val="75000"/>
                    <a:lumOff val="25000"/>
                  </a:schemeClr>
                </a:solidFill>
                <a:sym typeface="Wingdings" panose="05000000000000000000" pitchFamily="2" charset="2"/>
              </a:rPr>
              <a:t> </a:t>
            </a:r>
            <a:r>
              <a:rPr lang="sv-SE" sz="1500" dirty="0" err="1">
                <a:solidFill>
                  <a:schemeClr val="tx1">
                    <a:lumMod val="75000"/>
                    <a:lumOff val="25000"/>
                  </a:schemeClr>
                </a:solidFill>
                <a:sym typeface="Wingdings" panose="05000000000000000000" pitchFamily="2" charset="2"/>
              </a:rPr>
              <a:t>of</a:t>
            </a:r>
            <a:r>
              <a:rPr lang="sv-SE" sz="1500" dirty="0">
                <a:solidFill>
                  <a:schemeClr val="tx1">
                    <a:lumMod val="75000"/>
                    <a:lumOff val="25000"/>
                  </a:schemeClr>
                </a:solidFill>
                <a:sym typeface="Wingdings" panose="05000000000000000000" pitchFamily="2" charset="2"/>
              </a:rPr>
              <a:t> the </a:t>
            </a:r>
            <a:r>
              <a:rPr lang="sv-SE" sz="1500" dirty="0" err="1">
                <a:solidFill>
                  <a:schemeClr val="tx1">
                    <a:lumMod val="75000"/>
                    <a:lumOff val="25000"/>
                  </a:schemeClr>
                </a:solidFill>
                <a:sym typeface="Wingdings" panose="05000000000000000000" pitchFamily="2" charset="2"/>
              </a:rPr>
              <a:t>Crime</a:t>
            </a:r>
            <a:r>
              <a:rPr lang="sv-SE" sz="1500" dirty="0">
                <a:solidFill>
                  <a:schemeClr val="tx1">
                    <a:lumMod val="75000"/>
                    <a:lumOff val="25000"/>
                  </a:schemeClr>
                </a:solidFill>
                <a:sym typeface="Wingdings" panose="05000000000000000000" pitchFamily="2" charset="2"/>
              </a:rPr>
              <a:t> </a:t>
            </a:r>
            <a:r>
              <a:rPr lang="sv-SE" sz="1500" dirty="0" err="1">
                <a:solidFill>
                  <a:schemeClr val="tx1">
                    <a:lumMod val="75000"/>
                    <a:lumOff val="25000"/>
                  </a:schemeClr>
                </a:solidFill>
                <a:sym typeface="Wingdings" panose="05000000000000000000" pitchFamily="2" charset="2"/>
              </a:rPr>
              <a:t>of</a:t>
            </a:r>
            <a:r>
              <a:rPr lang="sv-SE" sz="1500" dirty="0">
                <a:solidFill>
                  <a:schemeClr val="tx1">
                    <a:lumMod val="75000"/>
                    <a:lumOff val="25000"/>
                  </a:schemeClr>
                </a:solidFill>
                <a:sym typeface="Wingdings" panose="05000000000000000000" pitchFamily="2" charset="2"/>
              </a:rPr>
              <a:t> </a:t>
            </a:r>
            <a:r>
              <a:rPr lang="sv-SE" sz="1500" dirty="0" err="1">
                <a:solidFill>
                  <a:schemeClr val="tx1">
                    <a:lumMod val="75000"/>
                    <a:lumOff val="25000"/>
                  </a:schemeClr>
                </a:solidFill>
                <a:sym typeface="Wingdings" panose="05000000000000000000" pitchFamily="2" charset="2"/>
              </a:rPr>
              <a:t>Genocide</a:t>
            </a:r>
            <a:endParaRPr lang="sv-SE" sz="1500" dirty="0">
              <a:solidFill>
                <a:schemeClr val="tx1">
                  <a:lumMod val="75000"/>
                  <a:lumOff val="25000"/>
                </a:schemeClr>
              </a:solidFill>
              <a:sym typeface="Wingdings" panose="05000000000000000000" pitchFamily="2" charset="2"/>
            </a:endParaRPr>
          </a:p>
          <a:p>
            <a:pPr marL="749808" lvl="1" indent="-457200">
              <a:spcAft>
                <a:spcPts val="600"/>
              </a:spcAft>
              <a:buClr>
                <a:srgbClr val="E48312"/>
              </a:buClr>
              <a:buFont typeface="Arial" panose="020B0604020202020204" pitchFamily="34" charset="0"/>
              <a:buChar char="•"/>
              <a:defRPr/>
            </a:pPr>
            <a:r>
              <a:rPr lang="sv-SE" sz="1500" dirty="0">
                <a:solidFill>
                  <a:schemeClr val="tx1">
                    <a:lumMod val="75000"/>
                    <a:lumOff val="25000"/>
                  </a:schemeClr>
                </a:solidFill>
                <a:sym typeface="Wingdings" panose="05000000000000000000" pitchFamily="2" charset="2"/>
              </a:rPr>
              <a:t>1966 International </a:t>
            </a:r>
            <a:r>
              <a:rPr lang="sv-SE" sz="1500" dirty="0" err="1">
                <a:solidFill>
                  <a:schemeClr val="tx1">
                    <a:lumMod val="75000"/>
                    <a:lumOff val="25000"/>
                  </a:schemeClr>
                </a:solidFill>
                <a:sym typeface="Wingdings" panose="05000000000000000000" pitchFamily="2" charset="2"/>
              </a:rPr>
              <a:t>Coventant</a:t>
            </a:r>
            <a:r>
              <a:rPr lang="sv-SE" sz="1500" dirty="0">
                <a:solidFill>
                  <a:schemeClr val="tx1">
                    <a:lumMod val="75000"/>
                    <a:lumOff val="25000"/>
                  </a:schemeClr>
                </a:solidFill>
                <a:sym typeface="Wingdings" panose="05000000000000000000" pitchFamily="2" charset="2"/>
              </a:rPr>
              <a:t> on Civil and </a:t>
            </a:r>
            <a:r>
              <a:rPr lang="sv-SE" sz="1500" dirty="0" err="1">
                <a:solidFill>
                  <a:schemeClr val="tx1">
                    <a:lumMod val="75000"/>
                    <a:lumOff val="25000"/>
                  </a:schemeClr>
                </a:solidFill>
                <a:sym typeface="Wingdings" panose="05000000000000000000" pitchFamily="2" charset="2"/>
              </a:rPr>
              <a:t>Political</a:t>
            </a:r>
            <a:r>
              <a:rPr lang="sv-SE" sz="1500" dirty="0">
                <a:solidFill>
                  <a:schemeClr val="tx1">
                    <a:lumMod val="75000"/>
                    <a:lumOff val="25000"/>
                  </a:schemeClr>
                </a:solidFill>
                <a:sym typeface="Wingdings" panose="05000000000000000000" pitchFamily="2" charset="2"/>
              </a:rPr>
              <a:t> </a:t>
            </a:r>
            <a:r>
              <a:rPr lang="sv-SE" sz="1500" dirty="0" err="1">
                <a:solidFill>
                  <a:schemeClr val="tx1">
                    <a:lumMod val="75000"/>
                    <a:lumOff val="25000"/>
                  </a:schemeClr>
                </a:solidFill>
                <a:sym typeface="Wingdings" panose="05000000000000000000" pitchFamily="2" charset="2"/>
              </a:rPr>
              <a:t>Rights</a:t>
            </a:r>
            <a:endParaRPr lang="sv-SE" sz="1500" dirty="0">
              <a:solidFill>
                <a:schemeClr val="tx1">
                  <a:lumMod val="75000"/>
                  <a:lumOff val="25000"/>
                </a:schemeClr>
              </a:solidFill>
              <a:sym typeface="Wingdings" panose="05000000000000000000" pitchFamily="2" charset="2"/>
            </a:endParaRPr>
          </a:p>
          <a:p>
            <a:pPr marL="749808" lvl="1" indent="-457200">
              <a:spcAft>
                <a:spcPts val="600"/>
              </a:spcAft>
              <a:buClr>
                <a:srgbClr val="E48312"/>
              </a:buClr>
              <a:buFont typeface="Arial" panose="020B0604020202020204" pitchFamily="34" charset="0"/>
              <a:buChar char="•"/>
              <a:defRPr/>
            </a:pPr>
            <a:r>
              <a:rPr lang="sv-SE" sz="1500" dirty="0">
                <a:solidFill>
                  <a:schemeClr val="tx1">
                    <a:lumMod val="75000"/>
                    <a:lumOff val="25000"/>
                  </a:schemeClr>
                </a:solidFill>
                <a:sym typeface="Wingdings" panose="05000000000000000000" pitchFamily="2" charset="2"/>
              </a:rPr>
              <a:t>1966 International </a:t>
            </a:r>
            <a:r>
              <a:rPr lang="sv-SE" sz="1500" dirty="0" err="1">
                <a:solidFill>
                  <a:schemeClr val="tx1">
                    <a:lumMod val="75000"/>
                    <a:lumOff val="25000"/>
                  </a:schemeClr>
                </a:solidFill>
                <a:sym typeface="Wingdings" panose="05000000000000000000" pitchFamily="2" charset="2"/>
              </a:rPr>
              <a:t>Covenant</a:t>
            </a:r>
            <a:r>
              <a:rPr lang="sv-SE" sz="1500" dirty="0">
                <a:solidFill>
                  <a:schemeClr val="tx1">
                    <a:lumMod val="75000"/>
                    <a:lumOff val="25000"/>
                  </a:schemeClr>
                </a:solidFill>
                <a:sym typeface="Wingdings" panose="05000000000000000000" pitchFamily="2" charset="2"/>
              </a:rPr>
              <a:t> on </a:t>
            </a:r>
            <a:r>
              <a:rPr lang="sv-SE" sz="1500" dirty="0" err="1">
                <a:solidFill>
                  <a:schemeClr val="tx1">
                    <a:lumMod val="75000"/>
                    <a:lumOff val="25000"/>
                  </a:schemeClr>
                </a:solidFill>
                <a:sym typeface="Wingdings" panose="05000000000000000000" pitchFamily="2" charset="2"/>
              </a:rPr>
              <a:t>Economic</a:t>
            </a:r>
            <a:r>
              <a:rPr lang="sv-SE" sz="1500" dirty="0">
                <a:solidFill>
                  <a:schemeClr val="tx1">
                    <a:lumMod val="75000"/>
                    <a:lumOff val="25000"/>
                  </a:schemeClr>
                </a:solidFill>
                <a:sym typeface="Wingdings" panose="05000000000000000000" pitchFamily="2" charset="2"/>
              </a:rPr>
              <a:t>, Social and </a:t>
            </a:r>
            <a:r>
              <a:rPr lang="sv-SE" sz="1500" dirty="0" err="1">
                <a:solidFill>
                  <a:schemeClr val="tx1">
                    <a:lumMod val="75000"/>
                    <a:lumOff val="25000"/>
                  </a:schemeClr>
                </a:solidFill>
                <a:sym typeface="Wingdings" panose="05000000000000000000" pitchFamily="2" charset="2"/>
              </a:rPr>
              <a:t>Cultural</a:t>
            </a:r>
            <a:r>
              <a:rPr lang="sv-SE" sz="1500" dirty="0">
                <a:solidFill>
                  <a:schemeClr val="tx1">
                    <a:lumMod val="75000"/>
                    <a:lumOff val="25000"/>
                  </a:schemeClr>
                </a:solidFill>
                <a:sym typeface="Wingdings" panose="05000000000000000000" pitchFamily="2" charset="2"/>
              </a:rPr>
              <a:t> </a:t>
            </a:r>
            <a:r>
              <a:rPr lang="sv-SE" sz="1500" dirty="0" err="1">
                <a:solidFill>
                  <a:schemeClr val="tx1">
                    <a:lumMod val="75000"/>
                    <a:lumOff val="25000"/>
                  </a:schemeClr>
                </a:solidFill>
                <a:sym typeface="Wingdings" panose="05000000000000000000" pitchFamily="2" charset="2"/>
              </a:rPr>
              <a:t>Rights</a:t>
            </a:r>
            <a:endParaRPr lang="sv-SE" sz="1500" dirty="0">
              <a:solidFill>
                <a:schemeClr val="tx1">
                  <a:lumMod val="75000"/>
                  <a:lumOff val="25000"/>
                </a:schemeClr>
              </a:solidFill>
              <a:sym typeface="Wingdings" panose="05000000000000000000" pitchFamily="2" charset="2"/>
            </a:endParaRPr>
          </a:p>
          <a:p>
            <a:pPr marL="749808" lvl="1" indent="-457200">
              <a:spcAft>
                <a:spcPts val="600"/>
              </a:spcAft>
              <a:buClr>
                <a:srgbClr val="E48312"/>
              </a:buClr>
              <a:buFont typeface="Arial" panose="020B0604020202020204" pitchFamily="34" charset="0"/>
              <a:buChar char="•"/>
              <a:defRPr/>
            </a:pPr>
            <a:r>
              <a:rPr lang="sv-SE" sz="1500" dirty="0">
                <a:solidFill>
                  <a:schemeClr val="tx1">
                    <a:lumMod val="75000"/>
                    <a:lumOff val="25000"/>
                  </a:schemeClr>
                </a:solidFill>
                <a:sym typeface="Wingdings" panose="05000000000000000000" pitchFamily="2" charset="2"/>
              </a:rPr>
              <a:t>1966 International Convention on the Elimination </a:t>
            </a:r>
            <a:r>
              <a:rPr lang="sv-SE" sz="1500" dirty="0" err="1">
                <a:solidFill>
                  <a:schemeClr val="tx1">
                    <a:lumMod val="75000"/>
                    <a:lumOff val="25000"/>
                  </a:schemeClr>
                </a:solidFill>
                <a:sym typeface="Wingdings" panose="05000000000000000000" pitchFamily="2" charset="2"/>
              </a:rPr>
              <a:t>of</a:t>
            </a:r>
            <a:r>
              <a:rPr lang="sv-SE" sz="1500" dirty="0">
                <a:solidFill>
                  <a:schemeClr val="tx1">
                    <a:lumMod val="75000"/>
                    <a:lumOff val="25000"/>
                  </a:schemeClr>
                </a:solidFill>
                <a:sym typeface="Wingdings" panose="05000000000000000000" pitchFamily="2" charset="2"/>
              </a:rPr>
              <a:t> All Forms </a:t>
            </a:r>
            <a:r>
              <a:rPr lang="sv-SE" sz="1500" dirty="0" err="1">
                <a:solidFill>
                  <a:schemeClr val="tx1">
                    <a:lumMod val="75000"/>
                    <a:lumOff val="25000"/>
                  </a:schemeClr>
                </a:solidFill>
                <a:sym typeface="Wingdings" panose="05000000000000000000" pitchFamily="2" charset="2"/>
              </a:rPr>
              <a:t>of</a:t>
            </a:r>
            <a:r>
              <a:rPr lang="sv-SE" sz="1500" dirty="0">
                <a:solidFill>
                  <a:schemeClr val="tx1">
                    <a:lumMod val="75000"/>
                    <a:lumOff val="25000"/>
                  </a:schemeClr>
                </a:solidFill>
                <a:sym typeface="Wingdings" panose="05000000000000000000" pitchFamily="2" charset="2"/>
              </a:rPr>
              <a:t> </a:t>
            </a:r>
            <a:r>
              <a:rPr lang="sv-SE" sz="1500" dirty="0" err="1">
                <a:solidFill>
                  <a:schemeClr val="tx1">
                    <a:lumMod val="75000"/>
                    <a:lumOff val="25000"/>
                  </a:schemeClr>
                </a:solidFill>
                <a:sym typeface="Wingdings" panose="05000000000000000000" pitchFamily="2" charset="2"/>
              </a:rPr>
              <a:t>Racial</a:t>
            </a:r>
            <a:r>
              <a:rPr lang="sv-SE" sz="1500" dirty="0">
                <a:solidFill>
                  <a:schemeClr val="tx1">
                    <a:lumMod val="75000"/>
                    <a:lumOff val="25000"/>
                  </a:schemeClr>
                </a:solidFill>
                <a:sym typeface="Wingdings" panose="05000000000000000000" pitchFamily="2" charset="2"/>
              </a:rPr>
              <a:t> </a:t>
            </a:r>
            <a:r>
              <a:rPr lang="sv-SE" sz="1500" dirty="0" err="1">
                <a:solidFill>
                  <a:schemeClr val="tx1">
                    <a:lumMod val="75000"/>
                    <a:lumOff val="25000"/>
                  </a:schemeClr>
                </a:solidFill>
                <a:sym typeface="Wingdings" panose="05000000000000000000" pitchFamily="2" charset="2"/>
              </a:rPr>
              <a:t>Discimination</a:t>
            </a:r>
            <a:endParaRPr lang="sv-SE" sz="1500" dirty="0">
              <a:solidFill>
                <a:schemeClr val="tx1">
                  <a:lumMod val="75000"/>
                  <a:lumOff val="25000"/>
                </a:schemeClr>
              </a:solidFill>
              <a:sym typeface="Wingdings" panose="05000000000000000000" pitchFamily="2" charset="2"/>
            </a:endParaRPr>
          </a:p>
          <a:p>
            <a:pPr marL="749808" lvl="1" indent="-457200">
              <a:spcAft>
                <a:spcPts val="600"/>
              </a:spcAft>
              <a:buClr>
                <a:srgbClr val="E48312"/>
              </a:buClr>
              <a:buFont typeface="Arial" panose="020B0604020202020204" pitchFamily="34" charset="0"/>
              <a:buChar char="•"/>
              <a:defRPr/>
            </a:pPr>
            <a:r>
              <a:rPr lang="sv-SE" sz="1500" dirty="0">
                <a:solidFill>
                  <a:schemeClr val="tx1">
                    <a:lumMod val="75000"/>
                    <a:lumOff val="25000"/>
                  </a:schemeClr>
                </a:solidFill>
                <a:sym typeface="Wingdings" panose="05000000000000000000" pitchFamily="2" charset="2"/>
              </a:rPr>
              <a:t>1979 Convention on the Elimination </a:t>
            </a:r>
            <a:r>
              <a:rPr lang="sv-SE" sz="1500" dirty="0" err="1">
                <a:solidFill>
                  <a:schemeClr val="tx1">
                    <a:lumMod val="75000"/>
                    <a:lumOff val="25000"/>
                  </a:schemeClr>
                </a:solidFill>
                <a:sym typeface="Wingdings" panose="05000000000000000000" pitchFamily="2" charset="2"/>
              </a:rPr>
              <a:t>of</a:t>
            </a:r>
            <a:r>
              <a:rPr lang="sv-SE" sz="1500" dirty="0">
                <a:solidFill>
                  <a:schemeClr val="tx1">
                    <a:lumMod val="75000"/>
                    <a:lumOff val="25000"/>
                  </a:schemeClr>
                </a:solidFill>
                <a:sym typeface="Wingdings" panose="05000000000000000000" pitchFamily="2" charset="2"/>
              </a:rPr>
              <a:t> All Forms </a:t>
            </a:r>
            <a:r>
              <a:rPr lang="sv-SE" sz="1500" dirty="0" err="1">
                <a:solidFill>
                  <a:schemeClr val="tx1">
                    <a:lumMod val="75000"/>
                    <a:lumOff val="25000"/>
                  </a:schemeClr>
                </a:solidFill>
                <a:sym typeface="Wingdings" panose="05000000000000000000" pitchFamily="2" charset="2"/>
              </a:rPr>
              <a:t>of</a:t>
            </a:r>
            <a:r>
              <a:rPr lang="sv-SE" sz="1500" dirty="0">
                <a:solidFill>
                  <a:schemeClr val="tx1">
                    <a:lumMod val="75000"/>
                    <a:lumOff val="25000"/>
                  </a:schemeClr>
                </a:solidFill>
                <a:sym typeface="Wingdings" panose="05000000000000000000" pitchFamily="2" charset="2"/>
              </a:rPr>
              <a:t> </a:t>
            </a:r>
            <a:r>
              <a:rPr lang="sv-SE" sz="1500" dirty="0" err="1">
                <a:solidFill>
                  <a:schemeClr val="tx1">
                    <a:lumMod val="75000"/>
                    <a:lumOff val="25000"/>
                  </a:schemeClr>
                </a:solidFill>
                <a:sym typeface="Wingdings" panose="05000000000000000000" pitchFamily="2" charset="2"/>
              </a:rPr>
              <a:t>Discimination</a:t>
            </a:r>
            <a:r>
              <a:rPr lang="sv-SE" sz="1500" dirty="0">
                <a:solidFill>
                  <a:schemeClr val="tx1">
                    <a:lumMod val="75000"/>
                    <a:lumOff val="25000"/>
                  </a:schemeClr>
                </a:solidFill>
                <a:sym typeface="Wingdings" panose="05000000000000000000" pitchFamily="2" charset="2"/>
              </a:rPr>
              <a:t> </a:t>
            </a:r>
            <a:r>
              <a:rPr lang="sv-SE" sz="1500" dirty="0" err="1">
                <a:solidFill>
                  <a:schemeClr val="tx1">
                    <a:lumMod val="75000"/>
                    <a:lumOff val="25000"/>
                  </a:schemeClr>
                </a:solidFill>
                <a:sym typeface="Wingdings" panose="05000000000000000000" pitchFamily="2" charset="2"/>
              </a:rPr>
              <a:t>against</a:t>
            </a:r>
            <a:r>
              <a:rPr lang="sv-SE" sz="1500" dirty="0">
                <a:solidFill>
                  <a:schemeClr val="tx1">
                    <a:lumMod val="75000"/>
                    <a:lumOff val="25000"/>
                  </a:schemeClr>
                </a:solidFill>
                <a:sym typeface="Wingdings" panose="05000000000000000000" pitchFamily="2" charset="2"/>
              </a:rPr>
              <a:t> </a:t>
            </a:r>
            <a:r>
              <a:rPr lang="sv-SE" sz="1500" dirty="0" err="1">
                <a:solidFill>
                  <a:schemeClr val="tx1">
                    <a:lumMod val="75000"/>
                    <a:lumOff val="25000"/>
                  </a:schemeClr>
                </a:solidFill>
                <a:sym typeface="Wingdings" panose="05000000000000000000" pitchFamily="2" charset="2"/>
              </a:rPr>
              <a:t>Women</a:t>
            </a:r>
            <a:endParaRPr lang="sv-SE" sz="1500" dirty="0">
              <a:solidFill>
                <a:schemeClr val="tx1">
                  <a:lumMod val="75000"/>
                  <a:lumOff val="25000"/>
                </a:schemeClr>
              </a:solidFill>
              <a:sym typeface="Wingdings" panose="05000000000000000000" pitchFamily="2" charset="2"/>
            </a:endParaRPr>
          </a:p>
          <a:p>
            <a:pPr marL="749808" lvl="1" indent="-457200">
              <a:spcAft>
                <a:spcPts val="600"/>
              </a:spcAft>
              <a:buClr>
                <a:srgbClr val="E48312"/>
              </a:buClr>
              <a:buFont typeface="Arial" panose="020B0604020202020204" pitchFamily="34" charset="0"/>
              <a:buChar char="•"/>
              <a:defRPr/>
            </a:pPr>
            <a:r>
              <a:rPr lang="sv-SE" sz="1500" dirty="0">
                <a:solidFill>
                  <a:schemeClr val="tx1">
                    <a:lumMod val="75000"/>
                    <a:lumOff val="25000"/>
                  </a:schemeClr>
                </a:solidFill>
                <a:sym typeface="Wingdings" panose="05000000000000000000" pitchFamily="2" charset="2"/>
              </a:rPr>
              <a:t>1984 Convention </a:t>
            </a:r>
            <a:r>
              <a:rPr lang="sv-SE" sz="1500" dirty="0" err="1">
                <a:solidFill>
                  <a:schemeClr val="tx1">
                    <a:lumMod val="75000"/>
                    <a:lumOff val="25000"/>
                  </a:schemeClr>
                </a:solidFill>
                <a:sym typeface="Wingdings" panose="05000000000000000000" pitchFamily="2" charset="2"/>
              </a:rPr>
              <a:t>against</a:t>
            </a:r>
            <a:r>
              <a:rPr lang="sv-SE" sz="1500" dirty="0">
                <a:solidFill>
                  <a:schemeClr val="tx1">
                    <a:lumMod val="75000"/>
                    <a:lumOff val="25000"/>
                  </a:schemeClr>
                </a:solidFill>
                <a:sym typeface="Wingdings" panose="05000000000000000000" pitchFamily="2" charset="2"/>
              </a:rPr>
              <a:t> </a:t>
            </a:r>
            <a:r>
              <a:rPr lang="sv-SE" sz="1500" dirty="0" err="1">
                <a:solidFill>
                  <a:schemeClr val="tx1">
                    <a:lumMod val="75000"/>
                    <a:lumOff val="25000"/>
                  </a:schemeClr>
                </a:solidFill>
                <a:sym typeface="Wingdings" panose="05000000000000000000" pitchFamily="2" charset="2"/>
              </a:rPr>
              <a:t>Torture</a:t>
            </a:r>
            <a:r>
              <a:rPr lang="sv-SE" sz="1500" dirty="0">
                <a:solidFill>
                  <a:schemeClr val="tx1">
                    <a:lumMod val="75000"/>
                    <a:lumOff val="25000"/>
                  </a:schemeClr>
                </a:solidFill>
                <a:sym typeface="Wingdings" panose="05000000000000000000" pitchFamily="2" charset="2"/>
              </a:rPr>
              <a:t> and </a:t>
            </a:r>
            <a:r>
              <a:rPr lang="sv-SE" sz="1500" dirty="0" err="1">
                <a:solidFill>
                  <a:schemeClr val="tx1">
                    <a:lumMod val="75000"/>
                    <a:lumOff val="25000"/>
                  </a:schemeClr>
                </a:solidFill>
                <a:sym typeface="Wingdings" panose="05000000000000000000" pitchFamily="2" charset="2"/>
              </a:rPr>
              <a:t>Other</a:t>
            </a:r>
            <a:r>
              <a:rPr lang="sv-SE" sz="1500" dirty="0">
                <a:solidFill>
                  <a:schemeClr val="tx1">
                    <a:lumMod val="75000"/>
                    <a:lumOff val="25000"/>
                  </a:schemeClr>
                </a:solidFill>
                <a:sym typeface="Wingdings" panose="05000000000000000000" pitchFamily="2" charset="2"/>
              </a:rPr>
              <a:t> </a:t>
            </a:r>
            <a:r>
              <a:rPr lang="sv-SE" sz="1500" dirty="0" err="1">
                <a:solidFill>
                  <a:schemeClr val="tx1">
                    <a:lumMod val="75000"/>
                    <a:lumOff val="25000"/>
                  </a:schemeClr>
                </a:solidFill>
                <a:sym typeface="Wingdings" panose="05000000000000000000" pitchFamily="2" charset="2"/>
              </a:rPr>
              <a:t>Cruel</a:t>
            </a:r>
            <a:r>
              <a:rPr lang="sv-SE" sz="1500" dirty="0">
                <a:solidFill>
                  <a:schemeClr val="tx1">
                    <a:lumMod val="75000"/>
                    <a:lumOff val="25000"/>
                  </a:schemeClr>
                </a:solidFill>
                <a:sym typeface="Wingdings" panose="05000000000000000000" pitchFamily="2" charset="2"/>
              </a:rPr>
              <a:t>, Inhuman or </a:t>
            </a:r>
            <a:r>
              <a:rPr lang="sv-SE" sz="1500" dirty="0" err="1">
                <a:solidFill>
                  <a:schemeClr val="tx1">
                    <a:lumMod val="75000"/>
                    <a:lumOff val="25000"/>
                  </a:schemeClr>
                </a:solidFill>
                <a:sym typeface="Wingdings" panose="05000000000000000000" pitchFamily="2" charset="2"/>
              </a:rPr>
              <a:t>Degrading</a:t>
            </a:r>
            <a:r>
              <a:rPr lang="sv-SE" sz="1500" dirty="0">
                <a:solidFill>
                  <a:schemeClr val="tx1">
                    <a:lumMod val="75000"/>
                    <a:lumOff val="25000"/>
                  </a:schemeClr>
                </a:solidFill>
                <a:sym typeface="Wingdings" panose="05000000000000000000" pitchFamily="2" charset="2"/>
              </a:rPr>
              <a:t> </a:t>
            </a:r>
            <a:r>
              <a:rPr lang="sv-SE" sz="1500" dirty="0" err="1">
                <a:solidFill>
                  <a:schemeClr val="tx1">
                    <a:lumMod val="75000"/>
                    <a:lumOff val="25000"/>
                  </a:schemeClr>
                </a:solidFill>
                <a:sym typeface="Wingdings" panose="05000000000000000000" pitchFamily="2" charset="2"/>
              </a:rPr>
              <a:t>Treatment</a:t>
            </a:r>
            <a:r>
              <a:rPr lang="sv-SE" sz="1500" dirty="0">
                <a:solidFill>
                  <a:schemeClr val="tx1">
                    <a:lumMod val="75000"/>
                    <a:lumOff val="25000"/>
                  </a:schemeClr>
                </a:solidFill>
                <a:sym typeface="Wingdings" panose="05000000000000000000" pitchFamily="2" charset="2"/>
              </a:rPr>
              <a:t> or </a:t>
            </a:r>
            <a:r>
              <a:rPr lang="sv-SE" sz="1500" dirty="0" err="1">
                <a:solidFill>
                  <a:schemeClr val="tx1">
                    <a:lumMod val="75000"/>
                    <a:lumOff val="25000"/>
                  </a:schemeClr>
                </a:solidFill>
                <a:sym typeface="Wingdings" panose="05000000000000000000" pitchFamily="2" charset="2"/>
              </a:rPr>
              <a:t>Punishment</a:t>
            </a:r>
            <a:endParaRPr lang="sv-SE" sz="1500" dirty="0">
              <a:solidFill>
                <a:schemeClr val="tx1">
                  <a:lumMod val="75000"/>
                  <a:lumOff val="25000"/>
                </a:schemeClr>
              </a:solidFill>
              <a:sym typeface="Wingdings" panose="05000000000000000000" pitchFamily="2" charset="2"/>
            </a:endParaRPr>
          </a:p>
          <a:p>
            <a:pPr marL="749808" lvl="1" indent="-457200">
              <a:spcAft>
                <a:spcPts val="600"/>
              </a:spcAft>
              <a:buClr>
                <a:srgbClr val="E48312"/>
              </a:buClr>
              <a:buFont typeface="Arial" panose="020B0604020202020204" pitchFamily="34" charset="0"/>
              <a:buChar char="•"/>
              <a:defRPr/>
            </a:pPr>
            <a:r>
              <a:rPr lang="sv-SE" sz="1500" dirty="0">
                <a:solidFill>
                  <a:schemeClr val="tx1">
                    <a:lumMod val="75000"/>
                    <a:lumOff val="25000"/>
                  </a:schemeClr>
                </a:solidFill>
                <a:sym typeface="Wingdings" panose="05000000000000000000" pitchFamily="2" charset="2"/>
              </a:rPr>
              <a:t>1989 Convention on the </a:t>
            </a:r>
            <a:r>
              <a:rPr lang="sv-SE" sz="1500" dirty="0" err="1">
                <a:solidFill>
                  <a:schemeClr val="tx1">
                    <a:lumMod val="75000"/>
                    <a:lumOff val="25000"/>
                  </a:schemeClr>
                </a:solidFill>
                <a:sym typeface="Wingdings" panose="05000000000000000000" pitchFamily="2" charset="2"/>
              </a:rPr>
              <a:t>Rights</a:t>
            </a:r>
            <a:r>
              <a:rPr lang="sv-SE" sz="1500" dirty="0">
                <a:solidFill>
                  <a:schemeClr val="tx1">
                    <a:lumMod val="75000"/>
                    <a:lumOff val="25000"/>
                  </a:schemeClr>
                </a:solidFill>
                <a:sym typeface="Wingdings" panose="05000000000000000000" pitchFamily="2" charset="2"/>
              </a:rPr>
              <a:t> </a:t>
            </a:r>
            <a:r>
              <a:rPr lang="sv-SE" sz="1500" dirty="0" err="1">
                <a:solidFill>
                  <a:schemeClr val="tx1">
                    <a:lumMod val="75000"/>
                    <a:lumOff val="25000"/>
                  </a:schemeClr>
                </a:solidFill>
                <a:sym typeface="Wingdings" panose="05000000000000000000" pitchFamily="2" charset="2"/>
              </a:rPr>
              <a:t>of</a:t>
            </a:r>
            <a:r>
              <a:rPr lang="sv-SE" sz="1500" dirty="0">
                <a:solidFill>
                  <a:schemeClr val="tx1">
                    <a:lumMod val="75000"/>
                    <a:lumOff val="25000"/>
                  </a:schemeClr>
                </a:solidFill>
                <a:sym typeface="Wingdings" panose="05000000000000000000" pitchFamily="2" charset="2"/>
              </a:rPr>
              <a:t> the Child </a:t>
            </a:r>
            <a:endParaRPr lang="sv-SE" dirty="0">
              <a:solidFill>
                <a:schemeClr val="tx1">
                  <a:lumMod val="75000"/>
                  <a:lumOff val="25000"/>
                </a:schemeClr>
              </a:solidFill>
            </a:endParaRPr>
          </a:p>
        </p:txBody>
      </p:sp>
      <p:sp>
        <p:nvSpPr>
          <p:cNvPr id="7" name="textruta 6">
            <a:extLst>
              <a:ext uri="{FF2B5EF4-FFF2-40B4-BE49-F238E27FC236}">
                <a16:creationId xmlns:a16="http://schemas.microsoft.com/office/drawing/2014/main" id="{82EBBCBB-4590-4766-AA2B-AFFBEF33F989}"/>
              </a:ext>
            </a:extLst>
          </p:cNvPr>
          <p:cNvSpPr txBox="1"/>
          <p:nvPr/>
        </p:nvSpPr>
        <p:spPr>
          <a:xfrm>
            <a:off x="9444699" y="3507227"/>
            <a:ext cx="2085332" cy="523220"/>
          </a:xfrm>
          <a:prstGeom prst="rect">
            <a:avLst/>
          </a:prstGeom>
          <a:noFill/>
        </p:spPr>
        <p:txBody>
          <a:bodyPr wrap="square" rtlCol="0">
            <a:spAutoFit/>
          </a:bodyPr>
          <a:lstStyle/>
          <a:p>
            <a:r>
              <a:rPr lang="sv-SE" sz="1400" dirty="0" err="1">
                <a:solidFill>
                  <a:schemeClr val="tx1">
                    <a:lumMod val="75000"/>
                    <a:lumOff val="25000"/>
                  </a:schemeClr>
                </a:solidFill>
              </a:rPr>
              <a:t>Frameworks</a:t>
            </a:r>
            <a:r>
              <a:rPr lang="sv-SE" sz="1400" dirty="0">
                <a:solidFill>
                  <a:schemeClr val="tx1">
                    <a:lumMod val="75000"/>
                    <a:lumOff val="25000"/>
                  </a:schemeClr>
                </a:solidFill>
              </a:rPr>
              <a:t> on the human </a:t>
            </a:r>
            <a:r>
              <a:rPr lang="sv-SE" sz="1400" dirty="0" err="1">
                <a:solidFill>
                  <a:schemeClr val="tx1">
                    <a:lumMod val="75000"/>
                    <a:lumOff val="25000"/>
                  </a:schemeClr>
                </a:solidFill>
              </a:rPr>
              <a:t>rights</a:t>
            </a:r>
            <a:r>
              <a:rPr lang="sv-SE" sz="1400" dirty="0">
                <a:solidFill>
                  <a:schemeClr val="tx1">
                    <a:lumMod val="75000"/>
                    <a:lumOff val="25000"/>
                  </a:schemeClr>
                </a:solidFill>
              </a:rPr>
              <a:t> </a:t>
            </a:r>
            <a:r>
              <a:rPr lang="sv-SE" sz="1400" dirty="0" err="1">
                <a:solidFill>
                  <a:schemeClr val="tx1">
                    <a:lumMod val="75000"/>
                    <a:lumOff val="25000"/>
                  </a:schemeClr>
                </a:solidFill>
              </a:rPr>
              <a:t>of</a:t>
            </a:r>
            <a:r>
              <a:rPr lang="sv-SE" sz="1400" dirty="0">
                <a:solidFill>
                  <a:schemeClr val="tx1">
                    <a:lumMod val="75000"/>
                    <a:lumOff val="25000"/>
                  </a:schemeClr>
                </a:solidFill>
              </a:rPr>
              <a:t> all </a:t>
            </a:r>
            <a:r>
              <a:rPr lang="sv-SE" sz="1400" dirty="0" err="1">
                <a:solidFill>
                  <a:schemeClr val="tx1">
                    <a:lumMod val="75000"/>
                    <a:lumOff val="25000"/>
                  </a:schemeClr>
                </a:solidFill>
              </a:rPr>
              <a:t>people</a:t>
            </a:r>
            <a:r>
              <a:rPr lang="sv-SE" sz="1400" dirty="0">
                <a:solidFill>
                  <a:schemeClr val="tx1">
                    <a:lumMod val="75000"/>
                    <a:lumOff val="25000"/>
                  </a:schemeClr>
                </a:solidFill>
              </a:rPr>
              <a:t> </a:t>
            </a:r>
          </a:p>
        </p:txBody>
      </p:sp>
      <p:sp>
        <p:nvSpPr>
          <p:cNvPr id="8" name="Höger klammerparentes 7">
            <a:extLst>
              <a:ext uri="{FF2B5EF4-FFF2-40B4-BE49-F238E27FC236}">
                <a16:creationId xmlns:a16="http://schemas.microsoft.com/office/drawing/2014/main" id="{10449984-21B2-41BA-B205-621F59767C24}"/>
              </a:ext>
            </a:extLst>
          </p:cNvPr>
          <p:cNvSpPr/>
          <p:nvPr/>
        </p:nvSpPr>
        <p:spPr>
          <a:xfrm>
            <a:off x="8990287" y="2417033"/>
            <a:ext cx="301841" cy="2703608"/>
          </a:xfrm>
          <a:prstGeom prst="rightBrace">
            <a:avLst>
              <a:gd name="adj1" fmla="val 55391"/>
              <a:gd name="adj2" fmla="val 50000"/>
            </a:avLst>
          </a:prstGeom>
          <a:noFill/>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2717600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496851-7817-4676-925D-79BD926A87D9}"/>
              </a:ext>
            </a:extLst>
          </p:cNvPr>
          <p:cNvSpPr>
            <a:spLocks noGrp="1"/>
          </p:cNvSpPr>
          <p:nvPr>
            <p:ph type="title"/>
          </p:nvPr>
        </p:nvSpPr>
        <p:spPr/>
        <p:txBody>
          <a:bodyPr>
            <a:normAutofit/>
          </a:bodyPr>
          <a:lstStyle/>
          <a:p>
            <a:pPr marL="546100" indent="-546100"/>
            <a:r>
              <a:rPr lang="sv-SE" sz="3200" b="1" dirty="0"/>
              <a:t>3.	Legal, policy and </a:t>
            </a:r>
            <a:r>
              <a:rPr lang="sv-SE" sz="3200" b="1" dirty="0" err="1"/>
              <a:t>institutional</a:t>
            </a:r>
            <a:r>
              <a:rPr lang="sv-SE" sz="3200" b="1" dirty="0"/>
              <a:t> </a:t>
            </a:r>
            <a:r>
              <a:rPr lang="sv-SE" sz="3200" b="1" dirty="0" err="1"/>
              <a:t>frameworks</a:t>
            </a:r>
            <a:r>
              <a:rPr lang="sv-SE" sz="3200" b="1" dirty="0"/>
              <a:t> </a:t>
            </a:r>
            <a:br>
              <a:rPr lang="sv-SE" sz="3600" dirty="0"/>
            </a:br>
            <a:r>
              <a:rPr lang="sv-SE" sz="2000" dirty="0" err="1"/>
              <a:t>When</a:t>
            </a:r>
            <a:r>
              <a:rPr lang="sv-SE" sz="2000" dirty="0"/>
              <a:t> is </a:t>
            </a:r>
            <a:r>
              <a:rPr lang="sv-SE" sz="2000" dirty="0" err="1"/>
              <a:t>displacement</a:t>
            </a:r>
            <a:r>
              <a:rPr lang="sv-SE" sz="2000" dirty="0"/>
              <a:t> </a:t>
            </a:r>
            <a:r>
              <a:rPr lang="sv-SE" sz="2000" dirty="0" err="1"/>
              <a:t>unlawful</a:t>
            </a:r>
            <a:r>
              <a:rPr lang="sv-SE" sz="2000" dirty="0"/>
              <a:t>? And </a:t>
            </a:r>
            <a:r>
              <a:rPr lang="sv-SE" sz="2000" dirty="0" err="1"/>
              <a:t>what</a:t>
            </a:r>
            <a:r>
              <a:rPr lang="sv-SE" sz="2000" dirty="0"/>
              <a:t> is the </a:t>
            </a:r>
            <a:r>
              <a:rPr lang="sv-SE" sz="2000" dirty="0" err="1"/>
              <a:t>responsibility</a:t>
            </a:r>
            <a:r>
              <a:rPr lang="sv-SE" sz="2000" dirty="0"/>
              <a:t> </a:t>
            </a:r>
            <a:r>
              <a:rPr lang="sv-SE" sz="2000" dirty="0" err="1"/>
              <a:t>of</a:t>
            </a:r>
            <a:r>
              <a:rPr lang="sv-SE" sz="2000" dirty="0"/>
              <a:t> the </a:t>
            </a:r>
            <a:r>
              <a:rPr lang="sv-SE" sz="2000" dirty="0" err="1"/>
              <a:t>state</a:t>
            </a:r>
            <a:r>
              <a:rPr lang="sv-SE" sz="2000" dirty="0"/>
              <a:t>?</a:t>
            </a:r>
            <a:endParaRPr lang="sv-SE" sz="3600" dirty="0"/>
          </a:p>
        </p:txBody>
      </p:sp>
      <p:sp>
        <p:nvSpPr>
          <p:cNvPr id="4" name="Platshållare för bildnummer 3">
            <a:extLst>
              <a:ext uri="{FF2B5EF4-FFF2-40B4-BE49-F238E27FC236}">
                <a16:creationId xmlns:a16="http://schemas.microsoft.com/office/drawing/2014/main" id="{22782179-C4A3-484B-B255-550BBA39D68F}"/>
              </a:ext>
            </a:extLst>
          </p:cNvPr>
          <p:cNvSpPr>
            <a:spLocks noGrp="1"/>
          </p:cNvSpPr>
          <p:nvPr>
            <p:ph type="sldNum" sz="quarter" idx="12"/>
          </p:nvPr>
        </p:nvSpPr>
        <p:spPr>
          <a:xfrm>
            <a:off x="10670474" y="6440535"/>
            <a:ext cx="131202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dirty="0">
                <a:latin typeface="Calibri" panose="020F0502020204030204"/>
              </a:rPr>
              <a:t>9</a:t>
            </a:r>
            <a:endParaRPr kumimoji="0" lang="en-GB"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Rektangel 4">
            <a:extLst>
              <a:ext uri="{FF2B5EF4-FFF2-40B4-BE49-F238E27FC236}">
                <a16:creationId xmlns:a16="http://schemas.microsoft.com/office/drawing/2014/main" id="{F7138724-D377-4B23-AE8C-91C7094ECC14}"/>
              </a:ext>
            </a:extLst>
          </p:cNvPr>
          <p:cNvSpPr/>
          <p:nvPr/>
        </p:nvSpPr>
        <p:spPr>
          <a:xfrm>
            <a:off x="-1" y="0"/>
            <a:ext cx="324853" cy="6858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err="1">
                <a:ln>
                  <a:noFill/>
                </a:ln>
                <a:solidFill>
                  <a:prstClr val="white"/>
                </a:solidFill>
                <a:effectLst/>
                <a:uLnTx/>
                <a:uFillTx/>
                <a:latin typeface="Calibri" panose="020F0502020204030204"/>
                <a:ea typeface="+mn-ea"/>
                <a:cs typeface="+mn-cs"/>
              </a:rPr>
              <a:t>Section</a:t>
            </a:r>
            <a:r>
              <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rPr>
              <a:t> 3. Legal, policy and </a:t>
            </a:r>
            <a:r>
              <a:rPr kumimoji="0" lang="sv-SE" sz="1400" b="0" i="0" u="none" strike="noStrike" kern="1200" cap="none" spc="0" normalizeH="0" baseline="0" noProof="0" dirty="0" err="1">
                <a:ln>
                  <a:noFill/>
                </a:ln>
                <a:solidFill>
                  <a:prstClr val="white"/>
                </a:solidFill>
                <a:effectLst/>
                <a:uLnTx/>
                <a:uFillTx/>
                <a:latin typeface="Calibri" panose="020F0502020204030204"/>
                <a:ea typeface="+mn-ea"/>
                <a:cs typeface="+mn-cs"/>
              </a:rPr>
              <a:t>institutional</a:t>
            </a:r>
            <a:r>
              <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sv-SE" sz="1400" b="0" i="0" u="none" strike="noStrike" kern="1200" cap="none" spc="0" normalizeH="0" baseline="0" noProof="0" dirty="0" err="1">
                <a:ln>
                  <a:noFill/>
                </a:ln>
                <a:solidFill>
                  <a:prstClr val="white"/>
                </a:solidFill>
                <a:effectLst/>
                <a:uLnTx/>
                <a:uFillTx/>
                <a:latin typeface="Calibri" panose="020F0502020204030204"/>
                <a:ea typeface="+mn-ea"/>
                <a:cs typeface="+mn-cs"/>
              </a:rPr>
              <a:t>frameworks</a:t>
            </a:r>
            <a:endPar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ruta 2">
            <a:extLst>
              <a:ext uri="{FF2B5EF4-FFF2-40B4-BE49-F238E27FC236}">
                <a16:creationId xmlns:a16="http://schemas.microsoft.com/office/drawing/2014/main" id="{DE8C6447-FE11-4D0D-AABA-E86332B2EB5D}"/>
              </a:ext>
            </a:extLst>
          </p:cNvPr>
          <p:cNvSpPr txBox="1"/>
          <p:nvPr/>
        </p:nvSpPr>
        <p:spPr>
          <a:xfrm>
            <a:off x="1669312" y="2115879"/>
            <a:ext cx="4029739" cy="3570208"/>
          </a:xfrm>
          <a:prstGeom prst="rect">
            <a:avLst/>
          </a:prstGeom>
          <a:noFill/>
        </p:spPr>
        <p:txBody>
          <a:bodyPr wrap="square" rtlCol="0">
            <a:spAutoFit/>
          </a:bodyPr>
          <a:lstStyle/>
          <a:p>
            <a:r>
              <a:rPr lang="sv-SE" sz="2000" dirty="0" err="1">
                <a:solidFill>
                  <a:schemeClr val="accent2">
                    <a:lumMod val="75000"/>
                  </a:schemeClr>
                </a:solidFill>
              </a:rPr>
              <a:t>When</a:t>
            </a:r>
            <a:r>
              <a:rPr lang="sv-SE" sz="2000" dirty="0">
                <a:solidFill>
                  <a:schemeClr val="accent2">
                    <a:lumMod val="75000"/>
                  </a:schemeClr>
                </a:solidFill>
              </a:rPr>
              <a:t> is </a:t>
            </a:r>
            <a:r>
              <a:rPr lang="sv-SE" sz="2000" dirty="0" err="1">
                <a:solidFill>
                  <a:schemeClr val="accent2">
                    <a:lumMod val="75000"/>
                  </a:schemeClr>
                </a:solidFill>
              </a:rPr>
              <a:t>displacement</a:t>
            </a:r>
            <a:r>
              <a:rPr lang="sv-SE" sz="2000" dirty="0">
                <a:solidFill>
                  <a:schemeClr val="accent2">
                    <a:lumMod val="75000"/>
                  </a:schemeClr>
                </a:solidFill>
              </a:rPr>
              <a:t> </a:t>
            </a:r>
            <a:r>
              <a:rPr lang="sv-SE" sz="2000" dirty="0" err="1">
                <a:solidFill>
                  <a:schemeClr val="accent2">
                    <a:lumMod val="75000"/>
                  </a:schemeClr>
                </a:solidFill>
              </a:rPr>
              <a:t>unlawful</a:t>
            </a:r>
            <a:r>
              <a:rPr lang="sv-SE" sz="2000" dirty="0">
                <a:solidFill>
                  <a:schemeClr val="accent2">
                    <a:lumMod val="75000"/>
                  </a:schemeClr>
                </a:solidFill>
              </a:rPr>
              <a:t>?</a:t>
            </a:r>
          </a:p>
          <a:p>
            <a:endParaRPr lang="sv-SE" sz="2000" dirty="0">
              <a:solidFill>
                <a:schemeClr val="accent2">
                  <a:lumMod val="75000"/>
                </a:schemeClr>
              </a:solidFill>
            </a:endParaRPr>
          </a:p>
          <a:p>
            <a:pPr marL="285750" indent="-285750">
              <a:spcAft>
                <a:spcPts val="1800"/>
              </a:spcAft>
              <a:buClr>
                <a:schemeClr val="accent1"/>
              </a:buClr>
              <a:buFont typeface="Arial" panose="020B0604020202020204" pitchFamily="34" charset="0"/>
              <a:buChar char="•"/>
            </a:pPr>
            <a:r>
              <a:rPr lang="sv-SE" dirty="0" err="1">
                <a:solidFill>
                  <a:schemeClr val="tx1">
                    <a:lumMod val="75000"/>
                    <a:lumOff val="25000"/>
                  </a:schemeClr>
                </a:solidFill>
              </a:rPr>
              <a:t>When</a:t>
            </a:r>
            <a:r>
              <a:rPr lang="sv-SE" dirty="0">
                <a:solidFill>
                  <a:schemeClr val="tx1">
                    <a:lumMod val="75000"/>
                    <a:lumOff val="25000"/>
                  </a:schemeClr>
                </a:solidFill>
              </a:rPr>
              <a:t> </a:t>
            </a:r>
            <a:r>
              <a:rPr lang="sv-SE" dirty="0" err="1">
                <a:solidFill>
                  <a:schemeClr val="tx1">
                    <a:lumMod val="75000"/>
                    <a:lumOff val="25000"/>
                  </a:schemeClr>
                </a:solidFill>
              </a:rPr>
              <a:t>based</a:t>
            </a:r>
            <a:r>
              <a:rPr lang="sv-SE" dirty="0">
                <a:solidFill>
                  <a:schemeClr val="tx1">
                    <a:lumMod val="75000"/>
                    <a:lumOff val="25000"/>
                  </a:schemeClr>
                </a:solidFill>
              </a:rPr>
              <a:t> on apartheid or </a:t>
            </a:r>
            <a:r>
              <a:rPr lang="sv-SE" dirty="0" err="1">
                <a:solidFill>
                  <a:schemeClr val="tx1">
                    <a:lumMod val="75000"/>
                    <a:lumOff val="25000"/>
                  </a:schemeClr>
                </a:solidFill>
              </a:rPr>
              <a:t>ethnic</a:t>
            </a:r>
            <a:r>
              <a:rPr lang="sv-SE" dirty="0">
                <a:solidFill>
                  <a:schemeClr val="tx1">
                    <a:lumMod val="75000"/>
                    <a:lumOff val="25000"/>
                  </a:schemeClr>
                </a:solidFill>
              </a:rPr>
              <a:t> </a:t>
            </a:r>
            <a:r>
              <a:rPr lang="sv-SE" dirty="0" err="1">
                <a:solidFill>
                  <a:schemeClr val="tx1">
                    <a:lumMod val="75000"/>
                    <a:lumOff val="25000"/>
                  </a:schemeClr>
                </a:solidFill>
              </a:rPr>
              <a:t>cleansing</a:t>
            </a:r>
            <a:endParaRPr lang="sv-SE" dirty="0">
              <a:solidFill>
                <a:schemeClr val="tx1">
                  <a:lumMod val="75000"/>
                  <a:lumOff val="25000"/>
                </a:schemeClr>
              </a:solidFill>
            </a:endParaRPr>
          </a:p>
          <a:p>
            <a:pPr marL="285750" indent="-285750">
              <a:spcAft>
                <a:spcPts val="1800"/>
              </a:spcAft>
              <a:buClr>
                <a:schemeClr val="accent1"/>
              </a:buClr>
              <a:buFont typeface="Arial" panose="020B0604020202020204" pitchFamily="34" charset="0"/>
              <a:buChar char="•"/>
            </a:pPr>
            <a:r>
              <a:rPr lang="sv-SE" dirty="0">
                <a:solidFill>
                  <a:schemeClr val="tx1">
                    <a:lumMod val="75000"/>
                    <a:lumOff val="25000"/>
                  </a:schemeClr>
                </a:solidFill>
              </a:rPr>
              <a:t>In situations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armed</a:t>
            </a:r>
            <a:r>
              <a:rPr lang="sv-SE" dirty="0">
                <a:solidFill>
                  <a:schemeClr val="tx1">
                    <a:lumMod val="75000"/>
                    <a:lumOff val="25000"/>
                  </a:schemeClr>
                </a:solidFill>
              </a:rPr>
              <a:t> </a:t>
            </a:r>
            <a:r>
              <a:rPr lang="sv-SE" dirty="0" err="1">
                <a:solidFill>
                  <a:schemeClr val="tx1">
                    <a:lumMod val="75000"/>
                    <a:lumOff val="25000"/>
                  </a:schemeClr>
                </a:solidFill>
              </a:rPr>
              <a:t>conflict</a:t>
            </a:r>
            <a:endParaRPr lang="sv-SE" dirty="0">
              <a:solidFill>
                <a:schemeClr val="tx1">
                  <a:lumMod val="75000"/>
                  <a:lumOff val="25000"/>
                </a:schemeClr>
              </a:solidFill>
            </a:endParaRPr>
          </a:p>
          <a:p>
            <a:pPr marL="285750" indent="-285750">
              <a:spcAft>
                <a:spcPts val="1800"/>
              </a:spcAft>
              <a:buClr>
                <a:schemeClr val="accent1"/>
              </a:buClr>
              <a:buFont typeface="Arial" panose="020B0604020202020204" pitchFamily="34" charset="0"/>
              <a:buChar char="•"/>
            </a:pPr>
            <a:r>
              <a:rPr lang="sv-SE" dirty="0">
                <a:solidFill>
                  <a:schemeClr val="tx1">
                    <a:lumMod val="75000"/>
                    <a:lumOff val="25000"/>
                  </a:schemeClr>
                </a:solidFill>
              </a:rPr>
              <a:t>In </a:t>
            </a:r>
            <a:r>
              <a:rPr lang="sv-SE" dirty="0" err="1">
                <a:solidFill>
                  <a:schemeClr val="tx1">
                    <a:lumMod val="75000"/>
                    <a:lumOff val="25000"/>
                  </a:schemeClr>
                </a:solidFill>
              </a:rPr>
              <a:t>cases</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large-scale</a:t>
            </a:r>
            <a:r>
              <a:rPr lang="sv-SE" dirty="0">
                <a:solidFill>
                  <a:schemeClr val="tx1">
                    <a:lumMod val="75000"/>
                    <a:lumOff val="25000"/>
                  </a:schemeClr>
                </a:solidFill>
              </a:rPr>
              <a:t> </a:t>
            </a:r>
            <a:r>
              <a:rPr lang="sv-SE" dirty="0" err="1">
                <a:solidFill>
                  <a:schemeClr val="tx1">
                    <a:lumMod val="75000"/>
                    <a:lumOff val="25000"/>
                  </a:schemeClr>
                </a:solidFill>
              </a:rPr>
              <a:t>development</a:t>
            </a:r>
            <a:r>
              <a:rPr lang="sv-SE" dirty="0">
                <a:solidFill>
                  <a:schemeClr val="tx1">
                    <a:lumMod val="75000"/>
                    <a:lumOff val="25000"/>
                  </a:schemeClr>
                </a:solidFill>
              </a:rPr>
              <a:t> </a:t>
            </a:r>
            <a:r>
              <a:rPr lang="sv-SE" dirty="0" err="1">
                <a:solidFill>
                  <a:schemeClr val="tx1">
                    <a:lumMod val="75000"/>
                    <a:lumOff val="25000"/>
                  </a:schemeClr>
                </a:solidFill>
              </a:rPr>
              <a:t>projects</a:t>
            </a:r>
            <a:endParaRPr lang="sv-SE" dirty="0">
              <a:solidFill>
                <a:schemeClr val="tx1">
                  <a:lumMod val="75000"/>
                  <a:lumOff val="25000"/>
                </a:schemeClr>
              </a:solidFill>
            </a:endParaRPr>
          </a:p>
          <a:p>
            <a:pPr marL="285750" indent="-285750">
              <a:spcAft>
                <a:spcPts val="1800"/>
              </a:spcAft>
              <a:buClr>
                <a:schemeClr val="accent1"/>
              </a:buClr>
              <a:buFont typeface="Arial" panose="020B0604020202020204" pitchFamily="34" charset="0"/>
              <a:buChar char="•"/>
            </a:pPr>
            <a:r>
              <a:rPr lang="sv-SE" dirty="0">
                <a:solidFill>
                  <a:schemeClr val="tx1">
                    <a:lumMod val="75000"/>
                    <a:lumOff val="25000"/>
                  </a:schemeClr>
                </a:solidFill>
              </a:rPr>
              <a:t>In </a:t>
            </a:r>
            <a:r>
              <a:rPr lang="sv-SE" dirty="0" err="1">
                <a:solidFill>
                  <a:schemeClr val="tx1">
                    <a:lumMod val="75000"/>
                    <a:lumOff val="25000"/>
                  </a:schemeClr>
                </a:solidFill>
              </a:rPr>
              <a:t>cases</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disasters</a:t>
            </a:r>
            <a:endParaRPr lang="sv-SE" dirty="0">
              <a:solidFill>
                <a:schemeClr val="tx1">
                  <a:lumMod val="75000"/>
                  <a:lumOff val="25000"/>
                </a:schemeClr>
              </a:solidFill>
            </a:endParaRPr>
          </a:p>
          <a:p>
            <a:pPr marL="285750" indent="-285750">
              <a:spcAft>
                <a:spcPts val="1800"/>
              </a:spcAft>
              <a:buClr>
                <a:schemeClr val="accent1"/>
              </a:buClr>
              <a:buFont typeface="Arial" panose="020B0604020202020204" pitchFamily="34" charset="0"/>
              <a:buChar char="•"/>
            </a:pPr>
            <a:r>
              <a:rPr lang="sv-SE" dirty="0" err="1">
                <a:solidFill>
                  <a:schemeClr val="tx1">
                    <a:lumMod val="75000"/>
                    <a:lumOff val="25000"/>
                  </a:schemeClr>
                </a:solidFill>
              </a:rPr>
              <a:t>When</a:t>
            </a:r>
            <a:r>
              <a:rPr lang="sv-SE" dirty="0">
                <a:solidFill>
                  <a:schemeClr val="tx1">
                    <a:lumMod val="75000"/>
                    <a:lumOff val="25000"/>
                  </a:schemeClr>
                </a:solidFill>
              </a:rPr>
              <a:t> </a:t>
            </a:r>
            <a:r>
              <a:rPr lang="sv-SE" dirty="0" err="1">
                <a:solidFill>
                  <a:schemeClr val="tx1">
                    <a:lumMod val="75000"/>
                    <a:lumOff val="25000"/>
                  </a:schemeClr>
                </a:solidFill>
              </a:rPr>
              <a:t>used</a:t>
            </a:r>
            <a:r>
              <a:rPr lang="sv-SE" dirty="0">
                <a:solidFill>
                  <a:schemeClr val="tx1">
                    <a:lumMod val="75000"/>
                    <a:lumOff val="25000"/>
                  </a:schemeClr>
                </a:solidFill>
              </a:rPr>
              <a:t> as </a:t>
            </a:r>
            <a:r>
              <a:rPr lang="sv-SE" dirty="0" err="1">
                <a:solidFill>
                  <a:schemeClr val="tx1">
                    <a:lumMod val="75000"/>
                    <a:lumOff val="25000"/>
                  </a:schemeClr>
                </a:solidFill>
              </a:rPr>
              <a:t>collective</a:t>
            </a:r>
            <a:r>
              <a:rPr lang="sv-SE" dirty="0">
                <a:solidFill>
                  <a:schemeClr val="tx1">
                    <a:lumMod val="75000"/>
                    <a:lumOff val="25000"/>
                  </a:schemeClr>
                </a:solidFill>
              </a:rPr>
              <a:t> </a:t>
            </a:r>
            <a:r>
              <a:rPr lang="sv-SE" dirty="0" err="1">
                <a:solidFill>
                  <a:schemeClr val="tx1">
                    <a:lumMod val="75000"/>
                    <a:lumOff val="25000"/>
                  </a:schemeClr>
                </a:solidFill>
              </a:rPr>
              <a:t>punishment</a:t>
            </a:r>
            <a:endParaRPr lang="sv-SE" sz="2000" dirty="0">
              <a:solidFill>
                <a:schemeClr val="tx1">
                  <a:lumMod val="75000"/>
                  <a:lumOff val="25000"/>
                </a:schemeClr>
              </a:solidFill>
            </a:endParaRPr>
          </a:p>
        </p:txBody>
      </p:sp>
      <p:grpSp>
        <p:nvGrpSpPr>
          <p:cNvPr id="12" name="Group 11">
            <a:extLst>
              <a:ext uri="{FF2B5EF4-FFF2-40B4-BE49-F238E27FC236}">
                <a16:creationId xmlns:a16="http://schemas.microsoft.com/office/drawing/2014/main" id="{850AC380-9E01-784C-9424-D3219B14F6BF}"/>
              </a:ext>
            </a:extLst>
          </p:cNvPr>
          <p:cNvGrpSpPr/>
          <p:nvPr/>
        </p:nvGrpSpPr>
        <p:grpSpPr>
          <a:xfrm>
            <a:off x="6429900" y="1976284"/>
            <a:ext cx="5021051" cy="3903656"/>
            <a:chOff x="6111241" y="1976284"/>
            <a:chExt cx="5021051" cy="3903656"/>
          </a:xfrm>
        </p:grpSpPr>
        <p:sp>
          <p:nvSpPr>
            <p:cNvPr id="10" name="Rektangel 9">
              <a:extLst>
                <a:ext uri="{FF2B5EF4-FFF2-40B4-BE49-F238E27FC236}">
                  <a16:creationId xmlns:a16="http://schemas.microsoft.com/office/drawing/2014/main" id="{F596770D-1325-4F3B-812E-102F254ED23F}"/>
                </a:ext>
              </a:extLst>
            </p:cNvPr>
            <p:cNvSpPr/>
            <p:nvPr/>
          </p:nvSpPr>
          <p:spPr>
            <a:xfrm>
              <a:off x="6111241" y="1976284"/>
              <a:ext cx="4968240" cy="3903656"/>
            </a:xfrm>
            <a:prstGeom prst="rect">
              <a:avLst/>
            </a:prstGeom>
            <a:solidFill>
              <a:srgbClr val="EEF4F8"/>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D5F9C5E3-9C58-401D-B072-5CD525D3B7E2}"/>
                </a:ext>
              </a:extLst>
            </p:cNvPr>
            <p:cNvSpPr txBox="1"/>
            <p:nvPr/>
          </p:nvSpPr>
          <p:spPr>
            <a:xfrm>
              <a:off x="6556750" y="2115879"/>
              <a:ext cx="4575542" cy="3570208"/>
            </a:xfrm>
            <a:prstGeom prst="rect">
              <a:avLst/>
            </a:prstGeom>
            <a:noFill/>
          </p:spPr>
          <p:txBody>
            <a:bodyPr wrap="square" rtlCol="0">
              <a:spAutoFit/>
            </a:bodyPr>
            <a:lstStyle/>
            <a:p>
              <a:r>
                <a:rPr lang="sv-SE" sz="2000" dirty="0" err="1">
                  <a:solidFill>
                    <a:schemeClr val="accent2">
                      <a:lumMod val="75000"/>
                    </a:schemeClr>
                  </a:solidFill>
                </a:rPr>
                <a:t>What</a:t>
              </a:r>
              <a:r>
                <a:rPr lang="sv-SE" sz="2000" dirty="0">
                  <a:solidFill>
                    <a:schemeClr val="accent2">
                      <a:lumMod val="75000"/>
                    </a:schemeClr>
                  </a:solidFill>
                </a:rPr>
                <a:t> is the </a:t>
              </a:r>
              <a:r>
                <a:rPr lang="sv-SE" sz="2000" dirty="0" err="1">
                  <a:solidFill>
                    <a:schemeClr val="accent2">
                      <a:lumMod val="75000"/>
                    </a:schemeClr>
                  </a:solidFill>
                </a:rPr>
                <a:t>responsibility</a:t>
              </a:r>
              <a:r>
                <a:rPr lang="sv-SE" sz="2000" dirty="0">
                  <a:solidFill>
                    <a:schemeClr val="accent2">
                      <a:lumMod val="75000"/>
                    </a:schemeClr>
                  </a:solidFill>
                </a:rPr>
                <a:t> </a:t>
              </a:r>
              <a:r>
                <a:rPr lang="sv-SE" sz="2000" dirty="0" err="1">
                  <a:solidFill>
                    <a:schemeClr val="accent2">
                      <a:lumMod val="75000"/>
                    </a:schemeClr>
                  </a:solidFill>
                </a:rPr>
                <a:t>of</a:t>
              </a:r>
              <a:r>
                <a:rPr lang="sv-SE" sz="2000" dirty="0">
                  <a:solidFill>
                    <a:schemeClr val="accent2">
                      <a:lumMod val="75000"/>
                    </a:schemeClr>
                  </a:solidFill>
                </a:rPr>
                <a:t> the </a:t>
              </a:r>
              <a:r>
                <a:rPr lang="sv-SE" sz="2000" dirty="0" err="1">
                  <a:solidFill>
                    <a:schemeClr val="accent2">
                      <a:lumMod val="75000"/>
                    </a:schemeClr>
                  </a:solidFill>
                </a:rPr>
                <a:t>state</a:t>
              </a:r>
              <a:r>
                <a:rPr lang="sv-SE" sz="2000" dirty="0">
                  <a:solidFill>
                    <a:schemeClr val="accent2">
                      <a:lumMod val="75000"/>
                    </a:schemeClr>
                  </a:solidFill>
                </a:rPr>
                <a:t>?</a:t>
              </a:r>
            </a:p>
            <a:p>
              <a:endParaRPr lang="sv-SE" sz="2000" dirty="0">
                <a:solidFill>
                  <a:schemeClr val="accent2">
                    <a:lumMod val="75000"/>
                  </a:schemeClr>
                </a:solidFill>
              </a:endParaRPr>
            </a:p>
            <a:p>
              <a:pPr marL="285750" indent="-285750">
                <a:spcAft>
                  <a:spcPts val="1800"/>
                </a:spcAft>
                <a:buClr>
                  <a:schemeClr val="accent1"/>
                </a:buClr>
                <a:buFont typeface="Arial" panose="020B0604020202020204" pitchFamily="34" charset="0"/>
                <a:buChar char="•"/>
              </a:pPr>
              <a:r>
                <a:rPr lang="sv-SE" dirty="0" err="1">
                  <a:solidFill>
                    <a:schemeClr val="tx1">
                      <a:lumMod val="75000"/>
                      <a:lumOff val="25000"/>
                    </a:schemeClr>
                  </a:solidFill>
                </a:rPr>
                <a:t>Prevent</a:t>
              </a:r>
              <a:r>
                <a:rPr lang="sv-SE" dirty="0">
                  <a:solidFill>
                    <a:schemeClr val="tx1">
                      <a:lumMod val="75000"/>
                      <a:lumOff val="25000"/>
                    </a:schemeClr>
                  </a:solidFill>
                </a:rPr>
                <a:t>/</a:t>
              </a:r>
              <a:r>
                <a:rPr lang="sv-SE" dirty="0" err="1">
                  <a:solidFill>
                    <a:schemeClr val="tx1">
                      <a:lumMod val="75000"/>
                      <a:lumOff val="25000"/>
                    </a:schemeClr>
                  </a:solidFill>
                </a:rPr>
                <a:t>avoid</a:t>
              </a:r>
              <a:r>
                <a:rPr lang="sv-SE" dirty="0">
                  <a:solidFill>
                    <a:schemeClr val="tx1">
                      <a:lumMod val="75000"/>
                      <a:lumOff val="25000"/>
                    </a:schemeClr>
                  </a:solidFill>
                </a:rPr>
                <a:t> </a:t>
              </a:r>
              <a:r>
                <a:rPr lang="sv-SE" dirty="0" err="1">
                  <a:solidFill>
                    <a:schemeClr val="tx1">
                      <a:lumMod val="75000"/>
                      <a:lumOff val="25000"/>
                    </a:schemeClr>
                  </a:solidFill>
                </a:rPr>
                <a:t>conditions</a:t>
              </a:r>
              <a:r>
                <a:rPr lang="sv-SE" dirty="0">
                  <a:solidFill>
                    <a:schemeClr val="tx1">
                      <a:lumMod val="75000"/>
                      <a:lumOff val="25000"/>
                    </a:schemeClr>
                  </a:solidFill>
                </a:rPr>
                <a:t> </a:t>
              </a:r>
              <a:r>
                <a:rPr lang="sv-SE" dirty="0" err="1">
                  <a:solidFill>
                    <a:schemeClr val="tx1">
                      <a:lumMod val="75000"/>
                      <a:lumOff val="25000"/>
                    </a:schemeClr>
                  </a:solidFill>
                </a:rPr>
                <a:t>causing</a:t>
              </a:r>
              <a:r>
                <a:rPr lang="sv-SE" dirty="0">
                  <a:solidFill>
                    <a:schemeClr val="tx1">
                      <a:lumMod val="75000"/>
                      <a:lumOff val="25000"/>
                    </a:schemeClr>
                  </a:solidFill>
                </a:rPr>
                <a:t> </a:t>
              </a:r>
              <a:r>
                <a:rPr lang="sv-SE" dirty="0" err="1">
                  <a:solidFill>
                    <a:schemeClr val="tx1">
                      <a:lumMod val="75000"/>
                      <a:lumOff val="25000"/>
                    </a:schemeClr>
                  </a:solidFill>
                </a:rPr>
                <a:t>displacement</a:t>
              </a:r>
              <a:endParaRPr lang="sv-SE" dirty="0">
                <a:solidFill>
                  <a:schemeClr val="tx1">
                    <a:lumMod val="75000"/>
                    <a:lumOff val="25000"/>
                  </a:schemeClr>
                </a:solidFill>
              </a:endParaRPr>
            </a:p>
            <a:p>
              <a:pPr marL="285750" indent="-285750">
                <a:spcAft>
                  <a:spcPts val="1800"/>
                </a:spcAft>
                <a:buClr>
                  <a:schemeClr val="accent1"/>
                </a:buClr>
                <a:buFont typeface="Arial" panose="020B0604020202020204" pitchFamily="34" charset="0"/>
                <a:buChar char="•"/>
              </a:pPr>
              <a:r>
                <a:rPr lang="sv-SE" dirty="0" err="1">
                  <a:solidFill>
                    <a:schemeClr val="tx1">
                      <a:lumMod val="75000"/>
                      <a:lumOff val="25000"/>
                    </a:schemeClr>
                  </a:solidFill>
                </a:rPr>
                <a:t>Refrain</a:t>
              </a:r>
              <a:r>
                <a:rPr lang="sv-SE" dirty="0">
                  <a:solidFill>
                    <a:schemeClr val="tx1">
                      <a:lumMod val="75000"/>
                      <a:lumOff val="25000"/>
                    </a:schemeClr>
                  </a:solidFill>
                </a:rPr>
                <a:t> from </a:t>
              </a:r>
              <a:r>
                <a:rPr lang="sv-SE" dirty="0" err="1">
                  <a:solidFill>
                    <a:schemeClr val="tx1">
                      <a:lumMod val="75000"/>
                      <a:lumOff val="25000"/>
                    </a:schemeClr>
                  </a:solidFill>
                </a:rPr>
                <a:t>forcing</a:t>
              </a:r>
              <a:r>
                <a:rPr lang="sv-SE" dirty="0">
                  <a:solidFill>
                    <a:schemeClr val="tx1">
                      <a:lumMod val="75000"/>
                      <a:lumOff val="25000"/>
                    </a:schemeClr>
                  </a:solidFill>
                </a:rPr>
                <a:t> </a:t>
              </a:r>
              <a:r>
                <a:rPr lang="sv-SE" dirty="0" err="1">
                  <a:solidFill>
                    <a:schemeClr val="tx1">
                      <a:lumMod val="75000"/>
                      <a:lumOff val="25000"/>
                    </a:schemeClr>
                  </a:solidFill>
                </a:rPr>
                <a:t>people</a:t>
              </a:r>
              <a:r>
                <a:rPr lang="sv-SE" dirty="0">
                  <a:solidFill>
                    <a:schemeClr val="tx1">
                      <a:lumMod val="75000"/>
                      <a:lumOff val="25000"/>
                    </a:schemeClr>
                  </a:solidFill>
                </a:rPr>
                <a:t> to </a:t>
              </a:r>
              <a:r>
                <a:rPr lang="sv-SE" dirty="0" err="1">
                  <a:solidFill>
                    <a:schemeClr val="tx1">
                      <a:lumMod val="75000"/>
                      <a:lumOff val="25000"/>
                    </a:schemeClr>
                  </a:solidFill>
                </a:rPr>
                <a:t>leave</a:t>
              </a:r>
              <a:endParaRPr lang="sv-SE" dirty="0">
                <a:solidFill>
                  <a:schemeClr val="tx1">
                    <a:lumMod val="75000"/>
                    <a:lumOff val="25000"/>
                  </a:schemeClr>
                </a:solidFill>
              </a:endParaRPr>
            </a:p>
            <a:p>
              <a:pPr marL="285750" indent="-285750">
                <a:spcAft>
                  <a:spcPts val="1800"/>
                </a:spcAft>
                <a:buClr>
                  <a:schemeClr val="accent1"/>
                </a:buClr>
                <a:buFont typeface="Arial" panose="020B0604020202020204" pitchFamily="34" charset="0"/>
                <a:buChar char="•"/>
              </a:pPr>
              <a:r>
                <a:rPr lang="sv-SE" dirty="0" err="1">
                  <a:solidFill>
                    <a:schemeClr val="tx1">
                      <a:lumMod val="75000"/>
                      <a:lumOff val="25000"/>
                    </a:schemeClr>
                  </a:solidFill>
                </a:rPr>
                <a:t>Minimize</a:t>
              </a:r>
              <a:r>
                <a:rPr lang="sv-SE" dirty="0">
                  <a:solidFill>
                    <a:schemeClr val="tx1">
                      <a:lumMod val="75000"/>
                      <a:lumOff val="25000"/>
                    </a:schemeClr>
                  </a:solidFill>
                </a:rPr>
                <a:t> the </a:t>
              </a:r>
              <a:r>
                <a:rPr lang="sv-SE" dirty="0" err="1">
                  <a:solidFill>
                    <a:schemeClr val="tx1">
                      <a:lumMod val="75000"/>
                      <a:lumOff val="25000"/>
                    </a:schemeClr>
                  </a:solidFill>
                </a:rPr>
                <a:t>scale</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displacement</a:t>
              </a:r>
              <a:r>
                <a:rPr lang="sv-SE" dirty="0">
                  <a:solidFill>
                    <a:schemeClr val="tx1">
                      <a:lumMod val="75000"/>
                      <a:lumOff val="25000"/>
                    </a:schemeClr>
                  </a:solidFill>
                </a:rPr>
                <a:t> and </a:t>
              </a:r>
              <a:r>
                <a:rPr lang="sv-SE" dirty="0" err="1">
                  <a:solidFill>
                    <a:schemeClr val="tx1">
                      <a:lumMod val="75000"/>
                      <a:lumOff val="25000"/>
                    </a:schemeClr>
                  </a:solidFill>
                </a:rPr>
                <a:t>its</a:t>
              </a:r>
              <a:r>
                <a:rPr lang="sv-SE" dirty="0">
                  <a:solidFill>
                    <a:schemeClr val="tx1">
                      <a:lumMod val="75000"/>
                      <a:lumOff val="25000"/>
                    </a:schemeClr>
                  </a:solidFill>
                </a:rPr>
                <a:t> </a:t>
              </a:r>
              <a:r>
                <a:rPr lang="sv-SE" dirty="0" err="1">
                  <a:solidFill>
                    <a:schemeClr val="tx1">
                      <a:lumMod val="75000"/>
                      <a:lumOff val="25000"/>
                    </a:schemeClr>
                  </a:solidFill>
                </a:rPr>
                <a:t>effect</a:t>
              </a:r>
              <a:endParaRPr lang="sv-SE" dirty="0">
                <a:solidFill>
                  <a:schemeClr val="tx1">
                    <a:lumMod val="75000"/>
                    <a:lumOff val="25000"/>
                  </a:schemeClr>
                </a:solidFill>
              </a:endParaRPr>
            </a:p>
            <a:p>
              <a:pPr marL="285750" indent="-285750">
                <a:spcAft>
                  <a:spcPts val="1800"/>
                </a:spcAft>
                <a:buClr>
                  <a:schemeClr val="accent1"/>
                </a:buClr>
                <a:buFont typeface="Arial" panose="020B0604020202020204" pitchFamily="34" charset="0"/>
                <a:buChar char="•"/>
              </a:pPr>
              <a:r>
                <a:rPr lang="sv-SE" dirty="0" err="1">
                  <a:solidFill>
                    <a:schemeClr val="tx1">
                      <a:lumMod val="75000"/>
                      <a:lumOff val="25000"/>
                    </a:schemeClr>
                  </a:solidFill>
                </a:rPr>
                <a:t>Find</a:t>
              </a:r>
              <a:r>
                <a:rPr lang="sv-SE" dirty="0">
                  <a:solidFill>
                    <a:schemeClr val="tx1">
                      <a:lumMod val="75000"/>
                      <a:lumOff val="25000"/>
                    </a:schemeClr>
                  </a:solidFill>
                </a:rPr>
                <a:t> durable solutions for the </a:t>
              </a:r>
              <a:r>
                <a:rPr lang="sv-SE" dirty="0" err="1">
                  <a:solidFill>
                    <a:schemeClr val="tx1">
                      <a:lumMod val="75000"/>
                      <a:lumOff val="25000"/>
                    </a:schemeClr>
                  </a:solidFill>
                </a:rPr>
                <a:t>displaced</a:t>
              </a:r>
              <a:endParaRPr lang="sv-SE" dirty="0">
                <a:solidFill>
                  <a:schemeClr val="tx1">
                    <a:lumMod val="75000"/>
                    <a:lumOff val="25000"/>
                  </a:schemeClr>
                </a:solidFill>
              </a:endParaRPr>
            </a:p>
            <a:p>
              <a:pPr marL="285750" indent="-285750">
                <a:spcAft>
                  <a:spcPts val="1800"/>
                </a:spcAft>
                <a:buClr>
                  <a:schemeClr val="accent1"/>
                </a:buClr>
                <a:buFont typeface="Arial" panose="020B0604020202020204" pitchFamily="34" charset="0"/>
                <a:buChar char="•"/>
              </a:pPr>
              <a:r>
                <a:rPr lang="sv-SE" dirty="0" err="1">
                  <a:solidFill>
                    <a:schemeClr val="tx1">
                      <a:lumMod val="75000"/>
                      <a:lumOff val="25000"/>
                    </a:schemeClr>
                  </a:solidFill>
                </a:rPr>
                <a:t>Advocate</a:t>
              </a:r>
              <a:r>
                <a:rPr lang="sv-SE" dirty="0">
                  <a:solidFill>
                    <a:schemeClr val="tx1">
                      <a:lumMod val="75000"/>
                      <a:lumOff val="25000"/>
                    </a:schemeClr>
                  </a:solidFill>
                </a:rPr>
                <a:t> </a:t>
              </a:r>
              <a:r>
                <a:rPr lang="sv-SE" dirty="0" err="1">
                  <a:solidFill>
                    <a:schemeClr val="tx1">
                      <a:lumMod val="75000"/>
                      <a:lumOff val="25000"/>
                    </a:schemeClr>
                  </a:solidFill>
                </a:rPr>
                <a:t>with</a:t>
              </a:r>
              <a:r>
                <a:rPr lang="sv-SE" dirty="0">
                  <a:solidFill>
                    <a:schemeClr val="tx1">
                      <a:lumMod val="75000"/>
                      <a:lumOff val="25000"/>
                    </a:schemeClr>
                  </a:solidFill>
                </a:rPr>
                <a:t> </a:t>
              </a:r>
              <a:r>
                <a:rPr lang="sv-SE" dirty="0" err="1">
                  <a:solidFill>
                    <a:schemeClr val="tx1">
                      <a:lumMod val="75000"/>
                      <a:lumOff val="25000"/>
                    </a:schemeClr>
                  </a:solidFill>
                </a:rPr>
                <a:t>parties</a:t>
              </a:r>
              <a:r>
                <a:rPr lang="sv-SE" dirty="0">
                  <a:solidFill>
                    <a:schemeClr val="tx1">
                      <a:lumMod val="75000"/>
                      <a:lumOff val="25000"/>
                    </a:schemeClr>
                  </a:solidFill>
                </a:rPr>
                <a:t> to </a:t>
              </a:r>
              <a:r>
                <a:rPr lang="sv-SE" dirty="0" err="1">
                  <a:solidFill>
                    <a:schemeClr val="tx1">
                      <a:lumMod val="75000"/>
                      <a:lumOff val="25000"/>
                    </a:schemeClr>
                  </a:solidFill>
                </a:rPr>
                <a:t>armed</a:t>
              </a:r>
              <a:r>
                <a:rPr lang="sv-SE" dirty="0">
                  <a:solidFill>
                    <a:schemeClr val="tx1">
                      <a:lumMod val="75000"/>
                      <a:lumOff val="25000"/>
                    </a:schemeClr>
                  </a:solidFill>
                </a:rPr>
                <a:t> </a:t>
              </a:r>
              <a:r>
                <a:rPr lang="sv-SE" dirty="0" err="1">
                  <a:solidFill>
                    <a:schemeClr val="tx1">
                      <a:lumMod val="75000"/>
                      <a:lumOff val="25000"/>
                    </a:schemeClr>
                  </a:solidFill>
                </a:rPr>
                <a:t>conflicts</a:t>
              </a:r>
              <a:endParaRPr lang="sv-SE" sz="2000" dirty="0">
                <a:solidFill>
                  <a:schemeClr val="tx1">
                    <a:lumMod val="75000"/>
                    <a:lumOff val="25000"/>
                  </a:schemeClr>
                </a:solidFill>
              </a:endParaRPr>
            </a:p>
          </p:txBody>
        </p:sp>
      </p:grpSp>
      <p:cxnSp>
        <p:nvCxnSpPr>
          <p:cNvPr id="7" name="Rak koppling 6">
            <a:extLst>
              <a:ext uri="{FF2B5EF4-FFF2-40B4-BE49-F238E27FC236}">
                <a16:creationId xmlns:a16="http://schemas.microsoft.com/office/drawing/2014/main" id="{DFA53502-914D-4DF4-82CE-74C3F91E4589}"/>
              </a:ext>
            </a:extLst>
          </p:cNvPr>
          <p:cNvCxnSpPr>
            <a:cxnSpLocks/>
          </p:cNvCxnSpPr>
          <p:nvPr/>
        </p:nvCxnSpPr>
        <p:spPr>
          <a:xfrm>
            <a:off x="6096000" y="1976284"/>
            <a:ext cx="0" cy="390365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301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119BD0-0B41-4BE0-AD81-4EBB4AE5E9BD}"/>
              </a:ext>
            </a:extLst>
          </p:cNvPr>
          <p:cNvSpPr>
            <a:spLocks noGrp="1"/>
          </p:cNvSpPr>
          <p:nvPr>
            <p:ph type="title"/>
          </p:nvPr>
        </p:nvSpPr>
        <p:spPr/>
        <p:txBody>
          <a:bodyPr>
            <a:normAutofit/>
          </a:bodyPr>
          <a:lstStyle/>
          <a:p>
            <a:pPr marL="546100" indent="-546100"/>
            <a:r>
              <a:rPr lang="sv-SE" sz="3200" b="1" dirty="0"/>
              <a:t>3.	Legal, policy and </a:t>
            </a:r>
            <a:r>
              <a:rPr lang="sv-SE" sz="3200" b="1" dirty="0" err="1"/>
              <a:t>institutional</a:t>
            </a:r>
            <a:r>
              <a:rPr lang="sv-SE" sz="3200" b="1" dirty="0"/>
              <a:t> </a:t>
            </a:r>
            <a:r>
              <a:rPr lang="sv-SE" sz="3200" b="1" dirty="0" err="1"/>
              <a:t>frameworks</a:t>
            </a:r>
            <a:r>
              <a:rPr lang="sv-SE" sz="3200" b="1" dirty="0"/>
              <a:t> </a:t>
            </a:r>
            <a:br>
              <a:rPr lang="sv-SE" dirty="0"/>
            </a:br>
            <a:r>
              <a:rPr lang="sv-SE" sz="2000" dirty="0" err="1"/>
              <a:t>Questions</a:t>
            </a:r>
            <a:r>
              <a:rPr lang="sv-SE" sz="2000" dirty="0"/>
              <a:t> for </a:t>
            </a:r>
            <a:r>
              <a:rPr lang="sv-SE" sz="2000" dirty="0" err="1"/>
              <a:t>reflection</a:t>
            </a:r>
            <a:r>
              <a:rPr lang="sv-SE" sz="2000" dirty="0"/>
              <a:t> </a:t>
            </a:r>
            <a:endParaRPr lang="sv-SE" dirty="0"/>
          </a:p>
        </p:txBody>
      </p:sp>
      <p:sp>
        <p:nvSpPr>
          <p:cNvPr id="4" name="Platshållare för bildnummer 3">
            <a:extLst>
              <a:ext uri="{FF2B5EF4-FFF2-40B4-BE49-F238E27FC236}">
                <a16:creationId xmlns:a16="http://schemas.microsoft.com/office/drawing/2014/main" id="{B397EB6E-51F7-464B-85B4-C7B01A0DCC92}"/>
              </a:ext>
            </a:extLst>
          </p:cNvPr>
          <p:cNvSpPr>
            <a:spLocks noGrp="1"/>
          </p:cNvSpPr>
          <p:nvPr>
            <p:ph type="sldNum" sz="quarter" idx="12"/>
          </p:nvPr>
        </p:nvSpPr>
        <p:spPr>
          <a:xfrm>
            <a:off x="10689728" y="6440535"/>
            <a:ext cx="1312025" cy="365125"/>
          </a:xfrm>
        </p:spPr>
        <p:txBody>
          <a:bodyPr/>
          <a:lstStyle/>
          <a:p>
            <a:r>
              <a:rPr lang="en-GB" dirty="0"/>
              <a:t>10</a:t>
            </a:r>
          </a:p>
        </p:txBody>
      </p:sp>
      <p:sp>
        <p:nvSpPr>
          <p:cNvPr id="5" name="Rektangel 4">
            <a:extLst>
              <a:ext uri="{FF2B5EF4-FFF2-40B4-BE49-F238E27FC236}">
                <a16:creationId xmlns:a16="http://schemas.microsoft.com/office/drawing/2014/main" id="{A03A4EB8-74E5-40AA-8860-ED881A335ABC}"/>
              </a:ext>
            </a:extLst>
          </p:cNvPr>
          <p:cNvSpPr/>
          <p:nvPr/>
        </p:nvSpPr>
        <p:spPr>
          <a:xfrm>
            <a:off x="-1" y="0"/>
            <a:ext cx="324853" cy="6858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3. Legal, policy and </a:t>
            </a:r>
            <a:r>
              <a:rPr lang="sv-SE" sz="1400" dirty="0" err="1"/>
              <a:t>institutional</a:t>
            </a:r>
            <a:r>
              <a:rPr lang="sv-SE" sz="1400" dirty="0"/>
              <a:t> </a:t>
            </a:r>
            <a:r>
              <a:rPr lang="sv-SE" sz="1400" dirty="0" err="1"/>
              <a:t>frameworks</a:t>
            </a:r>
            <a:endParaRPr lang="sv-SE" sz="1400" dirty="0"/>
          </a:p>
        </p:txBody>
      </p:sp>
      <p:pic>
        <p:nvPicPr>
          <p:cNvPr id="6" name="Bild 5" descr="Frågetecken med hel fyllning">
            <a:extLst>
              <a:ext uri="{FF2B5EF4-FFF2-40B4-BE49-F238E27FC236}">
                <a16:creationId xmlns:a16="http://schemas.microsoft.com/office/drawing/2014/main" id="{FCF7580F-E6D6-4EE3-BDF2-0224C06F0A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9206" y="2841142"/>
            <a:ext cx="658756" cy="658756"/>
          </a:xfrm>
          <a:prstGeom prst="rect">
            <a:avLst/>
          </a:prstGeom>
        </p:spPr>
      </p:pic>
      <p:sp>
        <p:nvSpPr>
          <p:cNvPr id="7" name="textruta 6">
            <a:extLst>
              <a:ext uri="{FF2B5EF4-FFF2-40B4-BE49-F238E27FC236}">
                <a16:creationId xmlns:a16="http://schemas.microsoft.com/office/drawing/2014/main" id="{037D53CD-4FE6-459F-9882-773A3BA5A4FA}"/>
              </a:ext>
            </a:extLst>
          </p:cNvPr>
          <p:cNvSpPr txBox="1"/>
          <p:nvPr/>
        </p:nvSpPr>
        <p:spPr>
          <a:xfrm>
            <a:off x="2238030" y="2293357"/>
            <a:ext cx="8852262" cy="1754326"/>
          </a:xfrm>
          <a:prstGeom prst="rect">
            <a:avLst/>
          </a:prstGeom>
          <a:noFill/>
        </p:spPr>
        <p:txBody>
          <a:bodyPr wrap="square" rtlCol="0">
            <a:spAutoFit/>
          </a:bodyPr>
          <a:lstStyle/>
          <a:p>
            <a:pPr>
              <a:defRPr/>
            </a:pPr>
            <a:r>
              <a:rPr lang="sv-SE" dirty="0" err="1">
                <a:solidFill>
                  <a:schemeClr val="tx1">
                    <a:lumMod val="75000"/>
                    <a:lumOff val="25000"/>
                  </a:schemeClr>
                </a:solidFill>
                <a:sym typeface="Wingdings" panose="05000000000000000000" pitchFamily="2" charset="2"/>
              </a:rPr>
              <a:t>Reflect</a:t>
            </a:r>
            <a:r>
              <a:rPr lang="sv-SE" dirty="0">
                <a:solidFill>
                  <a:schemeClr val="tx1">
                    <a:lumMod val="75000"/>
                    <a:lumOff val="25000"/>
                  </a:schemeClr>
                </a:solidFill>
                <a:sym typeface="Wingdings" panose="05000000000000000000" pitchFamily="2" charset="2"/>
              </a:rPr>
              <a:t> on </a:t>
            </a:r>
            <a:r>
              <a:rPr lang="sv-SE" dirty="0" err="1">
                <a:solidFill>
                  <a:schemeClr val="tx1">
                    <a:lumMod val="75000"/>
                    <a:lumOff val="25000"/>
                  </a:schemeClr>
                </a:solidFill>
                <a:sym typeface="Wingdings" panose="05000000000000000000" pitchFamily="2" charset="2"/>
              </a:rPr>
              <a:t>what</a:t>
            </a:r>
            <a:r>
              <a:rPr lang="sv-SE" dirty="0">
                <a:solidFill>
                  <a:schemeClr val="tx1">
                    <a:lumMod val="75000"/>
                    <a:lumOff val="25000"/>
                  </a:schemeClr>
                </a:solidFill>
                <a:sym typeface="Wingdings" panose="05000000000000000000" pitchFamily="2" charset="2"/>
              </a:rPr>
              <a:t> </a:t>
            </a:r>
            <a:r>
              <a:rPr lang="sv-SE" dirty="0" err="1">
                <a:solidFill>
                  <a:schemeClr val="tx1">
                    <a:lumMod val="75000"/>
                    <a:lumOff val="25000"/>
                  </a:schemeClr>
                </a:solidFill>
                <a:sym typeface="Wingdings" panose="05000000000000000000" pitchFamily="2" charset="2"/>
              </a:rPr>
              <a:t>you</a:t>
            </a:r>
            <a:r>
              <a:rPr lang="sv-SE" dirty="0">
                <a:solidFill>
                  <a:schemeClr val="tx1">
                    <a:lumMod val="75000"/>
                    <a:lumOff val="25000"/>
                  </a:schemeClr>
                </a:solidFill>
                <a:sym typeface="Wingdings" panose="05000000000000000000" pitchFamily="2" charset="2"/>
              </a:rPr>
              <a:t> </a:t>
            </a:r>
            <a:r>
              <a:rPr lang="sv-SE" dirty="0" err="1">
                <a:solidFill>
                  <a:schemeClr val="tx1">
                    <a:lumMod val="75000"/>
                    <a:lumOff val="25000"/>
                  </a:schemeClr>
                </a:solidFill>
                <a:sym typeface="Wingdings" panose="05000000000000000000" pitchFamily="2" charset="2"/>
              </a:rPr>
              <a:t>have</a:t>
            </a:r>
            <a:r>
              <a:rPr lang="sv-SE" dirty="0">
                <a:solidFill>
                  <a:schemeClr val="tx1">
                    <a:lumMod val="75000"/>
                    <a:lumOff val="25000"/>
                  </a:schemeClr>
                </a:solidFill>
                <a:sym typeface="Wingdings" panose="05000000000000000000" pitchFamily="2" charset="2"/>
              </a:rPr>
              <a:t> just </a:t>
            </a:r>
            <a:r>
              <a:rPr lang="sv-SE" dirty="0" err="1">
                <a:solidFill>
                  <a:schemeClr val="tx1">
                    <a:lumMod val="75000"/>
                    <a:lumOff val="25000"/>
                  </a:schemeClr>
                </a:solidFill>
                <a:sym typeface="Wingdings" panose="05000000000000000000" pitchFamily="2" charset="2"/>
              </a:rPr>
              <a:t>learned</a:t>
            </a:r>
            <a:r>
              <a:rPr lang="sv-SE" dirty="0">
                <a:solidFill>
                  <a:schemeClr val="tx1">
                    <a:lumMod val="75000"/>
                    <a:lumOff val="25000"/>
                  </a:schemeClr>
                </a:solidFill>
                <a:sym typeface="Wingdings" panose="05000000000000000000" pitchFamily="2" charset="2"/>
              </a:rPr>
              <a:t> </a:t>
            </a:r>
            <a:r>
              <a:rPr lang="sv-SE" dirty="0" err="1">
                <a:solidFill>
                  <a:schemeClr val="tx1">
                    <a:lumMod val="75000"/>
                    <a:lumOff val="25000"/>
                  </a:schemeClr>
                </a:solidFill>
                <a:sym typeface="Wingdings" panose="05000000000000000000" pitchFamily="2" charset="2"/>
              </a:rPr>
              <a:t>about</a:t>
            </a:r>
            <a:r>
              <a:rPr lang="sv-SE" dirty="0">
                <a:solidFill>
                  <a:schemeClr val="tx1">
                    <a:lumMod val="75000"/>
                    <a:lumOff val="25000"/>
                  </a:schemeClr>
                </a:solidFill>
                <a:sym typeface="Wingdings" panose="05000000000000000000" pitchFamily="2" charset="2"/>
              </a:rPr>
              <a:t> the </a:t>
            </a:r>
            <a:r>
              <a:rPr lang="sv-SE" dirty="0" err="1">
                <a:solidFill>
                  <a:schemeClr val="tx1">
                    <a:lumMod val="75000"/>
                    <a:lumOff val="25000"/>
                  </a:schemeClr>
                </a:solidFill>
                <a:sym typeface="Wingdings" panose="05000000000000000000" pitchFamily="2" charset="2"/>
              </a:rPr>
              <a:t>statuses</a:t>
            </a:r>
            <a:r>
              <a:rPr lang="sv-SE" dirty="0">
                <a:solidFill>
                  <a:schemeClr val="tx1">
                    <a:lumMod val="75000"/>
                    <a:lumOff val="25000"/>
                  </a:schemeClr>
                </a:solidFill>
                <a:sym typeface="Wingdings" panose="05000000000000000000" pitchFamily="2" charset="2"/>
              </a:rPr>
              <a:t> </a:t>
            </a:r>
            <a:r>
              <a:rPr lang="sv-SE" dirty="0" err="1">
                <a:solidFill>
                  <a:schemeClr val="tx1">
                    <a:lumMod val="75000"/>
                    <a:lumOff val="25000"/>
                  </a:schemeClr>
                </a:solidFill>
                <a:sym typeface="Wingdings" panose="05000000000000000000" pitchFamily="2" charset="2"/>
              </a:rPr>
              <a:t>of</a:t>
            </a:r>
            <a:r>
              <a:rPr lang="sv-SE" dirty="0">
                <a:solidFill>
                  <a:schemeClr val="tx1">
                    <a:lumMod val="75000"/>
                    <a:lumOff val="25000"/>
                  </a:schemeClr>
                </a:solidFill>
                <a:sym typeface="Wingdings" panose="05000000000000000000" pitchFamily="2" charset="2"/>
              </a:rPr>
              <a:t> </a:t>
            </a:r>
            <a:r>
              <a:rPr lang="sv-SE" dirty="0" err="1">
                <a:solidFill>
                  <a:schemeClr val="tx1">
                    <a:lumMod val="75000"/>
                    <a:lumOff val="25000"/>
                  </a:schemeClr>
                </a:solidFill>
                <a:sym typeface="Wingdings" panose="05000000000000000000" pitchFamily="2" charset="2"/>
              </a:rPr>
              <a:t>displaced</a:t>
            </a:r>
            <a:r>
              <a:rPr lang="sv-SE" dirty="0">
                <a:solidFill>
                  <a:schemeClr val="tx1">
                    <a:lumMod val="75000"/>
                    <a:lumOff val="25000"/>
                  </a:schemeClr>
                </a:solidFill>
                <a:sym typeface="Wingdings" panose="05000000000000000000" pitchFamily="2" charset="2"/>
              </a:rPr>
              <a:t> persons and the </a:t>
            </a:r>
            <a:r>
              <a:rPr lang="sv-SE" dirty="0" err="1">
                <a:solidFill>
                  <a:schemeClr val="tx1">
                    <a:lumMod val="75000"/>
                    <a:lumOff val="25000"/>
                  </a:schemeClr>
                </a:solidFill>
                <a:sym typeface="Wingdings" panose="05000000000000000000" pitchFamily="2" charset="2"/>
              </a:rPr>
              <a:t>various</a:t>
            </a:r>
            <a:r>
              <a:rPr lang="sv-SE" dirty="0">
                <a:solidFill>
                  <a:schemeClr val="tx1">
                    <a:lumMod val="75000"/>
                    <a:lumOff val="25000"/>
                  </a:schemeClr>
                </a:solidFill>
                <a:sym typeface="Wingdings" panose="05000000000000000000" pitchFamily="2" charset="2"/>
              </a:rPr>
              <a:t> </a:t>
            </a:r>
            <a:r>
              <a:rPr lang="sv-SE" dirty="0" err="1">
                <a:solidFill>
                  <a:schemeClr val="tx1">
                    <a:lumMod val="75000"/>
                    <a:lumOff val="25000"/>
                  </a:schemeClr>
                </a:solidFill>
                <a:sym typeface="Wingdings" panose="05000000000000000000" pitchFamily="2" charset="2"/>
              </a:rPr>
              <a:t>frameworks</a:t>
            </a:r>
            <a:r>
              <a:rPr lang="sv-SE" dirty="0">
                <a:solidFill>
                  <a:schemeClr val="tx1">
                    <a:lumMod val="75000"/>
                    <a:lumOff val="25000"/>
                  </a:schemeClr>
                </a:solidFill>
                <a:sym typeface="Wingdings" panose="05000000000000000000" pitchFamily="2" charset="2"/>
              </a:rPr>
              <a:t> </a:t>
            </a:r>
            <a:r>
              <a:rPr lang="sv-SE" dirty="0" err="1">
                <a:solidFill>
                  <a:schemeClr val="tx1">
                    <a:lumMod val="75000"/>
                    <a:lumOff val="25000"/>
                  </a:schemeClr>
                </a:solidFill>
                <a:sym typeface="Wingdings" panose="05000000000000000000" pitchFamily="2" charset="2"/>
              </a:rPr>
              <a:t>that</a:t>
            </a:r>
            <a:r>
              <a:rPr lang="sv-SE" dirty="0">
                <a:solidFill>
                  <a:schemeClr val="tx1">
                    <a:lumMod val="75000"/>
                    <a:lumOff val="25000"/>
                  </a:schemeClr>
                </a:solidFill>
                <a:sym typeface="Wingdings" panose="05000000000000000000" pitchFamily="2" charset="2"/>
              </a:rPr>
              <a:t> </a:t>
            </a:r>
            <a:r>
              <a:rPr lang="sv-SE" dirty="0" err="1">
                <a:solidFill>
                  <a:schemeClr val="tx1">
                    <a:lumMod val="75000"/>
                    <a:lumOff val="25000"/>
                  </a:schemeClr>
                </a:solidFill>
                <a:sym typeface="Wingdings" panose="05000000000000000000" pitchFamily="2" charset="2"/>
              </a:rPr>
              <a:t>apply</a:t>
            </a:r>
            <a:r>
              <a:rPr lang="sv-SE" dirty="0">
                <a:solidFill>
                  <a:schemeClr val="tx1">
                    <a:lumMod val="75000"/>
                    <a:lumOff val="25000"/>
                  </a:schemeClr>
                </a:solidFill>
                <a:sym typeface="Wingdings" panose="05000000000000000000" pitchFamily="2" charset="2"/>
              </a:rPr>
              <a:t>.</a:t>
            </a:r>
          </a:p>
          <a:p>
            <a:pPr>
              <a:defRPr/>
            </a:pPr>
            <a:endParaRPr lang="sv-SE" dirty="0">
              <a:solidFill>
                <a:schemeClr val="tx1">
                  <a:lumMod val="75000"/>
                  <a:lumOff val="25000"/>
                </a:schemeClr>
              </a:solidFill>
              <a:sym typeface="Wingdings" panose="05000000000000000000" pitchFamily="2" charset="2"/>
            </a:endParaRPr>
          </a:p>
          <a:p>
            <a:pPr>
              <a:defRPr/>
            </a:pPr>
            <a:r>
              <a:rPr lang="sv-SE" dirty="0" err="1">
                <a:solidFill>
                  <a:schemeClr val="tx1">
                    <a:lumMod val="75000"/>
                    <a:lumOff val="25000"/>
                  </a:schemeClr>
                </a:solidFill>
                <a:sym typeface="Wingdings" panose="05000000000000000000" pitchFamily="2" charset="2"/>
              </a:rPr>
              <a:t>What</a:t>
            </a:r>
            <a:r>
              <a:rPr lang="sv-SE" dirty="0">
                <a:solidFill>
                  <a:schemeClr val="tx1">
                    <a:lumMod val="75000"/>
                    <a:lumOff val="25000"/>
                  </a:schemeClr>
                </a:solidFill>
                <a:sym typeface="Wingdings" panose="05000000000000000000" pitchFamily="2" charset="2"/>
              </a:rPr>
              <a:t> </a:t>
            </a:r>
            <a:r>
              <a:rPr lang="sv-SE" dirty="0" err="1">
                <a:solidFill>
                  <a:schemeClr val="tx1">
                    <a:lumMod val="75000"/>
                    <a:lumOff val="25000"/>
                  </a:schemeClr>
                </a:solidFill>
                <a:sym typeface="Wingdings" panose="05000000000000000000" pitchFamily="2" charset="2"/>
              </a:rPr>
              <a:t>consequences</a:t>
            </a:r>
            <a:r>
              <a:rPr lang="sv-SE" dirty="0">
                <a:solidFill>
                  <a:schemeClr val="tx1">
                    <a:lumMod val="75000"/>
                    <a:lumOff val="25000"/>
                  </a:schemeClr>
                </a:solidFill>
                <a:sym typeface="Wingdings" panose="05000000000000000000" pitchFamily="2" charset="2"/>
              </a:rPr>
              <a:t> do </a:t>
            </a:r>
            <a:r>
              <a:rPr lang="sv-SE" dirty="0" err="1">
                <a:solidFill>
                  <a:schemeClr val="tx1">
                    <a:lumMod val="75000"/>
                    <a:lumOff val="25000"/>
                  </a:schemeClr>
                </a:solidFill>
                <a:sym typeface="Wingdings" panose="05000000000000000000" pitchFamily="2" charset="2"/>
              </a:rPr>
              <a:t>you</a:t>
            </a:r>
            <a:r>
              <a:rPr lang="sv-SE" dirty="0">
                <a:solidFill>
                  <a:schemeClr val="tx1">
                    <a:lumMod val="75000"/>
                    <a:lumOff val="25000"/>
                  </a:schemeClr>
                </a:solidFill>
                <a:sym typeface="Wingdings" panose="05000000000000000000" pitchFamily="2" charset="2"/>
              </a:rPr>
              <a:t> </a:t>
            </a:r>
            <a:r>
              <a:rPr lang="sv-SE" dirty="0" err="1">
                <a:solidFill>
                  <a:schemeClr val="tx1">
                    <a:lumMod val="75000"/>
                    <a:lumOff val="25000"/>
                  </a:schemeClr>
                </a:solidFill>
                <a:sym typeface="Wingdings" panose="05000000000000000000" pitchFamily="2" charset="2"/>
              </a:rPr>
              <a:t>think</a:t>
            </a:r>
            <a:r>
              <a:rPr lang="sv-SE" dirty="0">
                <a:solidFill>
                  <a:schemeClr val="tx1">
                    <a:lumMod val="75000"/>
                    <a:lumOff val="25000"/>
                  </a:schemeClr>
                </a:solidFill>
                <a:sym typeface="Wingdings" panose="05000000000000000000" pitchFamily="2" charset="2"/>
              </a:rPr>
              <a:t> </a:t>
            </a:r>
            <a:r>
              <a:rPr lang="sv-SE" dirty="0" err="1">
                <a:solidFill>
                  <a:schemeClr val="tx1">
                    <a:lumMod val="75000"/>
                    <a:lumOff val="25000"/>
                  </a:schemeClr>
                </a:solidFill>
                <a:sym typeface="Wingdings" panose="05000000000000000000" pitchFamily="2" charset="2"/>
              </a:rPr>
              <a:t>this</a:t>
            </a:r>
            <a:r>
              <a:rPr lang="sv-SE" dirty="0">
                <a:solidFill>
                  <a:schemeClr val="tx1">
                    <a:lumMod val="75000"/>
                    <a:lumOff val="25000"/>
                  </a:schemeClr>
                </a:solidFill>
                <a:sym typeface="Wingdings" panose="05000000000000000000" pitchFamily="2" charset="2"/>
              </a:rPr>
              <a:t> </a:t>
            </a:r>
            <a:r>
              <a:rPr lang="sv-SE" dirty="0" err="1">
                <a:solidFill>
                  <a:schemeClr val="tx1">
                    <a:lumMod val="75000"/>
                    <a:lumOff val="25000"/>
                  </a:schemeClr>
                </a:solidFill>
                <a:sym typeface="Wingdings" panose="05000000000000000000" pitchFamily="2" charset="2"/>
              </a:rPr>
              <a:t>may</a:t>
            </a:r>
            <a:r>
              <a:rPr lang="sv-SE" dirty="0">
                <a:solidFill>
                  <a:schemeClr val="tx1">
                    <a:lumMod val="75000"/>
                    <a:lumOff val="25000"/>
                  </a:schemeClr>
                </a:solidFill>
                <a:sym typeface="Wingdings" panose="05000000000000000000" pitchFamily="2" charset="2"/>
              </a:rPr>
              <a:t> </a:t>
            </a:r>
            <a:r>
              <a:rPr lang="sv-SE" dirty="0" err="1">
                <a:solidFill>
                  <a:schemeClr val="tx1">
                    <a:lumMod val="75000"/>
                    <a:lumOff val="25000"/>
                  </a:schemeClr>
                </a:solidFill>
                <a:sym typeface="Wingdings" panose="05000000000000000000" pitchFamily="2" charset="2"/>
              </a:rPr>
              <a:t>have</a:t>
            </a:r>
            <a:r>
              <a:rPr lang="sv-SE" dirty="0">
                <a:solidFill>
                  <a:schemeClr val="tx1">
                    <a:lumMod val="75000"/>
                    <a:lumOff val="25000"/>
                  </a:schemeClr>
                </a:solidFill>
                <a:sym typeface="Wingdings" panose="05000000000000000000" pitchFamily="2" charset="2"/>
              </a:rPr>
              <a:t> in </a:t>
            </a:r>
            <a:r>
              <a:rPr lang="sv-SE" dirty="0" err="1">
                <a:solidFill>
                  <a:schemeClr val="tx1">
                    <a:lumMod val="75000"/>
                    <a:lumOff val="25000"/>
                  </a:schemeClr>
                </a:solidFill>
                <a:sym typeface="Wingdings" panose="05000000000000000000" pitchFamily="2" charset="2"/>
              </a:rPr>
              <a:t>practice</a:t>
            </a:r>
            <a:r>
              <a:rPr lang="sv-SE" dirty="0">
                <a:solidFill>
                  <a:schemeClr val="tx1">
                    <a:lumMod val="75000"/>
                    <a:lumOff val="25000"/>
                  </a:schemeClr>
                </a:solidFill>
                <a:sym typeface="Wingdings" panose="05000000000000000000" pitchFamily="2" charset="2"/>
              </a:rPr>
              <a:t>?</a:t>
            </a:r>
          </a:p>
          <a:p>
            <a:pPr>
              <a:defRPr/>
            </a:pPr>
            <a:endParaRPr lang="sv-SE" dirty="0">
              <a:solidFill>
                <a:schemeClr val="tx1">
                  <a:lumMod val="75000"/>
                  <a:lumOff val="25000"/>
                </a:schemeClr>
              </a:solidFill>
              <a:sym typeface="Wingdings" panose="05000000000000000000" pitchFamily="2" charset="2"/>
            </a:endParaRPr>
          </a:p>
          <a:p>
            <a:pPr>
              <a:defRPr/>
            </a:pPr>
            <a:r>
              <a:rPr lang="sv-SE" dirty="0" err="1">
                <a:solidFill>
                  <a:schemeClr val="tx1">
                    <a:lumMod val="75000"/>
                    <a:lumOff val="25000"/>
                  </a:schemeClr>
                </a:solidFill>
                <a:sym typeface="Wingdings" panose="05000000000000000000" pitchFamily="2" charset="2"/>
              </a:rPr>
              <a:t>What</a:t>
            </a:r>
            <a:r>
              <a:rPr lang="sv-SE" dirty="0">
                <a:solidFill>
                  <a:schemeClr val="tx1">
                    <a:lumMod val="75000"/>
                    <a:lumOff val="25000"/>
                  </a:schemeClr>
                </a:solidFill>
                <a:sym typeface="Wingdings" panose="05000000000000000000" pitchFamily="2" charset="2"/>
              </a:rPr>
              <a:t> </a:t>
            </a:r>
            <a:r>
              <a:rPr lang="sv-SE" dirty="0" err="1">
                <a:solidFill>
                  <a:schemeClr val="tx1">
                    <a:lumMod val="75000"/>
                    <a:lumOff val="25000"/>
                  </a:schemeClr>
                </a:solidFill>
                <a:sym typeface="Wingdings" panose="05000000000000000000" pitchFamily="2" charset="2"/>
              </a:rPr>
              <a:t>implications</a:t>
            </a:r>
            <a:r>
              <a:rPr lang="sv-SE" dirty="0">
                <a:solidFill>
                  <a:schemeClr val="tx1">
                    <a:lumMod val="75000"/>
                    <a:lumOff val="25000"/>
                  </a:schemeClr>
                </a:solidFill>
                <a:sym typeface="Wingdings" panose="05000000000000000000" pitchFamily="2" charset="2"/>
              </a:rPr>
              <a:t> </a:t>
            </a:r>
            <a:r>
              <a:rPr lang="sv-SE" dirty="0" err="1">
                <a:solidFill>
                  <a:schemeClr val="tx1">
                    <a:lumMod val="75000"/>
                    <a:lumOff val="25000"/>
                  </a:schemeClr>
                </a:solidFill>
                <a:sym typeface="Wingdings" panose="05000000000000000000" pitchFamily="2" charset="2"/>
              </a:rPr>
              <a:t>does</a:t>
            </a:r>
            <a:r>
              <a:rPr lang="sv-SE" dirty="0">
                <a:solidFill>
                  <a:schemeClr val="tx1">
                    <a:lumMod val="75000"/>
                    <a:lumOff val="25000"/>
                  </a:schemeClr>
                </a:solidFill>
                <a:sym typeface="Wingdings" panose="05000000000000000000" pitchFamily="2" charset="2"/>
              </a:rPr>
              <a:t> it </a:t>
            </a:r>
            <a:r>
              <a:rPr lang="sv-SE" dirty="0" err="1">
                <a:solidFill>
                  <a:schemeClr val="tx1">
                    <a:lumMod val="75000"/>
                    <a:lumOff val="25000"/>
                  </a:schemeClr>
                </a:solidFill>
                <a:sym typeface="Wingdings" panose="05000000000000000000" pitchFamily="2" charset="2"/>
              </a:rPr>
              <a:t>have</a:t>
            </a:r>
            <a:r>
              <a:rPr lang="sv-SE" dirty="0">
                <a:solidFill>
                  <a:schemeClr val="tx1">
                    <a:lumMod val="75000"/>
                    <a:lumOff val="25000"/>
                  </a:schemeClr>
                </a:solidFill>
                <a:sym typeface="Wingdings" panose="05000000000000000000" pitchFamily="2" charset="2"/>
              </a:rPr>
              <a:t> on the </a:t>
            </a:r>
            <a:r>
              <a:rPr lang="sv-SE" dirty="0" err="1">
                <a:solidFill>
                  <a:schemeClr val="tx1">
                    <a:lumMod val="75000"/>
                    <a:lumOff val="25000"/>
                  </a:schemeClr>
                </a:solidFill>
                <a:sym typeface="Wingdings" panose="05000000000000000000" pitchFamily="2" charset="2"/>
              </a:rPr>
              <a:t>lives</a:t>
            </a:r>
            <a:r>
              <a:rPr lang="sv-SE" dirty="0">
                <a:solidFill>
                  <a:schemeClr val="tx1">
                    <a:lumMod val="75000"/>
                    <a:lumOff val="25000"/>
                  </a:schemeClr>
                </a:solidFill>
                <a:sym typeface="Wingdings" panose="05000000000000000000" pitchFamily="2" charset="2"/>
              </a:rPr>
              <a:t> and </a:t>
            </a:r>
            <a:r>
              <a:rPr lang="sv-SE" dirty="0" err="1">
                <a:solidFill>
                  <a:schemeClr val="tx1">
                    <a:lumMod val="75000"/>
                    <a:lumOff val="25000"/>
                  </a:schemeClr>
                </a:solidFill>
                <a:sym typeface="Wingdings" panose="05000000000000000000" pitchFamily="2" charset="2"/>
              </a:rPr>
              <a:t>needs</a:t>
            </a:r>
            <a:r>
              <a:rPr lang="sv-SE" dirty="0">
                <a:solidFill>
                  <a:schemeClr val="tx1">
                    <a:lumMod val="75000"/>
                    <a:lumOff val="25000"/>
                  </a:schemeClr>
                </a:solidFill>
                <a:sym typeface="Wingdings" panose="05000000000000000000" pitchFamily="2" charset="2"/>
              </a:rPr>
              <a:t> </a:t>
            </a:r>
            <a:r>
              <a:rPr lang="sv-SE" dirty="0" err="1">
                <a:solidFill>
                  <a:schemeClr val="tx1">
                    <a:lumMod val="75000"/>
                    <a:lumOff val="25000"/>
                  </a:schemeClr>
                </a:solidFill>
                <a:sym typeface="Wingdings" panose="05000000000000000000" pitchFamily="2" charset="2"/>
              </a:rPr>
              <a:t>of</a:t>
            </a:r>
            <a:r>
              <a:rPr lang="sv-SE" dirty="0">
                <a:solidFill>
                  <a:schemeClr val="tx1">
                    <a:lumMod val="75000"/>
                    <a:lumOff val="25000"/>
                  </a:schemeClr>
                </a:solidFill>
                <a:sym typeface="Wingdings" panose="05000000000000000000" pitchFamily="2" charset="2"/>
              </a:rPr>
              <a:t> </a:t>
            </a:r>
            <a:r>
              <a:rPr lang="sv-SE" dirty="0" err="1">
                <a:solidFill>
                  <a:schemeClr val="tx1">
                    <a:lumMod val="75000"/>
                    <a:lumOff val="25000"/>
                  </a:schemeClr>
                </a:solidFill>
                <a:sym typeface="Wingdings" panose="05000000000000000000" pitchFamily="2" charset="2"/>
              </a:rPr>
              <a:t>displaced</a:t>
            </a:r>
            <a:r>
              <a:rPr lang="sv-SE" dirty="0">
                <a:solidFill>
                  <a:schemeClr val="tx1">
                    <a:lumMod val="75000"/>
                    <a:lumOff val="25000"/>
                  </a:schemeClr>
                </a:solidFill>
                <a:sym typeface="Wingdings" panose="05000000000000000000" pitchFamily="2" charset="2"/>
              </a:rPr>
              <a:t> </a:t>
            </a:r>
            <a:r>
              <a:rPr lang="sv-SE" dirty="0" err="1">
                <a:solidFill>
                  <a:schemeClr val="tx1">
                    <a:lumMod val="75000"/>
                    <a:lumOff val="25000"/>
                  </a:schemeClr>
                </a:solidFill>
                <a:sym typeface="Wingdings" panose="05000000000000000000" pitchFamily="2" charset="2"/>
              </a:rPr>
              <a:t>people</a:t>
            </a:r>
            <a:r>
              <a:rPr lang="sv-SE" dirty="0">
                <a:solidFill>
                  <a:schemeClr val="tx1">
                    <a:lumMod val="75000"/>
                    <a:lumOff val="25000"/>
                  </a:schemeClr>
                </a:solidFill>
                <a:sym typeface="Wingdings" panose="05000000000000000000" pitchFamily="2" charset="2"/>
              </a:rPr>
              <a:t>? </a:t>
            </a:r>
          </a:p>
        </p:txBody>
      </p:sp>
    </p:spTree>
    <p:extLst>
      <p:ext uri="{BB962C8B-B14F-4D97-AF65-F5344CB8AC3E}">
        <p14:creationId xmlns:p14="http://schemas.microsoft.com/office/powerpoint/2010/main" val="561951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1DB9F6-6215-4C12-A742-21537ECA4948}"/>
              </a:ext>
            </a:extLst>
          </p:cNvPr>
          <p:cNvSpPr>
            <a:spLocks noGrp="1"/>
          </p:cNvSpPr>
          <p:nvPr>
            <p:ph type="title"/>
          </p:nvPr>
        </p:nvSpPr>
        <p:spPr/>
        <p:txBody>
          <a:bodyPr>
            <a:normAutofit/>
          </a:bodyPr>
          <a:lstStyle/>
          <a:p>
            <a:r>
              <a:rPr lang="sv-SE" sz="3200" b="1" dirty="0"/>
              <a:t>4. </a:t>
            </a:r>
            <a:r>
              <a:rPr lang="sv-SE" sz="3200" b="1" dirty="0" err="1"/>
              <a:t>Stakeholders</a:t>
            </a:r>
            <a:r>
              <a:rPr lang="sv-SE" sz="3200" b="1" dirty="0"/>
              <a:t> of </a:t>
            </a:r>
            <a:r>
              <a:rPr lang="sv-SE" sz="3200" b="1" dirty="0" err="1"/>
              <a:t>mass</a:t>
            </a:r>
            <a:r>
              <a:rPr lang="sv-SE" sz="3200" b="1" dirty="0"/>
              <a:t> </a:t>
            </a:r>
            <a:r>
              <a:rPr lang="sv-SE" sz="3200" b="1" dirty="0" err="1"/>
              <a:t>displacement</a:t>
            </a:r>
            <a:r>
              <a:rPr lang="sv-SE" sz="3200" b="1" dirty="0"/>
              <a:t> </a:t>
            </a:r>
            <a:br>
              <a:rPr lang="sv-SE" sz="3600" dirty="0"/>
            </a:br>
            <a:r>
              <a:rPr lang="sv-SE" sz="2400" dirty="0"/>
              <a:t>International organisations </a:t>
            </a:r>
            <a:r>
              <a:rPr lang="sv-SE" sz="2400" dirty="0" err="1"/>
              <a:t>with</a:t>
            </a:r>
            <a:r>
              <a:rPr lang="sv-SE" sz="2400" dirty="0"/>
              <a:t> a </a:t>
            </a:r>
            <a:r>
              <a:rPr lang="sv-SE" sz="2400" dirty="0" err="1"/>
              <a:t>specific</a:t>
            </a:r>
            <a:r>
              <a:rPr lang="sv-SE" sz="2400" dirty="0"/>
              <a:t> focus on migrants </a:t>
            </a:r>
            <a:endParaRPr lang="sv-SE" sz="3600" dirty="0"/>
          </a:p>
        </p:txBody>
      </p:sp>
      <p:sp>
        <p:nvSpPr>
          <p:cNvPr id="4" name="Platshållare för bildnummer 3">
            <a:extLst>
              <a:ext uri="{FF2B5EF4-FFF2-40B4-BE49-F238E27FC236}">
                <a16:creationId xmlns:a16="http://schemas.microsoft.com/office/drawing/2014/main" id="{F76416D4-A806-4E52-A3D5-190B4EAB3CD2}"/>
              </a:ext>
            </a:extLst>
          </p:cNvPr>
          <p:cNvSpPr>
            <a:spLocks noGrp="1"/>
          </p:cNvSpPr>
          <p:nvPr>
            <p:ph type="sldNum" sz="quarter" idx="12"/>
          </p:nvPr>
        </p:nvSpPr>
        <p:spPr>
          <a:xfrm>
            <a:off x="10699351" y="6440535"/>
            <a:ext cx="1312025" cy="365125"/>
          </a:xfrm>
        </p:spPr>
        <p:txBody>
          <a:bodyPr/>
          <a:lstStyle/>
          <a:p>
            <a:r>
              <a:rPr lang="en-GB" dirty="0"/>
              <a:t>11</a:t>
            </a:r>
          </a:p>
        </p:txBody>
      </p:sp>
      <p:sp>
        <p:nvSpPr>
          <p:cNvPr id="5" name="Rektangel 4">
            <a:extLst>
              <a:ext uri="{FF2B5EF4-FFF2-40B4-BE49-F238E27FC236}">
                <a16:creationId xmlns:a16="http://schemas.microsoft.com/office/drawing/2014/main" id="{098C6589-156B-43DD-9FAA-C434518B3F6F}"/>
              </a:ext>
            </a:extLst>
          </p:cNvPr>
          <p:cNvSpPr/>
          <p:nvPr/>
        </p:nvSpPr>
        <p:spPr>
          <a:xfrm>
            <a:off x="-1" y="0"/>
            <a:ext cx="324853" cy="68580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4. </a:t>
            </a:r>
            <a:r>
              <a:rPr lang="sv-SE" sz="1400" dirty="0" err="1"/>
              <a:t>Implications</a:t>
            </a:r>
            <a:r>
              <a:rPr lang="sv-SE" sz="1400" dirty="0"/>
              <a:t> </a:t>
            </a:r>
            <a:r>
              <a:rPr lang="sv-SE" sz="1400" dirty="0" err="1"/>
              <a:t>of</a:t>
            </a:r>
            <a:r>
              <a:rPr lang="sv-SE" sz="1400" dirty="0"/>
              <a:t> the </a:t>
            </a:r>
            <a:r>
              <a:rPr lang="sv-SE" sz="1400" dirty="0" err="1"/>
              <a:t>terminology</a:t>
            </a:r>
            <a:endParaRPr lang="sv-SE" sz="1400" dirty="0"/>
          </a:p>
        </p:txBody>
      </p:sp>
      <p:graphicFrame>
        <p:nvGraphicFramePr>
          <p:cNvPr id="6" name="Tabell 5">
            <a:extLst>
              <a:ext uri="{FF2B5EF4-FFF2-40B4-BE49-F238E27FC236}">
                <a16:creationId xmlns:a16="http://schemas.microsoft.com/office/drawing/2014/main" id="{EF5BA506-1504-4D57-9FC8-BA0BDB3DCADA}"/>
              </a:ext>
            </a:extLst>
          </p:cNvPr>
          <p:cNvGraphicFramePr>
            <a:graphicFrameLocks noGrp="1"/>
          </p:cNvGraphicFramePr>
          <p:nvPr>
            <p:extLst>
              <p:ext uri="{D42A27DB-BD31-4B8C-83A1-F6EECF244321}">
                <p14:modId xmlns:p14="http://schemas.microsoft.com/office/powerpoint/2010/main" val="3925691266"/>
              </p:ext>
            </p:extLst>
          </p:nvPr>
        </p:nvGraphicFramePr>
        <p:xfrm>
          <a:off x="1097280" y="1889869"/>
          <a:ext cx="10058400" cy="4398157"/>
        </p:xfrm>
        <a:graphic>
          <a:graphicData uri="http://schemas.openxmlformats.org/drawingml/2006/table">
            <a:tbl>
              <a:tblPr firstRow="1" bandRow="1">
                <a:tableStyleId>{5940675A-B579-460E-94D1-54222C63F5DA}</a:tableStyleId>
              </a:tblPr>
              <a:tblGrid>
                <a:gridCol w="1684421">
                  <a:extLst>
                    <a:ext uri="{9D8B030D-6E8A-4147-A177-3AD203B41FA5}">
                      <a16:colId xmlns:a16="http://schemas.microsoft.com/office/drawing/2014/main" val="2909687286"/>
                    </a:ext>
                  </a:extLst>
                </a:gridCol>
                <a:gridCol w="2310063">
                  <a:extLst>
                    <a:ext uri="{9D8B030D-6E8A-4147-A177-3AD203B41FA5}">
                      <a16:colId xmlns:a16="http://schemas.microsoft.com/office/drawing/2014/main" val="4140866108"/>
                    </a:ext>
                  </a:extLst>
                </a:gridCol>
                <a:gridCol w="3137836">
                  <a:extLst>
                    <a:ext uri="{9D8B030D-6E8A-4147-A177-3AD203B41FA5}">
                      <a16:colId xmlns:a16="http://schemas.microsoft.com/office/drawing/2014/main" val="1837028099"/>
                    </a:ext>
                  </a:extLst>
                </a:gridCol>
                <a:gridCol w="2926080">
                  <a:extLst>
                    <a:ext uri="{9D8B030D-6E8A-4147-A177-3AD203B41FA5}">
                      <a16:colId xmlns:a16="http://schemas.microsoft.com/office/drawing/2014/main" val="2957654167"/>
                    </a:ext>
                  </a:extLst>
                </a:gridCol>
              </a:tblGrid>
              <a:tr h="557677">
                <a:tc>
                  <a:txBody>
                    <a:bodyPr/>
                    <a:lstStyle/>
                    <a:p>
                      <a:pPr algn="ctr"/>
                      <a:r>
                        <a:rPr lang="sv-SE" sz="2000" dirty="0">
                          <a:solidFill>
                            <a:schemeClr val="bg1"/>
                          </a:solidFill>
                        </a:rPr>
                        <a:t>Organisation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sv-SE" sz="2000" dirty="0">
                          <a:solidFill>
                            <a:schemeClr val="bg1"/>
                          </a:solidFill>
                        </a:rPr>
                        <a:t>Logo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sv-SE" sz="2000" dirty="0" err="1">
                          <a:solidFill>
                            <a:schemeClr val="bg1"/>
                          </a:solidFill>
                        </a:rPr>
                        <a:t>Background</a:t>
                      </a:r>
                      <a:endParaRPr lang="sv-SE" sz="20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sv-SE" sz="2000" dirty="0" err="1">
                          <a:solidFill>
                            <a:schemeClr val="bg1"/>
                          </a:solidFill>
                        </a:rPr>
                        <a:t>Key</a:t>
                      </a:r>
                      <a:r>
                        <a:rPr lang="sv-SE" sz="2000" dirty="0">
                          <a:solidFill>
                            <a:schemeClr val="bg1"/>
                          </a:solidFill>
                        </a:rPr>
                        <a:t> mission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874239043"/>
                  </a:ext>
                </a:extLst>
              </a:tr>
              <a:tr h="1029557">
                <a:tc>
                  <a:txBody>
                    <a:bodyPr/>
                    <a:lstStyle/>
                    <a:p>
                      <a:pPr>
                        <a:spcAft>
                          <a:spcPts val="600"/>
                        </a:spcAft>
                      </a:pPr>
                      <a:endParaRPr lang="sv-SE" sz="2000" dirty="0">
                        <a:solidFill>
                          <a:schemeClr val="accent2">
                            <a:lumMod val="75000"/>
                          </a:schemeClr>
                        </a:solidFill>
                      </a:endParaRPr>
                    </a:p>
                    <a:p>
                      <a:pPr>
                        <a:spcAft>
                          <a:spcPts val="600"/>
                        </a:spcAft>
                      </a:pPr>
                      <a:r>
                        <a:rPr lang="sv-SE" sz="2000" dirty="0">
                          <a:solidFill>
                            <a:schemeClr val="accent2">
                              <a:lumMod val="75000"/>
                            </a:schemeClr>
                          </a:solidFill>
                        </a:rPr>
                        <a:t>UNHCR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endParaRPr lang="sv-SE" sz="2000" dirty="0">
                        <a:solidFill>
                          <a:schemeClr val="accent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sv-SE" sz="1600" b="0" dirty="0" err="1">
                          <a:solidFill>
                            <a:schemeClr val="tx1">
                              <a:lumMod val="75000"/>
                              <a:lumOff val="25000"/>
                            </a:schemeClr>
                          </a:solidFill>
                        </a:rPr>
                        <a:t>Established</a:t>
                      </a:r>
                      <a:r>
                        <a:rPr lang="sv-SE" sz="1600" b="0" dirty="0">
                          <a:solidFill>
                            <a:schemeClr val="tx1">
                              <a:lumMod val="75000"/>
                              <a:lumOff val="25000"/>
                            </a:schemeClr>
                          </a:solidFill>
                        </a:rPr>
                        <a:t> in the </a:t>
                      </a:r>
                      <a:r>
                        <a:rPr lang="sv-SE" sz="1600" b="0" dirty="0" err="1">
                          <a:solidFill>
                            <a:schemeClr val="tx1">
                              <a:lumMod val="75000"/>
                              <a:lumOff val="25000"/>
                            </a:schemeClr>
                          </a:solidFill>
                        </a:rPr>
                        <a:t>aftermath</a:t>
                      </a:r>
                      <a:r>
                        <a:rPr lang="sv-SE" sz="1600" b="0" dirty="0">
                          <a:solidFill>
                            <a:schemeClr val="tx1">
                              <a:lumMod val="75000"/>
                              <a:lumOff val="25000"/>
                            </a:schemeClr>
                          </a:solidFill>
                        </a:rPr>
                        <a:t> </a:t>
                      </a:r>
                      <a:r>
                        <a:rPr lang="sv-SE" sz="1600" b="0" dirty="0" err="1">
                          <a:solidFill>
                            <a:schemeClr val="tx1">
                              <a:lumMod val="75000"/>
                              <a:lumOff val="25000"/>
                            </a:schemeClr>
                          </a:solidFill>
                        </a:rPr>
                        <a:t>of</a:t>
                      </a:r>
                      <a:r>
                        <a:rPr lang="sv-SE" sz="1600" b="0" dirty="0">
                          <a:solidFill>
                            <a:schemeClr val="tx1">
                              <a:lumMod val="75000"/>
                              <a:lumOff val="25000"/>
                            </a:schemeClr>
                          </a:solidFill>
                        </a:rPr>
                        <a:t> World </a:t>
                      </a:r>
                      <a:r>
                        <a:rPr lang="sv-SE" sz="1600" b="0" dirty="0" err="1">
                          <a:solidFill>
                            <a:schemeClr val="tx1">
                              <a:lumMod val="75000"/>
                              <a:lumOff val="25000"/>
                            </a:schemeClr>
                          </a:solidFill>
                        </a:rPr>
                        <a:t>War</a:t>
                      </a:r>
                      <a:r>
                        <a:rPr lang="sv-SE" sz="1600" b="0" dirty="0">
                          <a:solidFill>
                            <a:schemeClr val="tx1">
                              <a:lumMod val="75000"/>
                              <a:lumOff val="25000"/>
                            </a:schemeClr>
                          </a:solidFill>
                        </a:rPr>
                        <a:t> II to </a:t>
                      </a:r>
                      <a:r>
                        <a:rPr lang="sv-SE" sz="1600" b="0" dirty="0" err="1">
                          <a:solidFill>
                            <a:schemeClr val="tx1">
                              <a:lumMod val="75000"/>
                              <a:lumOff val="25000"/>
                            </a:schemeClr>
                          </a:solidFill>
                        </a:rPr>
                        <a:t>protect</a:t>
                      </a:r>
                      <a:r>
                        <a:rPr lang="sv-SE" sz="1600" b="0" dirty="0">
                          <a:solidFill>
                            <a:schemeClr val="tx1">
                              <a:lumMod val="75000"/>
                              <a:lumOff val="25000"/>
                            </a:schemeClr>
                          </a:solidFill>
                        </a:rPr>
                        <a:t> </a:t>
                      </a:r>
                      <a:r>
                        <a:rPr lang="sv-SE" sz="1600" b="0" dirty="0" err="1">
                          <a:solidFill>
                            <a:schemeClr val="tx1">
                              <a:lumMod val="75000"/>
                              <a:lumOff val="25000"/>
                            </a:schemeClr>
                          </a:solidFill>
                        </a:rPr>
                        <a:t>European</a:t>
                      </a:r>
                      <a:r>
                        <a:rPr lang="sv-SE" sz="1600" b="0" dirty="0">
                          <a:solidFill>
                            <a:schemeClr val="tx1">
                              <a:lumMod val="75000"/>
                              <a:lumOff val="25000"/>
                            </a:schemeClr>
                          </a:solidFill>
                        </a:rPr>
                        <a:t> </a:t>
                      </a:r>
                      <a:r>
                        <a:rPr lang="sv-SE" sz="1600" b="0" dirty="0" err="1">
                          <a:solidFill>
                            <a:schemeClr val="tx1">
                              <a:lumMod val="75000"/>
                              <a:lumOff val="25000"/>
                            </a:schemeClr>
                          </a:solidFill>
                        </a:rPr>
                        <a:t>refugees</a:t>
                      </a:r>
                      <a:endParaRPr lang="sv-SE" sz="1600" b="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sv-SE" sz="1600" b="0" dirty="0" err="1">
                          <a:solidFill>
                            <a:schemeClr val="tx1">
                              <a:lumMod val="75000"/>
                              <a:lumOff val="25000"/>
                            </a:schemeClr>
                          </a:solidFill>
                        </a:rPr>
                        <a:t>Safeguarding</a:t>
                      </a:r>
                      <a:r>
                        <a:rPr lang="sv-SE" sz="1600" b="0" dirty="0">
                          <a:solidFill>
                            <a:schemeClr val="tx1">
                              <a:lumMod val="75000"/>
                              <a:lumOff val="25000"/>
                            </a:schemeClr>
                          </a:solidFill>
                        </a:rPr>
                        <a:t> the </a:t>
                      </a:r>
                      <a:r>
                        <a:rPr lang="sv-SE" sz="1600" b="0" dirty="0" err="1">
                          <a:solidFill>
                            <a:schemeClr val="tx1">
                              <a:lumMod val="75000"/>
                              <a:lumOff val="25000"/>
                            </a:schemeClr>
                          </a:solidFill>
                        </a:rPr>
                        <a:t>rights</a:t>
                      </a:r>
                      <a:r>
                        <a:rPr lang="sv-SE" sz="1600" b="0" dirty="0">
                          <a:solidFill>
                            <a:schemeClr val="tx1">
                              <a:lumMod val="75000"/>
                              <a:lumOff val="25000"/>
                            </a:schemeClr>
                          </a:solidFill>
                        </a:rPr>
                        <a:t> and </a:t>
                      </a:r>
                      <a:r>
                        <a:rPr lang="sv-SE" sz="1600" b="0" dirty="0" err="1">
                          <a:solidFill>
                            <a:schemeClr val="tx1">
                              <a:lumMod val="75000"/>
                              <a:lumOff val="25000"/>
                            </a:schemeClr>
                          </a:solidFill>
                        </a:rPr>
                        <a:t>wellbeing</a:t>
                      </a:r>
                      <a:r>
                        <a:rPr lang="sv-SE" sz="1600" b="0" dirty="0">
                          <a:solidFill>
                            <a:schemeClr val="tx1">
                              <a:lumMod val="75000"/>
                              <a:lumOff val="25000"/>
                            </a:schemeClr>
                          </a:solidFill>
                        </a:rPr>
                        <a:t> </a:t>
                      </a:r>
                      <a:r>
                        <a:rPr lang="sv-SE" sz="1600" b="0" dirty="0" err="1">
                          <a:solidFill>
                            <a:schemeClr val="tx1">
                              <a:lumMod val="75000"/>
                              <a:lumOff val="25000"/>
                            </a:schemeClr>
                          </a:solidFill>
                        </a:rPr>
                        <a:t>of</a:t>
                      </a:r>
                      <a:r>
                        <a:rPr lang="sv-SE" sz="1600" b="0" dirty="0">
                          <a:solidFill>
                            <a:schemeClr val="tx1">
                              <a:lumMod val="75000"/>
                              <a:lumOff val="25000"/>
                            </a:schemeClr>
                          </a:solidFill>
                        </a:rPr>
                        <a:t> all </a:t>
                      </a:r>
                      <a:r>
                        <a:rPr lang="sv-SE" sz="1600" b="0" dirty="0" err="1">
                          <a:solidFill>
                            <a:schemeClr val="tx1">
                              <a:lumMod val="75000"/>
                              <a:lumOff val="25000"/>
                            </a:schemeClr>
                          </a:solidFill>
                        </a:rPr>
                        <a:t>refugees</a:t>
                      </a:r>
                      <a:r>
                        <a:rPr lang="sv-SE" sz="1600" b="0" dirty="0">
                          <a:solidFill>
                            <a:schemeClr val="tx1">
                              <a:lumMod val="75000"/>
                              <a:lumOff val="25000"/>
                            </a:schemeClr>
                          </a:solidFill>
                        </a:rPr>
                        <a:t> , </a:t>
                      </a:r>
                      <a:r>
                        <a:rPr lang="sv-SE" sz="1600" b="0" dirty="0" err="1">
                          <a:solidFill>
                            <a:schemeClr val="tx1">
                              <a:lumMod val="75000"/>
                              <a:lumOff val="25000"/>
                            </a:schemeClr>
                          </a:solidFill>
                        </a:rPr>
                        <a:t>regardless</a:t>
                      </a:r>
                      <a:r>
                        <a:rPr lang="sv-SE" sz="1600" b="0" dirty="0">
                          <a:solidFill>
                            <a:schemeClr val="tx1">
                              <a:lumMod val="75000"/>
                              <a:lumOff val="25000"/>
                            </a:schemeClr>
                          </a:solidFill>
                        </a:rPr>
                        <a:t> </a:t>
                      </a:r>
                      <a:r>
                        <a:rPr lang="sv-SE" sz="1600" b="0" dirty="0" err="1">
                          <a:solidFill>
                            <a:schemeClr val="tx1">
                              <a:lumMod val="75000"/>
                              <a:lumOff val="25000"/>
                            </a:schemeClr>
                          </a:solidFill>
                        </a:rPr>
                        <a:t>of</a:t>
                      </a:r>
                      <a:r>
                        <a:rPr lang="sv-SE" sz="1600" b="0" dirty="0">
                          <a:solidFill>
                            <a:schemeClr val="tx1">
                              <a:lumMod val="75000"/>
                              <a:lumOff val="25000"/>
                            </a:schemeClr>
                          </a:solidFill>
                        </a:rPr>
                        <a:t> </a:t>
                      </a:r>
                      <a:r>
                        <a:rPr lang="sv-SE" sz="1600" b="0" dirty="0" err="1">
                          <a:solidFill>
                            <a:schemeClr val="tx1">
                              <a:lumMod val="75000"/>
                              <a:lumOff val="25000"/>
                            </a:schemeClr>
                          </a:solidFill>
                        </a:rPr>
                        <a:t>origin</a:t>
                      </a:r>
                      <a:r>
                        <a:rPr lang="sv-SE" sz="1600" b="0" dirty="0">
                          <a:solidFill>
                            <a:schemeClr val="tx1">
                              <a:lumMod val="75000"/>
                              <a:lumOff val="25000"/>
                            </a:schemeClr>
                          </a:solidFill>
                        </a:rPr>
                        <a:t> or cause </a:t>
                      </a:r>
                      <a:r>
                        <a:rPr lang="sv-SE" sz="1600" b="0" dirty="0" err="1">
                          <a:solidFill>
                            <a:schemeClr val="tx1">
                              <a:lumMod val="75000"/>
                              <a:lumOff val="25000"/>
                            </a:schemeClr>
                          </a:solidFill>
                        </a:rPr>
                        <a:t>of</a:t>
                      </a:r>
                      <a:r>
                        <a:rPr lang="sv-SE" sz="1600" b="0" dirty="0">
                          <a:solidFill>
                            <a:schemeClr val="tx1">
                              <a:lumMod val="75000"/>
                              <a:lumOff val="25000"/>
                            </a:schemeClr>
                          </a:solidFill>
                        </a:rPr>
                        <a:t> </a:t>
                      </a:r>
                      <a:r>
                        <a:rPr lang="sv-SE" sz="1600" b="0" dirty="0" err="1">
                          <a:solidFill>
                            <a:schemeClr val="tx1">
                              <a:lumMod val="75000"/>
                              <a:lumOff val="25000"/>
                            </a:schemeClr>
                          </a:solidFill>
                        </a:rPr>
                        <a:t>displacement</a:t>
                      </a:r>
                      <a:endParaRPr lang="sv-SE" sz="1600" b="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05091585"/>
                  </a:ext>
                </a:extLst>
              </a:tr>
              <a:tr h="1093905">
                <a:tc>
                  <a:txBody>
                    <a:bodyPr/>
                    <a:lstStyle/>
                    <a:p>
                      <a:pPr>
                        <a:spcAft>
                          <a:spcPts val="600"/>
                        </a:spcAft>
                      </a:pPr>
                      <a:endParaRPr lang="sv-SE" sz="2000" dirty="0">
                        <a:solidFill>
                          <a:schemeClr val="accent2">
                            <a:lumMod val="75000"/>
                          </a:schemeClr>
                        </a:solidFill>
                      </a:endParaRPr>
                    </a:p>
                    <a:p>
                      <a:pPr>
                        <a:spcAft>
                          <a:spcPts val="600"/>
                        </a:spcAft>
                      </a:pPr>
                      <a:r>
                        <a:rPr lang="sv-SE" sz="2000" dirty="0">
                          <a:solidFill>
                            <a:schemeClr val="accent2">
                              <a:lumMod val="75000"/>
                            </a:schemeClr>
                          </a:solidFill>
                        </a:rPr>
                        <a:t>UNRWA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endParaRPr lang="sv-SE" sz="2000" dirty="0">
                        <a:solidFill>
                          <a:schemeClr val="accent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endParaRPr lang="sv-SE" sz="1600" b="0" dirty="0">
                        <a:solidFill>
                          <a:schemeClr val="tx1">
                            <a:lumMod val="75000"/>
                            <a:lumOff val="25000"/>
                          </a:schemeClr>
                        </a:solidFill>
                      </a:endParaRPr>
                    </a:p>
                    <a:p>
                      <a:pPr>
                        <a:spcAft>
                          <a:spcPts val="600"/>
                        </a:spcAft>
                      </a:pPr>
                      <a:r>
                        <a:rPr lang="sv-SE" sz="1600" b="0" dirty="0" err="1">
                          <a:solidFill>
                            <a:schemeClr val="tx1">
                              <a:lumMod val="75000"/>
                              <a:lumOff val="25000"/>
                            </a:schemeClr>
                          </a:solidFill>
                        </a:rPr>
                        <a:t>Established</a:t>
                      </a:r>
                      <a:r>
                        <a:rPr lang="sv-SE" sz="1600" b="0" dirty="0">
                          <a:solidFill>
                            <a:schemeClr val="tx1">
                              <a:lumMod val="75000"/>
                              <a:lumOff val="25000"/>
                            </a:schemeClr>
                          </a:solidFill>
                        </a:rPr>
                        <a:t> in the </a:t>
                      </a:r>
                      <a:r>
                        <a:rPr lang="sv-SE" sz="1600" b="0" dirty="0" err="1">
                          <a:solidFill>
                            <a:schemeClr val="tx1">
                              <a:lumMod val="75000"/>
                              <a:lumOff val="25000"/>
                            </a:schemeClr>
                          </a:solidFill>
                        </a:rPr>
                        <a:t>aftermath</a:t>
                      </a:r>
                      <a:r>
                        <a:rPr lang="sv-SE" sz="1600" b="0" dirty="0">
                          <a:solidFill>
                            <a:schemeClr val="tx1">
                              <a:lumMod val="75000"/>
                              <a:lumOff val="25000"/>
                            </a:schemeClr>
                          </a:solidFill>
                        </a:rPr>
                        <a:t> </a:t>
                      </a:r>
                      <a:r>
                        <a:rPr lang="sv-SE" sz="1600" b="0" dirty="0" err="1">
                          <a:solidFill>
                            <a:schemeClr val="tx1">
                              <a:lumMod val="75000"/>
                              <a:lumOff val="25000"/>
                            </a:schemeClr>
                          </a:solidFill>
                        </a:rPr>
                        <a:t>of</a:t>
                      </a:r>
                      <a:r>
                        <a:rPr lang="sv-SE" sz="1600" b="0" dirty="0">
                          <a:solidFill>
                            <a:schemeClr val="tx1">
                              <a:lumMod val="75000"/>
                              <a:lumOff val="25000"/>
                            </a:schemeClr>
                          </a:solidFill>
                        </a:rPr>
                        <a:t> World </a:t>
                      </a:r>
                      <a:r>
                        <a:rPr lang="sv-SE" sz="1600" b="0" dirty="0" err="1">
                          <a:solidFill>
                            <a:schemeClr val="tx1">
                              <a:lumMod val="75000"/>
                              <a:lumOff val="25000"/>
                            </a:schemeClr>
                          </a:solidFill>
                        </a:rPr>
                        <a:t>War</a:t>
                      </a:r>
                      <a:r>
                        <a:rPr lang="sv-SE" sz="1600" b="0" dirty="0">
                          <a:solidFill>
                            <a:schemeClr val="tx1">
                              <a:lumMod val="75000"/>
                              <a:lumOff val="25000"/>
                            </a:schemeClr>
                          </a:solidFill>
                        </a:rPr>
                        <a:t> II to </a:t>
                      </a:r>
                      <a:r>
                        <a:rPr lang="sv-SE" sz="1600" b="0" dirty="0" err="1">
                          <a:solidFill>
                            <a:schemeClr val="tx1">
                              <a:lumMod val="75000"/>
                              <a:lumOff val="25000"/>
                            </a:schemeClr>
                          </a:solidFill>
                        </a:rPr>
                        <a:t>protect</a:t>
                      </a:r>
                      <a:r>
                        <a:rPr lang="sv-SE" sz="1600" b="0" dirty="0">
                          <a:solidFill>
                            <a:schemeClr val="tx1">
                              <a:lumMod val="75000"/>
                              <a:lumOff val="25000"/>
                            </a:schemeClr>
                          </a:solidFill>
                        </a:rPr>
                        <a:t> </a:t>
                      </a:r>
                      <a:r>
                        <a:rPr lang="sv-SE" sz="1600" b="0" dirty="0" err="1">
                          <a:solidFill>
                            <a:schemeClr val="tx1">
                              <a:lumMod val="75000"/>
                              <a:lumOff val="25000"/>
                            </a:schemeClr>
                          </a:solidFill>
                        </a:rPr>
                        <a:t>Palestinian</a:t>
                      </a:r>
                      <a:r>
                        <a:rPr lang="sv-SE" sz="1600" b="0" dirty="0">
                          <a:solidFill>
                            <a:schemeClr val="tx1">
                              <a:lumMod val="75000"/>
                              <a:lumOff val="25000"/>
                            </a:schemeClr>
                          </a:solidFill>
                        </a:rPr>
                        <a:t> </a:t>
                      </a:r>
                      <a:r>
                        <a:rPr lang="sv-SE" sz="1600" b="0" dirty="0" err="1">
                          <a:solidFill>
                            <a:schemeClr val="tx1">
                              <a:lumMod val="75000"/>
                              <a:lumOff val="25000"/>
                            </a:schemeClr>
                          </a:solidFill>
                        </a:rPr>
                        <a:t>refugees</a:t>
                      </a:r>
                      <a:endParaRPr lang="sv-SE" sz="1600" b="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endParaRPr lang="sv-SE" sz="1600" b="0" dirty="0">
                        <a:solidFill>
                          <a:schemeClr val="tx1">
                            <a:lumMod val="75000"/>
                            <a:lumOff val="25000"/>
                          </a:schemeClr>
                        </a:solidFill>
                      </a:endParaRPr>
                    </a:p>
                    <a:p>
                      <a:pPr>
                        <a:spcAft>
                          <a:spcPts val="600"/>
                        </a:spcAft>
                      </a:pPr>
                      <a:r>
                        <a:rPr lang="sv-SE" sz="1600" b="0" dirty="0" err="1">
                          <a:solidFill>
                            <a:schemeClr val="tx1">
                              <a:lumMod val="75000"/>
                              <a:lumOff val="25000"/>
                            </a:schemeClr>
                          </a:solidFill>
                        </a:rPr>
                        <a:t>Focuses</a:t>
                      </a:r>
                      <a:r>
                        <a:rPr lang="sv-SE" sz="1600" b="0" dirty="0">
                          <a:solidFill>
                            <a:schemeClr val="tx1">
                              <a:lumMod val="75000"/>
                              <a:lumOff val="25000"/>
                            </a:schemeClr>
                          </a:solidFill>
                        </a:rPr>
                        <a:t> in relief and </a:t>
                      </a:r>
                      <a:r>
                        <a:rPr lang="sv-SE" sz="1600" b="0" dirty="0" err="1">
                          <a:solidFill>
                            <a:schemeClr val="tx1">
                              <a:lumMod val="75000"/>
                              <a:lumOff val="25000"/>
                            </a:schemeClr>
                          </a:solidFill>
                        </a:rPr>
                        <a:t>work</a:t>
                      </a:r>
                      <a:r>
                        <a:rPr lang="sv-SE" sz="1600" b="0" dirty="0">
                          <a:solidFill>
                            <a:schemeClr val="tx1">
                              <a:lumMod val="75000"/>
                              <a:lumOff val="25000"/>
                            </a:schemeClr>
                          </a:solidFill>
                        </a:rPr>
                        <a:t> </a:t>
                      </a:r>
                      <a:r>
                        <a:rPr lang="sv-SE" sz="1600" b="0" dirty="0" err="1">
                          <a:solidFill>
                            <a:schemeClr val="tx1">
                              <a:lumMod val="75000"/>
                              <a:lumOff val="25000"/>
                            </a:schemeClr>
                          </a:solidFill>
                        </a:rPr>
                        <a:t>programmes</a:t>
                      </a:r>
                      <a:r>
                        <a:rPr lang="sv-SE" sz="1600" b="0" dirty="0">
                          <a:solidFill>
                            <a:schemeClr val="tx1">
                              <a:lumMod val="75000"/>
                              <a:lumOff val="25000"/>
                            </a:schemeClr>
                          </a:solidFill>
                        </a:rPr>
                        <a:t> </a:t>
                      </a:r>
                      <a:r>
                        <a:rPr lang="sv-SE" sz="1600" b="0" dirty="0" err="1">
                          <a:solidFill>
                            <a:schemeClr val="tx1">
                              <a:lumMod val="75000"/>
                              <a:lumOff val="25000"/>
                            </a:schemeClr>
                          </a:solidFill>
                        </a:rPr>
                        <a:t>aiming</a:t>
                      </a:r>
                      <a:r>
                        <a:rPr lang="sv-SE" sz="1600" b="0" dirty="0">
                          <a:solidFill>
                            <a:schemeClr val="tx1">
                              <a:lumMod val="75000"/>
                              <a:lumOff val="25000"/>
                            </a:schemeClr>
                          </a:solidFill>
                        </a:rPr>
                        <a:t> at </a:t>
                      </a:r>
                      <a:r>
                        <a:rPr lang="sv-SE" sz="1600" b="0" dirty="0" err="1">
                          <a:solidFill>
                            <a:schemeClr val="tx1">
                              <a:lumMod val="75000"/>
                              <a:lumOff val="25000"/>
                            </a:schemeClr>
                          </a:solidFill>
                        </a:rPr>
                        <a:t>protecting</a:t>
                      </a:r>
                      <a:r>
                        <a:rPr lang="sv-SE" sz="1600" b="0" dirty="0">
                          <a:solidFill>
                            <a:schemeClr val="tx1">
                              <a:lumMod val="75000"/>
                              <a:lumOff val="25000"/>
                            </a:schemeClr>
                          </a:solidFill>
                        </a:rPr>
                        <a:t> </a:t>
                      </a:r>
                      <a:r>
                        <a:rPr lang="sv-SE" sz="1600" b="0" dirty="0" err="1">
                          <a:solidFill>
                            <a:schemeClr val="tx1">
                              <a:lumMod val="75000"/>
                              <a:lumOff val="25000"/>
                            </a:schemeClr>
                          </a:solidFill>
                        </a:rPr>
                        <a:t>Palestinian</a:t>
                      </a:r>
                      <a:r>
                        <a:rPr lang="sv-SE" sz="1600" b="0" dirty="0">
                          <a:solidFill>
                            <a:schemeClr val="tx1">
                              <a:lumMod val="75000"/>
                              <a:lumOff val="25000"/>
                            </a:schemeClr>
                          </a:solidFill>
                        </a:rPr>
                        <a:t> </a:t>
                      </a:r>
                      <a:r>
                        <a:rPr lang="sv-SE" sz="1600" b="0" dirty="0" err="1">
                          <a:solidFill>
                            <a:schemeClr val="tx1">
                              <a:lumMod val="75000"/>
                              <a:lumOff val="25000"/>
                            </a:schemeClr>
                          </a:solidFill>
                        </a:rPr>
                        <a:t>refugees</a:t>
                      </a:r>
                      <a:r>
                        <a:rPr lang="sv-SE" sz="1600" b="0" dirty="0">
                          <a:solidFill>
                            <a:schemeClr val="tx1">
                              <a:lumMod val="75000"/>
                              <a:lumOff val="25000"/>
                            </a:schemeClr>
                          </a:solidFill>
                        </a:rPr>
                        <a:t> </a:t>
                      </a:r>
                      <a:r>
                        <a:rPr lang="sv-SE" sz="1600" b="0" dirty="0" err="1">
                          <a:solidFill>
                            <a:schemeClr val="tx1">
                              <a:lumMod val="75000"/>
                              <a:lumOff val="25000"/>
                            </a:schemeClr>
                          </a:solidFill>
                        </a:rPr>
                        <a:t>only</a:t>
                      </a:r>
                      <a:endParaRPr lang="sv-SE" sz="1600" b="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5012618"/>
                  </a:ext>
                </a:extLst>
              </a:tr>
              <a:tr h="1329845">
                <a:tc>
                  <a:txBody>
                    <a:bodyPr/>
                    <a:lstStyle/>
                    <a:p>
                      <a:pPr>
                        <a:spcAft>
                          <a:spcPts val="600"/>
                        </a:spcAft>
                      </a:pPr>
                      <a:endParaRPr lang="sv-SE" sz="2000" dirty="0">
                        <a:solidFill>
                          <a:schemeClr val="accent2">
                            <a:lumMod val="75000"/>
                          </a:schemeClr>
                        </a:solidFill>
                      </a:endParaRPr>
                    </a:p>
                    <a:p>
                      <a:pPr>
                        <a:spcAft>
                          <a:spcPts val="600"/>
                        </a:spcAft>
                      </a:pPr>
                      <a:r>
                        <a:rPr lang="sv-SE" sz="2000" dirty="0">
                          <a:solidFill>
                            <a:schemeClr val="accent2">
                              <a:lumMod val="75000"/>
                            </a:schemeClr>
                          </a:solidFill>
                        </a:rPr>
                        <a:t>IOM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endParaRPr lang="sv-SE" sz="2000" dirty="0">
                        <a:solidFill>
                          <a:schemeClr val="accent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endParaRPr lang="en-US" sz="1600" b="0" i="0" kern="1200" dirty="0">
                        <a:solidFill>
                          <a:schemeClr val="tx1">
                            <a:lumMod val="75000"/>
                            <a:lumOff val="25000"/>
                          </a:schemeClr>
                        </a:solidFill>
                        <a:effectLst/>
                        <a:latin typeface="+mn-lt"/>
                        <a:ea typeface="+mn-ea"/>
                        <a:cs typeface="+mn-cs"/>
                      </a:endParaRPr>
                    </a:p>
                    <a:p>
                      <a:pPr>
                        <a:spcAft>
                          <a:spcPts val="600"/>
                        </a:spcAft>
                      </a:pPr>
                      <a:r>
                        <a:rPr lang="en-US" sz="1600" b="0" i="0" kern="1200" dirty="0">
                          <a:solidFill>
                            <a:schemeClr val="tx1">
                              <a:lumMod val="75000"/>
                              <a:lumOff val="25000"/>
                            </a:schemeClr>
                          </a:solidFill>
                          <a:effectLst/>
                          <a:latin typeface="+mn-lt"/>
                          <a:ea typeface="+mn-ea"/>
                          <a:cs typeface="+mn-cs"/>
                        </a:rPr>
                        <a:t>Established in 1951 in response to the large number of internally displaced people in Europe following the Second World War</a:t>
                      </a:r>
                      <a:endParaRPr lang="sv-SE" sz="1600" b="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endParaRPr lang="sv-SE" sz="1600" b="0" dirty="0">
                        <a:solidFill>
                          <a:schemeClr val="tx1">
                            <a:lumMod val="75000"/>
                            <a:lumOff val="25000"/>
                          </a:schemeClr>
                        </a:solidFill>
                      </a:endParaRPr>
                    </a:p>
                    <a:p>
                      <a:pPr>
                        <a:spcAft>
                          <a:spcPts val="600"/>
                        </a:spcAft>
                      </a:pPr>
                      <a:r>
                        <a:rPr lang="sv-SE" sz="1600" b="0" dirty="0" err="1">
                          <a:solidFill>
                            <a:schemeClr val="tx1">
                              <a:lumMod val="75000"/>
                              <a:lumOff val="25000"/>
                            </a:schemeClr>
                          </a:solidFill>
                        </a:rPr>
                        <a:t>Facilitates</a:t>
                      </a:r>
                      <a:r>
                        <a:rPr lang="sv-SE" sz="1600" b="0" dirty="0">
                          <a:solidFill>
                            <a:schemeClr val="tx1">
                              <a:lumMod val="75000"/>
                              <a:lumOff val="25000"/>
                            </a:schemeClr>
                          </a:solidFill>
                        </a:rPr>
                        <a:t> migration </a:t>
                      </a:r>
                      <a:r>
                        <a:rPr lang="sv-SE" sz="1600" b="0" dirty="0" err="1">
                          <a:solidFill>
                            <a:schemeClr val="tx1">
                              <a:lumMod val="75000"/>
                              <a:lumOff val="25000"/>
                            </a:schemeClr>
                          </a:solidFill>
                        </a:rPr>
                        <a:t>worldwide</a:t>
                      </a:r>
                      <a:r>
                        <a:rPr lang="sv-SE" sz="1600" b="0" dirty="0">
                          <a:solidFill>
                            <a:schemeClr val="tx1">
                              <a:lumMod val="75000"/>
                              <a:lumOff val="25000"/>
                            </a:schemeClr>
                          </a:solidFill>
                        </a:rPr>
                        <a:t>, </a:t>
                      </a:r>
                      <a:r>
                        <a:rPr lang="sv-SE" sz="1600" b="0" dirty="0" err="1">
                          <a:solidFill>
                            <a:schemeClr val="tx1">
                              <a:lumMod val="75000"/>
                              <a:lumOff val="25000"/>
                            </a:schemeClr>
                          </a:solidFill>
                        </a:rPr>
                        <a:t>focusing</a:t>
                      </a:r>
                      <a:r>
                        <a:rPr lang="sv-SE" sz="1600" b="0" dirty="0">
                          <a:solidFill>
                            <a:schemeClr val="tx1">
                              <a:lumMod val="75000"/>
                              <a:lumOff val="25000"/>
                            </a:schemeClr>
                          </a:solidFill>
                        </a:rPr>
                        <a:t> on migrants in </a:t>
                      </a:r>
                      <a:r>
                        <a:rPr lang="sv-SE" sz="1600" b="0" dirty="0" err="1">
                          <a:solidFill>
                            <a:schemeClr val="tx1">
                              <a:lumMod val="75000"/>
                              <a:lumOff val="25000"/>
                            </a:schemeClr>
                          </a:solidFill>
                        </a:rPr>
                        <a:t>need</a:t>
                      </a:r>
                      <a:r>
                        <a:rPr lang="sv-SE" sz="1600" b="0" dirty="0">
                          <a:solidFill>
                            <a:schemeClr val="tx1">
                              <a:lumMod val="75000"/>
                              <a:lumOff val="25000"/>
                            </a:schemeClr>
                          </a:solidFill>
                        </a:rPr>
                        <a:t> and situations </a:t>
                      </a:r>
                      <a:r>
                        <a:rPr lang="sv-SE" sz="1600" b="0" dirty="0" err="1">
                          <a:solidFill>
                            <a:schemeClr val="tx1">
                              <a:lumMod val="75000"/>
                              <a:lumOff val="25000"/>
                            </a:schemeClr>
                          </a:solidFill>
                        </a:rPr>
                        <a:t>of</a:t>
                      </a:r>
                      <a:r>
                        <a:rPr lang="sv-SE" sz="1600" b="0" dirty="0">
                          <a:solidFill>
                            <a:schemeClr val="tx1">
                              <a:lumMod val="75000"/>
                              <a:lumOff val="25000"/>
                            </a:schemeClr>
                          </a:solidFill>
                        </a:rPr>
                        <a:t> </a:t>
                      </a:r>
                      <a:r>
                        <a:rPr lang="sv-SE" sz="1600" b="0" dirty="0" err="1">
                          <a:solidFill>
                            <a:schemeClr val="tx1">
                              <a:lumMod val="75000"/>
                              <a:lumOff val="25000"/>
                            </a:schemeClr>
                          </a:solidFill>
                        </a:rPr>
                        <a:t>vulnerability</a:t>
                      </a:r>
                      <a:endParaRPr lang="sv-SE" sz="1600" b="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06492263"/>
                  </a:ext>
                </a:extLst>
              </a:tr>
            </a:tbl>
          </a:graphicData>
        </a:graphic>
      </p:graphicFrame>
      <p:pic>
        <p:nvPicPr>
          <p:cNvPr id="9" name="Bildobjekt 8">
            <a:extLst>
              <a:ext uri="{FF2B5EF4-FFF2-40B4-BE49-F238E27FC236}">
                <a16:creationId xmlns:a16="http://schemas.microsoft.com/office/drawing/2014/main" id="{92294EC8-9EA2-4BEE-A05E-462989CF8756}"/>
              </a:ext>
            </a:extLst>
          </p:cNvPr>
          <p:cNvPicPr>
            <a:picLocks noChangeAspect="1"/>
          </p:cNvPicPr>
          <p:nvPr/>
        </p:nvPicPr>
        <p:blipFill rotWithShape="1">
          <a:blip r:embed="rId3">
            <a:extLst>
              <a:ext uri="{28A0092B-C50C-407E-A947-70E740481C1C}">
                <a14:useLocalDpi xmlns:a14="http://schemas.microsoft.com/office/drawing/2010/main" val="0"/>
              </a:ext>
            </a:extLst>
          </a:blip>
          <a:srcRect t="37428" b="34788"/>
          <a:stretch/>
        </p:blipFill>
        <p:spPr>
          <a:xfrm>
            <a:off x="2657726" y="2899069"/>
            <a:ext cx="2168893" cy="602609"/>
          </a:xfrm>
          <a:prstGeom prst="rect">
            <a:avLst/>
          </a:prstGeom>
        </p:spPr>
      </p:pic>
      <p:pic>
        <p:nvPicPr>
          <p:cNvPr id="11" name="Bildobjekt 10">
            <a:extLst>
              <a:ext uri="{FF2B5EF4-FFF2-40B4-BE49-F238E27FC236}">
                <a16:creationId xmlns:a16="http://schemas.microsoft.com/office/drawing/2014/main" id="{2E601A69-5591-4E0B-A4CB-0DEEC49AB3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161" y="3972031"/>
            <a:ext cx="736929" cy="736929"/>
          </a:xfrm>
          <a:prstGeom prst="rect">
            <a:avLst/>
          </a:prstGeom>
        </p:spPr>
      </p:pic>
      <p:pic>
        <p:nvPicPr>
          <p:cNvPr id="13" name="Bildobjekt 12">
            <a:extLst>
              <a:ext uri="{FF2B5EF4-FFF2-40B4-BE49-F238E27FC236}">
                <a16:creationId xmlns:a16="http://schemas.microsoft.com/office/drawing/2014/main" id="{ABB7A35E-4ADC-4022-B4FB-F20EBD1C8C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7726" y="5074898"/>
            <a:ext cx="1690034" cy="736928"/>
          </a:xfrm>
          <a:prstGeom prst="rect">
            <a:avLst/>
          </a:prstGeom>
        </p:spPr>
      </p:pic>
    </p:spTree>
    <p:extLst>
      <p:ext uri="{BB962C8B-B14F-4D97-AF65-F5344CB8AC3E}">
        <p14:creationId xmlns:p14="http://schemas.microsoft.com/office/powerpoint/2010/main" val="3762446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3187A6-01BE-4A85-B1A1-5FA75F606ADF}"/>
              </a:ext>
            </a:extLst>
          </p:cNvPr>
          <p:cNvSpPr>
            <a:spLocks noGrp="1"/>
          </p:cNvSpPr>
          <p:nvPr>
            <p:ph type="title"/>
          </p:nvPr>
        </p:nvSpPr>
        <p:spPr/>
        <p:txBody>
          <a:bodyPr>
            <a:normAutofit/>
          </a:bodyPr>
          <a:lstStyle/>
          <a:p>
            <a:pPr marL="546100" indent="-546100"/>
            <a:r>
              <a:rPr lang="sv-SE" sz="3200" b="1" dirty="0"/>
              <a:t>5.	</a:t>
            </a:r>
            <a:r>
              <a:rPr lang="sv-SE" sz="3200" b="1" dirty="0" err="1"/>
              <a:t>Summary</a:t>
            </a:r>
            <a:r>
              <a:rPr lang="sv-SE" sz="3200" b="1" dirty="0"/>
              <a:t> </a:t>
            </a:r>
            <a:br>
              <a:rPr lang="sv-SE" sz="2800" b="1" dirty="0"/>
            </a:br>
            <a:r>
              <a:rPr lang="sv-SE" sz="2000" dirty="0" err="1"/>
              <a:t>Key</a:t>
            </a:r>
            <a:r>
              <a:rPr lang="sv-SE" sz="2000" dirty="0"/>
              <a:t> </a:t>
            </a:r>
            <a:r>
              <a:rPr lang="sv-SE" sz="2000" dirty="0" err="1"/>
              <a:t>points</a:t>
            </a:r>
            <a:r>
              <a:rPr lang="sv-SE" sz="2000" dirty="0"/>
              <a:t> to </a:t>
            </a:r>
            <a:r>
              <a:rPr lang="sv-SE" sz="2000" dirty="0" err="1"/>
              <a:t>remember</a:t>
            </a:r>
            <a:endParaRPr lang="sv-SE" sz="2800" dirty="0"/>
          </a:p>
        </p:txBody>
      </p:sp>
      <p:sp>
        <p:nvSpPr>
          <p:cNvPr id="6" name="Rektangel 5">
            <a:extLst>
              <a:ext uri="{FF2B5EF4-FFF2-40B4-BE49-F238E27FC236}">
                <a16:creationId xmlns:a16="http://schemas.microsoft.com/office/drawing/2014/main" id="{9840A193-764A-41B2-B26D-5072EA5CEF7A}"/>
              </a:ext>
            </a:extLst>
          </p:cNvPr>
          <p:cNvSpPr/>
          <p:nvPr/>
        </p:nvSpPr>
        <p:spPr>
          <a:xfrm>
            <a:off x="-1" y="0"/>
            <a:ext cx="324853"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err="1"/>
              <a:t>Section</a:t>
            </a:r>
            <a:r>
              <a:rPr lang="sv-SE" sz="1400"/>
              <a:t> 6. Summary</a:t>
            </a:r>
            <a:endParaRPr lang="sv-SE" sz="1400" dirty="0"/>
          </a:p>
        </p:txBody>
      </p:sp>
      <p:pic>
        <p:nvPicPr>
          <p:cNvPr id="7" name="Bild 6" descr="Utropstecken">
            <a:extLst>
              <a:ext uri="{FF2B5EF4-FFF2-40B4-BE49-F238E27FC236}">
                <a16:creationId xmlns:a16="http://schemas.microsoft.com/office/drawing/2014/main" id="{3BFA91BC-2389-4AE4-9411-A95B6E4095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7806" y="4874315"/>
            <a:ext cx="616975" cy="616975"/>
          </a:xfrm>
          <a:prstGeom prst="rect">
            <a:avLst/>
          </a:prstGeom>
        </p:spPr>
      </p:pic>
      <p:pic>
        <p:nvPicPr>
          <p:cNvPr id="8" name="Bild 7" descr="Utropstecken">
            <a:extLst>
              <a:ext uri="{FF2B5EF4-FFF2-40B4-BE49-F238E27FC236}">
                <a16:creationId xmlns:a16="http://schemas.microsoft.com/office/drawing/2014/main" id="{C7E8456E-C155-48A0-85B1-C35156399B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5399" y="3963040"/>
            <a:ext cx="616975" cy="616975"/>
          </a:xfrm>
          <a:prstGeom prst="rect">
            <a:avLst/>
          </a:prstGeom>
        </p:spPr>
      </p:pic>
      <p:pic>
        <p:nvPicPr>
          <p:cNvPr id="9" name="Bild 8" descr="Utropstecken">
            <a:extLst>
              <a:ext uri="{FF2B5EF4-FFF2-40B4-BE49-F238E27FC236}">
                <a16:creationId xmlns:a16="http://schemas.microsoft.com/office/drawing/2014/main" id="{18A03D5C-47EA-4F94-ACAD-9698817005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5770" y="3051765"/>
            <a:ext cx="616975" cy="616975"/>
          </a:xfrm>
          <a:prstGeom prst="rect">
            <a:avLst/>
          </a:prstGeom>
        </p:spPr>
      </p:pic>
      <p:pic>
        <p:nvPicPr>
          <p:cNvPr id="10" name="Bild 9" descr="Utropstecken">
            <a:extLst>
              <a:ext uri="{FF2B5EF4-FFF2-40B4-BE49-F238E27FC236}">
                <a16:creationId xmlns:a16="http://schemas.microsoft.com/office/drawing/2014/main" id="{282A2D96-B59E-4C06-8D50-029B63D216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5771" y="2118211"/>
            <a:ext cx="616975" cy="616975"/>
          </a:xfrm>
          <a:prstGeom prst="rect">
            <a:avLst/>
          </a:prstGeom>
        </p:spPr>
      </p:pic>
      <p:sp>
        <p:nvSpPr>
          <p:cNvPr id="3" name="Platshållare för bildnummer 2">
            <a:extLst>
              <a:ext uri="{FF2B5EF4-FFF2-40B4-BE49-F238E27FC236}">
                <a16:creationId xmlns:a16="http://schemas.microsoft.com/office/drawing/2014/main" id="{7D0EC44B-E1DA-42EA-A78F-2E0B54106B49}"/>
              </a:ext>
            </a:extLst>
          </p:cNvPr>
          <p:cNvSpPr>
            <a:spLocks noGrp="1"/>
          </p:cNvSpPr>
          <p:nvPr>
            <p:ph type="sldNum" sz="quarter" idx="12"/>
          </p:nvPr>
        </p:nvSpPr>
        <p:spPr>
          <a:xfrm>
            <a:off x="10687858" y="6459785"/>
            <a:ext cx="1312025" cy="365125"/>
          </a:xfrm>
        </p:spPr>
        <p:txBody>
          <a:bodyPr/>
          <a:lstStyle/>
          <a:p>
            <a:r>
              <a:rPr lang="en-GB" dirty="0"/>
              <a:t>12</a:t>
            </a:r>
          </a:p>
        </p:txBody>
      </p:sp>
      <p:sp>
        <p:nvSpPr>
          <p:cNvPr id="11" name="textruta 10">
            <a:extLst>
              <a:ext uri="{FF2B5EF4-FFF2-40B4-BE49-F238E27FC236}">
                <a16:creationId xmlns:a16="http://schemas.microsoft.com/office/drawing/2014/main" id="{0F922B6D-7571-47D6-90E9-6AB3FC9638A4}"/>
              </a:ext>
            </a:extLst>
          </p:cNvPr>
          <p:cNvSpPr txBox="1"/>
          <p:nvPr/>
        </p:nvSpPr>
        <p:spPr>
          <a:xfrm>
            <a:off x="2255785" y="2095313"/>
            <a:ext cx="8852262" cy="3693319"/>
          </a:xfrm>
          <a:prstGeom prst="rect">
            <a:avLst/>
          </a:prstGeom>
          <a:noFill/>
        </p:spPr>
        <p:txBody>
          <a:bodyPr wrap="square" rtlCol="0">
            <a:spAutoFit/>
          </a:bodyPr>
          <a:lstStyle/>
          <a:p>
            <a:r>
              <a:rPr lang="sv-SE" dirty="0" err="1">
                <a:solidFill>
                  <a:schemeClr val="tx1">
                    <a:lumMod val="75000"/>
                    <a:lumOff val="25000"/>
                  </a:schemeClr>
                </a:solidFill>
              </a:rPr>
              <a:t>Displaced</a:t>
            </a:r>
            <a:r>
              <a:rPr lang="sv-SE" dirty="0">
                <a:solidFill>
                  <a:schemeClr val="tx1">
                    <a:lumMod val="75000"/>
                    <a:lumOff val="25000"/>
                  </a:schemeClr>
                </a:solidFill>
              </a:rPr>
              <a:t> </a:t>
            </a:r>
            <a:r>
              <a:rPr lang="sv-SE" dirty="0" err="1">
                <a:solidFill>
                  <a:schemeClr val="tx1">
                    <a:lumMod val="75000"/>
                    <a:lumOff val="25000"/>
                  </a:schemeClr>
                </a:solidFill>
              </a:rPr>
              <a:t>people</a:t>
            </a:r>
            <a:r>
              <a:rPr lang="sv-SE" dirty="0">
                <a:solidFill>
                  <a:schemeClr val="tx1">
                    <a:lumMod val="75000"/>
                    <a:lumOff val="25000"/>
                  </a:schemeClr>
                </a:solidFill>
              </a:rPr>
              <a:t> </a:t>
            </a:r>
            <a:r>
              <a:rPr lang="sv-SE" dirty="0" err="1">
                <a:solidFill>
                  <a:schemeClr val="tx1">
                    <a:lumMod val="75000"/>
                    <a:lumOff val="25000"/>
                  </a:schemeClr>
                </a:solidFill>
              </a:rPr>
              <a:t>are</a:t>
            </a:r>
            <a:r>
              <a:rPr lang="sv-SE" dirty="0">
                <a:solidFill>
                  <a:schemeClr val="tx1">
                    <a:lumMod val="75000"/>
                    <a:lumOff val="25000"/>
                  </a:schemeClr>
                </a:solidFill>
              </a:rPr>
              <a:t> </a:t>
            </a:r>
            <a:r>
              <a:rPr lang="sv-SE" dirty="0" err="1">
                <a:solidFill>
                  <a:schemeClr val="tx1">
                    <a:lumMod val="75000"/>
                    <a:lumOff val="25000"/>
                  </a:schemeClr>
                </a:solidFill>
              </a:rPr>
              <a:t>placed</a:t>
            </a:r>
            <a:r>
              <a:rPr lang="sv-SE" dirty="0">
                <a:solidFill>
                  <a:schemeClr val="tx1">
                    <a:lumMod val="75000"/>
                    <a:lumOff val="25000"/>
                  </a:schemeClr>
                </a:solidFill>
              </a:rPr>
              <a:t> in </a:t>
            </a:r>
            <a:r>
              <a:rPr lang="sv-SE" dirty="0" err="1">
                <a:solidFill>
                  <a:schemeClr val="tx1">
                    <a:lumMod val="75000"/>
                    <a:lumOff val="25000"/>
                  </a:schemeClr>
                </a:solidFill>
              </a:rPr>
              <a:t>various</a:t>
            </a:r>
            <a:r>
              <a:rPr lang="sv-SE" dirty="0">
                <a:solidFill>
                  <a:schemeClr val="tx1">
                    <a:lumMod val="75000"/>
                    <a:lumOff val="25000"/>
                  </a:schemeClr>
                </a:solidFill>
              </a:rPr>
              <a:t> </a:t>
            </a:r>
            <a:r>
              <a:rPr lang="sv-SE" dirty="0" err="1">
                <a:solidFill>
                  <a:schemeClr val="tx1">
                    <a:lumMod val="75000"/>
                    <a:lumOff val="25000"/>
                  </a:schemeClr>
                </a:solidFill>
              </a:rPr>
              <a:t>categories</a:t>
            </a:r>
            <a:r>
              <a:rPr lang="sv-SE" dirty="0">
                <a:solidFill>
                  <a:schemeClr val="tx1">
                    <a:lumMod val="75000"/>
                    <a:lumOff val="25000"/>
                  </a:schemeClr>
                </a:solidFill>
              </a:rPr>
              <a:t>. </a:t>
            </a:r>
            <a:r>
              <a:rPr lang="sv-SE" dirty="0" err="1">
                <a:solidFill>
                  <a:schemeClr val="tx1">
                    <a:lumMod val="75000"/>
                    <a:lumOff val="25000"/>
                  </a:schemeClr>
                </a:solidFill>
              </a:rPr>
              <a:t>Together</a:t>
            </a:r>
            <a:r>
              <a:rPr lang="sv-SE" dirty="0">
                <a:solidFill>
                  <a:schemeClr val="tx1">
                    <a:lumMod val="75000"/>
                    <a:lumOff val="25000"/>
                  </a:schemeClr>
                </a:solidFill>
              </a:rPr>
              <a:t> </a:t>
            </a:r>
            <a:r>
              <a:rPr lang="sv-SE" dirty="0" err="1">
                <a:solidFill>
                  <a:schemeClr val="tx1">
                    <a:lumMod val="75000"/>
                    <a:lumOff val="25000"/>
                  </a:schemeClr>
                </a:solidFill>
              </a:rPr>
              <a:t>with</a:t>
            </a:r>
            <a:r>
              <a:rPr lang="sv-SE" dirty="0">
                <a:solidFill>
                  <a:schemeClr val="tx1">
                    <a:lumMod val="75000"/>
                    <a:lumOff val="25000"/>
                  </a:schemeClr>
                </a:solidFill>
              </a:rPr>
              <a:t> </a:t>
            </a:r>
            <a:r>
              <a:rPr lang="sv-SE" dirty="0" err="1">
                <a:solidFill>
                  <a:schemeClr val="tx1">
                    <a:lumMod val="75000"/>
                    <a:lumOff val="25000"/>
                  </a:schemeClr>
                </a:solidFill>
              </a:rPr>
              <a:t>other</a:t>
            </a:r>
            <a:r>
              <a:rPr lang="sv-SE" dirty="0">
                <a:solidFill>
                  <a:schemeClr val="tx1">
                    <a:lumMod val="75000"/>
                    <a:lumOff val="25000"/>
                  </a:schemeClr>
                </a:solidFill>
              </a:rPr>
              <a:t> </a:t>
            </a:r>
            <a:r>
              <a:rPr lang="sv-SE" dirty="0" err="1">
                <a:solidFill>
                  <a:schemeClr val="tx1">
                    <a:lumMod val="75000"/>
                    <a:lumOff val="25000"/>
                  </a:schemeClr>
                </a:solidFill>
              </a:rPr>
              <a:t>groups</a:t>
            </a:r>
            <a:r>
              <a:rPr lang="sv-SE" dirty="0">
                <a:solidFill>
                  <a:schemeClr val="tx1">
                    <a:lumMod val="75000"/>
                    <a:lumOff val="25000"/>
                  </a:schemeClr>
                </a:solidFill>
              </a:rPr>
              <a:t> </a:t>
            </a:r>
            <a:r>
              <a:rPr lang="sv-SE" dirty="0" err="1">
                <a:solidFill>
                  <a:schemeClr val="tx1">
                    <a:lumMod val="75000"/>
                    <a:lumOff val="25000"/>
                  </a:schemeClr>
                </a:solidFill>
              </a:rPr>
              <a:t>such</a:t>
            </a:r>
            <a:r>
              <a:rPr lang="sv-SE" dirty="0">
                <a:solidFill>
                  <a:schemeClr val="tx1">
                    <a:lumMod val="75000"/>
                    <a:lumOff val="25000"/>
                  </a:schemeClr>
                </a:solidFill>
              </a:rPr>
              <a:t> as </a:t>
            </a:r>
            <a:r>
              <a:rPr lang="sv-SE" dirty="0" err="1">
                <a:solidFill>
                  <a:schemeClr val="tx1">
                    <a:lumMod val="75000"/>
                    <a:lumOff val="25000"/>
                  </a:schemeClr>
                </a:solidFill>
              </a:rPr>
              <a:t>stateless</a:t>
            </a:r>
            <a:r>
              <a:rPr lang="sv-SE" dirty="0">
                <a:solidFill>
                  <a:schemeClr val="tx1">
                    <a:lumMod val="75000"/>
                    <a:lumOff val="25000"/>
                  </a:schemeClr>
                </a:solidFill>
              </a:rPr>
              <a:t> </a:t>
            </a:r>
            <a:r>
              <a:rPr lang="sv-SE" dirty="0" err="1">
                <a:solidFill>
                  <a:schemeClr val="tx1">
                    <a:lumMod val="75000"/>
                    <a:lumOff val="25000"/>
                  </a:schemeClr>
                </a:solidFill>
              </a:rPr>
              <a:t>people</a:t>
            </a:r>
            <a:r>
              <a:rPr lang="sv-SE" dirty="0">
                <a:solidFill>
                  <a:schemeClr val="tx1">
                    <a:lumMod val="75000"/>
                    <a:lumOff val="25000"/>
                  </a:schemeClr>
                </a:solidFill>
              </a:rPr>
              <a:t>, </a:t>
            </a:r>
            <a:r>
              <a:rPr lang="sv-SE" dirty="0" err="1">
                <a:solidFill>
                  <a:schemeClr val="tx1">
                    <a:lumMod val="75000"/>
                    <a:lumOff val="25000"/>
                  </a:schemeClr>
                </a:solidFill>
              </a:rPr>
              <a:t>they</a:t>
            </a:r>
            <a:r>
              <a:rPr lang="sv-SE" dirty="0">
                <a:solidFill>
                  <a:schemeClr val="tx1">
                    <a:lumMod val="75000"/>
                    <a:lumOff val="25000"/>
                  </a:schemeClr>
                </a:solidFill>
              </a:rPr>
              <a:t> </a:t>
            </a:r>
            <a:r>
              <a:rPr lang="sv-SE" dirty="0" err="1">
                <a:solidFill>
                  <a:schemeClr val="tx1">
                    <a:lumMod val="75000"/>
                    <a:lumOff val="25000"/>
                  </a:schemeClr>
                </a:solidFill>
              </a:rPr>
              <a:t>constitute</a:t>
            </a:r>
            <a:r>
              <a:rPr lang="sv-SE" dirty="0">
                <a:solidFill>
                  <a:schemeClr val="tx1">
                    <a:lumMod val="75000"/>
                    <a:lumOff val="25000"/>
                  </a:schemeClr>
                </a:solidFill>
              </a:rPr>
              <a:t> </a:t>
            </a:r>
            <a:r>
              <a:rPr lang="sv-SE" i="1" dirty="0">
                <a:solidFill>
                  <a:schemeClr val="tx1">
                    <a:lumMod val="75000"/>
                    <a:lumOff val="25000"/>
                  </a:schemeClr>
                </a:solidFill>
              </a:rPr>
              <a:t>Populations </a:t>
            </a:r>
            <a:r>
              <a:rPr lang="sv-SE" i="1" dirty="0" err="1">
                <a:solidFill>
                  <a:schemeClr val="tx1">
                    <a:lumMod val="75000"/>
                    <a:lumOff val="25000"/>
                  </a:schemeClr>
                </a:solidFill>
              </a:rPr>
              <a:t>of</a:t>
            </a:r>
            <a:r>
              <a:rPr lang="sv-SE" i="1" dirty="0">
                <a:solidFill>
                  <a:schemeClr val="tx1">
                    <a:lumMod val="75000"/>
                    <a:lumOff val="25000"/>
                  </a:schemeClr>
                </a:solidFill>
              </a:rPr>
              <a:t> </a:t>
            </a:r>
            <a:r>
              <a:rPr lang="sv-SE" i="1" dirty="0" err="1">
                <a:solidFill>
                  <a:schemeClr val="tx1">
                    <a:lumMod val="75000"/>
                    <a:lumOff val="25000"/>
                  </a:schemeClr>
                </a:solidFill>
              </a:rPr>
              <a:t>Concern</a:t>
            </a:r>
            <a:r>
              <a:rPr lang="sv-SE" i="1" dirty="0">
                <a:solidFill>
                  <a:schemeClr val="tx1">
                    <a:lumMod val="75000"/>
                    <a:lumOff val="25000"/>
                  </a:schemeClr>
                </a:solidFill>
              </a:rPr>
              <a:t> </a:t>
            </a:r>
            <a:r>
              <a:rPr lang="sv-SE" dirty="0">
                <a:solidFill>
                  <a:schemeClr val="tx1">
                    <a:lumMod val="75000"/>
                    <a:lumOff val="25000"/>
                  </a:schemeClr>
                </a:solidFill>
              </a:rPr>
              <a:t>under the UNHCR </a:t>
            </a:r>
            <a:r>
              <a:rPr lang="sv-SE" dirty="0" err="1">
                <a:solidFill>
                  <a:schemeClr val="tx1">
                    <a:lumMod val="75000"/>
                    <a:lumOff val="25000"/>
                  </a:schemeClr>
                </a:solidFill>
              </a:rPr>
              <a:t>mandate</a:t>
            </a:r>
            <a:r>
              <a:rPr lang="sv-SE" dirty="0">
                <a:solidFill>
                  <a:schemeClr val="tx1">
                    <a:lumMod val="75000"/>
                    <a:lumOff val="25000"/>
                  </a:schemeClr>
                </a:solidFill>
              </a:rPr>
              <a:t>.</a:t>
            </a:r>
          </a:p>
          <a:p>
            <a:endParaRPr lang="sv-SE" dirty="0">
              <a:solidFill>
                <a:schemeClr val="tx1">
                  <a:lumMod val="75000"/>
                  <a:lumOff val="25000"/>
                </a:schemeClr>
              </a:solidFill>
            </a:endParaRPr>
          </a:p>
          <a:p>
            <a:r>
              <a:rPr lang="sv-SE" dirty="0" err="1">
                <a:solidFill>
                  <a:schemeClr val="tx1">
                    <a:lumMod val="75000"/>
                    <a:lumOff val="25000"/>
                  </a:schemeClr>
                </a:solidFill>
              </a:rPr>
              <a:t>Key</a:t>
            </a:r>
            <a:r>
              <a:rPr lang="sv-SE" dirty="0">
                <a:solidFill>
                  <a:schemeClr val="tx1">
                    <a:lumMod val="75000"/>
                    <a:lumOff val="25000"/>
                  </a:schemeClr>
                </a:solidFill>
              </a:rPr>
              <a:t> </a:t>
            </a:r>
            <a:r>
              <a:rPr lang="sv-SE" dirty="0" err="1">
                <a:solidFill>
                  <a:schemeClr val="tx1">
                    <a:lumMod val="75000"/>
                    <a:lumOff val="25000"/>
                  </a:schemeClr>
                </a:solidFill>
              </a:rPr>
              <a:t>categories</a:t>
            </a:r>
            <a:r>
              <a:rPr lang="sv-SE" dirty="0">
                <a:solidFill>
                  <a:schemeClr val="tx1">
                    <a:lumMod val="75000"/>
                    <a:lumOff val="25000"/>
                  </a:schemeClr>
                </a:solidFill>
              </a:rPr>
              <a:t> </a:t>
            </a:r>
            <a:r>
              <a:rPr lang="sv-SE" dirty="0" err="1">
                <a:solidFill>
                  <a:schemeClr val="tx1">
                    <a:lumMod val="75000"/>
                    <a:lumOff val="25000"/>
                  </a:schemeClr>
                </a:solidFill>
              </a:rPr>
              <a:t>are</a:t>
            </a:r>
            <a:r>
              <a:rPr lang="sv-SE" dirty="0">
                <a:solidFill>
                  <a:schemeClr val="tx1">
                    <a:lumMod val="75000"/>
                    <a:lumOff val="25000"/>
                  </a:schemeClr>
                </a:solidFill>
              </a:rPr>
              <a:t> </a:t>
            </a:r>
            <a:r>
              <a:rPr lang="sv-SE" i="1" dirty="0" err="1">
                <a:solidFill>
                  <a:schemeClr val="tx1">
                    <a:lumMod val="75000"/>
                    <a:lumOff val="25000"/>
                  </a:schemeClr>
                </a:solidFill>
              </a:rPr>
              <a:t>refugees</a:t>
            </a:r>
            <a:r>
              <a:rPr lang="sv-SE" i="1" dirty="0">
                <a:solidFill>
                  <a:schemeClr val="tx1">
                    <a:lumMod val="75000"/>
                    <a:lumOff val="25000"/>
                  </a:schemeClr>
                </a:solidFill>
              </a:rPr>
              <a:t> </a:t>
            </a:r>
            <a:r>
              <a:rPr lang="sv-SE" dirty="0">
                <a:solidFill>
                  <a:schemeClr val="tx1">
                    <a:lumMod val="75000"/>
                    <a:lumOff val="25000"/>
                  </a:schemeClr>
                </a:solidFill>
              </a:rPr>
              <a:t>and </a:t>
            </a:r>
            <a:r>
              <a:rPr lang="sv-SE" i="1" dirty="0" err="1">
                <a:solidFill>
                  <a:schemeClr val="tx1">
                    <a:lumMod val="75000"/>
                    <a:lumOff val="25000"/>
                  </a:schemeClr>
                </a:solidFill>
              </a:rPr>
              <a:t>internally</a:t>
            </a:r>
            <a:r>
              <a:rPr lang="sv-SE" i="1" dirty="0">
                <a:solidFill>
                  <a:schemeClr val="tx1">
                    <a:lumMod val="75000"/>
                    <a:lumOff val="25000"/>
                  </a:schemeClr>
                </a:solidFill>
              </a:rPr>
              <a:t> </a:t>
            </a:r>
            <a:r>
              <a:rPr lang="sv-SE" i="1" dirty="0" err="1">
                <a:solidFill>
                  <a:schemeClr val="tx1">
                    <a:lumMod val="75000"/>
                    <a:lumOff val="25000"/>
                  </a:schemeClr>
                </a:solidFill>
              </a:rPr>
              <a:t>displaced</a:t>
            </a:r>
            <a:r>
              <a:rPr lang="sv-SE" i="1" dirty="0">
                <a:solidFill>
                  <a:schemeClr val="tx1">
                    <a:lumMod val="75000"/>
                    <a:lumOff val="25000"/>
                  </a:schemeClr>
                </a:solidFill>
              </a:rPr>
              <a:t> persons. </a:t>
            </a:r>
            <a:r>
              <a:rPr lang="sv-SE" dirty="0">
                <a:solidFill>
                  <a:schemeClr val="tx1">
                    <a:lumMod val="75000"/>
                    <a:lumOff val="25000"/>
                  </a:schemeClr>
                </a:solidFill>
              </a:rPr>
              <a:t>The </a:t>
            </a:r>
            <a:r>
              <a:rPr lang="sv-SE" dirty="0" err="1">
                <a:solidFill>
                  <a:schemeClr val="tx1">
                    <a:lumMod val="75000"/>
                    <a:lumOff val="25000"/>
                  </a:schemeClr>
                </a:solidFill>
              </a:rPr>
              <a:t>important</a:t>
            </a:r>
            <a:r>
              <a:rPr lang="sv-SE" dirty="0">
                <a:solidFill>
                  <a:schemeClr val="tx1">
                    <a:lumMod val="75000"/>
                    <a:lumOff val="25000"/>
                  </a:schemeClr>
                </a:solidFill>
              </a:rPr>
              <a:t> </a:t>
            </a:r>
            <a:r>
              <a:rPr lang="sv-SE" dirty="0" err="1">
                <a:solidFill>
                  <a:schemeClr val="tx1">
                    <a:lumMod val="75000"/>
                    <a:lumOff val="25000"/>
                  </a:schemeClr>
                </a:solidFill>
              </a:rPr>
              <a:t>difference</a:t>
            </a:r>
            <a:r>
              <a:rPr lang="sv-SE" dirty="0">
                <a:solidFill>
                  <a:schemeClr val="tx1">
                    <a:lumMod val="75000"/>
                    <a:lumOff val="25000"/>
                  </a:schemeClr>
                </a:solidFill>
              </a:rPr>
              <a:t> is </a:t>
            </a:r>
            <a:r>
              <a:rPr lang="sv-SE" dirty="0" err="1">
                <a:solidFill>
                  <a:schemeClr val="tx1">
                    <a:lumMod val="75000"/>
                    <a:lumOff val="25000"/>
                  </a:schemeClr>
                </a:solidFill>
              </a:rPr>
              <a:t>crossing</a:t>
            </a:r>
            <a:r>
              <a:rPr lang="sv-SE" dirty="0">
                <a:solidFill>
                  <a:schemeClr val="tx1">
                    <a:lumMod val="75000"/>
                    <a:lumOff val="25000"/>
                  </a:schemeClr>
                </a:solidFill>
              </a:rPr>
              <a:t> a </a:t>
            </a:r>
            <a:r>
              <a:rPr lang="sv-SE" dirty="0" err="1">
                <a:solidFill>
                  <a:schemeClr val="tx1">
                    <a:lumMod val="75000"/>
                    <a:lumOff val="25000"/>
                  </a:schemeClr>
                </a:solidFill>
              </a:rPr>
              <a:t>state</a:t>
            </a:r>
            <a:r>
              <a:rPr lang="sv-SE" dirty="0">
                <a:solidFill>
                  <a:schemeClr val="tx1">
                    <a:lumMod val="75000"/>
                    <a:lumOff val="25000"/>
                  </a:schemeClr>
                </a:solidFill>
              </a:rPr>
              <a:t> </a:t>
            </a:r>
            <a:r>
              <a:rPr lang="sv-SE" dirty="0" err="1">
                <a:solidFill>
                  <a:schemeClr val="tx1">
                    <a:lumMod val="75000"/>
                    <a:lumOff val="25000"/>
                  </a:schemeClr>
                </a:solidFill>
              </a:rPr>
              <a:t>border</a:t>
            </a:r>
            <a:r>
              <a:rPr lang="sv-SE" dirty="0">
                <a:solidFill>
                  <a:schemeClr val="tx1">
                    <a:lumMod val="75000"/>
                    <a:lumOff val="25000"/>
                  </a:schemeClr>
                </a:solidFill>
              </a:rPr>
              <a:t>, and the </a:t>
            </a:r>
            <a:r>
              <a:rPr lang="sv-SE" dirty="0" err="1">
                <a:solidFill>
                  <a:schemeClr val="tx1">
                    <a:lumMod val="75000"/>
                    <a:lumOff val="25000"/>
                  </a:schemeClr>
                </a:solidFill>
              </a:rPr>
              <a:t>implications</a:t>
            </a:r>
            <a:r>
              <a:rPr lang="sv-SE" dirty="0">
                <a:solidFill>
                  <a:schemeClr val="tx1">
                    <a:lumMod val="75000"/>
                    <a:lumOff val="25000"/>
                  </a:schemeClr>
                </a:solidFill>
              </a:rPr>
              <a:t> </a:t>
            </a:r>
            <a:r>
              <a:rPr lang="sv-SE" dirty="0" err="1">
                <a:solidFill>
                  <a:schemeClr val="tx1">
                    <a:lumMod val="75000"/>
                    <a:lumOff val="25000"/>
                  </a:schemeClr>
                </a:solidFill>
              </a:rPr>
              <a:t>this</a:t>
            </a:r>
            <a:r>
              <a:rPr lang="sv-SE" dirty="0">
                <a:solidFill>
                  <a:schemeClr val="tx1">
                    <a:lumMod val="75000"/>
                    <a:lumOff val="25000"/>
                  </a:schemeClr>
                </a:solidFill>
              </a:rPr>
              <a:t> has in international </a:t>
            </a:r>
            <a:r>
              <a:rPr lang="sv-SE" dirty="0" err="1">
                <a:solidFill>
                  <a:schemeClr val="tx1">
                    <a:lumMod val="75000"/>
                    <a:lumOff val="25000"/>
                  </a:schemeClr>
                </a:solidFill>
              </a:rPr>
              <a:t>law</a:t>
            </a:r>
            <a:r>
              <a:rPr lang="sv-SE" dirty="0">
                <a:solidFill>
                  <a:schemeClr val="tx1">
                    <a:lumMod val="75000"/>
                    <a:lumOff val="25000"/>
                  </a:schemeClr>
                </a:solidFill>
              </a:rPr>
              <a:t> and on the obligations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states</a:t>
            </a:r>
            <a:r>
              <a:rPr lang="sv-SE" dirty="0">
                <a:solidFill>
                  <a:schemeClr val="tx1">
                    <a:lumMod val="75000"/>
                    <a:lumOff val="25000"/>
                  </a:schemeClr>
                </a:solidFill>
              </a:rPr>
              <a:t>.</a:t>
            </a:r>
          </a:p>
          <a:p>
            <a:endParaRPr lang="sv-SE" dirty="0">
              <a:solidFill>
                <a:schemeClr val="tx1">
                  <a:lumMod val="75000"/>
                  <a:lumOff val="25000"/>
                </a:schemeClr>
              </a:solidFill>
            </a:endParaRPr>
          </a:p>
          <a:p>
            <a:r>
              <a:rPr lang="sv-SE" dirty="0">
                <a:solidFill>
                  <a:schemeClr val="tx1">
                    <a:lumMod val="75000"/>
                    <a:lumOff val="25000"/>
                  </a:schemeClr>
                </a:solidFill>
              </a:rPr>
              <a:t>A </a:t>
            </a:r>
            <a:r>
              <a:rPr lang="sv-SE" dirty="0" err="1">
                <a:solidFill>
                  <a:schemeClr val="tx1">
                    <a:lumMod val="75000"/>
                    <a:lumOff val="25000"/>
                  </a:schemeClr>
                </a:solidFill>
              </a:rPr>
              <a:t>range</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various</a:t>
            </a:r>
            <a:r>
              <a:rPr lang="sv-SE" dirty="0">
                <a:solidFill>
                  <a:schemeClr val="tx1">
                    <a:lumMod val="75000"/>
                    <a:lumOff val="25000"/>
                  </a:schemeClr>
                </a:solidFill>
              </a:rPr>
              <a:t> legal, policy and </a:t>
            </a:r>
            <a:r>
              <a:rPr lang="sv-SE" dirty="0" err="1">
                <a:solidFill>
                  <a:schemeClr val="tx1">
                    <a:lumMod val="75000"/>
                    <a:lumOff val="25000"/>
                  </a:schemeClr>
                </a:solidFill>
              </a:rPr>
              <a:t>institutional</a:t>
            </a:r>
            <a:r>
              <a:rPr lang="sv-SE" dirty="0">
                <a:solidFill>
                  <a:schemeClr val="tx1">
                    <a:lumMod val="75000"/>
                    <a:lumOff val="25000"/>
                  </a:schemeClr>
                </a:solidFill>
              </a:rPr>
              <a:t> </a:t>
            </a:r>
            <a:r>
              <a:rPr lang="sv-SE" dirty="0" err="1">
                <a:solidFill>
                  <a:schemeClr val="tx1">
                    <a:lumMod val="75000"/>
                    <a:lumOff val="25000"/>
                  </a:schemeClr>
                </a:solidFill>
              </a:rPr>
              <a:t>frameworks</a:t>
            </a:r>
            <a:r>
              <a:rPr lang="sv-SE" dirty="0">
                <a:solidFill>
                  <a:schemeClr val="tx1">
                    <a:lumMod val="75000"/>
                    <a:lumOff val="25000"/>
                  </a:schemeClr>
                </a:solidFill>
              </a:rPr>
              <a:t> </a:t>
            </a:r>
            <a:r>
              <a:rPr lang="sv-SE" dirty="0" err="1">
                <a:solidFill>
                  <a:schemeClr val="tx1">
                    <a:lumMod val="75000"/>
                    <a:lumOff val="25000"/>
                  </a:schemeClr>
                </a:solidFill>
              </a:rPr>
              <a:t>exist</a:t>
            </a:r>
            <a:r>
              <a:rPr lang="sv-SE" dirty="0">
                <a:solidFill>
                  <a:schemeClr val="tx1">
                    <a:lumMod val="75000"/>
                    <a:lumOff val="25000"/>
                  </a:schemeClr>
                </a:solidFill>
              </a:rPr>
              <a:t>, </a:t>
            </a:r>
            <a:r>
              <a:rPr lang="sv-SE" dirty="0" err="1">
                <a:solidFill>
                  <a:schemeClr val="tx1">
                    <a:lumMod val="75000"/>
                    <a:lumOff val="25000"/>
                  </a:schemeClr>
                </a:solidFill>
              </a:rPr>
              <a:t>both</a:t>
            </a:r>
            <a:r>
              <a:rPr lang="sv-SE" dirty="0">
                <a:solidFill>
                  <a:schemeClr val="tx1">
                    <a:lumMod val="75000"/>
                    <a:lumOff val="25000"/>
                  </a:schemeClr>
                </a:solidFill>
              </a:rPr>
              <a:t> </a:t>
            </a:r>
            <a:r>
              <a:rPr lang="sv-SE" dirty="0" err="1">
                <a:solidFill>
                  <a:schemeClr val="tx1">
                    <a:lumMod val="75000"/>
                    <a:lumOff val="25000"/>
                  </a:schemeClr>
                </a:solidFill>
              </a:rPr>
              <a:t>focusing</a:t>
            </a:r>
            <a:r>
              <a:rPr lang="sv-SE" dirty="0">
                <a:solidFill>
                  <a:schemeClr val="tx1">
                    <a:lumMod val="75000"/>
                    <a:lumOff val="25000"/>
                  </a:schemeClr>
                </a:solidFill>
              </a:rPr>
              <a:t> on the </a:t>
            </a:r>
            <a:r>
              <a:rPr lang="sv-SE" dirty="0" err="1">
                <a:solidFill>
                  <a:schemeClr val="tx1">
                    <a:lumMod val="75000"/>
                    <a:lumOff val="25000"/>
                  </a:schemeClr>
                </a:solidFill>
              </a:rPr>
              <a:t>specific</a:t>
            </a:r>
            <a:r>
              <a:rPr lang="sv-SE" dirty="0">
                <a:solidFill>
                  <a:schemeClr val="tx1">
                    <a:lumMod val="75000"/>
                    <a:lumOff val="25000"/>
                  </a:schemeClr>
                </a:solidFill>
              </a:rPr>
              <a:t> </a:t>
            </a:r>
            <a:r>
              <a:rPr lang="sv-SE" dirty="0" err="1">
                <a:solidFill>
                  <a:schemeClr val="tx1">
                    <a:lumMod val="75000"/>
                    <a:lumOff val="25000"/>
                  </a:schemeClr>
                </a:solidFill>
              </a:rPr>
              <a:t>rights</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displaced</a:t>
            </a:r>
            <a:r>
              <a:rPr lang="sv-SE" dirty="0">
                <a:solidFill>
                  <a:schemeClr val="tx1">
                    <a:lumMod val="75000"/>
                    <a:lumOff val="25000"/>
                  </a:schemeClr>
                </a:solidFill>
              </a:rPr>
              <a:t> </a:t>
            </a:r>
            <a:r>
              <a:rPr lang="sv-SE" dirty="0" err="1">
                <a:solidFill>
                  <a:schemeClr val="tx1">
                    <a:lumMod val="75000"/>
                    <a:lumOff val="25000"/>
                  </a:schemeClr>
                </a:solidFill>
              </a:rPr>
              <a:t>people</a:t>
            </a:r>
            <a:r>
              <a:rPr lang="sv-SE" dirty="0">
                <a:solidFill>
                  <a:schemeClr val="tx1">
                    <a:lumMod val="75000"/>
                    <a:lumOff val="25000"/>
                  </a:schemeClr>
                </a:solidFill>
              </a:rPr>
              <a:t> and on the </a:t>
            </a:r>
            <a:r>
              <a:rPr lang="sv-SE" dirty="0" err="1">
                <a:solidFill>
                  <a:schemeClr val="tx1">
                    <a:lumMod val="75000"/>
                    <a:lumOff val="25000"/>
                  </a:schemeClr>
                </a:solidFill>
              </a:rPr>
              <a:t>rights</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humans in general.</a:t>
            </a:r>
          </a:p>
          <a:p>
            <a:endParaRPr lang="sv-SE" dirty="0">
              <a:solidFill>
                <a:schemeClr val="tx1">
                  <a:lumMod val="75000"/>
                  <a:lumOff val="25000"/>
                </a:schemeClr>
              </a:solidFill>
            </a:endParaRPr>
          </a:p>
          <a:p>
            <a:r>
              <a:rPr lang="sv-SE" dirty="0">
                <a:solidFill>
                  <a:schemeClr val="tx1">
                    <a:lumMod val="75000"/>
                    <a:lumOff val="25000"/>
                  </a:schemeClr>
                </a:solidFill>
              </a:rPr>
              <a:t>Main </a:t>
            </a:r>
            <a:r>
              <a:rPr lang="sv-SE" dirty="0" err="1">
                <a:solidFill>
                  <a:schemeClr val="tx1">
                    <a:lumMod val="75000"/>
                    <a:lumOff val="25000"/>
                  </a:schemeClr>
                </a:solidFill>
              </a:rPr>
              <a:t>stakeholders</a:t>
            </a:r>
            <a:r>
              <a:rPr lang="sv-SE" dirty="0">
                <a:solidFill>
                  <a:schemeClr val="tx1">
                    <a:lumMod val="75000"/>
                    <a:lumOff val="25000"/>
                  </a:schemeClr>
                </a:solidFill>
              </a:rPr>
              <a:t> </a:t>
            </a:r>
            <a:r>
              <a:rPr lang="sv-SE" dirty="0" err="1">
                <a:solidFill>
                  <a:schemeClr val="tx1">
                    <a:lumMod val="75000"/>
                    <a:lumOff val="25000"/>
                  </a:schemeClr>
                </a:solidFill>
              </a:rPr>
              <a:t>working</a:t>
            </a:r>
            <a:r>
              <a:rPr lang="sv-SE" dirty="0">
                <a:solidFill>
                  <a:schemeClr val="tx1">
                    <a:lumMod val="75000"/>
                    <a:lumOff val="25000"/>
                  </a:schemeClr>
                </a:solidFill>
              </a:rPr>
              <a:t> on </a:t>
            </a:r>
            <a:r>
              <a:rPr lang="sv-SE" dirty="0" err="1">
                <a:solidFill>
                  <a:schemeClr val="tx1">
                    <a:lumMod val="75000"/>
                    <a:lumOff val="25000"/>
                  </a:schemeClr>
                </a:solidFill>
              </a:rPr>
              <a:t>protecting</a:t>
            </a:r>
            <a:r>
              <a:rPr lang="sv-SE" dirty="0">
                <a:solidFill>
                  <a:schemeClr val="tx1">
                    <a:lumMod val="75000"/>
                    <a:lumOff val="25000"/>
                  </a:schemeClr>
                </a:solidFill>
              </a:rPr>
              <a:t> the </a:t>
            </a:r>
            <a:r>
              <a:rPr lang="sv-SE" dirty="0" err="1">
                <a:solidFill>
                  <a:schemeClr val="tx1">
                    <a:lumMod val="75000"/>
                    <a:lumOff val="25000"/>
                  </a:schemeClr>
                </a:solidFill>
              </a:rPr>
              <a:t>rights</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refugees</a:t>
            </a:r>
            <a:r>
              <a:rPr lang="sv-SE" dirty="0">
                <a:solidFill>
                  <a:schemeClr val="tx1">
                    <a:lumMod val="75000"/>
                    <a:lumOff val="25000"/>
                  </a:schemeClr>
                </a:solidFill>
              </a:rPr>
              <a:t> and migrants </a:t>
            </a:r>
            <a:r>
              <a:rPr lang="sv-SE" dirty="0" err="1">
                <a:solidFill>
                  <a:schemeClr val="tx1">
                    <a:lumMod val="75000"/>
                    <a:lumOff val="25000"/>
                  </a:schemeClr>
                </a:solidFill>
              </a:rPr>
              <a:t>are</a:t>
            </a:r>
            <a:r>
              <a:rPr lang="sv-SE" dirty="0">
                <a:solidFill>
                  <a:schemeClr val="tx1">
                    <a:lumMod val="75000"/>
                    <a:lumOff val="25000"/>
                  </a:schemeClr>
                </a:solidFill>
              </a:rPr>
              <a:t> the </a:t>
            </a:r>
            <a:r>
              <a:rPr lang="sv-SE" i="1" dirty="0">
                <a:solidFill>
                  <a:schemeClr val="tx1">
                    <a:lumMod val="75000"/>
                    <a:lumOff val="25000"/>
                  </a:schemeClr>
                </a:solidFill>
              </a:rPr>
              <a:t>United Nations </a:t>
            </a:r>
            <a:r>
              <a:rPr lang="sv-SE" i="1" dirty="0" err="1">
                <a:solidFill>
                  <a:schemeClr val="tx1">
                    <a:lumMod val="75000"/>
                    <a:lumOff val="25000"/>
                  </a:schemeClr>
                </a:solidFill>
              </a:rPr>
              <a:t>High</a:t>
            </a:r>
            <a:r>
              <a:rPr lang="sv-SE" i="1" dirty="0">
                <a:solidFill>
                  <a:schemeClr val="tx1">
                    <a:lumMod val="75000"/>
                    <a:lumOff val="25000"/>
                  </a:schemeClr>
                </a:solidFill>
              </a:rPr>
              <a:t> </a:t>
            </a:r>
            <a:r>
              <a:rPr lang="sv-SE" i="1" dirty="0" err="1">
                <a:solidFill>
                  <a:schemeClr val="tx1">
                    <a:lumMod val="75000"/>
                    <a:lumOff val="25000"/>
                  </a:schemeClr>
                </a:solidFill>
              </a:rPr>
              <a:t>Commissioner</a:t>
            </a:r>
            <a:r>
              <a:rPr lang="sv-SE" i="1" dirty="0">
                <a:solidFill>
                  <a:schemeClr val="tx1">
                    <a:lumMod val="75000"/>
                    <a:lumOff val="25000"/>
                  </a:schemeClr>
                </a:solidFill>
              </a:rPr>
              <a:t> for </a:t>
            </a:r>
            <a:r>
              <a:rPr lang="sv-SE" i="1" dirty="0" err="1">
                <a:solidFill>
                  <a:schemeClr val="tx1">
                    <a:lumMod val="75000"/>
                    <a:lumOff val="25000"/>
                  </a:schemeClr>
                </a:solidFill>
              </a:rPr>
              <a:t>Refugees</a:t>
            </a:r>
            <a:r>
              <a:rPr lang="sv-SE" dirty="0">
                <a:solidFill>
                  <a:schemeClr val="tx1">
                    <a:lumMod val="75000"/>
                    <a:lumOff val="25000"/>
                  </a:schemeClr>
                </a:solidFill>
              </a:rPr>
              <a:t>, the </a:t>
            </a:r>
            <a:r>
              <a:rPr lang="en-US" i="1" dirty="0">
                <a:solidFill>
                  <a:schemeClr val="tx1">
                    <a:lumMod val="75000"/>
                    <a:lumOff val="25000"/>
                  </a:schemeClr>
                </a:solidFill>
              </a:rPr>
              <a:t>United Nations Relief and Works Agency for Palestine Refugees in the Near East </a:t>
            </a:r>
            <a:r>
              <a:rPr lang="en-US" dirty="0">
                <a:solidFill>
                  <a:schemeClr val="tx1">
                    <a:lumMod val="75000"/>
                    <a:lumOff val="25000"/>
                  </a:schemeClr>
                </a:solidFill>
              </a:rPr>
              <a:t>and the </a:t>
            </a:r>
            <a:r>
              <a:rPr lang="en-US" i="1" dirty="0">
                <a:solidFill>
                  <a:schemeClr val="tx1">
                    <a:lumMod val="75000"/>
                    <a:lumOff val="25000"/>
                  </a:schemeClr>
                </a:solidFill>
              </a:rPr>
              <a:t>International Organization for Migration</a:t>
            </a:r>
            <a:r>
              <a:rPr lang="en-US" dirty="0">
                <a:solidFill>
                  <a:schemeClr val="tx1">
                    <a:lumMod val="75000"/>
                    <a:lumOff val="25000"/>
                  </a:schemeClr>
                </a:solidFill>
              </a:rPr>
              <a:t>.</a:t>
            </a:r>
            <a:endParaRPr lang="sv-SE" dirty="0">
              <a:solidFill>
                <a:schemeClr val="tx1">
                  <a:lumMod val="75000"/>
                  <a:lumOff val="25000"/>
                </a:schemeClr>
              </a:solidFill>
            </a:endParaRPr>
          </a:p>
        </p:txBody>
      </p:sp>
    </p:spTree>
    <p:extLst>
      <p:ext uri="{BB962C8B-B14F-4D97-AF65-F5344CB8AC3E}">
        <p14:creationId xmlns:p14="http://schemas.microsoft.com/office/powerpoint/2010/main" val="2589569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766AED-DB7A-0744-B67A-5E540F971C15}"/>
              </a:ext>
            </a:extLst>
          </p:cNvPr>
          <p:cNvSpPr>
            <a:spLocks noGrp="1"/>
          </p:cNvSpPr>
          <p:nvPr>
            <p:ph type="sldNum" sz="quarter" idx="12"/>
          </p:nvPr>
        </p:nvSpPr>
        <p:spPr/>
        <p:txBody>
          <a:bodyPr/>
          <a:lstStyle/>
          <a:p>
            <a:fld id="{7430ACF3-4854-4857-A683-D5429A81F3F2}" type="slidenum">
              <a:rPr lang="en-GB" smtClean="0"/>
              <a:t>15</a:t>
            </a:fld>
            <a:endParaRPr lang="en-GB"/>
          </a:p>
        </p:txBody>
      </p:sp>
      <p:pic>
        <p:nvPicPr>
          <p:cNvPr id="5" name="Picture 2" descr="A Pop Quiz for Computer Architecture Reviewers | SIGARCH">
            <a:extLst>
              <a:ext uri="{FF2B5EF4-FFF2-40B4-BE49-F238E27FC236}">
                <a16:creationId xmlns:a16="http://schemas.microsoft.com/office/drawing/2014/main" id="{72F37E0B-C526-4E4A-AE13-FD1E9CF85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3272" y="1731221"/>
            <a:ext cx="6425456" cy="4284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030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1A863-92B7-7445-B837-C1ACF95D361C}"/>
              </a:ext>
            </a:extLst>
          </p:cNvPr>
          <p:cNvSpPr>
            <a:spLocks noGrp="1"/>
          </p:cNvSpPr>
          <p:nvPr>
            <p:ph type="title"/>
          </p:nvPr>
        </p:nvSpPr>
        <p:spPr/>
        <p:txBody>
          <a:bodyPr>
            <a:normAutofit/>
          </a:bodyPr>
          <a:lstStyle/>
          <a:p>
            <a:r>
              <a:rPr lang="en-SE" sz="2400" dirty="0"/>
              <a:t>1. </a:t>
            </a:r>
            <a:r>
              <a:rPr lang="en-US" sz="2400" b="1" dirty="0"/>
              <a:t>What description best fits the term ‘</a:t>
            </a:r>
            <a:r>
              <a:rPr lang="en-US" sz="2400" b="1" i="1" u="sng" dirty="0"/>
              <a:t>internally displaced person</a:t>
            </a:r>
            <a:r>
              <a:rPr lang="en-US" sz="2400" b="1" i="1" dirty="0"/>
              <a:t>’</a:t>
            </a:r>
            <a:r>
              <a:rPr lang="en-US" sz="2400" b="1" dirty="0"/>
              <a:t>?</a:t>
            </a:r>
            <a:endParaRPr lang="en-SE" sz="2400" dirty="0"/>
          </a:p>
        </p:txBody>
      </p:sp>
      <p:sp>
        <p:nvSpPr>
          <p:cNvPr id="3" name="Content Placeholder 2">
            <a:extLst>
              <a:ext uri="{FF2B5EF4-FFF2-40B4-BE49-F238E27FC236}">
                <a16:creationId xmlns:a16="http://schemas.microsoft.com/office/drawing/2014/main" id="{0A8ADE9F-9405-B842-B842-55D0429449C0}"/>
              </a:ext>
            </a:extLst>
          </p:cNvPr>
          <p:cNvSpPr>
            <a:spLocks noGrp="1"/>
          </p:cNvSpPr>
          <p:nvPr>
            <p:ph idx="1"/>
          </p:nvPr>
        </p:nvSpPr>
        <p:spPr/>
        <p:txBody>
          <a:bodyPr>
            <a:normAutofit lnSpcReduction="10000"/>
          </a:bodyPr>
          <a:lstStyle/>
          <a:p>
            <a:pPr marL="544068" lvl="1" indent="-342900">
              <a:buFont typeface="+mj-lt"/>
              <a:buAutoNum type="alphaLcPeriod"/>
            </a:pPr>
            <a:endParaRPr lang="en-US" dirty="0"/>
          </a:p>
          <a:p>
            <a:pPr marL="544068" lvl="1" indent="-342900">
              <a:buFont typeface="+mj-lt"/>
              <a:buAutoNum type="alphaLcPeriod"/>
            </a:pPr>
            <a:r>
              <a:rPr lang="en-US" dirty="0"/>
              <a:t>A person who has been forced or obliged to leave his or her home of place of habitual residence and who has not crossed an internationally recognized state border</a:t>
            </a:r>
          </a:p>
          <a:p>
            <a:pPr marL="544068" lvl="1" indent="-342900">
              <a:buFont typeface="+mj-lt"/>
              <a:buAutoNum type="alphaLcPeriod"/>
            </a:pPr>
            <a:endParaRPr lang="en-SE" dirty="0"/>
          </a:p>
          <a:p>
            <a:pPr marL="544068" lvl="1" indent="-342900">
              <a:buFont typeface="+mj-lt"/>
              <a:buAutoNum type="alphaLcPeriod"/>
            </a:pPr>
            <a:r>
              <a:rPr lang="en-US" dirty="0"/>
              <a:t>A person who has been forced or obliged to leave his or her home of place of habitual residence and who has not crossed an internationally recognized state border, but who has since then returned to his or her place of residence</a:t>
            </a:r>
          </a:p>
          <a:p>
            <a:pPr marL="544068" lvl="1" indent="-342900">
              <a:buFont typeface="+mj-lt"/>
              <a:buAutoNum type="alphaLcPeriod"/>
            </a:pPr>
            <a:endParaRPr lang="en-SE" dirty="0"/>
          </a:p>
          <a:p>
            <a:pPr marL="544068" lvl="1" indent="-342900">
              <a:buFont typeface="+mj-lt"/>
              <a:buAutoNum type="alphaLcPeriod"/>
            </a:pPr>
            <a:r>
              <a:rPr lang="en-US" dirty="0"/>
              <a:t>A person who has been forced or obliged to leave his or her home of place of habitual residence and who has crossed an internationally recognized state border </a:t>
            </a:r>
          </a:p>
          <a:p>
            <a:pPr marL="544068" lvl="1" indent="-342900">
              <a:buFont typeface="+mj-lt"/>
              <a:buAutoNum type="alphaLcPeriod"/>
            </a:pPr>
            <a:endParaRPr lang="en-SE" dirty="0"/>
          </a:p>
          <a:p>
            <a:pPr marL="544068" lvl="1" indent="-342900">
              <a:buFont typeface="+mj-lt"/>
              <a:buAutoNum type="alphaLcPeriod"/>
            </a:pPr>
            <a:r>
              <a:rPr lang="en-US" dirty="0"/>
              <a:t>A person who has been forced or obliged to leave his or her home of place of habitual residence and who has crossed an internationally recognized state border, but who has since then returned to his or her place of residence </a:t>
            </a:r>
            <a:endParaRPr lang="en-SE" dirty="0"/>
          </a:p>
        </p:txBody>
      </p:sp>
      <p:sp>
        <p:nvSpPr>
          <p:cNvPr id="4" name="Slide Number Placeholder 3">
            <a:extLst>
              <a:ext uri="{FF2B5EF4-FFF2-40B4-BE49-F238E27FC236}">
                <a16:creationId xmlns:a16="http://schemas.microsoft.com/office/drawing/2014/main" id="{2349392A-6031-5E46-B551-BFDE4B7594E6}"/>
              </a:ext>
            </a:extLst>
          </p:cNvPr>
          <p:cNvSpPr>
            <a:spLocks noGrp="1"/>
          </p:cNvSpPr>
          <p:nvPr>
            <p:ph type="sldNum" sz="quarter" idx="12"/>
          </p:nvPr>
        </p:nvSpPr>
        <p:spPr/>
        <p:txBody>
          <a:bodyPr/>
          <a:lstStyle/>
          <a:p>
            <a:fld id="{7430ACF3-4854-4857-A683-D5429A81F3F2}" type="slidenum">
              <a:rPr lang="en-GB" smtClean="0"/>
              <a:t>16</a:t>
            </a:fld>
            <a:endParaRPr lang="en-GB"/>
          </a:p>
        </p:txBody>
      </p:sp>
    </p:spTree>
    <p:extLst>
      <p:ext uri="{BB962C8B-B14F-4D97-AF65-F5344CB8AC3E}">
        <p14:creationId xmlns:p14="http://schemas.microsoft.com/office/powerpoint/2010/main" val="1961986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3005-76EC-724C-BCF9-E4896DC381C2}"/>
              </a:ext>
            </a:extLst>
          </p:cNvPr>
          <p:cNvSpPr>
            <a:spLocks noGrp="1"/>
          </p:cNvSpPr>
          <p:nvPr>
            <p:ph type="title"/>
          </p:nvPr>
        </p:nvSpPr>
        <p:spPr/>
        <p:txBody>
          <a:bodyPr>
            <a:noAutofit/>
          </a:bodyPr>
          <a:lstStyle/>
          <a:p>
            <a:r>
              <a:rPr lang="en-SE" sz="2000" dirty="0"/>
              <a:t>2. </a:t>
            </a:r>
            <a:r>
              <a:rPr lang="en-US" sz="2000" b="1" dirty="0"/>
              <a:t>How much has the number of forcibly displaced persons globally increased from 2010 to 2020?</a:t>
            </a:r>
            <a:endParaRPr lang="en-SE" sz="2000" dirty="0"/>
          </a:p>
        </p:txBody>
      </p:sp>
      <p:sp>
        <p:nvSpPr>
          <p:cNvPr id="3" name="Content Placeholder 2">
            <a:extLst>
              <a:ext uri="{FF2B5EF4-FFF2-40B4-BE49-F238E27FC236}">
                <a16:creationId xmlns:a16="http://schemas.microsoft.com/office/drawing/2014/main" id="{6541136A-605D-9544-BA14-8497BAD14D7D}"/>
              </a:ext>
            </a:extLst>
          </p:cNvPr>
          <p:cNvSpPr>
            <a:spLocks noGrp="1"/>
          </p:cNvSpPr>
          <p:nvPr>
            <p:ph idx="1"/>
          </p:nvPr>
        </p:nvSpPr>
        <p:spPr/>
        <p:txBody>
          <a:bodyPr/>
          <a:lstStyle/>
          <a:p>
            <a:pPr marL="544068" lvl="1" indent="-342900">
              <a:buFont typeface="+mj-lt"/>
              <a:buAutoNum type="alphaLcPeriod"/>
            </a:pPr>
            <a:endParaRPr lang="en-US" dirty="0"/>
          </a:p>
          <a:p>
            <a:pPr marL="544068" lvl="1" indent="-342900">
              <a:buFont typeface="+mj-lt"/>
              <a:buAutoNum type="alphaLcPeriod"/>
            </a:pPr>
            <a:r>
              <a:rPr lang="en-US" dirty="0"/>
              <a:t>From around 95 million to around 159 million people </a:t>
            </a:r>
          </a:p>
          <a:p>
            <a:pPr marL="544068" lvl="1" indent="-342900">
              <a:buFont typeface="+mj-lt"/>
              <a:buAutoNum type="alphaLcPeriod"/>
            </a:pPr>
            <a:endParaRPr lang="en-SE" dirty="0"/>
          </a:p>
          <a:p>
            <a:pPr marL="544068" lvl="1" indent="-342900">
              <a:buFont typeface="+mj-lt"/>
              <a:buAutoNum type="alphaLcPeriod"/>
            </a:pPr>
            <a:r>
              <a:rPr lang="en-US" dirty="0"/>
              <a:t>From around 41 million to around 52 million people </a:t>
            </a:r>
          </a:p>
          <a:p>
            <a:pPr marL="544068" lvl="1" indent="-342900">
              <a:buFont typeface="+mj-lt"/>
              <a:buAutoNum type="alphaLcPeriod"/>
            </a:pPr>
            <a:endParaRPr lang="en-SE" dirty="0"/>
          </a:p>
          <a:p>
            <a:pPr marL="544068" lvl="1" indent="-342900">
              <a:buFont typeface="+mj-lt"/>
              <a:buAutoNum type="alphaLcPeriod"/>
            </a:pPr>
            <a:r>
              <a:rPr lang="en-US" dirty="0"/>
              <a:t>From around 41 million to around 82 million people</a:t>
            </a:r>
          </a:p>
          <a:p>
            <a:pPr marL="544068" lvl="1" indent="-342900">
              <a:buFont typeface="+mj-lt"/>
              <a:buAutoNum type="alphaLcPeriod"/>
            </a:pPr>
            <a:endParaRPr lang="en-SE" dirty="0"/>
          </a:p>
          <a:p>
            <a:pPr marL="544068" lvl="1" indent="-342900">
              <a:buFont typeface="+mj-lt"/>
              <a:buAutoNum type="alphaLcPeriod"/>
            </a:pPr>
            <a:r>
              <a:rPr lang="en-US" dirty="0"/>
              <a:t>The number has not increased, the number of forcibly displaced persons has remained stable over time.</a:t>
            </a:r>
            <a:endParaRPr lang="en-SE" dirty="0"/>
          </a:p>
          <a:p>
            <a:pPr marL="457200" indent="-457200">
              <a:buFont typeface="+mj-lt"/>
              <a:buAutoNum type="alphaLcPeriod"/>
            </a:pPr>
            <a:endParaRPr lang="en-SE" dirty="0"/>
          </a:p>
        </p:txBody>
      </p:sp>
      <p:sp>
        <p:nvSpPr>
          <p:cNvPr id="4" name="Slide Number Placeholder 3">
            <a:extLst>
              <a:ext uri="{FF2B5EF4-FFF2-40B4-BE49-F238E27FC236}">
                <a16:creationId xmlns:a16="http://schemas.microsoft.com/office/drawing/2014/main" id="{CD445C2E-7CAD-0747-8D22-E9D02DA407B4}"/>
              </a:ext>
            </a:extLst>
          </p:cNvPr>
          <p:cNvSpPr>
            <a:spLocks noGrp="1"/>
          </p:cNvSpPr>
          <p:nvPr>
            <p:ph type="sldNum" sz="quarter" idx="12"/>
          </p:nvPr>
        </p:nvSpPr>
        <p:spPr/>
        <p:txBody>
          <a:bodyPr/>
          <a:lstStyle/>
          <a:p>
            <a:fld id="{7430ACF3-4854-4857-A683-D5429A81F3F2}" type="slidenum">
              <a:rPr lang="en-GB" smtClean="0"/>
              <a:t>17</a:t>
            </a:fld>
            <a:endParaRPr lang="en-GB"/>
          </a:p>
        </p:txBody>
      </p:sp>
    </p:spTree>
    <p:extLst>
      <p:ext uri="{BB962C8B-B14F-4D97-AF65-F5344CB8AC3E}">
        <p14:creationId xmlns:p14="http://schemas.microsoft.com/office/powerpoint/2010/main" val="3184301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CC2B-F33C-7043-946B-9E40B983EBFB}"/>
              </a:ext>
            </a:extLst>
          </p:cNvPr>
          <p:cNvSpPr>
            <a:spLocks noGrp="1"/>
          </p:cNvSpPr>
          <p:nvPr>
            <p:ph type="title"/>
          </p:nvPr>
        </p:nvSpPr>
        <p:spPr/>
        <p:txBody>
          <a:bodyPr>
            <a:noAutofit/>
          </a:bodyPr>
          <a:lstStyle/>
          <a:p>
            <a:r>
              <a:rPr lang="en-SE" sz="2000" dirty="0"/>
              <a:t>3. </a:t>
            </a:r>
            <a:r>
              <a:rPr lang="en-US" sz="2000" b="1" dirty="0"/>
              <a:t>Which of the following options are correct with regards to the responsibility of the state in situations of mass displacement?</a:t>
            </a:r>
            <a:endParaRPr lang="en-SE" sz="2000" dirty="0"/>
          </a:p>
        </p:txBody>
      </p:sp>
      <p:sp>
        <p:nvSpPr>
          <p:cNvPr id="3" name="Content Placeholder 2">
            <a:extLst>
              <a:ext uri="{FF2B5EF4-FFF2-40B4-BE49-F238E27FC236}">
                <a16:creationId xmlns:a16="http://schemas.microsoft.com/office/drawing/2014/main" id="{AFDF991C-7DB2-D446-A667-1DB21E6BBAC6}"/>
              </a:ext>
            </a:extLst>
          </p:cNvPr>
          <p:cNvSpPr>
            <a:spLocks noGrp="1"/>
          </p:cNvSpPr>
          <p:nvPr>
            <p:ph idx="1"/>
          </p:nvPr>
        </p:nvSpPr>
        <p:spPr/>
        <p:txBody>
          <a:bodyPr/>
          <a:lstStyle/>
          <a:p>
            <a:pPr marL="544068" lvl="1" indent="-342900">
              <a:buFont typeface="+mj-lt"/>
              <a:buAutoNum type="alphaLcPeriod"/>
            </a:pPr>
            <a:endParaRPr lang="en-US" dirty="0"/>
          </a:p>
          <a:p>
            <a:pPr marL="544068" lvl="1" indent="-342900">
              <a:buFont typeface="+mj-lt"/>
              <a:buAutoNum type="alphaLcPeriod"/>
            </a:pPr>
            <a:r>
              <a:rPr lang="en-US" dirty="0"/>
              <a:t>The state does not only have to refrain from forcing individuals and communities to leave, but it also has to protect its residents from being displaced by the actions of other actors</a:t>
            </a:r>
          </a:p>
          <a:p>
            <a:pPr marL="544068" lvl="1" indent="-342900">
              <a:buFont typeface="+mj-lt"/>
              <a:buAutoNum type="alphaLcPeriod"/>
            </a:pPr>
            <a:endParaRPr lang="en-SE" dirty="0"/>
          </a:p>
          <a:p>
            <a:pPr marL="544068" lvl="1" indent="-342900">
              <a:buFont typeface="+mj-lt"/>
              <a:buAutoNum type="alphaLcPeriod"/>
            </a:pPr>
            <a:r>
              <a:rPr lang="en-US" dirty="0"/>
              <a:t>The obligations of the state with regards to displacement hold true only for those </a:t>
            </a:r>
            <a:r>
              <a:rPr lang="en-US" dirty="0" err="1"/>
              <a:t>displacees</a:t>
            </a:r>
            <a:r>
              <a:rPr lang="en-US" dirty="0"/>
              <a:t> who are fleeing to the country from another country </a:t>
            </a:r>
          </a:p>
          <a:p>
            <a:pPr marL="544068" lvl="1" indent="-342900">
              <a:buFont typeface="+mj-lt"/>
              <a:buAutoNum type="alphaLcPeriod"/>
            </a:pPr>
            <a:endParaRPr lang="en-SE" dirty="0"/>
          </a:p>
          <a:p>
            <a:pPr marL="544068" lvl="1" indent="-342900">
              <a:buFont typeface="+mj-lt"/>
              <a:buAutoNum type="alphaLcPeriod"/>
            </a:pPr>
            <a:r>
              <a:rPr lang="en-US" dirty="0"/>
              <a:t>There are certain cases when displacement is necessary and justifiable. In such cases, the state’s obligation is to ensure only the immediate safety of the </a:t>
            </a:r>
            <a:r>
              <a:rPr lang="en-US" dirty="0" err="1"/>
              <a:t>displacees</a:t>
            </a:r>
            <a:endParaRPr lang="en-US" dirty="0"/>
          </a:p>
          <a:p>
            <a:pPr marL="544068" lvl="1" indent="-342900">
              <a:buFont typeface="+mj-lt"/>
              <a:buAutoNum type="alphaLcPeriod"/>
            </a:pPr>
            <a:endParaRPr lang="en-SE" dirty="0"/>
          </a:p>
          <a:p>
            <a:pPr marL="544068" lvl="1" indent="-342900">
              <a:buFont typeface="+mj-lt"/>
              <a:buAutoNum type="alphaLcPeriod"/>
            </a:pPr>
            <a:r>
              <a:rPr lang="en-US" dirty="0"/>
              <a:t>The state should take all possible measures to prevent and avoid conditions that might cause or contribute to forced displacement, but does not have to collaborate with other actors in doing so if it doesn’t want to</a:t>
            </a:r>
            <a:endParaRPr lang="en-SE" dirty="0"/>
          </a:p>
        </p:txBody>
      </p:sp>
      <p:sp>
        <p:nvSpPr>
          <p:cNvPr id="4" name="Slide Number Placeholder 3">
            <a:extLst>
              <a:ext uri="{FF2B5EF4-FFF2-40B4-BE49-F238E27FC236}">
                <a16:creationId xmlns:a16="http://schemas.microsoft.com/office/drawing/2014/main" id="{1D37E479-90D7-3348-971F-7FB1F53D59BE}"/>
              </a:ext>
            </a:extLst>
          </p:cNvPr>
          <p:cNvSpPr>
            <a:spLocks noGrp="1"/>
          </p:cNvSpPr>
          <p:nvPr>
            <p:ph type="sldNum" sz="quarter" idx="12"/>
          </p:nvPr>
        </p:nvSpPr>
        <p:spPr/>
        <p:txBody>
          <a:bodyPr/>
          <a:lstStyle/>
          <a:p>
            <a:fld id="{7430ACF3-4854-4857-A683-D5429A81F3F2}" type="slidenum">
              <a:rPr lang="en-GB" smtClean="0"/>
              <a:t>18</a:t>
            </a:fld>
            <a:endParaRPr lang="en-GB"/>
          </a:p>
        </p:txBody>
      </p:sp>
    </p:spTree>
    <p:extLst>
      <p:ext uri="{BB962C8B-B14F-4D97-AF65-F5344CB8AC3E}">
        <p14:creationId xmlns:p14="http://schemas.microsoft.com/office/powerpoint/2010/main" val="2513156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E839-DCA7-B641-98EA-5E69876EA116}"/>
              </a:ext>
            </a:extLst>
          </p:cNvPr>
          <p:cNvSpPr>
            <a:spLocks noGrp="1"/>
          </p:cNvSpPr>
          <p:nvPr>
            <p:ph type="title"/>
          </p:nvPr>
        </p:nvSpPr>
        <p:spPr/>
        <p:txBody>
          <a:bodyPr>
            <a:normAutofit/>
          </a:bodyPr>
          <a:lstStyle/>
          <a:p>
            <a:r>
              <a:rPr lang="en-SE" sz="2000" dirty="0"/>
              <a:t>4. </a:t>
            </a:r>
            <a:r>
              <a:rPr lang="en-US" sz="2000" b="1" dirty="0"/>
              <a:t>In what situation is displacement </a:t>
            </a:r>
            <a:r>
              <a:rPr lang="en-US" sz="2000" b="1" i="1" u="sng" dirty="0"/>
              <a:t>not</a:t>
            </a:r>
            <a:r>
              <a:rPr lang="en-US" sz="2000" b="1" i="1" dirty="0"/>
              <a:t> </a:t>
            </a:r>
            <a:r>
              <a:rPr lang="en-US" sz="2000" b="1" dirty="0"/>
              <a:t>unlawful?</a:t>
            </a:r>
            <a:endParaRPr lang="en-SE" sz="2000" dirty="0"/>
          </a:p>
        </p:txBody>
      </p:sp>
      <p:sp>
        <p:nvSpPr>
          <p:cNvPr id="3" name="Content Placeholder 2">
            <a:extLst>
              <a:ext uri="{FF2B5EF4-FFF2-40B4-BE49-F238E27FC236}">
                <a16:creationId xmlns:a16="http://schemas.microsoft.com/office/drawing/2014/main" id="{D20FFB04-0398-F249-8B55-7BF2DADEE9AC}"/>
              </a:ext>
            </a:extLst>
          </p:cNvPr>
          <p:cNvSpPr>
            <a:spLocks noGrp="1"/>
          </p:cNvSpPr>
          <p:nvPr>
            <p:ph idx="1"/>
          </p:nvPr>
        </p:nvSpPr>
        <p:spPr/>
        <p:txBody>
          <a:bodyPr/>
          <a:lstStyle/>
          <a:p>
            <a:pPr marL="544068" lvl="1" indent="-342900">
              <a:buFont typeface="+mj-lt"/>
              <a:buAutoNum type="alphaLcPeriod"/>
            </a:pPr>
            <a:endParaRPr lang="en-US" dirty="0"/>
          </a:p>
          <a:p>
            <a:pPr marL="544068" lvl="1" indent="-342900">
              <a:buFont typeface="+mj-lt"/>
              <a:buAutoNum type="alphaLcPeriod"/>
            </a:pPr>
            <a:r>
              <a:rPr lang="en-US" dirty="0"/>
              <a:t>In cases of large-scale development projects which are not justified by compelling and overriding public interests</a:t>
            </a:r>
          </a:p>
          <a:p>
            <a:pPr marL="544068" lvl="1" indent="-342900">
              <a:buFont typeface="+mj-lt"/>
              <a:buAutoNum type="alphaLcPeriod"/>
            </a:pPr>
            <a:endParaRPr lang="en-SE" dirty="0"/>
          </a:p>
          <a:p>
            <a:pPr marL="544068" lvl="1" indent="-342900">
              <a:buFont typeface="+mj-lt"/>
              <a:buAutoNum type="alphaLcPeriod"/>
            </a:pPr>
            <a:r>
              <a:rPr lang="en-US" dirty="0"/>
              <a:t>When the displacement is used as collective punishment of a minority group who is in conflict with the majority group of the country </a:t>
            </a:r>
          </a:p>
          <a:p>
            <a:pPr marL="544068" lvl="1" indent="-342900">
              <a:buFont typeface="+mj-lt"/>
              <a:buAutoNum type="alphaLcPeriod"/>
            </a:pPr>
            <a:endParaRPr lang="en-SE" dirty="0"/>
          </a:p>
          <a:p>
            <a:pPr marL="544068" lvl="1" indent="-342900">
              <a:buFont typeface="+mj-lt"/>
              <a:buAutoNum type="alphaLcPeriod"/>
            </a:pPr>
            <a:r>
              <a:rPr lang="en-US" dirty="0"/>
              <a:t>In situations of armed conflict where the security of the civilians involved or imperative military reasons demand the displacement from a certain area </a:t>
            </a:r>
          </a:p>
          <a:p>
            <a:pPr marL="544068" lvl="1" indent="-342900">
              <a:buFont typeface="+mj-lt"/>
              <a:buAutoNum type="alphaLcPeriod"/>
            </a:pPr>
            <a:endParaRPr lang="en-SE" dirty="0"/>
          </a:p>
          <a:p>
            <a:pPr marL="544068" lvl="1" indent="-342900">
              <a:buFont typeface="+mj-lt"/>
              <a:buAutoNum type="alphaLcPeriod"/>
            </a:pPr>
            <a:r>
              <a:rPr lang="en-US" dirty="0"/>
              <a:t>When the state demands the evacuation of a certain area as a precautionary measure taken to prevent disasters, but in doing so the state fails to respect the human rights of the evacuees</a:t>
            </a:r>
            <a:endParaRPr lang="en-SE" dirty="0"/>
          </a:p>
        </p:txBody>
      </p:sp>
      <p:sp>
        <p:nvSpPr>
          <p:cNvPr id="4" name="Slide Number Placeholder 3">
            <a:extLst>
              <a:ext uri="{FF2B5EF4-FFF2-40B4-BE49-F238E27FC236}">
                <a16:creationId xmlns:a16="http://schemas.microsoft.com/office/drawing/2014/main" id="{AC279EDC-439A-424B-BF68-D23BF674896C}"/>
              </a:ext>
            </a:extLst>
          </p:cNvPr>
          <p:cNvSpPr>
            <a:spLocks noGrp="1"/>
          </p:cNvSpPr>
          <p:nvPr>
            <p:ph type="sldNum" sz="quarter" idx="12"/>
          </p:nvPr>
        </p:nvSpPr>
        <p:spPr/>
        <p:txBody>
          <a:bodyPr/>
          <a:lstStyle/>
          <a:p>
            <a:fld id="{7430ACF3-4854-4857-A683-D5429A81F3F2}" type="slidenum">
              <a:rPr lang="en-GB" smtClean="0"/>
              <a:t>19</a:t>
            </a:fld>
            <a:endParaRPr lang="en-GB"/>
          </a:p>
        </p:txBody>
      </p:sp>
    </p:spTree>
    <p:extLst>
      <p:ext uri="{BB962C8B-B14F-4D97-AF65-F5344CB8AC3E}">
        <p14:creationId xmlns:p14="http://schemas.microsoft.com/office/powerpoint/2010/main" val="150521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CB566-0584-4ECA-B35E-C8B8B5F30381}"/>
              </a:ext>
            </a:extLst>
          </p:cNvPr>
          <p:cNvSpPr>
            <a:spLocks noGrp="1"/>
          </p:cNvSpPr>
          <p:nvPr>
            <p:ph type="title"/>
          </p:nvPr>
        </p:nvSpPr>
        <p:spPr/>
        <p:txBody>
          <a:bodyPr>
            <a:normAutofit/>
          </a:bodyPr>
          <a:lstStyle/>
          <a:p>
            <a:r>
              <a:rPr lang="en-GB" sz="3200" b="1" dirty="0">
                <a:latin typeface="+mn-lt"/>
                <a:cs typeface="Aharoni" panose="02010803020104030203" pitchFamily="2" charset="-79"/>
              </a:rPr>
              <a:t>Content</a:t>
            </a:r>
          </a:p>
        </p:txBody>
      </p:sp>
      <p:sp>
        <p:nvSpPr>
          <p:cNvPr id="3" name="Content Placeholder 2">
            <a:extLst>
              <a:ext uri="{FF2B5EF4-FFF2-40B4-BE49-F238E27FC236}">
                <a16:creationId xmlns:a16="http://schemas.microsoft.com/office/drawing/2014/main" id="{59BE653E-CEBD-402C-AF92-703860710119}"/>
              </a:ext>
            </a:extLst>
          </p:cNvPr>
          <p:cNvSpPr>
            <a:spLocks noGrp="1"/>
          </p:cNvSpPr>
          <p:nvPr>
            <p:ph idx="1"/>
          </p:nvPr>
        </p:nvSpPr>
        <p:spPr>
          <a:xfrm>
            <a:off x="1452121" y="2050450"/>
            <a:ext cx="10058400" cy="4023360"/>
          </a:xfrm>
        </p:spPr>
        <p:txBody>
          <a:bodyPr/>
          <a:lstStyle/>
          <a:p>
            <a:pPr marL="457200" indent="-457200">
              <a:buFont typeface="+mj-lt"/>
              <a:buAutoNum type="arabicPeriod"/>
            </a:pPr>
            <a:r>
              <a:rPr lang="en-GB" dirty="0"/>
              <a:t>Introducing the displaced </a:t>
            </a:r>
          </a:p>
          <a:p>
            <a:pPr marL="457200" indent="-457200">
              <a:buFont typeface="+mj-lt"/>
              <a:buAutoNum type="arabicPeriod"/>
            </a:pPr>
            <a:r>
              <a:rPr lang="en-GB" dirty="0"/>
              <a:t>Causes, contexts and dynamics of mass displacement </a:t>
            </a:r>
          </a:p>
          <a:p>
            <a:pPr marL="457200" indent="-457200">
              <a:buFont typeface="+mj-lt"/>
              <a:buAutoNum type="arabicPeriod"/>
            </a:pPr>
            <a:r>
              <a:rPr lang="en-GB" dirty="0"/>
              <a:t>Legal, policy and institutional frameworks</a:t>
            </a:r>
          </a:p>
          <a:p>
            <a:pPr marL="457200" indent="-457200">
              <a:buFont typeface="+mj-lt"/>
              <a:buAutoNum type="arabicPeriod"/>
            </a:pPr>
            <a:r>
              <a:rPr lang="en-GB" dirty="0"/>
              <a:t>Stakeholders of mass displacement </a:t>
            </a:r>
          </a:p>
          <a:p>
            <a:pPr marL="457200" indent="-457200">
              <a:buFont typeface="+mj-lt"/>
              <a:buAutoNum type="arabicPeriod"/>
            </a:pPr>
            <a:r>
              <a:rPr lang="en-GB" dirty="0"/>
              <a:t>Summary</a:t>
            </a:r>
          </a:p>
        </p:txBody>
      </p:sp>
    </p:spTree>
    <p:extLst>
      <p:ext uri="{BB962C8B-B14F-4D97-AF65-F5344CB8AC3E}">
        <p14:creationId xmlns:p14="http://schemas.microsoft.com/office/powerpoint/2010/main" val="3046726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45BC5-5F00-9347-B864-953DA8F92A28}"/>
              </a:ext>
            </a:extLst>
          </p:cNvPr>
          <p:cNvSpPr>
            <a:spLocks noGrp="1"/>
          </p:cNvSpPr>
          <p:nvPr>
            <p:ph type="title"/>
          </p:nvPr>
        </p:nvSpPr>
        <p:spPr/>
        <p:txBody>
          <a:bodyPr>
            <a:normAutofit/>
          </a:bodyPr>
          <a:lstStyle/>
          <a:p>
            <a:pPr lvl="1" rtl="0"/>
            <a:r>
              <a:rPr lang="en-SE" sz="2000" b="1" dirty="0">
                <a:latin typeface="Calibri Light" panose="020F0302020204030204" pitchFamily="34" charset="0"/>
                <a:cs typeface="Calibri Light" panose="020F0302020204030204" pitchFamily="34" charset="0"/>
              </a:rPr>
              <a:t>5. </a:t>
            </a:r>
            <a:r>
              <a:rPr lang="en-US" sz="2000" b="1" dirty="0">
                <a:latin typeface="Calibri Light" panose="020F0302020204030204" pitchFamily="34" charset="0"/>
                <a:cs typeface="Calibri Light" panose="020F0302020204030204" pitchFamily="34" charset="0"/>
              </a:rPr>
              <a:t>Which three international organizations are legally mandated to assist refugees?</a:t>
            </a:r>
            <a:endParaRPr lang="en-SE" sz="2000" b="1"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91BEE5C6-633B-D14C-BDEE-E3E42DC7F0E5}"/>
              </a:ext>
            </a:extLst>
          </p:cNvPr>
          <p:cNvSpPr>
            <a:spLocks noGrp="1"/>
          </p:cNvSpPr>
          <p:nvPr>
            <p:ph idx="1"/>
          </p:nvPr>
        </p:nvSpPr>
        <p:spPr/>
        <p:txBody>
          <a:bodyPr/>
          <a:lstStyle/>
          <a:p>
            <a:endParaRPr lang="en-SE" dirty="0"/>
          </a:p>
          <a:p>
            <a:r>
              <a:rPr lang="en-SE" dirty="0"/>
              <a:t>1. -----------------------------------------------------------------------------------------------------------</a:t>
            </a:r>
          </a:p>
          <a:p>
            <a:endParaRPr lang="en-SE" dirty="0"/>
          </a:p>
          <a:p>
            <a:r>
              <a:rPr lang="en-SE" dirty="0"/>
              <a:t>2 . -----------------------------------------------------------------------------------------------------------</a:t>
            </a:r>
          </a:p>
          <a:p>
            <a:endParaRPr lang="en-SE" dirty="0"/>
          </a:p>
          <a:p>
            <a:r>
              <a:rPr lang="en-SE" dirty="0"/>
              <a:t>3 . ----------------------------------------------------------------------------------------------------------- </a:t>
            </a:r>
          </a:p>
        </p:txBody>
      </p:sp>
      <p:sp>
        <p:nvSpPr>
          <p:cNvPr id="4" name="Slide Number Placeholder 3">
            <a:extLst>
              <a:ext uri="{FF2B5EF4-FFF2-40B4-BE49-F238E27FC236}">
                <a16:creationId xmlns:a16="http://schemas.microsoft.com/office/drawing/2014/main" id="{7FDCC4A4-0A85-F74F-A7CF-11EE42CFE5F7}"/>
              </a:ext>
            </a:extLst>
          </p:cNvPr>
          <p:cNvSpPr>
            <a:spLocks noGrp="1"/>
          </p:cNvSpPr>
          <p:nvPr>
            <p:ph type="sldNum" sz="quarter" idx="12"/>
          </p:nvPr>
        </p:nvSpPr>
        <p:spPr/>
        <p:txBody>
          <a:bodyPr/>
          <a:lstStyle/>
          <a:p>
            <a:fld id="{7430ACF3-4854-4857-A683-D5429A81F3F2}" type="slidenum">
              <a:rPr lang="en-GB" smtClean="0"/>
              <a:t>20</a:t>
            </a:fld>
            <a:endParaRPr lang="en-GB"/>
          </a:p>
        </p:txBody>
      </p:sp>
    </p:spTree>
    <p:extLst>
      <p:ext uri="{BB962C8B-B14F-4D97-AF65-F5344CB8AC3E}">
        <p14:creationId xmlns:p14="http://schemas.microsoft.com/office/powerpoint/2010/main" val="1669429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65010D-9EC9-4F7D-8B98-DC20A1B725AA}"/>
              </a:ext>
            </a:extLst>
          </p:cNvPr>
          <p:cNvSpPr>
            <a:spLocks noGrp="1"/>
          </p:cNvSpPr>
          <p:nvPr>
            <p:ph type="title"/>
          </p:nvPr>
        </p:nvSpPr>
        <p:spPr/>
        <p:txBody>
          <a:bodyPr>
            <a:normAutofit/>
          </a:bodyPr>
          <a:lstStyle/>
          <a:p>
            <a:r>
              <a:rPr lang="sv-SE" sz="2800" dirty="0" err="1"/>
              <a:t>References</a:t>
            </a:r>
            <a:r>
              <a:rPr lang="sv-SE" sz="2800" dirty="0"/>
              <a:t> </a:t>
            </a:r>
          </a:p>
        </p:txBody>
      </p:sp>
      <p:sp>
        <p:nvSpPr>
          <p:cNvPr id="3" name="Platshållare för innehåll 2">
            <a:extLst>
              <a:ext uri="{FF2B5EF4-FFF2-40B4-BE49-F238E27FC236}">
                <a16:creationId xmlns:a16="http://schemas.microsoft.com/office/drawing/2014/main" id="{9C3E4489-0232-4264-85D2-C92A6F51871A}"/>
              </a:ext>
            </a:extLst>
          </p:cNvPr>
          <p:cNvSpPr>
            <a:spLocks noGrp="1"/>
          </p:cNvSpPr>
          <p:nvPr>
            <p:ph idx="1"/>
          </p:nvPr>
        </p:nvSpPr>
        <p:spPr/>
        <p:txBody>
          <a:bodyPr numCol="2">
            <a:normAutofit lnSpcReduction="10000"/>
          </a:bodyPr>
          <a:lstStyle/>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3"/>
              </a:rPr>
              <a:t>https://publications.iom.int/system/files/pdf/iml_34_glossary.pdf</a:t>
            </a:r>
            <a:r>
              <a:rPr lang="sv-SE" sz="1050" dirty="0"/>
              <a:t> [</a:t>
            </a:r>
            <a:r>
              <a:rPr lang="sv-SE" sz="1050" dirty="0" err="1"/>
              <a:t>retrieved</a:t>
            </a:r>
            <a:r>
              <a:rPr lang="sv-SE" sz="1050" dirty="0"/>
              <a:t> 210907]. P. 55</a:t>
            </a:r>
          </a:p>
          <a:p>
            <a:pPr marL="457200" indent="-457200">
              <a:spcBef>
                <a:spcPts val="0"/>
              </a:spcBef>
              <a:buFont typeface="+mj-lt"/>
              <a:buAutoNum type="arabicPeriod"/>
            </a:pPr>
            <a:r>
              <a:rPr lang="sv-SE" sz="1050" dirty="0"/>
              <a:t>The United Nations </a:t>
            </a:r>
            <a:r>
              <a:rPr lang="sv-SE" sz="1050" dirty="0" err="1"/>
              <a:t>High</a:t>
            </a:r>
            <a:r>
              <a:rPr lang="sv-SE" sz="1050" dirty="0"/>
              <a:t> </a:t>
            </a:r>
            <a:r>
              <a:rPr lang="sv-SE" sz="1050" dirty="0" err="1"/>
              <a:t>Commissioner</a:t>
            </a:r>
            <a:r>
              <a:rPr lang="sv-SE" sz="1050" dirty="0"/>
              <a:t> for </a:t>
            </a:r>
            <a:r>
              <a:rPr lang="sv-SE" sz="1050" dirty="0" err="1"/>
              <a:t>Refugees</a:t>
            </a:r>
            <a:r>
              <a:rPr lang="sv-SE" sz="1050" dirty="0"/>
              <a:t> (2020). </a:t>
            </a:r>
            <a:r>
              <a:rPr lang="sv-SE" sz="1050" i="1" dirty="0"/>
              <a:t>Global Trends: </a:t>
            </a:r>
            <a:r>
              <a:rPr lang="sv-SE" sz="1050" i="1" dirty="0" err="1"/>
              <a:t>Forced</a:t>
            </a:r>
            <a:r>
              <a:rPr lang="sv-SE" sz="1050" i="1" dirty="0"/>
              <a:t> </a:t>
            </a:r>
            <a:r>
              <a:rPr lang="sv-SE" sz="1050" i="1" dirty="0" err="1"/>
              <a:t>Displacement</a:t>
            </a:r>
            <a:r>
              <a:rPr lang="sv-SE" sz="1050" i="1" dirty="0"/>
              <a:t> in 2020. </a:t>
            </a:r>
            <a:r>
              <a:rPr lang="sv-SE" sz="1050" dirty="0" err="1"/>
              <a:t>Retrieved</a:t>
            </a:r>
            <a:r>
              <a:rPr lang="sv-SE" sz="1050" dirty="0"/>
              <a:t> from </a:t>
            </a:r>
            <a:r>
              <a:rPr lang="en-US" sz="1050" dirty="0">
                <a:hlinkClick r:id="rId4"/>
              </a:rPr>
              <a:t>UNHCR Global Trends - Forced displacement in 2020</a:t>
            </a:r>
            <a:r>
              <a:rPr lang="en-US" sz="1050" dirty="0"/>
              <a:t> [retrieved 210925], p. 4</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3"/>
              </a:rPr>
              <a:t>https://publications.iom.int/system/files/pdf/iml_34_glossary.pdf</a:t>
            </a:r>
            <a:r>
              <a:rPr lang="sv-SE" sz="1050" dirty="0"/>
              <a:t> [</a:t>
            </a:r>
            <a:r>
              <a:rPr lang="sv-SE" sz="1050" dirty="0" err="1"/>
              <a:t>retrieved</a:t>
            </a:r>
            <a:r>
              <a:rPr lang="sv-SE" sz="1050" dirty="0"/>
              <a:t> 210907]. P. 171</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3"/>
              </a:rPr>
              <a:t>https://publications.iom.int/system/files/pdf/iml_34_glossary.pdf</a:t>
            </a:r>
            <a:r>
              <a:rPr lang="sv-SE" sz="1050" dirty="0"/>
              <a:t> [</a:t>
            </a:r>
            <a:r>
              <a:rPr lang="sv-SE" sz="1050" dirty="0" err="1"/>
              <a:t>retrieved</a:t>
            </a:r>
            <a:r>
              <a:rPr lang="sv-SE" sz="1050" dirty="0"/>
              <a:t> 210907]. P. 170</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3"/>
              </a:rPr>
              <a:t>https://publications.iom.int/system/files/pdf/iml_34_glossary.pdf</a:t>
            </a:r>
            <a:r>
              <a:rPr lang="sv-SE" sz="1050" dirty="0"/>
              <a:t> [</a:t>
            </a:r>
            <a:r>
              <a:rPr lang="sv-SE" sz="1050" dirty="0" err="1"/>
              <a:t>retrieved</a:t>
            </a:r>
            <a:r>
              <a:rPr lang="sv-SE" sz="1050" dirty="0"/>
              <a:t> 210907]. P. 170</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3"/>
              </a:rPr>
              <a:t>https://publications.iom.int/system/files/pdf/iml_34_glossary.pdf</a:t>
            </a:r>
            <a:r>
              <a:rPr lang="sv-SE" sz="1050" dirty="0"/>
              <a:t> [</a:t>
            </a:r>
            <a:r>
              <a:rPr lang="sv-SE" sz="1050" dirty="0" err="1"/>
              <a:t>retrieved</a:t>
            </a:r>
            <a:r>
              <a:rPr lang="sv-SE" sz="1050" dirty="0"/>
              <a:t> 210907]. P. 171-172</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3"/>
              </a:rPr>
              <a:t>https://publications.iom.int/system/files/pdf/iml_34_glossary.pdf</a:t>
            </a:r>
            <a:r>
              <a:rPr lang="sv-SE" sz="1050" dirty="0"/>
              <a:t> [</a:t>
            </a:r>
            <a:r>
              <a:rPr lang="sv-SE" sz="1050" dirty="0" err="1"/>
              <a:t>retrieved</a:t>
            </a:r>
            <a:r>
              <a:rPr lang="sv-SE" sz="1050" dirty="0"/>
              <a:t> 210907]. P. 171</a:t>
            </a:r>
          </a:p>
          <a:p>
            <a:pPr marL="457200" indent="-457200">
              <a:spcBef>
                <a:spcPts val="0"/>
              </a:spcBef>
              <a:buFont typeface="+mj-lt"/>
              <a:buAutoNum type="arabicPeriod"/>
            </a:pPr>
            <a:r>
              <a:rPr lang="sv-SE" sz="1050" dirty="0"/>
              <a:t>International </a:t>
            </a:r>
            <a:r>
              <a:rPr lang="sv-SE" sz="1050" dirty="0" err="1"/>
              <a:t>Organization</a:t>
            </a:r>
            <a:r>
              <a:rPr lang="sv-SE" sz="1050" dirty="0"/>
              <a:t> for Migration (2019). </a:t>
            </a:r>
            <a:r>
              <a:rPr lang="sv-SE" sz="1050" i="1" dirty="0" err="1"/>
              <a:t>Glossary</a:t>
            </a:r>
            <a:r>
              <a:rPr lang="sv-SE" sz="1050" i="1" dirty="0"/>
              <a:t> on Migration. </a:t>
            </a:r>
            <a:r>
              <a:rPr lang="sv-SE" sz="1050" dirty="0" err="1"/>
              <a:t>Retrieved</a:t>
            </a:r>
            <a:r>
              <a:rPr lang="sv-SE" sz="1050" dirty="0"/>
              <a:t> from </a:t>
            </a:r>
            <a:r>
              <a:rPr lang="sv-SE" sz="1050" u="sng" dirty="0">
                <a:hlinkClick r:id="rId3"/>
              </a:rPr>
              <a:t>https://publications.iom.int/system/files/pdf/iml_34_glossary.pdf</a:t>
            </a:r>
            <a:r>
              <a:rPr lang="sv-SE" sz="1050" dirty="0"/>
              <a:t> [</a:t>
            </a:r>
            <a:r>
              <a:rPr lang="sv-SE" sz="1050" dirty="0" err="1"/>
              <a:t>retrieved</a:t>
            </a:r>
            <a:r>
              <a:rPr lang="sv-SE" sz="1050" dirty="0"/>
              <a:t> 210907]. P. 109</a:t>
            </a:r>
          </a:p>
          <a:p>
            <a:pPr marL="457200" indent="-457200">
              <a:spcBef>
                <a:spcPts val="0"/>
              </a:spcBef>
              <a:buFont typeface="+mj-lt"/>
              <a:buAutoNum type="arabicPeriod"/>
            </a:pPr>
            <a:r>
              <a:rPr lang="en-US" sz="1050" dirty="0"/>
              <a:t>The United Nations High Commissioner for Refugees. The 1951 Refugee Convention. Retrieved from </a:t>
            </a:r>
            <a:r>
              <a:rPr lang="en-US" sz="1050" dirty="0">
                <a:hlinkClick r:id="rId5"/>
              </a:rPr>
              <a:t>https://www.unhcr.org/1951-refugee-convention.html</a:t>
            </a:r>
            <a:r>
              <a:rPr lang="en-US" sz="1050" dirty="0"/>
              <a:t> </a:t>
            </a:r>
            <a:r>
              <a:rPr lang="sv-SE" sz="1050" dirty="0"/>
              <a:t>[</a:t>
            </a:r>
            <a:r>
              <a:rPr lang="sv-SE" sz="1050" dirty="0" err="1"/>
              <a:t>retrieved</a:t>
            </a:r>
            <a:r>
              <a:rPr lang="sv-SE" sz="1050" dirty="0"/>
              <a:t> 210927]</a:t>
            </a:r>
          </a:p>
          <a:p>
            <a:pPr marL="457200" indent="-457200">
              <a:spcBef>
                <a:spcPts val="0"/>
              </a:spcBef>
              <a:buFont typeface="+mj-lt"/>
              <a:buAutoNum type="arabicPeriod"/>
            </a:pPr>
            <a:r>
              <a:rPr lang="sv-SE" sz="1050" dirty="0"/>
              <a:t>Castles, Stephen (2006). </a:t>
            </a:r>
            <a:r>
              <a:rPr lang="sv-SE" sz="1050" i="1" dirty="0"/>
              <a:t>Global </a:t>
            </a:r>
            <a:r>
              <a:rPr lang="sv-SE" sz="1050" i="1" dirty="0" err="1"/>
              <a:t>Perspectives</a:t>
            </a:r>
            <a:r>
              <a:rPr lang="sv-SE" sz="1050" i="1" dirty="0"/>
              <a:t> on </a:t>
            </a:r>
            <a:r>
              <a:rPr lang="sv-SE" sz="1050" i="1" dirty="0" err="1"/>
              <a:t>Forced</a:t>
            </a:r>
            <a:r>
              <a:rPr lang="sv-SE" sz="1050" i="1" dirty="0"/>
              <a:t> Migration. </a:t>
            </a:r>
            <a:r>
              <a:rPr lang="sv-SE" sz="1050" dirty="0"/>
              <a:t>In </a:t>
            </a:r>
            <a:r>
              <a:rPr lang="sv-SE" sz="1050" i="1" dirty="0" err="1"/>
              <a:t>Asian</a:t>
            </a:r>
            <a:r>
              <a:rPr lang="sv-SE" sz="1050" i="1" dirty="0"/>
              <a:t> and Pacific Migration Journal, </a:t>
            </a:r>
            <a:r>
              <a:rPr lang="sv-SE" sz="1050" dirty="0"/>
              <a:t>Vol. 15 No. 1, p 11-12</a:t>
            </a:r>
          </a:p>
          <a:p>
            <a:pPr marL="457200" indent="-457200">
              <a:spcBef>
                <a:spcPts val="0"/>
              </a:spcBef>
              <a:buFont typeface="+mj-lt"/>
              <a:buAutoNum type="arabicPeriod"/>
            </a:pPr>
            <a:r>
              <a:rPr lang="sv-SE" sz="1050" dirty="0"/>
              <a:t>World Vision. </a:t>
            </a:r>
            <a:r>
              <a:rPr lang="sv-SE" sz="1050" i="1" dirty="0"/>
              <a:t>Syrian </a:t>
            </a:r>
            <a:r>
              <a:rPr lang="sv-SE" sz="1050" i="1" dirty="0" err="1"/>
              <a:t>Refugee</a:t>
            </a:r>
            <a:r>
              <a:rPr lang="sv-SE" sz="1050" i="1" dirty="0"/>
              <a:t> </a:t>
            </a:r>
            <a:r>
              <a:rPr lang="sv-SE" sz="1050" i="1" dirty="0" err="1"/>
              <a:t>Crisis</a:t>
            </a:r>
            <a:r>
              <a:rPr lang="sv-SE" sz="1050" i="1" dirty="0"/>
              <a:t>: </a:t>
            </a:r>
            <a:r>
              <a:rPr lang="sv-SE" sz="1050" i="1" dirty="0" err="1"/>
              <a:t>Facts</a:t>
            </a:r>
            <a:r>
              <a:rPr lang="sv-SE" sz="1050" i="1" dirty="0"/>
              <a:t>, FAQs and </a:t>
            </a:r>
            <a:r>
              <a:rPr lang="sv-SE" sz="1050" i="1" dirty="0" err="1"/>
              <a:t>How</a:t>
            </a:r>
            <a:r>
              <a:rPr lang="sv-SE" sz="1050" i="1" dirty="0"/>
              <a:t> to </a:t>
            </a:r>
            <a:r>
              <a:rPr lang="sv-SE" sz="1050" i="1" dirty="0" err="1"/>
              <a:t>Help</a:t>
            </a:r>
            <a:r>
              <a:rPr lang="sv-SE" sz="1050" i="1" dirty="0"/>
              <a:t>. </a:t>
            </a:r>
            <a:r>
              <a:rPr lang="sv-SE" sz="1050" dirty="0" err="1"/>
              <a:t>Retrieved</a:t>
            </a:r>
            <a:r>
              <a:rPr lang="sv-SE" sz="1050" dirty="0"/>
              <a:t> from </a:t>
            </a:r>
            <a:r>
              <a:rPr lang="en-US" sz="1050" dirty="0">
                <a:hlinkClick r:id="rId6"/>
              </a:rPr>
              <a:t>Syrian refugee crisis: Facts, FAQs, and how to help | World Vision</a:t>
            </a:r>
            <a:r>
              <a:rPr lang="en-US" sz="1050" dirty="0"/>
              <a:t> [retrieved 210927]</a:t>
            </a:r>
          </a:p>
          <a:p>
            <a:pPr marL="457200" indent="-457200">
              <a:spcBef>
                <a:spcPts val="0"/>
              </a:spcBef>
              <a:buFont typeface="+mj-lt"/>
              <a:buAutoNum type="arabicPeriod"/>
            </a:pPr>
            <a:r>
              <a:rPr lang="en-US" sz="1050" dirty="0"/>
              <a:t>The United Nations High Commissioner for Refugees (2019). </a:t>
            </a:r>
            <a:r>
              <a:rPr lang="en-US" sz="1050" i="1" dirty="0"/>
              <a:t>Refugee Movements in South-East Asia 2018 – June 2019. </a:t>
            </a:r>
            <a:r>
              <a:rPr lang="en-US" sz="1050" dirty="0"/>
              <a:t>Retrieved from </a:t>
            </a:r>
            <a:r>
              <a:rPr lang="en-US" sz="1050" dirty="0">
                <a:hlinkClick r:id="rId7"/>
              </a:rPr>
              <a:t>https://www.unhcr.org/5d91e2564.pdf</a:t>
            </a:r>
            <a:r>
              <a:rPr lang="en-US" sz="1050" dirty="0"/>
              <a:t> [retrieved 20210927]</a:t>
            </a:r>
            <a:endParaRPr lang="sv-SE" sz="1050" dirty="0"/>
          </a:p>
          <a:p>
            <a:pPr marL="457200" indent="-457200">
              <a:spcBef>
                <a:spcPts val="0"/>
              </a:spcBef>
              <a:buFont typeface="+mj-lt"/>
              <a:buAutoNum type="arabicPeriod"/>
            </a:pPr>
            <a:r>
              <a:rPr lang="sv-SE" sz="1050" dirty="0"/>
              <a:t>Migration Policy </a:t>
            </a:r>
            <a:r>
              <a:rPr lang="sv-SE" sz="1050" dirty="0" err="1"/>
              <a:t>Institute</a:t>
            </a:r>
            <a:r>
              <a:rPr lang="sv-SE" sz="1050" dirty="0"/>
              <a:t> (April 10, 2020). </a:t>
            </a:r>
            <a:r>
              <a:rPr lang="sv-SE" sz="1050" i="1" dirty="0"/>
              <a:t>Venezuelan Immigrants in the United States. </a:t>
            </a:r>
            <a:r>
              <a:rPr lang="sv-SE" sz="1050" dirty="0" err="1"/>
              <a:t>Retrieved</a:t>
            </a:r>
            <a:r>
              <a:rPr lang="sv-SE" sz="1050" dirty="0"/>
              <a:t> from </a:t>
            </a:r>
            <a:r>
              <a:rPr lang="sv-SE" sz="1050" dirty="0">
                <a:hlinkClick r:id="rId8"/>
              </a:rPr>
              <a:t>https://www.migrationpolicy.org/article/venezuelan-immigrants-united-states-2018</a:t>
            </a:r>
            <a:r>
              <a:rPr lang="sv-SE" sz="1050" dirty="0"/>
              <a:t> [</a:t>
            </a:r>
            <a:r>
              <a:rPr lang="sv-SE" sz="1050" dirty="0" err="1"/>
              <a:t>retrieved</a:t>
            </a:r>
            <a:r>
              <a:rPr lang="sv-SE" sz="1050" dirty="0"/>
              <a:t> 210927]</a:t>
            </a:r>
          </a:p>
          <a:p>
            <a:pPr marL="457200" indent="-457200">
              <a:spcBef>
                <a:spcPts val="0"/>
              </a:spcBef>
              <a:buFont typeface="+mj-lt"/>
              <a:buAutoNum type="arabicPeriod"/>
            </a:pPr>
            <a:r>
              <a:rPr lang="sv-SE" sz="1050" dirty="0" err="1"/>
              <a:t>Internal</a:t>
            </a:r>
            <a:r>
              <a:rPr lang="sv-SE" sz="1050" dirty="0"/>
              <a:t> </a:t>
            </a:r>
            <a:r>
              <a:rPr lang="sv-SE" sz="1050" dirty="0" err="1"/>
              <a:t>Displacement</a:t>
            </a:r>
            <a:r>
              <a:rPr lang="sv-SE" sz="1050" dirty="0"/>
              <a:t> </a:t>
            </a:r>
            <a:r>
              <a:rPr lang="sv-SE" sz="1050" dirty="0" err="1"/>
              <a:t>Monitoring</a:t>
            </a:r>
            <a:r>
              <a:rPr lang="sv-SE" sz="1050" dirty="0"/>
              <a:t> Centre (</a:t>
            </a:r>
            <a:r>
              <a:rPr lang="sv-SE" sz="1050" dirty="0" err="1"/>
              <a:t>January</a:t>
            </a:r>
            <a:r>
              <a:rPr lang="sv-SE" sz="1050" dirty="0"/>
              <a:t> 2020). </a:t>
            </a:r>
            <a:r>
              <a:rPr lang="sv-SE" sz="1050" i="1" dirty="0" err="1"/>
              <a:t>Behind</a:t>
            </a:r>
            <a:r>
              <a:rPr lang="sv-SE" sz="1050" i="1" dirty="0"/>
              <a:t> the </a:t>
            </a:r>
            <a:r>
              <a:rPr lang="sv-SE" sz="1050" i="1" dirty="0" err="1"/>
              <a:t>Numbers</a:t>
            </a:r>
            <a:r>
              <a:rPr lang="sv-SE" sz="1050" i="1" dirty="0"/>
              <a:t>: The </a:t>
            </a:r>
            <a:r>
              <a:rPr lang="sv-SE" sz="1050" i="1" dirty="0" err="1"/>
              <a:t>Shadow</a:t>
            </a:r>
            <a:r>
              <a:rPr lang="sv-SE" sz="1050" i="1" dirty="0"/>
              <a:t> </a:t>
            </a:r>
            <a:r>
              <a:rPr lang="sv-SE" sz="1050" i="1" dirty="0" err="1"/>
              <a:t>of</a:t>
            </a:r>
            <a:r>
              <a:rPr lang="sv-SE" sz="1050" i="1" dirty="0"/>
              <a:t> 2010’s </a:t>
            </a:r>
            <a:r>
              <a:rPr lang="sv-SE" sz="1050" i="1" dirty="0" err="1"/>
              <a:t>Earthquake</a:t>
            </a:r>
            <a:r>
              <a:rPr lang="sv-SE" sz="1050" i="1" dirty="0"/>
              <a:t> still </a:t>
            </a:r>
            <a:r>
              <a:rPr lang="sv-SE" sz="1050" i="1" dirty="0" err="1"/>
              <a:t>Looms</a:t>
            </a:r>
            <a:r>
              <a:rPr lang="sv-SE" sz="1050" i="1" dirty="0"/>
              <a:t> </a:t>
            </a:r>
            <a:r>
              <a:rPr lang="sv-SE" sz="1050" i="1" dirty="0" err="1"/>
              <a:t>Large</a:t>
            </a:r>
            <a:r>
              <a:rPr lang="sv-SE" sz="1050" i="1" dirty="0"/>
              <a:t> in Haiti. </a:t>
            </a:r>
            <a:r>
              <a:rPr lang="sv-SE" sz="1050" dirty="0" err="1"/>
              <a:t>Retrieved</a:t>
            </a:r>
            <a:r>
              <a:rPr lang="sv-SE" sz="1050" dirty="0"/>
              <a:t> from </a:t>
            </a:r>
            <a:r>
              <a:rPr lang="sv-SE" sz="1050" dirty="0">
                <a:hlinkClick r:id="rId9"/>
              </a:rPr>
              <a:t>https://www.internal-displacement.org/expert-opinion/behind-the-numbers-the-shadow-of-2010s-earthquake-still-looms-large-in-haiti</a:t>
            </a:r>
            <a:r>
              <a:rPr lang="sv-SE" sz="1050" dirty="0"/>
              <a:t> [</a:t>
            </a:r>
            <a:r>
              <a:rPr lang="sv-SE" sz="1050" dirty="0" err="1"/>
              <a:t>retrieved</a:t>
            </a:r>
            <a:r>
              <a:rPr lang="sv-SE" sz="1050" dirty="0"/>
              <a:t> 210927]</a:t>
            </a:r>
          </a:p>
          <a:p>
            <a:pPr marL="457200" indent="-457200">
              <a:spcBef>
                <a:spcPts val="0"/>
              </a:spcBef>
              <a:buFont typeface="+mj-lt"/>
              <a:buAutoNum type="arabicPeriod"/>
            </a:pPr>
            <a:r>
              <a:rPr lang="sv-SE" sz="1050" dirty="0"/>
              <a:t>The United Nations </a:t>
            </a:r>
            <a:r>
              <a:rPr lang="sv-SE" sz="1050" dirty="0" err="1"/>
              <a:t>High</a:t>
            </a:r>
            <a:r>
              <a:rPr lang="sv-SE" sz="1050" dirty="0"/>
              <a:t> </a:t>
            </a:r>
            <a:r>
              <a:rPr lang="sv-SE" sz="1050" dirty="0" err="1"/>
              <a:t>Commissioner</a:t>
            </a:r>
            <a:r>
              <a:rPr lang="sv-SE" sz="1050" dirty="0"/>
              <a:t> for </a:t>
            </a:r>
            <a:r>
              <a:rPr lang="sv-SE" sz="1050" dirty="0" err="1"/>
              <a:t>Refugees</a:t>
            </a:r>
            <a:r>
              <a:rPr lang="sv-SE" sz="1050" dirty="0"/>
              <a:t> (2020). </a:t>
            </a:r>
            <a:r>
              <a:rPr lang="sv-SE" sz="1050" i="1" dirty="0"/>
              <a:t>Global Trends: </a:t>
            </a:r>
            <a:r>
              <a:rPr lang="sv-SE" sz="1050" i="1" dirty="0" err="1"/>
              <a:t>Forced</a:t>
            </a:r>
            <a:r>
              <a:rPr lang="sv-SE" sz="1050" i="1" dirty="0"/>
              <a:t> </a:t>
            </a:r>
            <a:r>
              <a:rPr lang="sv-SE" sz="1050" i="1" dirty="0" err="1"/>
              <a:t>Displacement</a:t>
            </a:r>
            <a:r>
              <a:rPr lang="sv-SE" sz="1050" i="1" dirty="0"/>
              <a:t> in 2020. </a:t>
            </a:r>
            <a:r>
              <a:rPr lang="sv-SE" sz="1050" dirty="0" err="1"/>
              <a:t>Retrieved</a:t>
            </a:r>
            <a:r>
              <a:rPr lang="sv-SE" sz="1050" dirty="0"/>
              <a:t> from </a:t>
            </a:r>
            <a:r>
              <a:rPr lang="en-US" sz="1050" dirty="0">
                <a:hlinkClick r:id="rId4"/>
              </a:rPr>
              <a:t>UNHCR Global Trends - Forced displacement in 2020</a:t>
            </a:r>
            <a:r>
              <a:rPr lang="en-US" sz="1050" dirty="0"/>
              <a:t> [retrieved 210925], p. 2-3 </a:t>
            </a:r>
          </a:p>
          <a:p>
            <a:pPr marL="457200" indent="-457200">
              <a:spcBef>
                <a:spcPts val="0"/>
              </a:spcBef>
              <a:buFont typeface="+mj-lt"/>
              <a:buAutoNum type="arabicPeriod"/>
            </a:pPr>
            <a:r>
              <a:rPr lang="sv-SE" sz="1050" dirty="0"/>
              <a:t>The United Nations </a:t>
            </a:r>
            <a:r>
              <a:rPr lang="sv-SE" sz="1050" dirty="0" err="1"/>
              <a:t>High</a:t>
            </a:r>
            <a:r>
              <a:rPr lang="sv-SE" sz="1050" dirty="0"/>
              <a:t> </a:t>
            </a:r>
            <a:r>
              <a:rPr lang="sv-SE" sz="1050" dirty="0" err="1"/>
              <a:t>Commissioner</a:t>
            </a:r>
            <a:r>
              <a:rPr lang="sv-SE" sz="1050" dirty="0"/>
              <a:t> for </a:t>
            </a:r>
            <a:r>
              <a:rPr lang="sv-SE" sz="1050" dirty="0" err="1"/>
              <a:t>Refugees</a:t>
            </a:r>
            <a:r>
              <a:rPr lang="sv-SE" sz="1050" dirty="0"/>
              <a:t> (2020). </a:t>
            </a:r>
            <a:r>
              <a:rPr lang="sv-SE" sz="1050" i="1" dirty="0"/>
              <a:t>Global Trends: </a:t>
            </a:r>
            <a:r>
              <a:rPr lang="sv-SE" sz="1050" i="1" dirty="0" err="1"/>
              <a:t>Forced</a:t>
            </a:r>
            <a:r>
              <a:rPr lang="sv-SE" sz="1050" i="1" dirty="0"/>
              <a:t> </a:t>
            </a:r>
            <a:r>
              <a:rPr lang="sv-SE" sz="1050" i="1" dirty="0" err="1"/>
              <a:t>Displacement</a:t>
            </a:r>
            <a:r>
              <a:rPr lang="sv-SE" sz="1050" i="1" dirty="0"/>
              <a:t> in 2020. </a:t>
            </a:r>
            <a:r>
              <a:rPr lang="sv-SE" sz="1050" dirty="0" err="1"/>
              <a:t>Retrieved</a:t>
            </a:r>
            <a:r>
              <a:rPr lang="sv-SE" sz="1050" dirty="0"/>
              <a:t> from </a:t>
            </a:r>
            <a:r>
              <a:rPr lang="en-US" sz="1050" dirty="0">
                <a:hlinkClick r:id="rId4"/>
              </a:rPr>
              <a:t>UNHCR Global Trends - Forced displacement in 2020</a:t>
            </a:r>
            <a:r>
              <a:rPr lang="en-US" sz="1050" dirty="0"/>
              <a:t> [retrieved 210925], p. 6</a:t>
            </a:r>
          </a:p>
          <a:p>
            <a:pPr marL="457200" indent="-457200">
              <a:spcBef>
                <a:spcPts val="0"/>
              </a:spcBef>
              <a:buFont typeface="+mj-lt"/>
              <a:buAutoNum type="arabicPeriod" startAt="17"/>
            </a:pPr>
            <a:r>
              <a:rPr lang="sv-SE" sz="1050" dirty="0"/>
              <a:t>Migration Data Portal (30 June 2021). </a:t>
            </a:r>
            <a:r>
              <a:rPr lang="sv-SE" sz="1050" i="1" dirty="0" err="1"/>
              <a:t>Forced</a:t>
            </a:r>
            <a:r>
              <a:rPr lang="sv-SE" sz="1050" i="1" dirty="0"/>
              <a:t> Migration or </a:t>
            </a:r>
            <a:r>
              <a:rPr lang="sv-SE" sz="1050" i="1" dirty="0" err="1"/>
              <a:t>Displacement</a:t>
            </a:r>
            <a:r>
              <a:rPr lang="sv-SE" sz="1050" i="1" dirty="0"/>
              <a:t>. </a:t>
            </a:r>
            <a:r>
              <a:rPr lang="sv-SE" sz="1050" dirty="0" err="1"/>
              <a:t>Retrieved</a:t>
            </a:r>
            <a:r>
              <a:rPr lang="sv-SE" sz="1050" dirty="0"/>
              <a:t> from </a:t>
            </a:r>
            <a:r>
              <a:rPr lang="sv-SE" sz="1050" dirty="0">
                <a:hlinkClick r:id="rId10"/>
              </a:rPr>
              <a:t>https://www.migrationdataportal.org/themes/forced-migration-or-displacement</a:t>
            </a:r>
            <a:r>
              <a:rPr lang="sv-SE" sz="1050" dirty="0"/>
              <a:t> [</a:t>
            </a:r>
            <a:r>
              <a:rPr lang="sv-SE" sz="1050" dirty="0" err="1"/>
              <a:t>retrieved</a:t>
            </a:r>
            <a:r>
              <a:rPr lang="sv-SE" sz="1050" dirty="0"/>
              <a:t> 210927]</a:t>
            </a:r>
          </a:p>
          <a:p>
            <a:pPr marL="457200" indent="-457200">
              <a:spcBef>
                <a:spcPts val="0"/>
              </a:spcBef>
              <a:buFont typeface="+mj-lt"/>
              <a:buAutoNum type="arabicPeriod" startAt="17"/>
            </a:pPr>
            <a:r>
              <a:rPr lang="en-US" sz="1050" dirty="0"/>
              <a:t>The United Nations High Commissioner for Refugees. The 1951 Refugee Convention. Retrieved from https://www.unhcr.org/1951-refugee-convention.html [retrieved 210927]</a:t>
            </a:r>
          </a:p>
        </p:txBody>
      </p:sp>
    </p:spTree>
    <p:extLst>
      <p:ext uri="{BB962C8B-B14F-4D97-AF65-F5344CB8AC3E}">
        <p14:creationId xmlns:p14="http://schemas.microsoft.com/office/powerpoint/2010/main" val="4281737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65010D-9EC9-4F7D-8B98-DC20A1B725AA}"/>
              </a:ext>
            </a:extLst>
          </p:cNvPr>
          <p:cNvSpPr>
            <a:spLocks noGrp="1"/>
          </p:cNvSpPr>
          <p:nvPr>
            <p:ph type="title"/>
          </p:nvPr>
        </p:nvSpPr>
        <p:spPr/>
        <p:txBody>
          <a:bodyPr>
            <a:normAutofit/>
          </a:bodyPr>
          <a:lstStyle/>
          <a:p>
            <a:r>
              <a:rPr lang="sv-SE" sz="2800" dirty="0" err="1"/>
              <a:t>References</a:t>
            </a:r>
            <a:r>
              <a:rPr lang="sv-SE" sz="2800" dirty="0"/>
              <a:t> </a:t>
            </a:r>
          </a:p>
        </p:txBody>
      </p:sp>
      <p:sp>
        <p:nvSpPr>
          <p:cNvPr id="3" name="Platshållare för innehåll 2">
            <a:extLst>
              <a:ext uri="{FF2B5EF4-FFF2-40B4-BE49-F238E27FC236}">
                <a16:creationId xmlns:a16="http://schemas.microsoft.com/office/drawing/2014/main" id="{9C3E4489-0232-4264-85D2-C92A6F51871A}"/>
              </a:ext>
            </a:extLst>
          </p:cNvPr>
          <p:cNvSpPr>
            <a:spLocks noGrp="1"/>
          </p:cNvSpPr>
          <p:nvPr>
            <p:ph idx="1"/>
          </p:nvPr>
        </p:nvSpPr>
        <p:spPr/>
        <p:txBody>
          <a:bodyPr numCol="2">
            <a:normAutofit/>
          </a:bodyPr>
          <a:lstStyle/>
          <a:p>
            <a:pPr marL="457200" indent="-457200">
              <a:spcBef>
                <a:spcPts val="0"/>
              </a:spcBef>
              <a:buFont typeface="+mj-lt"/>
              <a:buAutoNum type="arabicPeriod" startAt="19"/>
            </a:pPr>
            <a:r>
              <a:rPr lang="en-US" sz="1050" dirty="0"/>
              <a:t>Global Protection Cluster. </a:t>
            </a:r>
            <a:r>
              <a:rPr lang="en-US" sz="1050" i="1" dirty="0"/>
              <a:t>Fact Sheet on the Guiding Principles on Internal Displacement. </a:t>
            </a:r>
            <a:r>
              <a:rPr lang="en-US" sz="1050" dirty="0"/>
              <a:t>Retrieved from </a:t>
            </a:r>
            <a:r>
              <a:rPr lang="en-US" sz="1050" dirty="0">
                <a:hlinkClick r:id="rId3"/>
              </a:rPr>
              <a:t>https://www.globalprotectioncluster.org/gp20/fact-sheet-on-the-guiding-principles-on-internal-displacement/</a:t>
            </a:r>
            <a:r>
              <a:rPr lang="en-US" sz="1050" dirty="0"/>
              <a:t> [retrieved 210927]</a:t>
            </a:r>
          </a:p>
          <a:p>
            <a:pPr marL="457200" indent="-457200">
              <a:spcBef>
                <a:spcPts val="0"/>
              </a:spcBef>
              <a:buFont typeface="+mj-lt"/>
              <a:buAutoNum type="arabicPeriod" startAt="19"/>
            </a:pPr>
            <a:r>
              <a:rPr lang="en-US" sz="1050" dirty="0"/>
              <a:t>The United Nations. </a:t>
            </a:r>
            <a:r>
              <a:rPr lang="en-US" sz="1050" i="1" dirty="0"/>
              <a:t>Universal Declaration of Human Rights – History of the Declaration. </a:t>
            </a:r>
            <a:r>
              <a:rPr lang="en-US" sz="1050" dirty="0"/>
              <a:t>Retrieved from </a:t>
            </a:r>
            <a:r>
              <a:rPr lang="en-US" sz="1050" dirty="0">
                <a:hlinkClick r:id="rId4"/>
              </a:rPr>
              <a:t>https://www.un.org/en/about-us/udhr/history-of-the-declaration</a:t>
            </a:r>
            <a:r>
              <a:rPr lang="en-US" sz="1050" dirty="0"/>
              <a:t> [retrieved 210927]</a:t>
            </a:r>
          </a:p>
          <a:p>
            <a:pPr marL="457200" indent="-457200">
              <a:spcBef>
                <a:spcPts val="0"/>
              </a:spcBef>
              <a:buFont typeface="+mj-lt"/>
              <a:buAutoNum type="arabicPeriod" startAt="19"/>
            </a:pPr>
            <a:r>
              <a:rPr lang="en-US" sz="1050" dirty="0"/>
              <a:t>The United Nations. </a:t>
            </a:r>
            <a:r>
              <a:rPr lang="en-US" sz="1050" i="1" dirty="0"/>
              <a:t>Universal Declaration of Human Rights – The Foundation of International Human Rights Law. </a:t>
            </a:r>
            <a:r>
              <a:rPr lang="en-US" sz="1050" dirty="0"/>
              <a:t>Retrieved from </a:t>
            </a:r>
            <a:r>
              <a:rPr lang="en-US" sz="1050" dirty="0">
                <a:hlinkClick r:id="rId5"/>
              </a:rPr>
              <a:t>The Foundation of International Human Rights Law | United Nations</a:t>
            </a:r>
            <a:r>
              <a:rPr lang="en-US" sz="1050" dirty="0"/>
              <a:t> [retrieved 210927]</a:t>
            </a:r>
          </a:p>
          <a:p>
            <a:pPr marL="457200" indent="-457200">
              <a:spcBef>
                <a:spcPts val="0"/>
              </a:spcBef>
              <a:buFont typeface="+mj-lt"/>
              <a:buAutoNum type="arabicPeriod" startAt="19"/>
            </a:pPr>
            <a:r>
              <a:rPr lang="en-US" sz="1050" dirty="0"/>
              <a:t>The United Nations. </a:t>
            </a:r>
            <a:r>
              <a:rPr lang="en-US" sz="1050" i="1" dirty="0"/>
              <a:t>Universal Declaration of Human Rights – The Foundation of International Human Rights Law. </a:t>
            </a:r>
            <a:r>
              <a:rPr lang="en-US" sz="1050" dirty="0"/>
              <a:t>Retrieved from </a:t>
            </a:r>
            <a:r>
              <a:rPr lang="en-US" sz="1050" dirty="0">
                <a:hlinkClick r:id="rId5"/>
              </a:rPr>
              <a:t>The Foundation of International Human Rights Law | United Nations</a:t>
            </a:r>
            <a:r>
              <a:rPr lang="en-US" sz="1050" dirty="0"/>
              <a:t> [retrieved 210927]</a:t>
            </a:r>
          </a:p>
          <a:p>
            <a:pPr marL="457200" indent="-457200">
              <a:spcBef>
                <a:spcPts val="0"/>
              </a:spcBef>
              <a:buFont typeface="+mj-lt"/>
              <a:buAutoNum type="arabicPeriod" startAt="19"/>
            </a:pPr>
            <a:r>
              <a:rPr lang="en-US" sz="1050" dirty="0"/>
              <a:t>The United Nations High Commissioner for Refugees. </a:t>
            </a:r>
            <a:r>
              <a:rPr lang="en-US" sz="1050" i="1" dirty="0"/>
              <a:t>Handbook for the Protection of Internally Displaced Persons. </a:t>
            </a:r>
            <a:r>
              <a:rPr lang="en-US" sz="1050" dirty="0"/>
              <a:t>Retrieved from </a:t>
            </a:r>
            <a:r>
              <a:rPr lang="en-US" sz="1050" dirty="0">
                <a:hlinkClick r:id="rId6"/>
              </a:rPr>
              <a:t>https://www.unhcr.org/protection/idps/4c2355229/handbook-protection-internally-displaced-persons.html</a:t>
            </a:r>
            <a:r>
              <a:rPr lang="en-US" sz="1050" dirty="0"/>
              <a:t> [retrieved 210930]. P. 138</a:t>
            </a:r>
          </a:p>
          <a:p>
            <a:pPr marL="457200" indent="-457200">
              <a:spcBef>
                <a:spcPts val="0"/>
              </a:spcBef>
              <a:buFont typeface="+mj-lt"/>
              <a:buAutoNum type="arabicPeriod" startAt="19"/>
            </a:pPr>
            <a:r>
              <a:rPr lang="en-US" sz="1050" dirty="0"/>
              <a:t>The United Nations High Commissioner for Refugees. </a:t>
            </a:r>
            <a:r>
              <a:rPr lang="en-US" sz="1050" i="1" dirty="0"/>
              <a:t>Handbook for the Protection of Internally Displaced Persons. </a:t>
            </a:r>
            <a:r>
              <a:rPr lang="en-US" sz="1050" dirty="0"/>
              <a:t>Retrieved from </a:t>
            </a:r>
            <a:r>
              <a:rPr lang="en-US" sz="1050" dirty="0">
                <a:hlinkClick r:id="rId6"/>
              </a:rPr>
              <a:t>https://www.unhcr.org/protection/idps/4c2355229/handbook-protection-internally-displaced-persons.html</a:t>
            </a:r>
            <a:r>
              <a:rPr lang="en-US" sz="1050" dirty="0"/>
              <a:t> [retrieved 210930]. P. 140</a:t>
            </a:r>
          </a:p>
          <a:p>
            <a:pPr marL="457200" indent="-457200">
              <a:spcBef>
                <a:spcPts val="0"/>
              </a:spcBef>
              <a:buFont typeface="+mj-lt"/>
              <a:buAutoNum type="arabicPeriod" startAt="19"/>
            </a:pPr>
            <a:r>
              <a:rPr lang="en-US" sz="1050" dirty="0">
                <a:hlinkClick r:id="rId7"/>
              </a:rPr>
              <a:t>https://www.unhcr.org/</a:t>
            </a:r>
            <a:r>
              <a:rPr lang="en-US" sz="1050" dirty="0"/>
              <a:t> [retrieved 210930]</a:t>
            </a:r>
          </a:p>
          <a:p>
            <a:pPr marL="457200" indent="-457200">
              <a:spcBef>
                <a:spcPts val="0"/>
              </a:spcBef>
              <a:buFont typeface="+mj-lt"/>
              <a:buAutoNum type="arabicPeriod" startAt="19"/>
            </a:pPr>
            <a:r>
              <a:rPr lang="sv-SE" sz="1050" dirty="0">
                <a:hlinkClick r:id="rId8"/>
              </a:rPr>
              <a:t>https://www.unrwa.org/</a:t>
            </a:r>
            <a:r>
              <a:rPr lang="sv-SE" sz="1050" dirty="0"/>
              <a:t> [</a:t>
            </a:r>
            <a:r>
              <a:rPr lang="sv-SE" sz="1050" dirty="0" err="1"/>
              <a:t>retrieved</a:t>
            </a:r>
            <a:r>
              <a:rPr lang="sv-SE" sz="1050" dirty="0"/>
              <a:t> 210930]</a:t>
            </a:r>
          </a:p>
          <a:p>
            <a:pPr marL="457200" indent="-457200">
              <a:spcBef>
                <a:spcPts val="0"/>
              </a:spcBef>
              <a:buFont typeface="+mj-lt"/>
              <a:buAutoNum type="arabicPeriod" startAt="19"/>
            </a:pPr>
            <a:r>
              <a:rPr lang="sv-SE" sz="1050" dirty="0">
                <a:hlinkClick r:id="rId9"/>
              </a:rPr>
              <a:t>https://www.iom.int/</a:t>
            </a:r>
            <a:r>
              <a:rPr lang="sv-SE" sz="1050" dirty="0"/>
              <a:t> [</a:t>
            </a:r>
            <a:r>
              <a:rPr lang="sv-SE" sz="1050" dirty="0" err="1"/>
              <a:t>retrieved</a:t>
            </a:r>
            <a:r>
              <a:rPr lang="sv-SE" sz="1050" dirty="0"/>
              <a:t> 210930]</a:t>
            </a:r>
          </a:p>
        </p:txBody>
      </p:sp>
    </p:spTree>
    <p:extLst>
      <p:ext uri="{BB962C8B-B14F-4D97-AF65-F5344CB8AC3E}">
        <p14:creationId xmlns:p14="http://schemas.microsoft.com/office/powerpoint/2010/main" val="2005799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36325F-B3AE-4BC9-A9DB-CCECCEF9D3B2}"/>
              </a:ext>
            </a:extLst>
          </p:cNvPr>
          <p:cNvSpPr>
            <a:spLocks noGrp="1"/>
          </p:cNvSpPr>
          <p:nvPr>
            <p:ph type="title"/>
          </p:nvPr>
        </p:nvSpPr>
        <p:spPr/>
        <p:txBody>
          <a:bodyPr>
            <a:normAutofit/>
          </a:bodyPr>
          <a:lstStyle/>
          <a:p>
            <a:pPr marL="538163" indent="-538163"/>
            <a:r>
              <a:rPr lang="sv-SE" sz="3200" b="1" dirty="0"/>
              <a:t>1.	</a:t>
            </a:r>
            <a:r>
              <a:rPr lang="sv-SE" sz="3200" b="1" dirty="0" err="1"/>
              <a:t>Introducing</a:t>
            </a:r>
            <a:r>
              <a:rPr lang="sv-SE" sz="3200" b="1" dirty="0"/>
              <a:t> the </a:t>
            </a:r>
            <a:r>
              <a:rPr lang="sv-SE" sz="3200" b="1" dirty="0" err="1"/>
              <a:t>displaced</a:t>
            </a:r>
            <a:br>
              <a:rPr lang="sv-SE" sz="3600" dirty="0"/>
            </a:br>
            <a:r>
              <a:rPr lang="sv-SE" sz="2000" dirty="0"/>
              <a:t>Refugees and </a:t>
            </a:r>
            <a:r>
              <a:rPr lang="sv-SE" sz="2000" dirty="0" err="1"/>
              <a:t>Internally</a:t>
            </a:r>
            <a:r>
              <a:rPr lang="sv-SE" sz="2000" dirty="0"/>
              <a:t> </a:t>
            </a:r>
            <a:r>
              <a:rPr lang="sv-SE" sz="2000" dirty="0" err="1"/>
              <a:t>Displaced</a:t>
            </a:r>
            <a:r>
              <a:rPr lang="sv-SE" sz="2000" dirty="0"/>
              <a:t> Persons </a:t>
            </a:r>
            <a:endParaRPr lang="sv-SE" sz="3600" dirty="0"/>
          </a:p>
        </p:txBody>
      </p:sp>
      <p:sp>
        <p:nvSpPr>
          <p:cNvPr id="4" name="Platshållare för bildnummer 3">
            <a:extLst>
              <a:ext uri="{FF2B5EF4-FFF2-40B4-BE49-F238E27FC236}">
                <a16:creationId xmlns:a16="http://schemas.microsoft.com/office/drawing/2014/main" id="{67A38022-01A6-4F20-8B7B-DAFA0D0A0092}"/>
              </a:ext>
            </a:extLst>
          </p:cNvPr>
          <p:cNvSpPr>
            <a:spLocks noGrp="1"/>
          </p:cNvSpPr>
          <p:nvPr>
            <p:ph type="sldNum" sz="quarter" idx="12"/>
          </p:nvPr>
        </p:nvSpPr>
        <p:spPr>
          <a:xfrm>
            <a:off x="10680102" y="6440535"/>
            <a:ext cx="1312025" cy="365125"/>
          </a:xfrm>
        </p:spPr>
        <p:txBody>
          <a:bodyPr/>
          <a:lstStyle/>
          <a:p>
            <a:r>
              <a:rPr lang="en-GB" dirty="0"/>
              <a:t>1</a:t>
            </a:r>
          </a:p>
        </p:txBody>
      </p:sp>
      <p:sp>
        <p:nvSpPr>
          <p:cNvPr id="5" name="Rektangel 4">
            <a:extLst>
              <a:ext uri="{FF2B5EF4-FFF2-40B4-BE49-F238E27FC236}">
                <a16:creationId xmlns:a16="http://schemas.microsoft.com/office/drawing/2014/main" id="{251F9C72-FC5B-4CFB-B618-DDEB8497B73F}"/>
              </a:ext>
            </a:extLst>
          </p:cNvPr>
          <p:cNvSpPr/>
          <p:nvPr/>
        </p:nvSpPr>
        <p:spPr>
          <a:xfrm>
            <a:off x="-1" y="0"/>
            <a:ext cx="324853" cy="68580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1. </a:t>
            </a:r>
            <a:r>
              <a:rPr lang="sv-SE" sz="1400" dirty="0" err="1"/>
              <a:t>Introducing</a:t>
            </a:r>
            <a:r>
              <a:rPr lang="sv-SE" sz="1400" dirty="0"/>
              <a:t> the </a:t>
            </a:r>
            <a:r>
              <a:rPr lang="sv-SE" sz="1400" dirty="0" err="1"/>
              <a:t>displaced</a:t>
            </a:r>
            <a:endParaRPr lang="sv-SE" sz="1400" dirty="0"/>
          </a:p>
        </p:txBody>
      </p:sp>
      <p:graphicFrame>
        <p:nvGraphicFramePr>
          <p:cNvPr id="6" name="Tabell 5">
            <a:extLst>
              <a:ext uri="{FF2B5EF4-FFF2-40B4-BE49-F238E27FC236}">
                <a16:creationId xmlns:a16="http://schemas.microsoft.com/office/drawing/2014/main" id="{83844807-875E-4904-AE61-10D9AC995CC1}"/>
              </a:ext>
            </a:extLst>
          </p:cNvPr>
          <p:cNvGraphicFramePr>
            <a:graphicFrameLocks noGrp="1"/>
          </p:cNvGraphicFramePr>
          <p:nvPr>
            <p:extLst>
              <p:ext uri="{D42A27DB-BD31-4B8C-83A1-F6EECF244321}">
                <p14:modId xmlns:p14="http://schemas.microsoft.com/office/powerpoint/2010/main" val="754340248"/>
              </p:ext>
            </p:extLst>
          </p:nvPr>
        </p:nvGraphicFramePr>
        <p:xfrm>
          <a:off x="1164657" y="2094913"/>
          <a:ext cx="10680894" cy="944880"/>
        </p:xfrm>
        <a:graphic>
          <a:graphicData uri="http://schemas.openxmlformats.org/drawingml/2006/table">
            <a:tbl>
              <a:tblPr firstRow="1" bandRow="1">
                <a:tableStyleId>{5940675A-B579-460E-94D1-54222C63F5DA}</a:tableStyleId>
              </a:tblPr>
              <a:tblGrid>
                <a:gridCol w="2162937">
                  <a:extLst>
                    <a:ext uri="{9D8B030D-6E8A-4147-A177-3AD203B41FA5}">
                      <a16:colId xmlns:a16="http://schemas.microsoft.com/office/drawing/2014/main" val="1997647384"/>
                    </a:ext>
                  </a:extLst>
                </a:gridCol>
                <a:gridCol w="8517957">
                  <a:extLst>
                    <a:ext uri="{9D8B030D-6E8A-4147-A177-3AD203B41FA5}">
                      <a16:colId xmlns:a16="http://schemas.microsoft.com/office/drawing/2014/main" val="2781014596"/>
                    </a:ext>
                  </a:extLst>
                </a:gridCol>
              </a:tblGrid>
              <a:tr h="370840">
                <a:tc>
                  <a:txBody>
                    <a:bodyPr/>
                    <a:lstStyle/>
                    <a:p>
                      <a:r>
                        <a:rPr lang="sv-SE" sz="2000" dirty="0" err="1">
                          <a:solidFill>
                            <a:schemeClr val="accent2">
                              <a:lumMod val="75000"/>
                            </a:schemeClr>
                          </a:solidFill>
                        </a:rPr>
                        <a:t>Displaced</a:t>
                      </a:r>
                      <a:r>
                        <a:rPr lang="sv-SE" sz="2000" dirty="0">
                          <a:solidFill>
                            <a:schemeClr val="accent2">
                              <a:lumMod val="75000"/>
                            </a:schemeClr>
                          </a:solidFill>
                        </a:rPr>
                        <a:t> persons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solidFill>
                            <a:schemeClr val="tx1">
                              <a:lumMod val="75000"/>
                              <a:lumOff val="25000"/>
                            </a:schemeClr>
                          </a:solidFill>
                        </a:rPr>
                        <a:t>Persons or groups of people who have been forced or obliged to flee or to leave their homes or places of habitual residence, either across an international border or within a State, in particular as a result of or in order to avoid the effects of armed conflict, situations of generalized violence, violations of human rights or natural or human-made disasters.</a:t>
                      </a:r>
                      <a:endParaRPr lang="sv-SE" sz="1400" baseline="300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4895291"/>
                  </a:ext>
                </a:extLst>
              </a:tr>
            </a:tbl>
          </a:graphicData>
        </a:graphic>
      </p:graphicFrame>
      <p:grpSp>
        <p:nvGrpSpPr>
          <p:cNvPr id="22" name="Group 21">
            <a:extLst>
              <a:ext uri="{FF2B5EF4-FFF2-40B4-BE49-F238E27FC236}">
                <a16:creationId xmlns:a16="http://schemas.microsoft.com/office/drawing/2014/main" id="{A431E7A3-0102-5341-83AE-166642B7FEBF}"/>
              </a:ext>
            </a:extLst>
          </p:cNvPr>
          <p:cNvGrpSpPr/>
          <p:nvPr/>
        </p:nvGrpSpPr>
        <p:grpSpPr>
          <a:xfrm>
            <a:off x="1164658" y="3401380"/>
            <a:ext cx="10500139" cy="2463800"/>
            <a:chOff x="1164658" y="3160223"/>
            <a:chExt cx="10500139" cy="2463800"/>
          </a:xfrm>
        </p:grpSpPr>
        <p:sp>
          <p:nvSpPr>
            <p:cNvPr id="11" name="textruta 10">
              <a:extLst>
                <a:ext uri="{FF2B5EF4-FFF2-40B4-BE49-F238E27FC236}">
                  <a16:creationId xmlns:a16="http://schemas.microsoft.com/office/drawing/2014/main" id="{8CDC3BD9-E648-4ABC-838D-8A1C2F48D224}"/>
                </a:ext>
              </a:extLst>
            </p:cNvPr>
            <p:cNvSpPr txBox="1"/>
            <p:nvPr/>
          </p:nvSpPr>
          <p:spPr>
            <a:xfrm>
              <a:off x="10119237" y="3730404"/>
              <a:ext cx="1545560" cy="1323439"/>
            </a:xfrm>
            <a:prstGeom prst="rect">
              <a:avLst/>
            </a:prstGeom>
            <a:noFill/>
            <a:ln w="12700">
              <a:solidFill>
                <a:schemeClr val="accent2"/>
              </a:solidFill>
              <a:prstDash val="sysDot"/>
            </a:ln>
          </p:spPr>
          <p:txBody>
            <a:bodyPr wrap="square" rtlCol="0">
              <a:spAutoFit/>
            </a:bodyPr>
            <a:lstStyle/>
            <a:p>
              <a:pPr algn="ctr"/>
              <a:r>
                <a:rPr lang="sv-SE" sz="2000" b="1" dirty="0">
                  <a:ln w="6600">
                    <a:solidFill>
                      <a:schemeClr val="accent2"/>
                    </a:solidFill>
                    <a:prstDash val="solid"/>
                  </a:ln>
                  <a:solidFill>
                    <a:srgbClr val="FFFFFF"/>
                  </a:solidFill>
                  <a:effectLst>
                    <a:outerShdw dist="38100" dir="2700000" algn="tl" rotWithShape="0">
                      <a:schemeClr val="accent2"/>
                    </a:outerShdw>
                  </a:effectLst>
                </a:rPr>
                <a:t>Population </a:t>
              </a:r>
              <a:r>
                <a:rPr lang="sv-SE" sz="2000" b="1" dirty="0" err="1">
                  <a:ln w="6600">
                    <a:solidFill>
                      <a:schemeClr val="accent2"/>
                    </a:solidFill>
                    <a:prstDash val="solid"/>
                  </a:ln>
                  <a:solidFill>
                    <a:srgbClr val="FFFFFF"/>
                  </a:solidFill>
                  <a:effectLst>
                    <a:outerShdw dist="38100" dir="2700000" algn="tl" rotWithShape="0">
                      <a:schemeClr val="accent2"/>
                    </a:outerShdw>
                  </a:effectLst>
                </a:rPr>
                <a:t>of</a:t>
              </a:r>
              <a:r>
                <a:rPr lang="sv-SE" sz="2000" b="1" dirty="0">
                  <a:ln w="6600">
                    <a:solidFill>
                      <a:schemeClr val="accent2"/>
                    </a:solidFill>
                    <a:prstDash val="solid"/>
                  </a:ln>
                  <a:solidFill>
                    <a:srgbClr val="FFFFFF"/>
                  </a:solidFill>
                  <a:effectLst>
                    <a:outerShdw dist="38100" dir="2700000" algn="tl" rotWithShape="0">
                      <a:schemeClr val="accent2"/>
                    </a:outerShdw>
                  </a:effectLst>
                </a:rPr>
                <a:t> </a:t>
              </a:r>
              <a:r>
                <a:rPr lang="sv-SE" sz="2000" b="1" dirty="0" err="1">
                  <a:ln w="6600">
                    <a:solidFill>
                      <a:schemeClr val="accent2"/>
                    </a:solidFill>
                    <a:prstDash val="solid"/>
                  </a:ln>
                  <a:solidFill>
                    <a:srgbClr val="FFFFFF"/>
                  </a:solidFill>
                  <a:effectLst>
                    <a:outerShdw dist="38100" dir="2700000" algn="tl" rotWithShape="0">
                      <a:schemeClr val="accent2"/>
                    </a:outerShdw>
                  </a:effectLst>
                </a:rPr>
                <a:t>concern</a:t>
              </a:r>
              <a:r>
                <a:rPr lang="sv-SE" sz="2000" b="1" dirty="0">
                  <a:ln w="6600">
                    <a:solidFill>
                      <a:schemeClr val="accent2"/>
                    </a:solidFill>
                    <a:prstDash val="solid"/>
                  </a:ln>
                  <a:solidFill>
                    <a:srgbClr val="FFFFFF"/>
                  </a:solidFill>
                  <a:effectLst>
                    <a:outerShdw dist="38100" dir="2700000" algn="tl" rotWithShape="0">
                      <a:schemeClr val="accent2"/>
                    </a:outerShdw>
                  </a:effectLst>
                </a:rPr>
                <a:t> to the UNHCR</a:t>
              </a:r>
            </a:p>
          </p:txBody>
        </p:sp>
        <p:grpSp>
          <p:nvGrpSpPr>
            <p:cNvPr id="20" name="Group 19">
              <a:extLst>
                <a:ext uri="{FF2B5EF4-FFF2-40B4-BE49-F238E27FC236}">
                  <a16:creationId xmlns:a16="http://schemas.microsoft.com/office/drawing/2014/main" id="{61EA673A-A064-174A-9497-2BDD05FA1E19}"/>
                </a:ext>
              </a:extLst>
            </p:cNvPr>
            <p:cNvGrpSpPr/>
            <p:nvPr/>
          </p:nvGrpSpPr>
          <p:grpSpPr>
            <a:xfrm>
              <a:off x="6678638" y="3160223"/>
              <a:ext cx="2737142" cy="2463800"/>
              <a:chOff x="6678638" y="3158147"/>
              <a:chExt cx="2737142" cy="2463800"/>
            </a:xfrm>
          </p:grpSpPr>
          <p:sp>
            <p:nvSpPr>
              <p:cNvPr id="18" name="Rektangel 17">
                <a:extLst>
                  <a:ext uri="{FF2B5EF4-FFF2-40B4-BE49-F238E27FC236}">
                    <a16:creationId xmlns:a16="http://schemas.microsoft.com/office/drawing/2014/main" id="{EE3D345D-DB47-45B4-9CEC-77608436A9C5}"/>
                  </a:ext>
                </a:extLst>
              </p:cNvPr>
              <p:cNvSpPr/>
              <p:nvPr/>
            </p:nvSpPr>
            <p:spPr>
              <a:xfrm>
                <a:off x="6678638" y="3158147"/>
                <a:ext cx="2737142" cy="2463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a16="http://schemas.microsoft.com/office/drawing/2014/main" id="{C7566C6A-E270-441A-97C7-4B18E22AD5C9}"/>
                  </a:ext>
                </a:extLst>
              </p:cNvPr>
              <p:cNvSpPr txBox="1"/>
              <p:nvPr/>
            </p:nvSpPr>
            <p:spPr>
              <a:xfrm>
                <a:off x="6781641" y="3272597"/>
                <a:ext cx="2553277" cy="2246769"/>
              </a:xfrm>
              <a:prstGeom prst="rect">
                <a:avLst/>
              </a:prstGeom>
              <a:noFill/>
            </p:spPr>
            <p:txBody>
              <a:bodyPr wrap="square" rtlCol="0">
                <a:spAutoFit/>
              </a:bodyPr>
              <a:lstStyle/>
              <a:p>
                <a:r>
                  <a:rPr lang="sv-SE" sz="1400" dirty="0">
                    <a:solidFill>
                      <a:schemeClr val="tx1">
                        <a:lumMod val="75000"/>
                        <a:lumOff val="25000"/>
                      </a:schemeClr>
                    </a:solidFill>
                  </a:rPr>
                  <a:t>Stateless </a:t>
                </a:r>
                <a:r>
                  <a:rPr lang="sv-SE" sz="1400" dirty="0" err="1">
                    <a:solidFill>
                      <a:schemeClr val="tx1">
                        <a:lumMod val="75000"/>
                        <a:lumOff val="25000"/>
                      </a:schemeClr>
                    </a:solidFill>
                  </a:rPr>
                  <a:t>people</a:t>
                </a:r>
                <a:endParaRPr lang="sv-SE" sz="1400" dirty="0">
                  <a:solidFill>
                    <a:schemeClr val="tx1">
                      <a:lumMod val="75000"/>
                      <a:lumOff val="25000"/>
                    </a:schemeClr>
                  </a:solidFill>
                </a:endParaRPr>
              </a:p>
              <a:p>
                <a:endParaRPr lang="sv-SE" sz="1400" dirty="0">
                  <a:solidFill>
                    <a:schemeClr val="tx1">
                      <a:lumMod val="75000"/>
                      <a:lumOff val="25000"/>
                    </a:schemeClr>
                  </a:solidFill>
                </a:endParaRPr>
              </a:p>
              <a:p>
                <a:endParaRPr lang="sv-SE" sz="1400" dirty="0">
                  <a:solidFill>
                    <a:schemeClr val="tx1">
                      <a:lumMod val="75000"/>
                      <a:lumOff val="25000"/>
                    </a:schemeClr>
                  </a:solidFill>
                </a:endParaRPr>
              </a:p>
              <a:p>
                <a:r>
                  <a:rPr lang="sv-SE" sz="1400" dirty="0" err="1">
                    <a:solidFill>
                      <a:schemeClr val="tx1">
                        <a:lumMod val="75000"/>
                        <a:lumOff val="25000"/>
                      </a:schemeClr>
                    </a:solidFill>
                  </a:rPr>
                  <a:t>Refugee</a:t>
                </a:r>
                <a:r>
                  <a:rPr lang="sv-SE" sz="1400" dirty="0">
                    <a:solidFill>
                      <a:schemeClr val="tx1">
                        <a:lumMod val="75000"/>
                        <a:lumOff val="25000"/>
                      </a:schemeClr>
                    </a:solidFill>
                  </a:rPr>
                  <a:t> </a:t>
                </a:r>
                <a:r>
                  <a:rPr lang="sv-SE" sz="1400" dirty="0" err="1">
                    <a:solidFill>
                      <a:schemeClr val="tx1">
                        <a:lumMod val="75000"/>
                        <a:lumOff val="25000"/>
                      </a:schemeClr>
                    </a:solidFill>
                  </a:rPr>
                  <a:t>returnees</a:t>
                </a:r>
                <a:endParaRPr lang="sv-SE" sz="1400" dirty="0">
                  <a:solidFill>
                    <a:schemeClr val="tx1">
                      <a:lumMod val="75000"/>
                      <a:lumOff val="25000"/>
                    </a:schemeClr>
                  </a:solidFill>
                </a:endParaRPr>
              </a:p>
              <a:p>
                <a:endParaRPr lang="sv-SE" sz="1400" dirty="0">
                  <a:solidFill>
                    <a:schemeClr val="tx1">
                      <a:lumMod val="75000"/>
                      <a:lumOff val="25000"/>
                    </a:schemeClr>
                  </a:solidFill>
                </a:endParaRPr>
              </a:p>
              <a:p>
                <a:endParaRPr lang="sv-SE" sz="1400" dirty="0">
                  <a:solidFill>
                    <a:schemeClr val="tx1">
                      <a:lumMod val="75000"/>
                      <a:lumOff val="25000"/>
                    </a:schemeClr>
                  </a:solidFill>
                </a:endParaRPr>
              </a:p>
              <a:p>
                <a:r>
                  <a:rPr lang="sv-SE" sz="1400" dirty="0">
                    <a:solidFill>
                      <a:schemeClr val="tx1">
                        <a:lumMod val="75000"/>
                        <a:lumOff val="25000"/>
                      </a:schemeClr>
                    </a:solidFill>
                  </a:rPr>
                  <a:t>IDP </a:t>
                </a:r>
                <a:r>
                  <a:rPr lang="sv-SE" sz="1400" dirty="0" err="1">
                    <a:solidFill>
                      <a:schemeClr val="tx1">
                        <a:lumMod val="75000"/>
                        <a:lumOff val="25000"/>
                      </a:schemeClr>
                    </a:solidFill>
                  </a:rPr>
                  <a:t>returnees</a:t>
                </a:r>
                <a:endParaRPr lang="sv-SE" sz="1400" dirty="0">
                  <a:solidFill>
                    <a:schemeClr val="tx1">
                      <a:lumMod val="75000"/>
                      <a:lumOff val="25000"/>
                    </a:schemeClr>
                  </a:solidFill>
                </a:endParaRPr>
              </a:p>
              <a:p>
                <a:endParaRPr lang="sv-SE" sz="1400" dirty="0">
                  <a:solidFill>
                    <a:schemeClr val="tx1">
                      <a:lumMod val="75000"/>
                      <a:lumOff val="25000"/>
                    </a:schemeClr>
                  </a:solidFill>
                </a:endParaRPr>
              </a:p>
              <a:p>
                <a:endParaRPr lang="sv-SE" sz="1400" dirty="0">
                  <a:solidFill>
                    <a:schemeClr val="tx1">
                      <a:lumMod val="75000"/>
                      <a:lumOff val="25000"/>
                    </a:schemeClr>
                  </a:solidFill>
                </a:endParaRPr>
              </a:p>
              <a:p>
                <a:r>
                  <a:rPr lang="sv-SE" sz="1400" dirty="0" err="1">
                    <a:solidFill>
                      <a:schemeClr val="tx1">
                        <a:lumMod val="75000"/>
                        <a:lumOff val="25000"/>
                      </a:schemeClr>
                    </a:solidFill>
                  </a:rPr>
                  <a:t>Others</a:t>
                </a:r>
                <a:r>
                  <a:rPr lang="sv-SE" sz="1400" dirty="0">
                    <a:solidFill>
                      <a:schemeClr val="tx1">
                        <a:lumMod val="75000"/>
                        <a:lumOff val="25000"/>
                      </a:schemeClr>
                    </a:solidFill>
                  </a:rPr>
                  <a:t> </a:t>
                </a:r>
                <a:r>
                  <a:rPr lang="sv-SE" sz="1400" dirty="0" err="1">
                    <a:solidFill>
                      <a:schemeClr val="tx1">
                        <a:lumMod val="75000"/>
                        <a:lumOff val="25000"/>
                      </a:schemeClr>
                    </a:solidFill>
                  </a:rPr>
                  <a:t>of</a:t>
                </a:r>
                <a:r>
                  <a:rPr lang="sv-SE" sz="1400" dirty="0">
                    <a:solidFill>
                      <a:schemeClr val="tx1">
                        <a:lumMod val="75000"/>
                        <a:lumOff val="25000"/>
                      </a:schemeClr>
                    </a:solidFill>
                  </a:rPr>
                  <a:t> </a:t>
                </a:r>
                <a:r>
                  <a:rPr lang="sv-SE" sz="1400" dirty="0" err="1">
                    <a:solidFill>
                      <a:schemeClr val="tx1">
                        <a:lumMod val="75000"/>
                        <a:lumOff val="25000"/>
                      </a:schemeClr>
                    </a:solidFill>
                  </a:rPr>
                  <a:t>concern</a:t>
                </a:r>
                <a:r>
                  <a:rPr lang="sv-SE" sz="1400" dirty="0">
                    <a:solidFill>
                      <a:schemeClr val="tx1">
                        <a:lumMod val="75000"/>
                        <a:lumOff val="25000"/>
                      </a:schemeClr>
                    </a:solidFill>
                  </a:rPr>
                  <a:t> to the UNHCR</a:t>
                </a:r>
              </a:p>
            </p:txBody>
          </p:sp>
        </p:grpSp>
        <p:grpSp>
          <p:nvGrpSpPr>
            <p:cNvPr id="12" name="Group 11">
              <a:extLst>
                <a:ext uri="{FF2B5EF4-FFF2-40B4-BE49-F238E27FC236}">
                  <a16:creationId xmlns:a16="http://schemas.microsoft.com/office/drawing/2014/main" id="{4F877015-8367-914C-ACA6-A54C2CF2CB62}"/>
                </a:ext>
              </a:extLst>
            </p:cNvPr>
            <p:cNvGrpSpPr/>
            <p:nvPr/>
          </p:nvGrpSpPr>
          <p:grpSpPr>
            <a:xfrm>
              <a:off x="1164658" y="3160223"/>
              <a:ext cx="4430646" cy="2463800"/>
              <a:chOff x="1164658" y="3162300"/>
              <a:chExt cx="4430646" cy="2463800"/>
            </a:xfrm>
          </p:grpSpPr>
          <p:sp>
            <p:nvSpPr>
              <p:cNvPr id="16" name="Rektangel 15">
                <a:extLst>
                  <a:ext uri="{FF2B5EF4-FFF2-40B4-BE49-F238E27FC236}">
                    <a16:creationId xmlns:a16="http://schemas.microsoft.com/office/drawing/2014/main" id="{C8AB69BB-CBCF-41ED-A073-A1C45BE982D7}"/>
                  </a:ext>
                </a:extLst>
              </p:cNvPr>
              <p:cNvSpPr/>
              <p:nvPr/>
            </p:nvSpPr>
            <p:spPr>
              <a:xfrm>
                <a:off x="1164658" y="3162300"/>
                <a:ext cx="4430646" cy="24638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50F0C3E5-0F11-48D1-BD75-F91C9AA08CD6}"/>
                  </a:ext>
                </a:extLst>
              </p:cNvPr>
              <p:cNvSpPr txBox="1"/>
              <p:nvPr/>
            </p:nvSpPr>
            <p:spPr>
              <a:xfrm>
                <a:off x="1735684" y="3298075"/>
                <a:ext cx="3730282" cy="2246769"/>
              </a:xfrm>
              <a:prstGeom prst="rect">
                <a:avLst/>
              </a:prstGeom>
              <a:noFill/>
            </p:spPr>
            <p:txBody>
              <a:bodyPr wrap="square" rtlCol="0">
                <a:spAutoFit/>
              </a:bodyPr>
              <a:lstStyle/>
              <a:p>
                <a:r>
                  <a:rPr lang="sv-SE" sz="1400" dirty="0" err="1">
                    <a:solidFill>
                      <a:schemeClr val="tx1">
                        <a:lumMod val="75000"/>
                        <a:lumOff val="25000"/>
                      </a:schemeClr>
                    </a:solidFill>
                  </a:rPr>
                  <a:t>Refugees</a:t>
                </a:r>
                <a:r>
                  <a:rPr lang="sv-SE" sz="1400" dirty="0">
                    <a:solidFill>
                      <a:schemeClr val="tx1">
                        <a:lumMod val="75000"/>
                        <a:lumOff val="25000"/>
                      </a:schemeClr>
                    </a:solidFill>
                  </a:rPr>
                  <a:t> under UNHCR </a:t>
                </a:r>
                <a:r>
                  <a:rPr lang="sv-SE" sz="1400" dirty="0" err="1">
                    <a:solidFill>
                      <a:schemeClr val="tx1">
                        <a:lumMod val="75000"/>
                        <a:lumOff val="25000"/>
                      </a:schemeClr>
                    </a:solidFill>
                  </a:rPr>
                  <a:t>mandate</a:t>
                </a:r>
                <a:r>
                  <a:rPr lang="sv-SE" sz="1400" dirty="0">
                    <a:solidFill>
                      <a:schemeClr val="tx1">
                        <a:lumMod val="75000"/>
                        <a:lumOff val="25000"/>
                      </a:schemeClr>
                    </a:solidFill>
                  </a:rPr>
                  <a:t> (</a:t>
                </a:r>
                <a:r>
                  <a:rPr lang="sv-SE" sz="1400" dirty="0" err="1">
                    <a:solidFill>
                      <a:schemeClr val="tx1">
                        <a:lumMod val="75000"/>
                        <a:lumOff val="25000"/>
                      </a:schemeClr>
                    </a:solidFill>
                  </a:rPr>
                  <a:t>includes</a:t>
                </a:r>
                <a:r>
                  <a:rPr lang="sv-SE" sz="1400" dirty="0">
                    <a:solidFill>
                      <a:schemeClr val="tx1">
                        <a:lumMod val="75000"/>
                        <a:lumOff val="25000"/>
                      </a:schemeClr>
                    </a:solidFill>
                  </a:rPr>
                  <a:t> </a:t>
                </a:r>
                <a:r>
                  <a:rPr lang="sv-SE" sz="1400" dirty="0" err="1">
                    <a:solidFill>
                      <a:schemeClr val="tx1">
                        <a:lumMod val="75000"/>
                        <a:lumOff val="25000"/>
                      </a:schemeClr>
                    </a:solidFill>
                  </a:rPr>
                  <a:t>both</a:t>
                </a:r>
                <a:r>
                  <a:rPr lang="sv-SE" sz="1400" dirty="0">
                    <a:solidFill>
                      <a:schemeClr val="tx1">
                        <a:lumMod val="75000"/>
                        <a:lumOff val="25000"/>
                      </a:schemeClr>
                    </a:solidFill>
                  </a:rPr>
                  <a:t> </a:t>
                </a:r>
                <a:r>
                  <a:rPr lang="sv-SE" sz="1400" dirty="0" err="1">
                    <a:solidFill>
                      <a:schemeClr val="tx1">
                        <a:lumMod val="75000"/>
                        <a:lumOff val="25000"/>
                      </a:schemeClr>
                    </a:solidFill>
                  </a:rPr>
                  <a:t>refugees</a:t>
                </a:r>
                <a:r>
                  <a:rPr lang="sv-SE" sz="1400" dirty="0">
                    <a:solidFill>
                      <a:schemeClr val="tx1">
                        <a:lumMod val="75000"/>
                        <a:lumOff val="25000"/>
                      </a:schemeClr>
                    </a:solidFill>
                  </a:rPr>
                  <a:t> and </a:t>
                </a:r>
                <a:r>
                  <a:rPr lang="sv-SE" sz="1400" dirty="0" err="1">
                    <a:solidFill>
                      <a:schemeClr val="tx1">
                        <a:lumMod val="75000"/>
                        <a:lumOff val="25000"/>
                      </a:schemeClr>
                    </a:solidFill>
                  </a:rPr>
                  <a:t>people</a:t>
                </a:r>
                <a:r>
                  <a:rPr lang="sv-SE" sz="1400" dirty="0">
                    <a:solidFill>
                      <a:schemeClr val="tx1">
                        <a:lumMod val="75000"/>
                        <a:lumOff val="25000"/>
                      </a:schemeClr>
                    </a:solidFill>
                  </a:rPr>
                  <a:t> in </a:t>
                </a:r>
                <a:r>
                  <a:rPr lang="sv-SE" sz="1400" dirty="0" err="1">
                    <a:solidFill>
                      <a:schemeClr val="tx1">
                        <a:lumMod val="75000"/>
                        <a:lumOff val="25000"/>
                      </a:schemeClr>
                    </a:solidFill>
                  </a:rPr>
                  <a:t>refugee</a:t>
                </a:r>
                <a:r>
                  <a:rPr lang="sv-SE" sz="1400" dirty="0">
                    <a:solidFill>
                      <a:schemeClr val="tx1">
                        <a:lumMod val="75000"/>
                        <a:lumOff val="25000"/>
                      </a:schemeClr>
                    </a:solidFill>
                  </a:rPr>
                  <a:t>-like situations)</a:t>
                </a:r>
              </a:p>
              <a:p>
                <a:endParaRPr lang="sv-SE" sz="1400" dirty="0">
                  <a:solidFill>
                    <a:schemeClr val="tx1">
                      <a:lumMod val="75000"/>
                      <a:lumOff val="25000"/>
                    </a:schemeClr>
                  </a:solidFill>
                </a:endParaRPr>
              </a:p>
              <a:p>
                <a:r>
                  <a:rPr lang="sv-SE" sz="1400" dirty="0" err="1">
                    <a:solidFill>
                      <a:schemeClr val="tx1">
                        <a:lumMod val="75000"/>
                        <a:lumOff val="25000"/>
                      </a:schemeClr>
                    </a:solidFill>
                  </a:rPr>
                  <a:t>Palestinian</a:t>
                </a:r>
                <a:r>
                  <a:rPr lang="sv-SE" sz="1400" dirty="0">
                    <a:solidFill>
                      <a:schemeClr val="tx1">
                        <a:lumMod val="75000"/>
                        <a:lumOff val="25000"/>
                      </a:schemeClr>
                    </a:solidFill>
                  </a:rPr>
                  <a:t> </a:t>
                </a:r>
                <a:r>
                  <a:rPr lang="sv-SE" sz="1400" dirty="0" err="1">
                    <a:solidFill>
                      <a:schemeClr val="tx1">
                        <a:lumMod val="75000"/>
                        <a:lumOff val="25000"/>
                      </a:schemeClr>
                    </a:solidFill>
                  </a:rPr>
                  <a:t>refugees</a:t>
                </a:r>
                <a:r>
                  <a:rPr lang="sv-SE" sz="1400" dirty="0">
                    <a:solidFill>
                      <a:schemeClr val="tx1">
                        <a:lumMod val="75000"/>
                        <a:lumOff val="25000"/>
                      </a:schemeClr>
                    </a:solidFill>
                  </a:rPr>
                  <a:t> under UNRWA </a:t>
                </a:r>
                <a:r>
                  <a:rPr lang="sv-SE" sz="1400" dirty="0" err="1">
                    <a:solidFill>
                      <a:schemeClr val="tx1">
                        <a:lumMod val="75000"/>
                        <a:lumOff val="25000"/>
                      </a:schemeClr>
                    </a:solidFill>
                  </a:rPr>
                  <a:t>mandate</a:t>
                </a:r>
                <a:endParaRPr lang="sv-SE" sz="1400" dirty="0">
                  <a:solidFill>
                    <a:schemeClr val="tx1">
                      <a:lumMod val="75000"/>
                      <a:lumOff val="25000"/>
                    </a:schemeClr>
                  </a:solidFill>
                </a:endParaRPr>
              </a:p>
              <a:p>
                <a:endParaRPr lang="sv-SE" sz="1400" dirty="0">
                  <a:solidFill>
                    <a:schemeClr val="tx1">
                      <a:lumMod val="75000"/>
                      <a:lumOff val="25000"/>
                    </a:schemeClr>
                  </a:solidFill>
                </a:endParaRPr>
              </a:p>
              <a:p>
                <a:r>
                  <a:rPr lang="sv-SE" sz="1400" dirty="0" err="1">
                    <a:solidFill>
                      <a:schemeClr val="tx1">
                        <a:lumMod val="75000"/>
                        <a:lumOff val="25000"/>
                      </a:schemeClr>
                    </a:solidFill>
                  </a:rPr>
                  <a:t>Asylum</a:t>
                </a:r>
                <a:r>
                  <a:rPr lang="sv-SE" sz="1400" dirty="0">
                    <a:solidFill>
                      <a:schemeClr val="tx1">
                        <a:lumMod val="75000"/>
                        <a:lumOff val="25000"/>
                      </a:schemeClr>
                    </a:solidFill>
                  </a:rPr>
                  <a:t> </a:t>
                </a:r>
                <a:r>
                  <a:rPr lang="sv-SE" sz="1400" dirty="0" err="1">
                    <a:solidFill>
                      <a:schemeClr val="tx1">
                        <a:lumMod val="75000"/>
                        <a:lumOff val="25000"/>
                      </a:schemeClr>
                    </a:solidFill>
                  </a:rPr>
                  <a:t>seekers</a:t>
                </a:r>
                <a:endParaRPr lang="sv-SE" sz="1400" dirty="0">
                  <a:solidFill>
                    <a:schemeClr val="tx1">
                      <a:lumMod val="75000"/>
                      <a:lumOff val="25000"/>
                    </a:schemeClr>
                  </a:solidFill>
                </a:endParaRPr>
              </a:p>
              <a:p>
                <a:endParaRPr lang="sv-SE" sz="1400" dirty="0">
                  <a:solidFill>
                    <a:schemeClr val="tx1">
                      <a:lumMod val="75000"/>
                      <a:lumOff val="25000"/>
                    </a:schemeClr>
                  </a:solidFill>
                </a:endParaRPr>
              </a:p>
              <a:p>
                <a:r>
                  <a:rPr lang="sv-SE" sz="1400" dirty="0">
                    <a:solidFill>
                      <a:schemeClr val="tx1">
                        <a:lumMod val="75000"/>
                        <a:lumOff val="25000"/>
                      </a:schemeClr>
                    </a:solidFill>
                  </a:rPr>
                  <a:t>Venezuelans </a:t>
                </a:r>
                <a:r>
                  <a:rPr lang="sv-SE" sz="1400" dirty="0" err="1">
                    <a:solidFill>
                      <a:schemeClr val="tx1">
                        <a:lumMod val="75000"/>
                        <a:lumOff val="25000"/>
                      </a:schemeClr>
                    </a:solidFill>
                  </a:rPr>
                  <a:t>displaced</a:t>
                </a:r>
                <a:r>
                  <a:rPr lang="sv-SE" sz="1400" dirty="0">
                    <a:solidFill>
                      <a:schemeClr val="tx1">
                        <a:lumMod val="75000"/>
                        <a:lumOff val="25000"/>
                      </a:schemeClr>
                    </a:solidFill>
                  </a:rPr>
                  <a:t> </a:t>
                </a:r>
                <a:r>
                  <a:rPr lang="sv-SE" sz="1400" dirty="0" err="1">
                    <a:solidFill>
                      <a:schemeClr val="tx1">
                        <a:lumMod val="75000"/>
                        <a:lumOff val="25000"/>
                      </a:schemeClr>
                    </a:solidFill>
                  </a:rPr>
                  <a:t>abroad</a:t>
                </a:r>
                <a:endParaRPr lang="sv-SE" sz="1400" dirty="0">
                  <a:solidFill>
                    <a:schemeClr val="tx1">
                      <a:lumMod val="75000"/>
                      <a:lumOff val="25000"/>
                    </a:schemeClr>
                  </a:solidFill>
                </a:endParaRPr>
              </a:p>
              <a:p>
                <a:endParaRPr lang="sv-SE" sz="1400" dirty="0">
                  <a:solidFill>
                    <a:schemeClr val="tx1">
                      <a:lumMod val="75000"/>
                      <a:lumOff val="25000"/>
                    </a:schemeClr>
                  </a:solidFill>
                </a:endParaRPr>
              </a:p>
              <a:p>
                <a:r>
                  <a:rPr lang="sv-SE" sz="1400" dirty="0" err="1">
                    <a:solidFill>
                      <a:schemeClr val="tx1">
                        <a:lumMod val="75000"/>
                        <a:lumOff val="25000"/>
                      </a:schemeClr>
                    </a:solidFill>
                  </a:rPr>
                  <a:t>Internally</a:t>
                </a:r>
                <a:r>
                  <a:rPr lang="sv-SE" sz="1400" dirty="0">
                    <a:solidFill>
                      <a:schemeClr val="tx1">
                        <a:lumMod val="75000"/>
                        <a:lumOff val="25000"/>
                      </a:schemeClr>
                    </a:solidFill>
                  </a:rPr>
                  <a:t> </a:t>
                </a:r>
                <a:r>
                  <a:rPr lang="sv-SE" sz="1400" dirty="0" err="1">
                    <a:solidFill>
                      <a:schemeClr val="tx1">
                        <a:lumMod val="75000"/>
                        <a:lumOff val="25000"/>
                      </a:schemeClr>
                    </a:solidFill>
                  </a:rPr>
                  <a:t>displaced</a:t>
                </a:r>
                <a:r>
                  <a:rPr lang="sv-SE" sz="1400" dirty="0">
                    <a:solidFill>
                      <a:schemeClr val="tx1">
                        <a:lumMod val="75000"/>
                        <a:lumOff val="25000"/>
                      </a:schemeClr>
                    </a:solidFill>
                  </a:rPr>
                  <a:t> </a:t>
                </a:r>
                <a:r>
                  <a:rPr lang="sv-SE" sz="1400" dirty="0" err="1">
                    <a:solidFill>
                      <a:schemeClr val="tx1">
                        <a:lumMod val="75000"/>
                        <a:lumOff val="25000"/>
                      </a:schemeClr>
                    </a:solidFill>
                  </a:rPr>
                  <a:t>people</a:t>
                </a:r>
                <a:endParaRPr lang="sv-SE" sz="1400" dirty="0">
                  <a:solidFill>
                    <a:schemeClr val="tx1">
                      <a:lumMod val="75000"/>
                      <a:lumOff val="25000"/>
                    </a:schemeClr>
                  </a:solidFill>
                </a:endParaRPr>
              </a:p>
            </p:txBody>
          </p:sp>
          <p:sp>
            <p:nvSpPr>
              <p:cNvPr id="19" name="textruta 18">
                <a:extLst>
                  <a:ext uri="{FF2B5EF4-FFF2-40B4-BE49-F238E27FC236}">
                    <a16:creationId xmlns:a16="http://schemas.microsoft.com/office/drawing/2014/main" id="{D3978A20-0021-4A35-9864-AE1AF8996FD8}"/>
                  </a:ext>
                </a:extLst>
              </p:cNvPr>
              <p:cNvSpPr txBox="1"/>
              <p:nvPr/>
            </p:nvSpPr>
            <p:spPr>
              <a:xfrm rot="16200000">
                <a:off x="287597" y="4191082"/>
                <a:ext cx="2186122" cy="400110"/>
              </a:xfrm>
              <a:prstGeom prst="rect">
                <a:avLst/>
              </a:prstGeom>
              <a:noFill/>
            </p:spPr>
            <p:txBody>
              <a:bodyPr wrap="square" rtlCol="0">
                <a:spAutoFit/>
              </a:bodyPr>
              <a:lstStyle/>
              <a:p>
                <a:r>
                  <a:rPr lang="sv-SE" sz="2000" dirty="0" err="1">
                    <a:solidFill>
                      <a:schemeClr val="accent2">
                        <a:lumMod val="75000"/>
                      </a:schemeClr>
                    </a:solidFill>
                  </a:rPr>
                  <a:t>Displaced</a:t>
                </a:r>
                <a:r>
                  <a:rPr lang="sv-SE" sz="2000" dirty="0">
                    <a:solidFill>
                      <a:schemeClr val="accent2">
                        <a:lumMod val="75000"/>
                      </a:schemeClr>
                    </a:solidFill>
                  </a:rPr>
                  <a:t> persons</a:t>
                </a:r>
              </a:p>
            </p:txBody>
          </p:sp>
        </p:grpSp>
        <p:sp>
          <p:nvSpPr>
            <p:cNvPr id="30" name="Plustecken 29">
              <a:extLst>
                <a:ext uri="{FF2B5EF4-FFF2-40B4-BE49-F238E27FC236}">
                  <a16:creationId xmlns:a16="http://schemas.microsoft.com/office/drawing/2014/main" id="{02060918-44FE-4F41-A6AF-DF1E0F98CE31}"/>
                </a:ext>
              </a:extLst>
            </p:cNvPr>
            <p:cNvSpPr/>
            <p:nvPr/>
          </p:nvSpPr>
          <p:spPr>
            <a:xfrm>
              <a:off x="5828015" y="4120441"/>
              <a:ext cx="590078" cy="543365"/>
            </a:xfrm>
            <a:prstGeom prst="mathPlus">
              <a:avLst>
                <a:gd name="adj1" fmla="val 15939"/>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Lika med 30">
              <a:extLst>
                <a:ext uri="{FF2B5EF4-FFF2-40B4-BE49-F238E27FC236}">
                  <a16:creationId xmlns:a16="http://schemas.microsoft.com/office/drawing/2014/main" id="{4C6DBA76-CA8E-4048-AE37-B2488A247207}"/>
                </a:ext>
              </a:extLst>
            </p:cNvPr>
            <p:cNvSpPr/>
            <p:nvPr/>
          </p:nvSpPr>
          <p:spPr>
            <a:xfrm>
              <a:off x="9460124" y="4074171"/>
              <a:ext cx="684820" cy="635904"/>
            </a:xfrm>
            <a:prstGeom prst="mathEqual">
              <a:avLst>
                <a:gd name="adj1" fmla="val 14709"/>
                <a:gd name="adj2" fmla="val 1176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grpSp>
    </p:spTree>
    <p:extLst>
      <p:ext uri="{BB962C8B-B14F-4D97-AF65-F5344CB8AC3E}">
        <p14:creationId xmlns:p14="http://schemas.microsoft.com/office/powerpoint/2010/main" val="844578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36325F-B3AE-4BC9-A9DB-CCECCEF9D3B2}"/>
              </a:ext>
            </a:extLst>
          </p:cNvPr>
          <p:cNvSpPr>
            <a:spLocks noGrp="1"/>
          </p:cNvSpPr>
          <p:nvPr>
            <p:ph type="title"/>
          </p:nvPr>
        </p:nvSpPr>
        <p:spPr/>
        <p:txBody>
          <a:bodyPr>
            <a:normAutofit/>
          </a:bodyPr>
          <a:lstStyle/>
          <a:p>
            <a:pPr marL="539750" indent="-539750"/>
            <a:r>
              <a:rPr lang="sv-SE" sz="3200" b="1" dirty="0"/>
              <a:t>1.	</a:t>
            </a:r>
            <a:r>
              <a:rPr lang="sv-SE" sz="3200" b="1" dirty="0" err="1"/>
              <a:t>Introducing</a:t>
            </a:r>
            <a:r>
              <a:rPr lang="sv-SE" sz="3200" b="1" dirty="0"/>
              <a:t> the </a:t>
            </a:r>
            <a:r>
              <a:rPr lang="sv-SE" sz="3200" b="1" dirty="0" err="1"/>
              <a:t>displaced</a:t>
            </a:r>
            <a:br>
              <a:rPr lang="sv-SE" sz="3600" dirty="0"/>
            </a:br>
            <a:r>
              <a:rPr lang="sv-SE" sz="2000" dirty="0" err="1"/>
              <a:t>What</a:t>
            </a:r>
            <a:r>
              <a:rPr lang="sv-SE" sz="2000" dirty="0"/>
              <a:t> is a </a:t>
            </a:r>
            <a:r>
              <a:rPr lang="sv-SE" sz="2000" dirty="0" err="1"/>
              <a:t>refugee</a:t>
            </a:r>
            <a:r>
              <a:rPr lang="sv-SE" sz="2000" dirty="0"/>
              <a:t>? And </a:t>
            </a:r>
            <a:r>
              <a:rPr lang="sv-SE" sz="2000" dirty="0" err="1"/>
              <a:t>what</a:t>
            </a:r>
            <a:r>
              <a:rPr lang="sv-SE" sz="2000" dirty="0"/>
              <a:t> is an </a:t>
            </a:r>
            <a:r>
              <a:rPr lang="sv-SE" sz="2000" dirty="0" err="1"/>
              <a:t>internally</a:t>
            </a:r>
            <a:r>
              <a:rPr lang="sv-SE" sz="2000" dirty="0"/>
              <a:t> </a:t>
            </a:r>
            <a:r>
              <a:rPr lang="sv-SE" sz="2000" dirty="0" err="1"/>
              <a:t>displaced</a:t>
            </a:r>
            <a:r>
              <a:rPr lang="sv-SE" sz="2000" dirty="0"/>
              <a:t> person? </a:t>
            </a:r>
            <a:endParaRPr lang="sv-SE" sz="3600" dirty="0"/>
          </a:p>
        </p:txBody>
      </p:sp>
      <p:sp>
        <p:nvSpPr>
          <p:cNvPr id="4" name="Platshållare för bildnummer 3">
            <a:extLst>
              <a:ext uri="{FF2B5EF4-FFF2-40B4-BE49-F238E27FC236}">
                <a16:creationId xmlns:a16="http://schemas.microsoft.com/office/drawing/2014/main" id="{15C4CB44-C072-4DEF-A29D-AB3335323927}"/>
              </a:ext>
            </a:extLst>
          </p:cNvPr>
          <p:cNvSpPr>
            <a:spLocks noGrp="1"/>
          </p:cNvSpPr>
          <p:nvPr>
            <p:ph type="sldNum" sz="quarter" idx="12"/>
          </p:nvPr>
        </p:nvSpPr>
        <p:spPr>
          <a:xfrm>
            <a:off x="10680099" y="6440535"/>
            <a:ext cx="1312025" cy="365125"/>
          </a:xfrm>
        </p:spPr>
        <p:txBody>
          <a:bodyPr/>
          <a:lstStyle/>
          <a:p>
            <a:r>
              <a:rPr lang="en-GB" dirty="0"/>
              <a:t>2</a:t>
            </a:r>
          </a:p>
        </p:txBody>
      </p:sp>
      <p:sp>
        <p:nvSpPr>
          <p:cNvPr id="5" name="Rektangel 4">
            <a:extLst>
              <a:ext uri="{FF2B5EF4-FFF2-40B4-BE49-F238E27FC236}">
                <a16:creationId xmlns:a16="http://schemas.microsoft.com/office/drawing/2014/main" id="{4AD71C3D-C3E1-4484-8F1C-12DA91E90AA6}"/>
              </a:ext>
            </a:extLst>
          </p:cNvPr>
          <p:cNvSpPr/>
          <p:nvPr/>
        </p:nvSpPr>
        <p:spPr>
          <a:xfrm>
            <a:off x="-1" y="0"/>
            <a:ext cx="324853" cy="68580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1. </a:t>
            </a:r>
            <a:r>
              <a:rPr lang="sv-SE" sz="1400" dirty="0" err="1"/>
              <a:t>Introducing</a:t>
            </a:r>
            <a:r>
              <a:rPr lang="sv-SE" sz="1400" dirty="0"/>
              <a:t> the </a:t>
            </a:r>
            <a:r>
              <a:rPr lang="sv-SE" sz="1400" dirty="0" err="1"/>
              <a:t>displaced</a:t>
            </a:r>
            <a:endParaRPr lang="sv-SE" sz="1400" dirty="0"/>
          </a:p>
        </p:txBody>
      </p:sp>
      <p:grpSp>
        <p:nvGrpSpPr>
          <p:cNvPr id="3" name="Group 2">
            <a:extLst>
              <a:ext uri="{FF2B5EF4-FFF2-40B4-BE49-F238E27FC236}">
                <a16:creationId xmlns:a16="http://schemas.microsoft.com/office/drawing/2014/main" id="{3FA86915-CCE8-FC42-8D28-9C99C9E914D9}"/>
              </a:ext>
            </a:extLst>
          </p:cNvPr>
          <p:cNvGrpSpPr/>
          <p:nvPr/>
        </p:nvGrpSpPr>
        <p:grpSpPr>
          <a:xfrm>
            <a:off x="1221858" y="1992424"/>
            <a:ext cx="4874142" cy="3764453"/>
            <a:chOff x="1221858" y="1992424"/>
            <a:chExt cx="4874142" cy="3764453"/>
          </a:xfrm>
        </p:grpSpPr>
        <p:pic>
          <p:nvPicPr>
            <p:cNvPr id="7" name="Bildobjekt 6">
              <a:extLst>
                <a:ext uri="{FF2B5EF4-FFF2-40B4-BE49-F238E27FC236}">
                  <a16:creationId xmlns:a16="http://schemas.microsoft.com/office/drawing/2014/main" id="{371280AA-A0D3-4A0B-B7F3-FCA416D79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858" y="1992424"/>
              <a:ext cx="4874142" cy="3249428"/>
            </a:xfrm>
            <a:prstGeom prst="rect">
              <a:avLst/>
            </a:prstGeom>
          </p:spPr>
        </p:pic>
        <p:sp>
          <p:nvSpPr>
            <p:cNvPr id="8" name="textruta 7">
              <a:extLst>
                <a:ext uri="{FF2B5EF4-FFF2-40B4-BE49-F238E27FC236}">
                  <a16:creationId xmlns:a16="http://schemas.microsoft.com/office/drawing/2014/main" id="{A42985A4-537F-4FFC-81C3-3684EFC5B3D6}"/>
                </a:ext>
              </a:extLst>
            </p:cNvPr>
            <p:cNvSpPr txBox="1"/>
            <p:nvPr/>
          </p:nvSpPr>
          <p:spPr>
            <a:xfrm>
              <a:off x="1221858" y="5249046"/>
              <a:ext cx="4874142" cy="507831"/>
            </a:xfrm>
            <a:prstGeom prst="rect">
              <a:avLst/>
            </a:prstGeom>
            <a:noFill/>
          </p:spPr>
          <p:txBody>
            <a:bodyPr wrap="square" rtlCol="0">
              <a:spAutoFit/>
            </a:bodyPr>
            <a:lstStyle/>
            <a:p>
              <a:r>
                <a:rPr lang="en-US" sz="1100" dirty="0">
                  <a:solidFill>
                    <a:schemeClr val="tx1">
                      <a:lumMod val="75000"/>
                      <a:lumOff val="25000"/>
                    </a:schemeClr>
                  </a:solidFill>
                </a:rPr>
                <a:t>Refugee camp in Idlib, Syria</a:t>
              </a:r>
            </a:p>
            <a:p>
              <a:endParaRPr lang="en-US" sz="800" dirty="0">
                <a:solidFill>
                  <a:schemeClr val="tx1">
                    <a:lumMod val="75000"/>
                    <a:lumOff val="25000"/>
                  </a:schemeClr>
                </a:solidFill>
              </a:endParaRPr>
            </a:p>
            <a:p>
              <a:r>
                <a:rPr lang="en-US" sz="800" dirty="0">
                  <a:solidFill>
                    <a:schemeClr val="tx1">
                      <a:lumMod val="75000"/>
                      <a:lumOff val="25000"/>
                    </a:schemeClr>
                  </a:solidFill>
                </a:rPr>
                <a:t>Photo credit: Ahmed </a:t>
              </a:r>
              <a:r>
                <a:rPr lang="en-US" sz="800" dirty="0" err="1">
                  <a:solidFill>
                    <a:schemeClr val="tx1">
                      <a:lumMod val="75000"/>
                      <a:lumOff val="25000"/>
                    </a:schemeClr>
                  </a:solidFill>
                </a:rPr>
                <a:t>Akacha</a:t>
              </a:r>
              <a:r>
                <a:rPr lang="en-US" sz="800" dirty="0">
                  <a:solidFill>
                    <a:schemeClr val="tx1">
                      <a:lumMod val="75000"/>
                      <a:lumOff val="25000"/>
                    </a:schemeClr>
                  </a:solidFill>
                </a:rPr>
                <a:t> (https://www.pexels.com/sv-se/foto/vag-solig-kvinna-smutsig-6918512/)</a:t>
              </a:r>
            </a:p>
          </p:txBody>
        </p:sp>
      </p:grpSp>
      <p:grpSp>
        <p:nvGrpSpPr>
          <p:cNvPr id="6" name="Group 5">
            <a:extLst>
              <a:ext uri="{FF2B5EF4-FFF2-40B4-BE49-F238E27FC236}">
                <a16:creationId xmlns:a16="http://schemas.microsoft.com/office/drawing/2014/main" id="{7D307A5D-E6F1-544F-B702-8261DEDD2ED7}"/>
              </a:ext>
            </a:extLst>
          </p:cNvPr>
          <p:cNvGrpSpPr/>
          <p:nvPr/>
        </p:nvGrpSpPr>
        <p:grpSpPr>
          <a:xfrm>
            <a:off x="6742991" y="1992424"/>
            <a:ext cx="4612581" cy="3964508"/>
            <a:chOff x="6742991" y="1992424"/>
            <a:chExt cx="4612581" cy="3964508"/>
          </a:xfrm>
        </p:grpSpPr>
        <p:pic>
          <p:nvPicPr>
            <p:cNvPr id="10" name="Bildobjekt 9">
              <a:extLst>
                <a:ext uri="{FF2B5EF4-FFF2-40B4-BE49-F238E27FC236}">
                  <a16:creationId xmlns:a16="http://schemas.microsoft.com/office/drawing/2014/main" id="{D2B1A4D6-533D-46D0-B765-B3DB6E0F3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2991" y="1992424"/>
              <a:ext cx="4334400" cy="3250800"/>
            </a:xfrm>
            <a:prstGeom prst="rect">
              <a:avLst/>
            </a:prstGeom>
          </p:spPr>
        </p:pic>
        <p:sp>
          <p:nvSpPr>
            <p:cNvPr id="11" name="textruta 10">
              <a:extLst>
                <a:ext uri="{FF2B5EF4-FFF2-40B4-BE49-F238E27FC236}">
                  <a16:creationId xmlns:a16="http://schemas.microsoft.com/office/drawing/2014/main" id="{3C11F072-00F5-4F29-B8BD-298770899831}"/>
                </a:ext>
              </a:extLst>
            </p:cNvPr>
            <p:cNvSpPr txBox="1"/>
            <p:nvPr/>
          </p:nvSpPr>
          <p:spPr>
            <a:xfrm>
              <a:off x="6742991" y="5249046"/>
              <a:ext cx="4612581" cy="707886"/>
            </a:xfrm>
            <a:prstGeom prst="rect">
              <a:avLst/>
            </a:prstGeom>
            <a:noFill/>
          </p:spPr>
          <p:txBody>
            <a:bodyPr wrap="square" rtlCol="0">
              <a:spAutoFit/>
            </a:bodyPr>
            <a:lstStyle/>
            <a:p>
              <a:r>
                <a:rPr lang="en-US" sz="1100" dirty="0">
                  <a:solidFill>
                    <a:schemeClr val="tx1">
                      <a:lumMod val="75000"/>
                      <a:lumOff val="25000"/>
                    </a:schemeClr>
                  </a:solidFill>
                </a:rPr>
                <a:t>Ethiopia. School in </a:t>
              </a:r>
              <a:r>
                <a:rPr lang="en-US" sz="1100" dirty="0" err="1">
                  <a:solidFill>
                    <a:schemeClr val="tx1">
                      <a:lumMod val="75000"/>
                      <a:lumOff val="25000"/>
                    </a:schemeClr>
                  </a:solidFill>
                </a:rPr>
                <a:t>Mekele</a:t>
              </a:r>
              <a:r>
                <a:rPr lang="en-US" sz="1100" dirty="0">
                  <a:solidFill>
                    <a:schemeClr val="tx1">
                      <a:lumMod val="75000"/>
                      <a:lumOff val="25000"/>
                    </a:schemeClr>
                  </a:solidFill>
                </a:rPr>
                <a:t> hosts internally displaced families by the Tigray conflict</a:t>
              </a:r>
            </a:p>
            <a:p>
              <a:r>
                <a:rPr lang="en-US" sz="800" dirty="0">
                  <a:solidFill>
                    <a:schemeClr val="tx1">
                      <a:lumMod val="75000"/>
                      <a:lumOff val="25000"/>
                    </a:schemeClr>
                  </a:solidFill>
                </a:rPr>
                <a:t>Photo credit: </a:t>
              </a:r>
              <a:r>
                <a:rPr lang="sv-SE" dirty="0">
                  <a:solidFill>
                    <a:schemeClr val="tx1">
                      <a:lumMod val="75000"/>
                      <a:lumOff val="25000"/>
                    </a:schemeClr>
                  </a:solidFill>
                </a:rPr>
                <a:t> </a:t>
              </a:r>
              <a:r>
                <a:rPr lang="sv-SE" sz="800" dirty="0">
                  <a:solidFill>
                    <a:schemeClr val="tx1">
                      <a:lumMod val="75000"/>
                      <a:lumOff val="25000"/>
                    </a:schemeClr>
                  </a:solidFill>
                </a:rPr>
                <a:t>© UNHCR Image - RF1163318  (UNHCR </a:t>
              </a:r>
              <a:r>
                <a:rPr lang="sv-SE" sz="800" dirty="0" err="1">
                  <a:solidFill>
                    <a:schemeClr val="tx1">
                      <a:lumMod val="75000"/>
                      <a:lumOff val="25000"/>
                    </a:schemeClr>
                  </a:solidFill>
                </a:rPr>
                <a:t>Refugees</a:t>
              </a:r>
              <a:r>
                <a:rPr lang="sv-SE" sz="800" dirty="0">
                  <a:solidFill>
                    <a:schemeClr val="tx1">
                      <a:lumMod val="75000"/>
                      <a:lumOff val="25000"/>
                    </a:schemeClr>
                  </a:solidFill>
                </a:rPr>
                <a:t> Media)</a:t>
              </a:r>
              <a:endParaRPr lang="en-US" sz="800" dirty="0">
                <a:solidFill>
                  <a:schemeClr val="tx1">
                    <a:lumMod val="75000"/>
                    <a:lumOff val="25000"/>
                  </a:schemeClr>
                </a:solidFill>
              </a:endParaRPr>
            </a:p>
          </p:txBody>
        </p:sp>
      </p:grpSp>
    </p:spTree>
    <p:extLst>
      <p:ext uri="{BB962C8B-B14F-4D97-AF65-F5344CB8AC3E}">
        <p14:creationId xmlns:p14="http://schemas.microsoft.com/office/powerpoint/2010/main" val="2971418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36325F-B3AE-4BC9-A9DB-CCECCEF9D3B2}"/>
              </a:ext>
            </a:extLst>
          </p:cNvPr>
          <p:cNvSpPr>
            <a:spLocks noGrp="1"/>
          </p:cNvSpPr>
          <p:nvPr>
            <p:ph type="title"/>
          </p:nvPr>
        </p:nvSpPr>
        <p:spPr/>
        <p:txBody>
          <a:bodyPr>
            <a:normAutofit/>
          </a:bodyPr>
          <a:lstStyle/>
          <a:p>
            <a:pPr marL="496888" indent="-496888"/>
            <a:r>
              <a:rPr lang="sv-SE" sz="3200" b="1" dirty="0"/>
              <a:t>1.	</a:t>
            </a:r>
            <a:r>
              <a:rPr lang="sv-SE" sz="3200" b="1" dirty="0" err="1"/>
              <a:t>Introducing</a:t>
            </a:r>
            <a:r>
              <a:rPr lang="sv-SE" sz="3200" b="1" dirty="0"/>
              <a:t> the </a:t>
            </a:r>
            <a:r>
              <a:rPr lang="sv-SE" sz="3200" b="1" dirty="0" err="1"/>
              <a:t>displaced</a:t>
            </a:r>
            <a:br>
              <a:rPr lang="sv-SE" sz="3600" dirty="0"/>
            </a:br>
            <a:r>
              <a:rPr lang="sv-SE" sz="2000" dirty="0" err="1"/>
              <a:t>Questions</a:t>
            </a:r>
            <a:r>
              <a:rPr lang="sv-SE" sz="2000" dirty="0"/>
              <a:t> for </a:t>
            </a:r>
            <a:r>
              <a:rPr lang="sv-SE" sz="2000" dirty="0" err="1"/>
              <a:t>reflection</a:t>
            </a:r>
            <a:endParaRPr lang="sv-SE" sz="3600" dirty="0"/>
          </a:p>
        </p:txBody>
      </p:sp>
      <p:sp>
        <p:nvSpPr>
          <p:cNvPr id="4" name="Platshållare för bildnummer 3">
            <a:extLst>
              <a:ext uri="{FF2B5EF4-FFF2-40B4-BE49-F238E27FC236}">
                <a16:creationId xmlns:a16="http://schemas.microsoft.com/office/drawing/2014/main" id="{2BD75134-50CA-4795-91D8-72AE84ED32BC}"/>
              </a:ext>
            </a:extLst>
          </p:cNvPr>
          <p:cNvSpPr>
            <a:spLocks noGrp="1"/>
          </p:cNvSpPr>
          <p:nvPr>
            <p:ph type="sldNum" sz="quarter" idx="12"/>
          </p:nvPr>
        </p:nvSpPr>
        <p:spPr>
          <a:xfrm>
            <a:off x="10689719" y="6440535"/>
            <a:ext cx="1312025" cy="365125"/>
          </a:xfrm>
        </p:spPr>
        <p:txBody>
          <a:bodyPr/>
          <a:lstStyle/>
          <a:p>
            <a:r>
              <a:rPr lang="en-GB" dirty="0"/>
              <a:t>3</a:t>
            </a:r>
          </a:p>
        </p:txBody>
      </p:sp>
      <p:sp>
        <p:nvSpPr>
          <p:cNvPr id="5" name="Rektangel 4">
            <a:extLst>
              <a:ext uri="{FF2B5EF4-FFF2-40B4-BE49-F238E27FC236}">
                <a16:creationId xmlns:a16="http://schemas.microsoft.com/office/drawing/2014/main" id="{88BFC66B-341C-4905-86F4-98B9790D025B}"/>
              </a:ext>
            </a:extLst>
          </p:cNvPr>
          <p:cNvSpPr/>
          <p:nvPr/>
        </p:nvSpPr>
        <p:spPr>
          <a:xfrm>
            <a:off x="-1" y="0"/>
            <a:ext cx="324853" cy="68580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1. </a:t>
            </a:r>
            <a:r>
              <a:rPr lang="sv-SE" sz="1400" dirty="0" err="1"/>
              <a:t>Introducing</a:t>
            </a:r>
            <a:r>
              <a:rPr lang="sv-SE" sz="1400" dirty="0"/>
              <a:t> the </a:t>
            </a:r>
            <a:r>
              <a:rPr lang="sv-SE" sz="1400" dirty="0" err="1"/>
              <a:t>displaced</a:t>
            </a:r>
            <a:endParaRPr lang="sv-SE" sz="1400" dirty="0"/>
          </a:p>
        </p:txBody>
      </p:sp>
      <p:pic>
        <p:nvPicPr>
          <p:cNvPr id="6" name="Bild 5" descr="Frågetecken med hel fyllning">
            <a:extLst>
              <a:ext uri="{FF2B5EF4-FFF2-40B4-BE49-F238E27FC236}">
                <a16:creationId xmlns:a16="http://schemas.microsoft.com/office/drawing/2014/main" id="{24A3C61B-44C9-4AC7-BAA8-440507D562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5384" y="2464373"/>
            <a:ext cx="658756" cy="658756"/>
          </a:xfrm>
          <a:prstGeom prst="rect">
            <a:avLst/>
          </a:prstGeom>
        </p:spPr>
      </p:pic>
      <p:pic>
        <p:nvPicPr>
          <p:cNvPr id="7" name="Bild 6" descr="Frågetecken med hel fyllning">
            <a:extLst>
              <a:ext uri="{FF2B5EF4-FFF2-40B4-BE49-F238E27FC236}">
                <a16:creationId xmlns:a16="http://schemas.microsoft.com/office/drawing/2014/main" id="{2FB608A9-AB2C-4412-A21A-B350734B77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5384" y="3834731"/>
            <a:ext cx="658756" cy="658756"/>
          </a:xfrm>
          <a:prstGeom prst="rect">
            <a:avLst/>
          </a:prstGeom>
        </p:spPr>
      </p:pic>
      <p:sp>
        <p:nvSpPr>
          <p:cNvPr id="8" name="textruta 7">
            <a:extLst>
              <a:ext uri="{FF2B5EF4-FFF2-40B4-BE49-F238E27FC236}">
                <a16:creationId xmlns:a16="http://schemas.microsoft.com/office/drawing/2014/main" id="{7E6A17CA-7AAA-4C09-819F-E6D5F5664D41}"/>
              </a:ext>
            </a:extLst>
          </p:cNvPr>
          <p:cNvSpPr txBox="1"/>
          <p:nvPr/>
        </p:nvSpPr>
        <p:spPr>
          <a:xfrm>
            <a:off x="2224255" y="2577269"/>
            <a:ext cx="8852262" cy="2031325"/>
          </a:xfrm>
          <a:prstGeom prst="rect">
            <a:avLst/>
          </a:prstGeom>
          <a:noFill/>
        </p:spPr>
        <p:txBody>
          <a:bodyPr wrap="square" rtlCol="0">
            <a:spAutoFit/>
          </a:bodyPr>
          <a:lstStyle/>
          <a:p>
            <a:r>
              <a:rPr lang="sv-SE" dirty="0" err="1">
                <a:solidFill>
                  <a:schemeClr val="tx1">
                    <a:lumMod val="75000"/>
                    <a:lumOff val="25000"/>
                  </a:schemeClr>
                </a:solidFill>
              </a:rPr>
              <a:t>What</a:t>
            </a:r>
            <a:r>
              <a:rPr lang="sv-SE" dirty="0">
                <a:solidFill>
                  <a:schemeClr val="tx1">
                    <a:lumMod val="75000"/>
                    <a:lumOff val="25000"/>
                  </a:schemeClr>
                </a:solidFill>
              </a:rPr>
              <a:t> </a:t>
            </a:r>
            <a:r>
              <a:rPr lang="sv-SE" dirty="0" err="1">
                <a:solidFill>
                  <a:schemeClr val="tx1">
                    <a:lumMod val="75000"/>
                    <a:lumOff val="25000"/>
                  </a:schemeClr>
                </a:solidFill>
              </a:rPr>
              <a:t>are</a:t>
            </a:r>
            <a:r>
              <a:rPr lang="sv-SE" dirty="0">
                <a:solidFill>
                  <a:schemeClr val="tx1">
                    <a:lumMod val="75000"/>
                    <a:lumOff val="25000"/>
                  </a:schemeClr>
                </a:solidFill>
              </a:rPr>
              <a:t> </a:t>
            </a:r>
            <a:r>
              <a:rPr lang="sv-SE" dirty="0" err="1">
                <a:solidFill>
                  <a:schemeClr val="tx1">
                    <a:lumMod val="75000"/>
                    <a:lumOff val="25000"/>
                  </a:schemeClr>
                </a:solidFill>
              </a:rPr>
              <a:t>some</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the </a:t>
            </a:r>
            <a:r>
              <a:rPr lang="sv-SE" dirty="0" err="1">
                <a:solidFill>
                  <a:schemeClr val="tx1">
                    <a:lumMod val="75000"/>
                    <a:lumOff val="25000"/>
                  </a:schemeClr>
                </a:solidFill>
              </a:rPr>
              <a:t>key</a:t>
            </a:r>
            <a:r>
              <a:rPr lang="sv-SE" dirty="0">
                <a:solidFill>
                  <a:schemeClr val="tx1">
                    <a:lumMod val="75000"/>
                    <a:lumOff val="25000"/>
                  </a:schemeClr>
                </a:solidFill>
              </a:rPr>
              <a:t> features </a:t>
            </a:r>
            <a:r>
              <a:rPr lang="sv-SE" dirty="0" err="1">
                <a:solidFill>
                  <a:schemeClr val="tx1">
                    <a:lumMod val="75000"/>
                    <a:lumOff val="25000"/>
                  </a:schemeClr>
                </a:solidFill>
              </a:rPr>
              <a:t>you</a:t>
            </a:r>
            <a:r>
              <a:rPr lang="sv-SE" dirty="0">
                <a:solidFill>
                  <a:schemeClr val="tx1">
                    <a:lumMod val="75000"/>
                    <a:lumOff val="25000"/>
                  </a:schemeClr>
                </a:solidFill>
              </a:rPr>
              <a:t> </a:t>
            </a:r>
            <a:r>
              <a:rPr lang="sv-SE" dirty="0" err="1">
                <a:solidFill>
                  <a:schemeClr val="tx1">
                    <a:lumMod val="75000"/>
                    <a:lumOff val="25000"/>
                  </a:schemeClr>
                </a:solidFill>
              </a:rPr>
              <a:t>see</a:t>
            </a:r>
            <a:r>
              <a:rPr lang="sv-SE" dirty="0">
                <a:solidFill>
                  <a:schemeClr val="tx1">
                    <a:lumMod val="75000"/>
                    <a:lumOff val="25000"/>
                  </a:schemeClr>
                </a:solidFill>
              </a:rPr>
              <a:t> in the definitions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what</a:t>
            </a:r>
            <a:r>
              <a:rPr lang="sv-SE" dirty="0">
                <a:solidFill>
                  <a:schemeClr val="tx1">
                    <a:lumMod val="75000"/>
                    <a:lumOff val="25000"/>
                  </a:schemeClr>
                </a:solidFill>
              </a:rPr>
              <a:t> </a:t>
            </a:r>
            <a:r>
              <a:rPr lang="sv-SE" dirty="0" err="1">
                <a:solidFill>
                  <a:schemeClr val="tx1">
                    <a:lumMod val="75000"/>
                    <a:lumOff val="25000"/>
                  </a:schemeClr>
                </a:solidFill>
              </a:rPr>
              <a:t>constitutes</a:t>
            </a:r>
            <a:r>
              <a:rPr lang="sv-SE" dirty="0">
                <a:solidFill>
                  <a:schemeClr val="tx1">
                    <a:lumMod val="75000"/>
                    <a:lumOff val="25000"/>
                  </a:schemeClr>
                </a:solidFill>
              </a:rPr>
              <a:t> a </a:t>
            </a:r>
            <a:r>
              <a:rPr lang="sv-SE" dirty="0" err="1">
                <a:solidFill>
                  <a:schemeClr val="tx1">
                    <a:lumMod val="75000"/>
                    <a:lumOff val="25000"/>
                  </a:schemeClr>
                </a:solidFill>
              </a:rPr>
              <a:t>refugee</a:t>
            </a:r>
            <a:r>
              <a:rPr lang="sv-SE" dirty="0">
                <a:solidFill>
                  <a:schemeClr val="tx1">
                    <a:lumMod val="75000"/>
                    <a:lumOff val="25000"/>
                  </a:schemeClr>
                </a:solidFill>
              </a:rPr>
              <a:t> and </a:t>
            </a:r>
            <a:r>
              <a:rPr lang="sv-SE" dirty="0" err="1">
                <a:solidFill>
                  <a:schemeClr val="tx1">
                    <a:lumMod val="75000"/>
                    <a:lumOff val="25000"/>
                  </a:schemeClr>
                </a:solidFill>
              </a:rPr>
              <a:t>what</a:t>
            </a:r>
            <a:r>
              <a:rPr lang="sv-SE" dirty="0">
                <a:solidFill>
                  <a:schemeClr val="tx1">
                    <a:lumMod val="75000"/>
                    <a:lumOff val="25000"/>
                  </a:schemeClr>
                </a:solidFill>
              </a:rPr>
              <a:t> </a:t>
            </a:r>
            <a:r>
              <a:rPr lang="sv-SE" dirty="0" err="1">
                <a:solidFill>
                  <a:schemeClr val="tx1">
                    <a:lumMod val="75000"/>
                    <a:lumOff val="25000"/>
                  </a:schemeClr>
                </a:solidFill>
              </a:rPr>
              <a:t>constitutes</a:t>
            </a:r>
            <a:r>
              <a:rPr lang="sv-SE" dirty="0">
                <a:solidFill>
                  <a:schemeClr val="tx1">
                    <a:lumMod val="75000"/>
                    <a:lumOff val="25000"/>
                  </a:schemeClr>
                </a:solidFill>
              </a:rPr>
              <a:t> an </a:t>
            </a:r>
            <a:r>
              <a:rPr lang="sv-SE" dirty="0" err="1">
                <a:solidFill>
                  <a:schemeClr val="tx1">
                    <a:lumMod val="75000"/>
                    <a:lumOff val="25000"/>
                  </a:schemeClr>
                </a:solidFill>
              </a:rPr>
              <a:t>internally</a:t>
            </a:r>
            <a:r>
              <a:rPr lang="sv-SE" dirty="0">
                <a:solidFill>
                  <a:schemeClr val="tx1">
                    <a:lumMod val="75000"/>
                    <a:lumOff val="25000"/>
                  </a:schemeClr>
                </a:solidFill>
              </a:rPr>
              <a:t> </a:t>
            </a:r>
            <a:r>
              <a:rPr lang="sv-SE" dirty="0" err="1">
                <a:solidFill>
                  <a:schemeClr val="tx1">
                    <a:lumMod val="75000"/>
                    <a:lumOff val="25000"/>
                  </a:schemeClr>
                </a:solidFill>
              </a:rPr>
              <a:t>displaced</a:t>
            </a:r>
            <a:r>
              <a:rPr lang="sv-SE" dirty="0">
                <a:solidFill>
                  <a:schemeClr val="tx1">
                    <a:lumMod val="75000"/>
                    <a:lumOff val="25000"/>
                  </a:schemeClr>
                </a:solidFill>
              </a:rPr>
              <a:t> person?</a:t>
            </a:r>
          </a:p>
          <a:p>
            <a:endParaRPr lang="sv-SE" dirty="0">
              <a:solidFill>
                <a:schemeClr val="tx1">
                  <a:lumMod val="75000"/>
                  <a:lumOff val="25000"/>
                </a:schemeClr>
              </a:solidFill>
            </a:endParaRPr>
          </a:p>
          <a:p>
            <a:endParaRPr lang="sv-SE" dirty="0">
              <a:solidFill>
                <a:schemeClr val="tx1">
                  <a:lumMod val="75000"/>
                  <a:lumOff val="25000"/>
                </a:schemeClr>
              </a:solidFill>
            </a:endParaRPr>
          </a:p>
          <a:p>
            <a:endParaRPr lang="sv-SE" dirty="0">
              <a:solidFill>
                <a:schemeClr val="tx1">
                  <a:lumMod val="75000"/>
                  <a:lumOff val="25000"/>
                </a:schemeClr>
              </a:solidFill>
            </a:endParaRPr>
          </a:p>
          <a:p>
            <a:r>
              <a:rPr lang="sv-SE" dirty="0">
                <a:solidFill>
                  <a:schemeClr val="tx1">
                    <a:lumMod val="75000"/>
                    <a:lumOff val="25000"/>
                  </a:schemeClr>
                </a:solidFill>
              </a:rPr>
              <a:t>Do </a:t>
            </a:r>
            <a:r>
              <a:rPr lang="sv-SE" dirty="0" err="1">
                <a:solidFill>
                  <a:schemeClr val="tx1">
                    <a:lumMod val="75000"/>
                    <a:lumOff val="25000"/>
                  </a:schemeClr>
                </a:solidFill>
              </a:rPr>
              <a:t>you</a:t>
            </a:r>
            <a:r>
              <a:rPr lang="sv-SE" dirty="0">
                <a:solidFill>
                  <a:schemeClr val="tx1">
                    <a:lumMod val="75000"/>
                    <a:lumOff val="25000"/>
                  </a:schemeClr>
                </a:solidFill>
              </a:rPr>
              <a:t> </a:t>
            </a:r>
            <a:r>
              <a:rPr lang="sv-SE" dirty="0" err="1">
                <a:solidFill>
                  <a:schemeClr val="tx1">
                    <a:lumMod val="75000"/>
                    <a:lumOff val="25000"/>
                  </a:schemeClr>
                </a:solidFill>
              </a:rPr>
              <a:t>find</a:t>
            </a:r>
            <a:r>
              <a:rPr lang="sv-SE" dirty="0">
                <a:solidFill>
                  <a:schemeClr val="tx1">
                    <a:lumMod val="75000"/>
                    <a:lumOff val="25000"/>
                  </a:schemeClr>
                </a:solidFill>
              </a:rPr>
              <a:t> </a:t>
            </a:r>
            <a:r>
              <a:rPr lang="sv-SE" dirty="0" err="1">
                <a:solidFill>
                  <a:schemeClr val="tx1">
                    <a:lumMod val="75000"/>
                    <a:lumOff val="25000"/>
                  </a:schemeClr>
                </a:solidFill>
              </a:rPr>
              <a:t>any</a:t>
            </a:r>
            <a:r>
              <a:rPr lang="sv-SE" dirty="0">
                <a:solidFill>
                  <a:schemeClr val="tx1">
                    <a:lumMod val="75000"/>
                    <a:lumOff val="25000"/>
                  </a:schemeClr>
                </a:solidFill>
              </a:rPr>
              <a:t> </a:t>
            </a:r>
            <a:r>
              <a:rPr lang="sv-SE" dirty="0" err="1">
                <a:solidFill>
                  <a:schemeClr val="tx1">
                    <a:lumMod val="75000"/>
                    <a:lumOff val="25000"/>
                  </a:schemeClr>
                </a:solidFill>
              </a:rPr>
              <a:t>important</a:t>
            </a:r>
            <a:r>
              <a:rPr lang="sv-SE" dirty="0">
                <a:solidFill>
                  <a:schemeClr val="tx1">
                    <a:lumMod val="75000"/>
                    <a:lumOff val="25000"/>
                  </a:schemeClr>
                </a:solidFill>
              </a:rPr>
              <a:t> </a:t>
            </a:r>
            <a:r>
              <a:rPr lang="sv-SE" dirty="0" err="1">
                <a:solidFill>
                  <a:schemeClr val="tx1">
                    <a:lumMod val="75000"/>
                    <a:lumOff val="25000"/>
                  </a:schemeClr>
                </a:solidFill>
              </a:rPr>
              <a:t>differences</a:t>
            </a:r>
            <a:r>
              <a:rPr lang="sv-SE" dirty="0">
                <a:solidFill>
                  <a:schemeClr val="tx1">
                    <a:lumMod val="75000"/>
                    <a:lumOff val="25000"/>
                  </a:schemeClr>
                </a:solidFill>
              </a:rPr>
              <a:t> </a:t>
            </a:r>
            <a:r>
              <a:rPr lang="sv-SE" dirty="0" err="1">
                <a:solidFill>
                  <a:schemeClr val="tx1">
                    <a:lumMod val="75000"/>
                    <a:lumOff val="25000"/>
                  </a:schemeClr>
                </a:solidFill>
              </a:rPr>
              <a:t>between</a:t>
            </a:r>
            <a:r>
              <a:rPr lang="sv-SE" dirty="0">
                <a:solidFill>
                  <a:schemeClr val="tx1">
                    <a:lumMod val="75000"/>
                    <a:lumOff val="25000"/>
                  </a:schemeClr>
                </a:solidFill>
              </a:rPr>
              <a:t> the definitions? If so, </a:t>
            </a:r>
            <a:r>
              <a:rPr lang="sv-SE" dirty="0" err="1">
                <a:solidFill>
                  <a:schemeClr val="tx1">
                    <a:lumMod val="75000"/>
                    <a:lumOff val="25000"/>
                  </a:schemeClr>
                </a:solidFill>
              </a:rPr>
              <a:t>can</a:t>
            </a:r>
            <a:r>
              <a:rPr lang="sv-SE" dirty="0">
                <a:solidFill>
                  <a:schemeClr val="tx1">
                    <a:lumMod val="75000"/>
                    <a:lumOff val="25000"/>
                  </a:schemeClr>
                </a:solidFill>
              </a:rPr>
              <a:t> </a:t>
            </a:r>
            <a:r>
              <a:rPr lang="sv-SE" dirty="0" err="1">
                <a:solidFill>
                  <a:schemeClr val="tx1">
                    <a:lumMod val="75000"/>
                    <a:lumOff val="25000"/>
                  </a:schemeClr>
                </a:solidFill>
              </a:rPr>
              <a:t>you</a:t>
            </a:r>
            <a:r>
              <a:rPr lang="sv-SE" dirty="0">
                <a:solidFill>
                  <a:schemeClr val="tx1">
                    <a:lumMod val="75000"/>
                    <a:lumOff val="25000"/>
                  </a:schemeClr>
                </a:solidFill>
              </a:rPr>
              <a:t> </a:t>
            </a:r>
            <a:r>
              <a:rPr lang="sv-SE" dirty="0" err="1">
                <a:solidFill>
                  <a:schemeClr val="tx1">
                    <a:lumMod val="75000"/>
                    <a:lumOff val="25000"/>
                  </a:schemeClr>
                </a:solidFill>
              </a:rPr>
              <a:t>reflect</a:t>
            </a:r>
            <a:r>
              <a:rPr lang="sv-SE" dirty="0">
                <a:solidFill>
                  <a:schemeClr val="tx1">
                    <a:lumMod val="75000"/>
                    <a:lumOff val="25000"/>
                  </a:schemeClr>
                </a:solidFill>
              </a:rPr>
              <a:t> on </a:t>
            </a:r>
            <a:r>
              <a:rPr lang="sv-SE" dirty="0" err="1">
                <a:solidFill>
                  <a:schemeClr val="tx1">
                    <a:lumMod val="75000"/>
                    <a:lumOff val="25000"/>
                  </a:schemeClr>
                </a:solidFill>
              </a:rPr>
              <a:t>why</a:t>
            </a:r>
            <a:r>
              <a:rPr lang="sv-SE" dirty="0">
                <a:solidFill>
                  <a:schemeClr val="tx1">
                    <a:lumMod val="75000"/>
                    <a:lumOff val="25000"/>
                  </a:schemeClr>
                </a:solidFill>
              </a:rPr>
              <a:t> </a:t>
            </a:r>
            <a:r>
              <a:rPr lang="sv-SE" dirty="0" err="1">
                <a:solidFill>
                  <a:schemeClr val="tx1">
                    <a:lumMod val="75000"/>
                    <a:lumOff val="25000"/>
                  </a:schemeClr>
                </a:solidFill>
              </a:rPr>
              <a:t>these</a:t>
            </a:r>
            <a:r>
              <a:rPr lang="sv-SE" dirty="0">
                <a:solidFill>
                  <a:schemeClr val="tx1">
                    <a:lumMod val="75000"/>
                    <a:lumOff val="25000"/>
                  </a:schemeClr>
                </a:solidFill>
              </a:rPr>
              <a:t> </a:t>
            </a:r>
            <a:r>
              <a:rPr lang="sv-SE" dirty="0" err="1">
                <a:solidFill>
                  <a:schemeClr val="tx1">
                    <a:lumMod val="75000"/>
                    <a:lumOff val="25000"/>
                  </a:schemeClr>
                </a:solidFill>
              </a:rPr>
              <a:t>differences</a:t>
            </a:r>
            <a:r>
              <a:rPr lang="sv-SE" dirty="0">
                <a:solidFill>
                  <a:schemeClr val="tx1">
                    <a:lumMod val="75000"/>
                    <a:lumOff val="25000"/>
                  </a:schemeClr>
                </a:solidFill>
              </a:rPr>
              <a:t> </a:t>
            </a:r>
            <a:r>
              <a:rPr lang="sv-SE" dirty="0" err="1">
                <a:solidFill>
                  <a:schemeClr val="tx1">
                    <a:lumMod val="75000"/>
                    <a:lumOff val="25000"/>
                  </a:schemeClr>
                </a:solidFill>
              </a:rPr>
              <a:t>exist</a:t>
            </a:r>
            <a:r>
              <a:rPr lang="sv-SE" dirty="0">
                <a:solidFill>
                  <a:schemeClr val="tx1">
                    <a:lumMod val="75000"/>
                    <a:lumOff val="25000"/>
                  </a:schemeClr>
                </a:solidFill>
              </a:rPr>
              <a:t>? </a:t>
            </a:r>
          </a:p>
        </p:txBody>
      </p:sp>
    </p:spTree>
    <p:extLst>
      <p:ext uri="{BB962C8B-B14F-4D97-AF65-F5344CB8AC3E}">
        <p14:creationId xmlns:p14="http://schemas.microsoft.com/office/powerpoint/2010/main" val="154380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D50115A4-202C-49A4-A5CD-876507B5D635}"/>
              </a:ext>
            </a:extLst>
          </p:cNvPr>
          <p:cNvSpPr>
            <a:spLocks noGrp="1"/>
          </p:cNvSpPr>
          <p:nvPr>
            <p:ph type="sldNum" sz="quarter" idx="12"/>
          </p:nvPr>
        </p:nvSpPr>
        <p:spPr>
          <a:xfrm>
            <a:off x="10660853" y="6459785"/>
            <a:ext cx="1312025" cy="365125"/>
          </a:xfrm>
        </p:spPr>
        <p:txBody>
          <a:bodyPr/>
          <a:lstStyle/>
          <a:p>
            <a:r>
              <a:rPr lang="en-GB" dirty="0"/>
              <a:t>4</a:t>
            </a:r>
          </a:p>
        </p:txBody>
      </p:sp>
      <p:sp>
        <p:nvSpPr>
          <p:cNvPr id="6" name="Rubrik 1">
            <a:extLst>
              <a:ext uri="{FF2B5EF4-FFF2-40B4-BE49-F238E27FC236}">
                <a16:creationId xmlns:a16="http://schemas.microsoft.com/office/drawing/2014/main" id="{B8982149-6C5C-48C2-BE6C-F7660B5676CD}"/>
              </a:ext>
            </a:extLst>
          </p:cNvPr>
          <p:cNvSpPr>
            <a:spLocks noGrp="1"/>
          </p:cNvSpPr>
          <p:nvPr>
            <p:ph type="title"/>
          </p:nvPr>
        </p:nvSpPr>
        <p:spPr>
          <a:xfrm>
            <a:off x="1097280" y="286603"/>
            <a:ext cx="10058400" cy="1450757"/>
          </a:xfrm>
        </p:spPr>
        <p:txBody>
          <a:bodyPr>
            <a:normAutofit/>
          </a:bodyPr>
          <a:lstStyle/>
          <a:p>
            <a:r>
              <a:rPr lang="sv-SE" sz="3200" b="1" dirty="0"/>
              <a:t>2. </a:t>
            </a:r>
            <a:r>
              <a:rPr lang="sv-SE" sz="3200" b="1" dirty="0" err="1"/>
              <a:t>Causes</a:t>
            </a:r>
            <a:r>
              <a:rPr lang="sv-SE" sz="3200" b="1" dirty="0"/>
              <a:t>, </a:t>
            </a:r>
            <a:r>
              <a:rPr lang="sv-SE" sz="3200" b="1" dirty="0" err="1"/>
              <a:t>contexts</a:t>
            </a:r>
            <a:r>
              <a:rPr lang="sv-SE" sz="3200" b="1" dirty="0"/>
              <a:t> and </a:t>
            </a:r>
            <a:r>
              <a:rPr lang="sv-SE" sz="3200" b="1" dirty="0" err="1"/>
              <a:t>dynamics</a:t>
            </a:r>
            <a:r>
              <a:rPr lang="sv-SE" sz="3200" b="1" dirty="0"/>
              <a:t> of </a:t>
            </a:r>
            <a:r>
              <a:rPr lang="sv-SE" sz="3200" b="1" dirty="0" err="1"/>
              <a:t>mass</a:t>
            </a:r>
            <a:r>
              <a:rPr lang="sv-SE" sz="3200" b="1" dirty="0"/>
              <a:t> </a:t>
            </a:r>
            <a:r>
              <a:rPr lang="sv-SE" sz="3200" b="1" dirty="0" err="1"/>
              <a:t>displacement</a:t>
            </a:r>
            <a:br>
              <a:rPr lang="sv-SE" sz="4800" dirty="0"/>
            </a:br>
            <a:r>
              <a:rPr lang="sv-SE" sz="2400" dirty="0"/>
              <a:t>The </a:t>
            </a:r>
            <a:r>
              <a:rPr lang="sv-SE" sz="2400" dirty="0" err="1"/>
              <a:t>causes</a:t>
            </a:r>
            <a:r>
              <a:rPr lang="sv-SE" sz="2400" dirty="0"/>
              <a:t> </a:t>
            </a:r>
            <a:r>
              <a:rPr lang="sv-SE" sz="2400" dirty="0" err="1"/>
              <a:t>of</a:t>
            </a:r>
            <a:r>
              <a:rPr lang="sv-SE" sz="2400" dirty="0"/>
              <a:t> </a:t>
            </a:r>
            <a:r>
              <a:rPr lang="sv-SE" sz="2400" dirty="0" err="1"/>
              <a:t>mass</a:t>
            </a:r>
            <a:r>
              <a:rPr lang="sv-SE" sz="2400" dirty="0"/>
              <a:t> </a:t>
            </a:r>
            <a:r>
              <a:rPr lang="sv-SE" sz="2400" dirty="0" err="1"/>
              <a:t>displacement</a:t>
            </a:r>
            <a:r>
              <a:rPr lang="sv-SE" sz="2400" dirty="0"/>
              <a:t> </a:t>
            </a:r>
            <a:endParaRPr lang="sv-SE" dirty="0"/>
          </a:p>
        </p:txBody>
      </p:sp>
      <p:sp>
        <p:nvSpPr>
          <p:cNvPr id="7" name="Rektangel 6">
            <a:extLst>
              <a:ext uri="{FF2B5EF4-FFF2-40B4-BE49-F238E27FC236}">
                <a16:creationId xmlns:a16="http://schemas.microsoft.com/office/drawing/2014/main" id="{E1188085-8304-4C60-B52D-6EF370995566}"/>
              </a:ext>
            </a:extLst>
          </p:cNvPr>
          <p:cNvSpPr/>
          <p:nvPr/>
        </p:nvSpPr>
        <p:spPr>
          <a:xfrm>
            <a:off x="-1" y="0"/>
            <a:ext cx="324853" cy="68580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2. </a:t>
            </a:r>
            <a:r>
              <a:rPr lang="sv-SE" sz="1400" dirty="0" err="1"/>
              <a:t>Causes</a:t>
            </a:r>
            <a:r>
              <a:rPr lang="sv-SE" sz="1400" dirty="0"/>
              <a:t>, </a:t>
            </a:r>
            <a:r>
              <a:rPr lang="sv-SE" sz="1400" dirty="0" err="1"/>
              <a:t>contexts</a:t>
            </a:r>
            <a:r>
              <a:rPr lang="sv-SE" sz="1400" dirty="0"/>
              <a:t> and </a:t>
            </a:r>
            <a:r>
              <a:rPr lang="sv-SE" sz="1400" dirty="0" err="1"/>
              <a:t>dynamics</a:t>
            </a:r>
            <a:r>
              <a:rPr lang="sv-SE" sz="1400" dirty="0"/>
              <a:t> </a:t>
            </a:r>
            <a:r>
              <a:rPr lang="sv-SE" sz="1400" dirty="0" err="1"/>
              <a:t>of</a:t>
            </a:r>
            <a:r>
              <a:rPr lang="sv-SE" sz="1400" dirty="0"/>
              <a:t> </a:t>
            </a:r>
            <a:r>
              <a:rPr lang="sv-SE" sz="1400" dirty="0" err="1"/>
              <a:t>mass</a:t>
            </a:r>
            <a:r>
              <a:rPr lang="sv-SE" sz="1400" dirty="0"/>
              <a:t> </a:t>
            </a:r>
            <a:r>
              <a:rPr lang="sv-SE" sz="1400" dirty="0" err="1"/>
              <a:t>displacement</a:t>
            </a:r>
            <a:endParaRPr lang="sv-SE" sz="1400" dirty="0"/>
          </a:p>
        </p:txBody>
      </p:sp>
      <p:grpSp>
        <p:nvGrpSpPr>
          <p:cNvPr id="2" name="Group 1">
            <a:extLst>
              <a:ext uri="{FF2B5EF4-FFF2-40B4-BE49-F238E27FC236}">
                <a16:creationId xmlns:a16="http://schemas.microsoft.com/office/drawing/2014/main" id="{23DC3787-5434-7440-A033-E65662A7492D}"/>
              </a:ext>
            </a:extLst>
          </p:cNvPr>
          <p:cNvGrpSpPr/>
          <p:nvPr/>
        </p:nvGrpSpPr>
        <p:grpSpPr>
          <a:xfrm>
            <a:off x="1183758" y="2709535"/>
            <a:ext cx="2824716" cy="2354228"/>
            <a:chOff x="1183758" y="2709535"/>
            <a:chExt cx="2824716" cy="2354228"/>
          </a:xfrm>
        </p:grpSpPr>
        <p:pic>
          <p:nvPicPr>
            <p:cNvPr id="9" name="Bildobjekt 8">
              <a:extLst>
                <a:ext uri="{FF2B5EF4-FFF2-40B4-BE49-F238E27FC236}">
                  <a16:creationId xmlns:a16="http://schemas.microsoft.com/office/drawing/2014/main" id="{ED6A75AC-8E0D-4426-98ED-69361884C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858" y="2709535"/>
              <a:ext cx="2786616" cy="1857744"/>
            </a:xfrm>
            <a:prstGeom prst="rect">
              <a:avLst/>
            </a:prstGeom>
          </p:spPr>
        </p:pic>
        <p:sp>
          <p:nvSpPr>
            <p:cNvPr id="10" name="textruta 9">
              <a:extLst>
                <a:ext uri="{FF2B5EF4-FFF2-40B4-BE49-F238E27FC236}">
                  <a16:creationId xmlns:a16="http://schemas.microsoft.com/office/drawing/2014/main" id="{AD838E2A-CD41-43BF-A806-2BEE5BC46C24}"/>
                </a:ext>
              </a:extLst>
            </p:cNvPr>
            <p:cNvSpPr txBox="1"/>
            <p:nvPr/>
          </p:nvSpPr>
          <p:spPr>
            <a:xfrm>
              <a:off x="1183758" y="4602098"/>
              <a:ext cx="2824716" cy="461665"/>
            </a:xfrm>
            <a:prstGeom prst="rect">
              <a:avLst/>
            </a:prstGeom>
            <a:noFill/>
          </p:spPr>
          <p:txBody>
            <a:bodyPr wrap="square" rtlCol="0">
              <a:spAutoFit/>
            </a:bodyPr>
            <a:lstStyle/>
            <a:p>
              <a:r>
                <a:rPr lang="en-US" sz="1000" dirty="0">
                  <a:solidFill>
                    <a:schemeClr val="tx1">
                      <a:lumMod val="75000"/>
                      <a:lumOff val="25000"/>
                    </a:schemeClr>
                  </a:solidFill>
                </a:rPr>
                <a:t>Refugee camp in Idlib, Syria</a:t>
              </a:r>
            </a:p>
            <a:p>
              <a:r>
                <a:rPr lang="en-US" sz="700" dirty="0">
                  <a:solidFill>
                    <a:schemeClr val="tx1">
                      <a:lumMod val="75000"/>
                      <a:lumOff val="25000"/>
                    </a:schemeClr>
                  </a:solidFill>
                </a:rPr>
                <a:t>Photo credit: Ahmed </a:t>
              </a:r>
              <a:r>
                <a:rPr lang="en-US" sz="700" dirty="0" err="1">
                  <a:solidFill>
                    <a:schemeClr val="tx1">
                      <a:lumMod val="75000"/>
                      <a:lumOff val="25000"/>
                    </a:schemeClr>
                  </a:solidFill>
                </a:rPr>
                <a:t>Akacha</a:t>
              </a:r>
              <a:r>
                <a:rPr lang="en-US" sz="700" dirty="0">
                  <a:solidFill>
                    <a:schemeClr val="tx1">
                      <a:lumMod val="75000"/>
                      <a:lumOff val="25000"/>
                    </a:schemeClr>
                  </a:solidFill>
                </a:rPr>
                <a:t> (https://www.pexels.com/sv-se/foto/vag-solig-kvinna-smutsig-6918512/)</a:t>
              </a:r>
              <a:endParaRPr lang="en-US" sz="600" dirty="0">
                <a:solidFill>
                  <a:schemeClr val="tx1">
                    <a:lumMod val="75000"/>
                    <a:lumOff val="25000"/>
                  </a:schemeClr>
                </a:solidFill>
              </a:endParaRPr>
            </a:p>
          </p:txBody>
        </p:sp>
      </p:grpSp>
      <p:grpSp>
        <p:nvGrpSpPr>
          <p:cNvPr id="8" name="Group 7">
            <a:extLst>
              <a:ext uri="{FF2B5EF4-FFF2-40B4-BE49-F238E27FC236}">
                <a16:creationId xmlns:a16="http://schemas.microsoft.com/office/drawing/2014/main" id="{E379486E-2316-9D4D-9E74-846562D7C0D4}"/>
              </a:ext>
            </a:extLst>
          </p:cNvPr>
          <p:cNvGrpSpPr/>
          <p:nvPr/>
        </p:nvGrpSpPr>
        <p:grpSpPr>
          <a:xfrm>
            <a:off x="7802994" y="2709535"/>
            <a:ext cx="3364559" cy="2400394"/>
            <a:chOff x="7802994" y="2709535"/>
            <a:chExt cx="3364559" cy="2400394"/>
          </a:xfrm>
        </p:grpSpPr>
        <p:pic>
          <p:nvPicPr>
            <p:cNvPr id="12" name="Bildobjekt 11">
              <a:extLst>
                <a:ext uri="{FF2B5EF4-FFF2-40B4-BE49-F238E27FC236}">
                  <a16:creationId xmlns:a16="http://schemas.microsoft.com/office/drawing/2014/main" id="{775ED6B7-78A0-4275-894E-075E55CC97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2995" y="2709535"/>
              <a:ext cx="3364558" cy="1892564"/>
            </a:xfrm>
            <a:prstGeom prst="rect">
              <a:avLst/>
            </a:prstGeom>
          </p:spPr>
        </p:pic>
        <p:sp>
          <p:nvSpPr>
            <p:cNvPr id="13" name="textruta 12">
              <a:extLst>
                <a:ext uri="{FF2B5EF4-FFF2-40B4-BE49-F238E27FC236}">
                  <a16:creationId xmlns:a16="http://schemas.microsoft.com/office/drawing/2014/main" id="{2A84F78A-1766-42F9-8351-C7218F9C577F}"/>
                </a:ext>
              </a:extLst>
            </p:cNvPr>
            <p:cNvSpPr txBox="1"/>
            <p:nvPr/>
          </p:nvSpPr>
          <p:spPr>
            <a:xfrm>
              <a:off x="7802994" y="4602098"/>
              <a:ext cx="3364558" cy="507831"/>
            </a:xfrm>
            <a:prstGeom prst="rect">
              <a:avLst/>
            </a:prstGeom>
            <a:noFill/>
          </p:spPr>
          <p:txBody>
            <a:bodyPr wrap="square" rtlCol="0">
              <a:spAutoFit/>
            </a:bodyPr>
            <a:lstStyle/>
            <a:p>
              <a:r>
                <a:rPr lang="en-US" sz="1000" dirty="0">
                  <a:solidFill>
                    <a:schemeClr val="tx1">
                      <a:lumMod val="75000"/>
                      <a:lumOff val="25000"/>
                    </a:schemeClr>
                  </a:solidFill>
                </a:rPr>
                <a:t>Haiti was in 2010 subject to a massive earthquake which forced 1.5 millions Haitians to leave their homes </a:t>
              </a:r>
            </a:p>
            <a:p>
              <a:r>
                <a:rPr lang="en-US" sz="700" dirty="0">
                  <a:solidFill>
                    <a:schemeClr val="tx1">
                      <a:lumMod val="75000"/>
                      <a:lumOff val="25000"/>
                    </a:schemeClr>
                  </a:solidFill>
                </a:rPr>
                <a:t>Photo credit: Zach Vessels on </a:t>
              </a:r>
              <a:r>
                <a:rPr lang="en-US" sz="700" dirty="0" err="1">
                  <a:solidFill>
                    <a:schemeClr val="tx1">
                      <a:lumMod val="75000"/>
                      <a:lumOff val="25000"/>
                    </a:schemeClr>
                  </a:solidFill>
                </a:rPr>
                <a:t>Unsplash</a:t>
              </a:r>
              <a:r>
                <a:rPr lang="en-US" sz="700" dirty="0">
                  <a:solidFill>
                    <a:schemeClr val="tx1">
                      <a:lumMod val="75000"/>
                      <a:lumOff val="25000"/>
                    </a:schemeClr>
                  </a:solidFill>
                </a:rPr>
                <a:t> (https://unsplash.com/photos/fA29oQ0cpcY)</a:t>
              </a:r>
            </a:p>
          </p:txBody>
        </p:sp>
      </p:grpSp>
      <p:grpSp>
        <p:nvGrpSpPr>
          <p:cNvPr id="3" name="Group 2">
            <a:extLst>
              <a:ext uri="{FF2B5EF4-FFF2-40B4-BE49-F238E27FC236}">
                <a16:creationId xmlns:a16="http://schemas.microsoft.com/office/drawing/2014/main" id="{A5485F81-3EEC-1C41-B514-B15AB44A76AD}"/>
              </a:ext>
            </a:extLst>
          </p:cNvPr>
          <p:cNvGrpSpPr/>
          <p:nvPr/>
        </p:nvGrpSpPr>
        <p:grpSpPr>
          <a:xfrm>
            <a:off x="4416410" y="2709535"/>
            <a:ext cx="2882632" cy="2400394"/>
            <a:chOff x="4416410" y="2709535"/>
            <a:chExt cx="2882632" cy="2400394"/>
          </a:xfrm>
        </p:grpSpPr>
        <p:pic>
          <p:nvPicPr>
            <p:cNvPr id="5" name="Bildobjekt 4">
              <a:extLst>
                <a:ext uri="{FF2B5EF4-FFF2-40B4-BE49-F238E27FC236}">
                  <a16:creationId xmlns:a16="http://schemas.microsoft.com/office/drawing/2014/main" id="{543953F2-3E27-4118-8224-197A74EE16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2426" y="2709535"/>
              <a:ext cx="2786616" cy="1857744"/>
            </a:xfrm>
            <a:prstGeom prst="rect">
              <a:avLst/>
            </a:prstGeom>
          </p:spPr>
        </p:pic>
        <p:sp>
          <p:nvSpPr>
            <p:cNvPr id="15" name="textruta 14">
              <a:extLst>
                <a:ext uri="{FF2B5EF4-FFF2-40B4-BE49-F238E27FC236}">
                  <a16:creationId xmlns:a16="http://schemas.microsoft.com/office/drawing/2014/main" id="{6C669987-7458-47AA-A089-5C013C3B66C4}"/>
                </a:ext>
              </a:extLst>
            </p:cNvPr>
            <p:cNvSpPr txBox="1"/>
            <p:nvPr/>
          </p:nvSpPr>
          <p:spPr>
            <a:xfrm>
              <a:off x="4416410" y="4602098"/>
              <a:ext cx="2824716" cy="507831"/>
            </a:xfrm>
            <a:prstGeom prst="rect">
              <a:avLst/>
            </a:prstGeom>
            <a:noFill/>
          </p:spPr>
          <p:txBody>
            <a:bodyPr wrap="square" rtlCol="0">
              <a:spAutoFit/>
            </a:bodyPr>
            <a:lstStyle/>
            <a:p>
              <a:r>
                <a:rPr lang="en-US" sz="1000" dirty="0">
                  <a:solidFill>
                    <a:schemeClr val="tx1">
                      <a:lumMod val="75000"/>
                      <a:lumOff val="25000"/>
                    </a:schemeClr>
                  </a:solidFill>
                </a:rPr>
                <a:t>Bangladesh. </a:t>
              </a:r>
              <a:r>
                <a:rPr lang="en-US" sz="1000" dirty="0" err="1">
                  <a:solidFill>
                    <a:schemeClr val="tx1">
                      <a:lumMod val="75000"/>
                      <a:lumOff val="25000"/>
                    </a:schemeClr>
                  </a:solidFill>
                </a:rPr>
                <a:t>Kutupalong</a:t>
              </a:r>
              <a:r>
                <a:rPr lang="en-US" sz="1000" dirty="0">
                  <a:solidFill>
                    <a:schemeClr val="tx1">
                      <a:lumMod val="75000"/>
                      <a:lumOff val="25000"/>
                    </a:schemeClr>
                  </a:solidFill>
                </a:rPr>
                <a:t> camp for Rohingya refugees in Cox’s Bazar</a:t>
              </a:r>
              <a:endParaRPr lang="en-US" sz="900" dirty="0">
                <a:solidFill>
                  <a:schemeClr val="tx1">
                    <a:lumMod val="75000"/>
                    <a:lumOff val="25000"/>
                  </a:schemeClr>
                </a:solidFill>
              </a:endParaRPr>
            </a:p>
            <a:p>
              <a:r>
                <a:rPr lang="en-US" sz="700" dirty="0">
                  <a:solidFill>
                    <a:schemeClr val="tx1">
                      <a:lumMod val="75000"/>
                      <a:lumOff val="25000"/>
                    </a:schemeClr>
                  </a:solidFill>
                </a:rPr>
                <a:t>Photo credit:  © UNHCR Image - RF2228817  (UNHCR Refugees Media)</a:t>
              </a:r>
              <a:endParaRPr lang="en-US" sz="900" dirty="0">
                <a:solidFill>
                  <a:schemeClr val="tx1">
                    <a:lumMod val="75000"/>
                    <a:lumOff val="25000"/>
                  </a:schemeClr>
                </a:solidFill>
              </a:endParaRPr>
            </a:p>
          </p:txBody>
        </p:sp>
      </p:grpSp>
    </p:spTree>
    <p:extLst>
      <p:ext uri="{BB962C8B-B14F-4D97-AF65-F5344CB8AC3E}">
        <p14:creationId xmlns:p14="http://schemas.microsoft.com/office/powerpoint/2010/main" val="2400755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1C257923-E242-4E42-924E-7C0941081AB0}"/>
              </a:ext>
            </a:extLst>
          </p:cNvPr>
          <p:cNvSpPr>
            <a:spLocks noGrp="1"/>
          </p:cNvSpPr>
          <p:nvPr>
            <p:ph type="sldNum" sz="quarter" idx="12"/>
          </p:nvPr>
        </p:nvSpPr>
        <p:spPr>
          <a:xfrm>
            <a:off x="10670474" y="6440535"/>
            <a:ext cx="1312025" cy="365125"/>
          </a:xfrm>
        </p:spPr>
        <p:txBody>
          <a:bodyPr/>
          <a:lstStyle/>
          <a:p>
            <a:r>
              <a:rPr lang="en-GB" dirty="0"/>
              <a:t>5</a:t>
            </a:r>
          </a:p>
        </p:txBody>
      </p:sp>
      <p:pic>
        <p:nvPicPr>
          <p:cNvPr id="5" name="Bild 4" descr="Frågetecken med hel fyllning">
            <a:extLst>
              <a:ext uri="{FF2B5EF4-FFF2-40B4-BE49-F238E27FC236}">
                <a16:creationId xmlns:a16="http://schemas.microsoft.com/office/drawing/2014/main" id="{A94CD5D1-7271-4C35-8660-6E9D1145FE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6915" y="1982417"/>
            <a:ext cx="658756" cy="658756"/>
          </a:xfrm>
          <a:prstGeom prst="rect">
            <a:avLst/>
          </a:prstGeom>
        </p:spPr>
      </p:pic>
      <p:pic>
        <p:nvPicPr>
          <p:cNvPr id="6" name="Bild 5" descr="Frågetecken med hel fyllning">
            <a:extLst>
              <a:ext uri="{FF2B5EF4-FFF2-40B4-BE49-F238E27FC236}">
                <a16:creationId xmlns:a16="http://schemas.microsoft.com/office/drawing/2014/main" id="{2A809CEB-C8E6-4677-93A5-862E490A92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6915" y="3352775"/>
            <a:ext cx="658756" cy="658756"/>
          </a:xfrm>
          <a:prstGeom prst="rect">
            <a:avLst/>
          </a:prstGeom>
        </p:spPr>
      </p:pic>
      <p:sp>
        <p:nvSpPr>
          <p:cNvPr id="7" name="textruta 6">
            <a:extLst>
              <a:ext uri="{FF2B5EF4-FFF2-40B4-BE49-F238E27FC236}">
                <a16:creationId xmlns:a16="http://schemas.microsoft.com/office/drawing/2014/main" id="{F539A00D-4620-4BE8-BF6A-9452581A0566}"/>
              </a:ext>
            </a:extLst>
          </p:cNvPr>
          <p:cNvSpPr txBox="1"/>
          <p:nvPr/>
        </p:nvSpPr>
        <p:spPr>
          <a:xfrm>
            <a:off x="2255786" y="2095313"/>
            <a:ext cx="8852262" cy="3416320"/>
          </a:xfrm>
          <a:prstGeom prst="rect">
            <a:avLst/>
          </a:prstGeom>
          <a:noFill/>
        </p:spPr>
        <p:txBody>
          <a:bodyPr wrap="square" rtlCol="0">
            <a:spAutoFit/>
          </a:bodyPr>
          <a:lstStyle/>
          <a:p>
            <a:r>
              <a:rPr lang="sv-SE" dirty="0" err="1">
                <a:solidFill>
                  <a:schemeClr val="tx1">
                    <a:lumMod val="75000"/>
                    <a:lumOff val="25000"/>
                  </a:schemeClr>
                </a:solidFill>
              </a:rPr>
              <a:t>What</a:t>
            </a:r>
            <a:r>
              <a:rPr lang="sv-SE" dirty="0">
                <a:solidFill>
                  <a:schemeClr val="tx1">
                    <a:lumMod val="75000"/>
                    <a:lumOff val="25000"/>
                  </a:schemeClr>
                </a:solidFill>
              </a:rPr>
              <a:t> </a:t>
            </a:r>
            <a:r>
              <a:rPr lang="sv-SE" dirty="0" err="1">
                <a:solidFill>
                  <a:schemeClr val="tx1">
                    <a:lumMod val="75000"/>
                    <a:lumOff val="25000"/>
                  </a:schemeClr>
                </a:solidFill>
              </a:rPr>
              <a:t>reasons</a:t>
            </a:r>
            <a:r>
              <a:rPr lang="sv-SE" dirty="0">
                <a:solidFill>
                  <a:schemeClr val="tx1">
                    <a:lumMod val="75000"/>
                    <a:lumOff val="25000"/>
                  </a:schemeClr>
                </a:solidFill>
              </a:rPr>
              <a:t> for </a:t>
            </a:r>
            <a:r>
              <a:rPr lang="sv-SE" dirty="0" err="1">
                <a:solidFill>
                  <a:schemeClr val="tx1">
                    <a:lumMod val="75000"/>
                    <a:lumOff val="25000"/>
                  </a:schemeClr>
                </a:solidFill>
              </a:rPr>
              <a:t>displacement</a:t>
            </a:r>
            <a:r>
              <a:rPr lang="sv-SE" dirty="0">
                <a:solidFill>
                  <a:schemeClr val="tx1">
                    <a:lumMod val="75000"/>
                    <a:lumOff val="25000"/>
                  </a:schemeClr>
                </a:solidFill>
              </a:rPr>
              <a:t> </a:t>
            </a:r>
            <a:r>
              <a:rPr lang="sv-SE" dirty="0" err="1">
                <a:solidFill>
                  <a:schemeClr val="tx1">
                    <a:lumMod val="75000"/>
                    <a:lumOff val="25000"/>
                  </a:schemeClr>
                </a:solidFill>
              </a:rPr>
              <a:t>can</a:t>
            </a:r>
            <a:r>
              <a:rPr lang="sv-SE" dirty="0">
                <a:solidFill>
                  <a:schemeClr val="tx1">
                    <a:lumMod val="75000"/>
                    <a:lumOff val="25000"/>
                  </a:schemeClr>
                </a:solidFill>
              </a:rPr>
              <a:t> </a:t>
            </a:r>
            <a:r>
              <a:rPr lang="sv-SE" dirty="0" err="1">
                <a:solidFill>
                  <a:schemeClr val="tx1">
                    <a:lumMod val="75000"/>
                    <a:lumOff val="25000"/>
                  </a:schemeClr>
                </a:solidFill>
              </a:rPr>
              <a:t>you</a:t>
            </a:r>
            <a:r>
              <a:rPr lang="sv-SE" dirty="0">
                <a:solidFill>
                  <a:schemeClr val="tx1">
                    <a:lumMod val="75000"/>
                    <a:lumOff val="25000"/>
                  </a:schemeClr>
                </a:solidFill>
              </a:rPr>
              <a:t> </a:t>
            </a:r>
            <a:r>
              <a:rPr lang="sv-SE" dirty="0" err="1">
                <a:solidFill>
                  <a:schemeClr val="tx1">
                    <a:lumMod val="75000"/>
                    <a:lumOff val="25000"/>
                  </a:schemeClr>
                </a:solidFill>
              </a:rPr>
              <a:t>discern</a:t>
            </a:r>
            <a:r>
              <a:rPr lang="sv-SE" dirty="0">
                <a:solidFill>
                  <a:schemeClr val="tx1">
                    <a:lumMod val="75000"/>
                    <a:lumOff val="25000"/>
                  </a:schemeClr>
                </a:solidFill>
              </a:rPr>
              <a:t> in the </a:t>
            </a:r>
            <a:r>
              <a:rPr lang="sv-SE" dirty="0" err="1">
                <a:solidFill>
                  <a:schemeClr val="tx1">
                    <a:lumMod val="75000"/>
                    <a:lumOff val="25000"/>
                  </a:schemeClr>
                </a:solidFill>
              </a:rPr>
              <a:t>examples</a:t>
            </a:r>
            <a:r>
              <a:rPr lang="sv-SE" dirty="0">
                <a:solidFill>
                  <a:schemeClr val="tx1">
                    <a:lumMod val="75000"/>
                    <a:lumOff val="25000"/>
                  </a:schemeClr>
                </a:solidFill>
              </a:rPr>
              <a:t> </a:t>
            </a:r>
            <a:r>
              <a:rPr lang="sv-SE" dirty="0" err="1">
                <a:solidFill>
                  <a:schemeClr val="tx1">
                    <a:lumMod val="75000"/>
                    <a:lumOff val="25000"/>
                  </a:schemeClr>
                </a:solidFill>
              </a:rPr>
              <a:t>presented</a:t>
            </a:r>
            <a:r>
              <a:rPr lang="sv-SE" dirty="0">
                <a:solidFill>
                  <a:schemeClr val="tx1">
                    <a:lumMod val="75000"/>
                    <a:lumOff val="25000"/>
                  </a:schemeClr>
                </a:solidFill>
              </a:rPr>
              <a:t> on the </a:t>
            </a:r>
            <a:r>
              <a:rPr lang="sv-SE" dirty="0" err="1">
                <a:solidFill>
                  <a:schemeClr val="tx1">
                    <a:lumMod val="75000"/>
                    <a:lumOff val="25000"/>
                  </a:schemeClr>
                </a:solidFill>
              </a:rPr>
              <a:t>previous</a:t>
            </a:r>
            <a:r>
              <a:rPr lang="sv-SE" dirty="0">
                <a:solidFill>
                  <a:schemeClr val="tx1">
                    <a:lumMod val="75000"/>
                    <a:lumOff val="25000"/>
                  </a:schemeClr>
                </a:solidFill>
              </a:rPr>
              <a:t> </a:t>
            </a:r>
            <a:r>
              <a:rPr lang="sv-SE" dirty="0" err="1">
                <a:solidFill>
                  <a:schemeClr val="tx1">
                    <a:lumMod val="75000"/>
                    <a:lumOff val="25000"/>
                  </a:schemeClr>
                </a:solidFill>
              </a:rPr>
              <a:t>slide</a:t>
            </a:r>
            <a:r>
              <a:rPr lang="sv-SE" dirty="0">
                <a:solidFill>
                  <a:schemeClr val="tx1">
                    <a:lumMod val="75000"/>
                    <a:lumOff val="25000"/>
                  </a:schemeClr>
                </a:solidFill>
              </a:rPr>
              <a:t>?</a:t>
            </a:r>
          </a:p>
          <a:p>
            <a:endParaRPr lang="sv-SE" dirty="0">
              <a:solidFill>
                <a:schemeClr val="tx1">
                  <a:lumMod val="75000"/>
                  <a:lumOff val="25000"/>
                </a:schemeClr>
              </a:solidFill>
            </a:endParaRPr>
          </a:p>
          <a:p>
            <a:endParaRPr lang="sv-SE" dirty="0">
              <a:solidFill>
                <a:schemeClr val="tx1">
                  <a:lumMod val="75000"/>
                  <a:lumOff val="25000"/>
                </a:schemeClr>
              </a:solidFill>
            </a:endParaRPr>
          </a:p>
          <a:p>
            <a:endParaRPr lang="sv-SE" dirty="0">
              <a:solidFill>
                <a:schemeClr val="tx1">
                  <a:lumMod val="75000"/>
                  <a:lumOff val="25000"/>
                </a:schemeClr>
              </a:solidFill>
            </a:endParaRPr>
          </a:p>
          <a:p>
            <a:r>
              <a:rPr lang="sv-SE" dirty="0" err="1">
                <a:solidFill>
                  <a:schemeClr val="tx1">
                    <a:lumMod val="75000"/>
                    <a:lumOff val="25000"/>
                  </a:schemeClr>
                </a:solidFill>
              </a:rPr>
              <a:t>What</a:t>
            </a:r>
            <a:r>
              <a:rPr lang="sv-SE" dirty="0">
                <a:solidFill>
                  <a:schemeClr val="tx1">
                    <a:lumMod val="75000"/>
                    <a:lumOff val="25000"/>
                  </a:schemeClr>
                </a:solidFill>
              </a:rPr>
              <a:t> do </a:t>
            </a:r>
            <a:r>
              <a:rPr lang="sv-SE" dirty="0" err="1">
                <a:solidFill>
                  <a:schemeClr val="tx1">
                    <a:lumMod val="75000"/>
                    <a:lumOff val="25000"/>
                  </a:schemeClr>
                </a:solidFill>
              </a:rPr>
              <a:t>these</a:t>
            </a:r>
            <a:r>
              <a:rPr lang="sv-SE" dirty="0">
                <a:solidFill>
                  <a:schemeClr val="tx1">
                    <a:lumMod val="75000"/>
                    <a:lumOff val="25000"/>
                  </a:schemeClr>
                </a:solidFill>
              </a:rPr>
              <a:t> </a:t>
            </a:r>
            <a:r>
              <a:rPr lang="sv-SE" dirty="0" err="1">
                <a:solidFill>
                  <a:schemeClr val="tx1">
                    <a:lumMod val="75000"/>
                    <a:lumOff val="25000"/>
                  </a:schemeClr>
                </a:solidFill>
              </a:rPr>
              <a:t>displaced</a:t>
            </a:r>
            <a:r>
              <a:rPr lang="sv-SE" dirty="0">
                <a:solidFill>
                  <a:schemeClr val="tx1">
                    <a:lumMod val="75000"/>
                    <a:lumOff val="25000"/>
                  </a:schemeClr>
                </a:solidFill>
              </a:rPr>
              <a:t> populations </a:t>
            </a:r>
            <a:r>
              <a:rPr lang="sv-SE" dirty="0" err="1">
                <a:solidFill>
                  <a:schemeClr val="tx1">
                    <a:lumMod val="75000"/>
                    <a:lumOff val="25000"/>
                  </a:schemeClr>
                </a:solidFill>
              </a:rPr>
              <a:t>have</a:t>
            </a:r>
            <a:r>
              <a:rPr lang="sv-SE" dirty="0">
                <a:solidFill>
                  <a:schemeClr val="tx1">
                    <a:lumMod val="75000"/>
                    <a:lumOff val="25000"/>
                  </a:schemeClr>
                </a:solidFill>
              </a:rPr>
              <a:t> in common? And </a:t>
            </a:r>
            <a:r>
              <a:rPr lang="sv-SE" dirty="0" err="1">
                <a:solidFill>
                  <a:schemeClr val="tx1">
                    <a:lumMod val="75000"/>
                    <a:lumOff val="25000"/>
                  </a:schemeClr>
                </a:solidFill>
              </a:rPr>
              <a:t>what</a:t>
            </a:r>
            <a:r>
              <a:rPr lang="sv-SE" dirty="0">
                <a:solidFill>
                  <a:schemeClr val="tx1">
                    <a:lumMod val="75000"/>
                    <a:lumOff val="25000"/>
                  </a:schemeClr>
                </a:solidFill>
              </a:rPr>
              <a:t> </a:t>
            </a:r>
            <a:r>
              <a:rPr lang="sv-SE" dirty="0" err="1">
                <a:solidFill>
                  <a:schemeClr val="tx1">
                    <a:lumMod val="75000"/>
                    <a:lumOff val="25000"/>
                  </a:schemeClr>
                </a:solidFill>
              </a:rPr>
              <a:t>differentiates</a:t>
            </a:r>
            <a:r>
              <a:rPr lang="sv-SE" dirty="0">
                <a:solidFill>
                  <a:schemeClr val="tx1">
                    <a:lumMod val="75000"/>
                    <a:lumOff val="25000"/>
                  </a:schemeClr>
                </a:solidFill>
              </a:rPr>
              <a:t> </a:t>
            </a:r>
            <a:r>
              <a:rPr lang="sv-SE" dirty="0" err="1">
                <a:solidFill>
                  <a:schemeClr val="tx1">
                    <a:lumMod val="75000"/>
                    <a:lumOff val="25000"/>
                  </a:schemeClr>
                </a:solidFill>
              </a:rPr>
              <a:t>them</a:t>
            </a:r>
            <a:r>
              <a:rPr lang="sv-SE" dirty="0">
                <a:solidFill>
                  <a:schemeClr val="tx1">
                    <a:lumMod val="75000"/>
                    <a:lumOff val="25000"/>
                  </a:schemeClr>
                </a:solidFill>
              </a:rPr>
              <a:t> from </a:t>
            </a:r>
            <a:r>
              <a:rPr lang="sv-SE" dirty="0" err="1">
                <a:solidFill>
                  <a:schemeClr val="tx1">
                    <a:lumMod val="75000"/>
                    <a:lumOff val="25000"/>
                  </a:schemeClr>
                </a:solidFill>
              </a:rPr>
              <a:t>each</a:t>
            </a:r>
            <a:r>
              <a:rPr lang="sv-SE" dirty="0">
                <a:solidFill>
                  <a:schemeClr val="tx1">
                    <a:lumMod val="75000"/>
                    <a:lumOff val="25000"/>
                  </a:schemeClr>
                </a:solidFill>
              </a:rPr>
              <a:t> </a:t>
            </a:r>
            <a:r>
              <a:rPr lang="sv-SE" dirty="0" err="1">
                <a:solidFill>
                  <a:schemeClr val="tx1">
                    <a:lumMod val="75000"/>
                    <a:lumOff val="25000"/>
                  </a:schemeClr>
                </a:solidFill>
              </a:rPr>
              <a:t>other</a:t>
            </a:r>
            <a:r>
              <a:rPr lang="sv-SE" dirty="0">
                <a:solidFill>
                  <a:schemeClr val="tx1">
                    <a:lumMod val="75000"/>
                    <a:lumOff val="25000"/>
                  </a:schemeClr>
                </a:solidFill>
              </a:rPr>
              <a:t>?</a:t>
            </a:r>
          </a:p>
          <a:p>
            <a:endParaRPr lang="sv-SE" dirty="0">
              <a:solidFill>
                <a:schemeClr val="tx1">
                  <a:lumMod val="75000"/>
                  <a:lumOff val="25000"/>
                </a:schemeClr>
              </a:solidFill>
            </a:endParaRPr>
          </a:p>
          <a:p>
            <a:endParaRPr lang="sv-SE" dirty="0">
              <a:solidFill>
                <a:schemeClr val="tx1">
                  <a:lumMod val="75000"/>
                  <a:lumOff val="25000"/>
                </a:schemeClr>
              </a:solidFill>
            </a:endParaRPr>
          </a:p>
          <a:p>
            <a:endParaRPr lang="sv-SE" dirty="0">
              <a:solidFill>
                <a:schemeClr val="tx1">
                  <a:lumMod val="75000"/>
                  <a:lumOff val="25000"/>
                </a:schemeClr>
              </a:solidFill>
            </a:endParaRPr>
          </a:p>
          <a:p>
            <a:r>
              <a:rPr lang="sv-SE" dirty="0" err="1">
                <a:solidFill>
                  <a:schemeClr val="tx1">
                    <a:lumMod val="75000"/>
                    <a:lumOff val="25000"/>
                  </a:schemeClr>
                </a:solidFill>
              </a:rPr>
              <a:t>Can</a:t>
            </a:r>
            <a:r>
              <a:rPr lang="sv-SE" dirty="0">
                <a:solidFill>
                  <a:schemeClr val="tx1">
                    <a:lumMod val="75000"/>
                    <a:lumOff val="25000"/>
                  </a:schemeClr>
                </a:solidFill>
              </a:rPr>
              <a:t> </a:t>
            </a:r>
            <a:r>
              <a:rPr lang="sv-SE" dirty="0" err="1">
                <a:solidFill>
                  <a:schemeClr val="tx1">
                    <a:lumMod val="75000"/>
                    <a:lumOff val="25000"/>
                  </a:schemeClr>
                </a:solidFill>
              </a:rPr>
              <a:t>you</a:t>
            </a:r>
            <a:r>
              <a:rPr lang="sv-SE" dirty="0">
                <a:solidFill>
                  <a:schemeClr val="tx1">
                    <a:lumMod val="75000"/>
                    <a:lumOff val="25000"/>
                  </a:schemeClr>
                </a:solidFill>
              </a:rPr>
              <a:t> </a:t>
            </a:r>
            <a:r>
              <a:rPr lang="sv-SE" dirty="0" err="1">
                <a:solidFill>
                  <a:schemeClr val="tx1">
                    <a:lumMod val="75000"/>
                    <a:lumOff val="25000"/>
                  </a:schemeClr>
                </a:solidFill>
              </a:rPr>
              <a:t>reflect</a:t>
            </a:r>
            <a:r>
              <a:rPr lang="sv-SE" dirty="0">
                <a:solidFill>
                  <a:schemeClr val="tx1">
                    <a:lumMod val="75000"/>
                    <a:lumOff val="25000"/>
                  </a:schemeClr>
                </a:solidFill>
              </a:rPr>
              <a:t> on the </a:t>
            </a:r>
            <a:r>
              <a:rPr lang="sv-SE" dirty="0" err="1">
                <a:solidFill>
                  <a:schemeClr val="tx1">
                    <a:lumMod val="75000"/>
                    <a:lumOff val="25000"/>
                  </a:schemeClr>
                </a:solidFill>
              </a:rPr>
              <a:t>various</a:t>
            </a:r>
            <a:r>
              <a:rPr lang="sv-SE" dirty="0">
                <a:solidFill>
                  <a:schemeClr val="tx1">
                    <a:lumMod val="75000"/>
                    <a:lumOff val="25000"/>
                  </a:schemeClr>
                </a:solidFill>
              </a:rPr>
              <a:t> </a:t>
            </a:r>
            <a:r>
              <a:rPr lang="sv-SE" dirty="0" err="1">
                <a:solidFill>
                  <a:schemeClr val="tx1">
                    <a:lumMod val="75000"/>
                    <a:lumOff val="25000"/>
                  </a:schemeClr>
                </a:solidFill>
              </a:rPr>
              <a:t>needs</a:t>
            </a:r>
            <a:r>
              <a:rPr lang="sv-SE" dirty="0">
                <a:solidFill>
                  <a:schemeClr val="tx1">
                    <a:lumMod val="75000"/>
                    <a:lumOff val="25000"/>
                  </a:schemeClr>
                </a:solidFill>
              </a:rPr>
              <a:t> and </a:t>
            </a:r>
            <a:r>
              <a:rPr lang="sv-SE" dirty="0" err="1">
                <a:solidFill>
                  <a:schemeClr val="tx1">
                    <a:lumMod val="75000"/>
                    <a:lumOff val="25000"/>
                  </a:schemeClr>
                </a:solidFill>
              </a:rPr>
              <a:t>capacities</a:t>
            </a:r>
            <a:r>
              <a:rPr lang="sv-SE" dirty="0">
                <a:solidFill>
                  <a:schemeClr val="tx1">
                    <a:lumMod val="75000"/>
                    <a:lumOff val="25000"/>
                  </a:schemeClr>
                </a:solidFill>
              </a:rPr>
              <a:t>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these</a:t>
            </a:r>
            <a:r>
              <a:rPr lang="sv-SE" dirty="0">
                <a:solidFill>
                  <a:schemeClr val="tx1">
                    <a:lumMod val="75000"/>
                    <a:lumOff val="25000"/>
                  </a:schemeClr>
                </a:solidFill>
              </a:rPr>
              <a:t> </a:t>
            </a:r>
            <a:r>
              <a:rPr lang="sv-SE" dirty="0" err="1">
                <a:solidFill>
                  <a:schemeClr val="tx1">
                    <a:lumMod val="75000"/>
                    <a:lumOff val="25000"/>
                  </a:schemeClr>
                </a:solidFill>
              </a:rPr>
              <a:t>displaced</a:t>
            </a:r>
            <a:r>
              <a:rPr lang="sv-SE" dirty="0">
                <a:solidFill>
                  <a:schemeClr val="tx1">
                    <a:lumMod val="75000"/>
                    <a:lumOff val="25000"/>
                  </a:schemeClr>
                </a:solidFill>
              </a:rPr>
              <a:t> persons? </a:t>
            </a:r>
            <a:r>
              <a:rPr lang="sv-SE" dirty="0" err="1">
                <a:solidFill>
                  <a:schemeClr val="tx1">
                    <a:lumMod val="75000"/>
                    <a:lumOff val="25000"/>
                  </a:schemeClr>
                </a:solidFill>
              </a:rPr>
              <a:t>What</a:t>
            </a:r>
            <a:r>
              <a:rPr lang="sv-SE" dirty="0">
                <a:solidFill>
                  <a:schemeClr val="tx1">
                    <a:lumMod val="75000"/>
                    <a:lumOff val="25000"/>
                  </a:schemeClr>
                </a:solidFill>
              </a:rPr>
              <a:t> </a:t>
            </a:r>
            <a:r>
              <a:rPr lang="sv-SE" dirty="0" err="1">
                <a:solidFill>
                  <a:schemeClr val="tx1">
                    <a:lumMod val="75000"/>
                    <a:lumOff val="25000"/>
                  </a:schemeClr>
                </a:solidFill>
              </a:rPr>
              <a:t>factors</a:t>
            </a:r>
            <a:r>
              <a:rPr lang="sv-SE" dirty="0">
                <a:solidFill>
                  <a:schemeClr val="tx1">
                    <a:lumMod val="75000"/>
                    <a:lumOff val="25000"/>
                  </a:schemeClr>
                </a:solidFill>
              </a:rPr>
              <a:t> </a:t>
            </a:r>
            <a:r>
              <a:rPr lang="sv-SE" dirty="0" err="1">
                <a:solidFill>
                  <a:schemeClr val="tx1">
                    <a:lumMod val="75000"/>
                    <a:lumOff val="25000"/>
                  </a:schemeClr>
                </a:solidFill>
              </a:rPr>
              <a:t>influence</a:t>
            </a:r>
            <a:r>
              <a:rPr lang="sv-SE" dirty="0">
                <a:solidFill>
                  <a:schemeClr val="tx1">
                    <a:lumMod val="75000"/>
                    <a:lumOff val="25000"/>
                  </a:schemeClr>
                </a:solidFill>
              </a:rPr>
              <a:t> </a:t>
            </a:r>
            <a:r>
              <a:rPr lang="sv-SE" dirty="0" err="1">
                <a:solidFill>
                  <a:schemeClr val="tx1">
                    <a:lumMod val="75000"/>
                    <a:lumOff val="25000"/>
                  </a:schemeClr>
                </a:solidFill>
              </a:rPr>
              <a:t>their</a:t>
            </a:r>
            <a:r>
              <a:rPr lang="sv-SE" dirty="0">
                <a:solidFill>
                  <a:schemeClr val="tx1">
                    <a:lumMod val="75000"/>
                    <a:lumOff val="25000"/>
                  </a:schemeClr>
                </a:solidFill>
              </a:rPr>
              <a:t> </a:t>
            </a:r>
            <a:r>
              <a:rPr lang="sv-SE" dirty="0" err="1">
                <a:solidFill>
                  <a:schemeClr val="tx1">
                    <a:lumMod val="75000"/>
                    <a:lumOff val="25000"/>
                  </a:schemeClr>
                </a:solidFill>
              </a:rPr>
              <a:t>capacities</a:t>
            </a:r>
            <a:r>
              <a:rPr lang="sv-SE" dirty="0">
                <a:solidFill>
                  <a:schemeClr val="tx1">
                    <a:lumMod val="75000"/>
                    <a:lumOff val="25000"/>
                  </a:schemeClr>
                </a:solidFill>
              </a:rPr>
              <a:t>? </a:t>
            </a:r>
          </a:p>
        </p:txBody>
      </p:sp>
      <p:pic>
        <p:nvPicPr>
          <p:cNvPr id="9" name="Bild 8" descr="Frågetecken med hel fyllning">
            <a:extLst>
              <a:ext uri="{FF2B5EF4-FFF2-40B4-BE49-F238E27FC236}">
                <a16:creationId xmlns:a16="http://schemas.microsoft.com/office/drawing/2014/main" id="{5BF21C9E-AC8B-4DEE-A0F1-0C4BC43A28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6915" y="4677020"/>
            <a:ext cx="658756" cy="658756"/>
          </a:xfrm>
          <a:prstGeom prst="rect">
            <a:avLst/>
          </a:prstGeom>
        </p:spPr>
      </p:pic>
      <p:sp>
        <p:nvSpPr>
          <p:cNvPr id="11" name="Rubrik 1">
            <a:extLst>
              <a:ext uri="{FF2B5EF4-FFF2-40B4-BE49-F238E27FC236}">
                <a16:creationId xmlns:a16="http://schemas.microsoft.com/office/drawing/2014/main" id="{248294EF-9F45-4F46-85BD-C36339DFDAA0}"/>
              </a:ext>
            </a:extLst>
          </p:cNvPr>
          <p:cNvSpPr>
            <a:spLocks noGrp="1"/>
          </p:cNvSpPr>
          <p:nvPr>
            <p:ph type="title"/>
          </p:nvPr>
        </p:nvSpPr>
        <p:spPr>
          <a:xfrm>
            <a:off x="1097280" y="286603"/>
            <a:ext cx="10058400" cy="1450757"/>
          </a:xfrm>
        </p:spPr>
        <p:txBody>
          <a:bodyPr>
            <a:normAutofit/>
          </a:bodyPr>
          <a:lstStyle/>
          <a:p>
            <a:pPr marL="533400" indent="-533400"/>
            <a:r>
              <a:rPr lang="sv-SE" sz="3200" b="1" dirty="0"/>
              <a:t>2.	</a:t>
            </a:r>
            <a:r>
              <a:rPr lang="sv-SE" sz="3200" b="1" dirty="0" err="1"/>
              <a:t>Causes</a:t>
            </a:r>
            <a:r>
              <a:rPr lang="sv-SE" sz="3200" b="1" dirty="0"/>
              <a:t>, </a:t>
            </a:r>
            <a:r>
              <a:rPr lang="sv-SE" sz="3200" b="1" dirty="0" err="1"/>
              <a:t>contexts</a:t>
            </a:r>
            <a:r>
              <a:rPr lang="sv-SE" sz="3200" b="1" dirty="0"/>
              <a:t> and </a:t>
            </a:r>
            <a:r>
              <a:rPr lang="sv-SE" sz="3200" b="1" dirty="0" err="1"/>
              <a:t>dynamics</a:t>
            </a:r>
            <a:r>
              <a:rPr lang="sv-SE" sz="3200" b="1" dirty="0"/>
              <a:t> of </a:t>
            </a:r>
            <a:r>
              <a:rPr lang="sv-SE" sz="3200" b="1" dirty="0" err="1"/>
              <a:t>mass</a:t>
            </a:r>
            <a:r>
              <a:rPr lang="sv-SE" sz="3200" b="1" dirty="0"/>
              <a:t> </a:t>
            </a:r>
            <a:r>
              <a:rPr lang="sv-SE" sz="3200" b="1" dirty="0" err="1"/>
              <a:t>displacement</a:t>
            </a:r>
            <a:br>
              <a:rPr lang="sv-SE" sz="4800" dirty="0"/>
            </a:br>
            <a:r>
              <a:rPr lang="sv-SE" sz="2000" dirty="0" err="1"/>
              <a:t>Questions</a:t>
            </a:r>
            <a:r>
              <a:rPr lang="sv-SE" sz="2000" dirty="0"/>
              <a:t> for </a:t>
            </a:r>
            <a:r>
              <a:rPr lang="sv-SE" sz="2000" dirty="0" err="1"/>
              <a:t>reflection</a:t>
            </a:r>
            <a:r>
              <a:rPr lang="sv-SE" sz="2000" dirty="0"/>
              <a:t> </a:t>
            </a:r>
            <a:endParaRPr lang="sv-SE" dirty="0"/>
          </a:p>
        </p:txBody>
      </p:sp>
      <p:sp>
        <p:nvSpPr>
          <p:cNvPr id="12" name="Rektangel 11">
            <a:extLst>
              <a:ext uri="{FF2B5EF4-FFF2-40B4-BE49-F238E27FC236}">
                <a16:creationId xmlns:a16="http://schemas.microsoft.com/office/drawing/2014/main" id="{E9953B7F-08CA-40BC-A56D-CFF5E378EBC2}"/>
              </a:ext>
            </a:extLst>
          </p:cNvPr>
          <p:cNvSpPr/>
          <p:nvPr/>
        </p:nvSpPr>
        <p:spPr>
          <a:xfrm>
            <a:off x="-1" y="0"/>
            <a:ext cx="324853" cy="68580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2. </a:t>
            </a:r>
            <a:r>
              <a:rPr lang="sv-SE" sz="1400" dirty="0" err="1"/>
              <a:t>Causes</a:t>
            </a:r>
            <a:r>
              <a:rPr lang="sv-SE" sz="1400" dirty="0"/>
              <a:t>, </a:t>
            </a:r>
            <a:r>
              <a:rPr lang="sv-SE" sz="1400" dirty="0" err="1"/>
              <a:t>contexts</a:t>
            </a:r>
            <a:r>
              <a:rPr lang="sv-SE" sz="1400" dirty="0"/>
              <a:t> and </a:t>
            </a:r>
            <a:r>
              <a:rPr lang="sv-SE" sz="1400" dirty="0" err="1"/>
              <a:t>dynamics</a:t>
            </a:r>
            <a:r>
              <a:rPr lang="sv-SE" sz="1400" dirty="0"/>
              <a:t> </a:t>
            </a:r>
            <a:r>
              <a:rPr lang="sv-SE" sz="1400" dirty="0" err="1"/>
              <a:t>of</a:t>
            </a:r>
            <a:r>
              <a:rPr lang="sv-SE" sz="1400" dirty="0"/>
              <a:t> </a:t>
            </a:r>
            <a:r>
              <a:rPr lang="sv-SE" sz="1400" dirty="0" err="1"/>
              <a:t>mass</a:t>
            </a:r>
            <a:r>
              <a:rPr lang="sv-SE" sz="1400" dirty="0"/>
              <a:t> </a:t>
            </a:r>
            <a:r>
              <a:rPr lang="sv-SE" sz="1400" dirty="0" err="1"/>
              <a:t>displacement</a:t>
            </a:r>
            <a:endParaRPr lang="sv-SE" sz="1400" dirty="0"/>
          </a:p>
        </p:txBody>
      </p:sp>
    </p:spTree>
    <p:extLst>
      <p:ext uri="{BB962C8B-B14F-4D97-AF65-F5344CB8AC3E}">
        <p14:creationId xmlns:p14="http://schemas.microsoft.com/office/powerpoint/2010/main" val="527070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8E5A18-4209-4B00-AF52-FE7B3257A707}"/>
              </a:ext>
            </a:extLst>
          </p:cNvPr>
          <p:cNvSpPr>
            <a:spLocks noGrp="1"/>
          </p:cNvSpPr>
          <p:nvPr>
            <p:ph type="title"/>
          </p:nvPr>
        </p:nvSpPr>
        <p:spPr/>
        <p:txBody>
          <a:bodyPr>
            <a:normAutofit/>
          </a:bodyPr>
          <a:lstStyle/>
          <a:p>
            <a:pPr marL="533400" indent="-533400"/>
            <a:r>
              <a:rPr lang="sv-SE" sz="3200" b="1" dirty="0"/>
              <a:t>2.	</a:t>
            </a:r>
            <a:r>
              <a:rPr lang="sv-SE" sz="3200" b="1" dirty="0" err="1"/>
              <a:t>Causes</a:t>
            </a:r>
            <a:r>
              <a:rPr lang="sv-SE" sz="3200" b="1" dirty="0"/>
              <a:t>, </a:t>
            </a:r>
            <a:r>
              <a:rPr lang="sv-SE" sz="3200" b="1" dirty="0" err="1"/>
              <a:t>contexts</a:t>
            </a:r>
            <a:r>
              <a:rPr lang="sv-SE" sz="3200" b="1" dirty="0"/>
              <a:t> and </a:t>
            </a:r>
            <a:r>
              <a:rPr lang="sv-SE" sz="3200" b="1" dirty="0" err="1"/>
              <a:t>dynamics</a:t>
            </a:r>
            <a:r>
              <a:rPr lang="sv-SE" sz="3200" b="1" dirty="0"/>
              <a:t> of </a:t>
            </a:r>
            <a:r>
              <a:rPr lang="sv-SE" sz="3200" b="1" dirty="0" err="1"/>
              <a:t>mass</a:t>
            </a:r>
            <a:r>
              <a:rPr lang="sv-SE" sz="3200" b="1" dirty="0"/>
              <a:t> </a:t>
            </a:r>
            <a:r>
              <a:rPr lang="sv-SE" sz="3200" b="1" dirty="0" err="1"/>
              <a:t>displacement</a:t>
            </a:r>
            <a:br>
              <a:rPr lang="sv-SE" sz="4800" dirty="0"/>
            </a:br>
            <a:r>
              <a:rPr lang="sv-SE" sz="2000" dirty="0"/>
              <a:t>Global trends on </a:t>
            </a:r>
            <a:r>
              <a:rPr lang="sv-SE" sz="2000" dirty="0" err="1"/>
              <a:t>forced</a:t>
            </a:r>
            <a:r>
              <a:rPr lang="sv-SE" sz="2000" dirty="0"/>
              <a:t> </a:t>
            </a:r>
            <a:r>
              <a:rPr lang="sv-SE" sz="2000" dirty="0" err="1"/>
              <a:t>displacement</a:t>
            </a:r>
            <a:r>
              <a:rPr lang="sv-SE" sz="2000" dirty="0"/>
              <a:t> </a:t>
            </a:r>
            <a:endParaRPr lang="sv-SE" dirty="0"/>
          </a:p>
        </p:txBody>
      </p:sp>
      <p:sp>
        <p:nvSpPr>
          <p:cNvPr id="10" name="Platshållare för bildnummer 9">
            <a:extLst>
              <a:ext uri="{FF2B5EF4-FFF2-40B4-BE49-F238E27FC236}">
                <a16:creationId xmlns:a16="http://schemas.microsoft.com/office/drawing/2014/main" id="{BED22205-91DF-4C71-B35D-BFA48EABF390}"/>
              </a:ext>
            </a:extLst>
          </p:cNvPr>
          <p:cNvSpPr>
            <a:spLocks noGrp="1"/>
          </p:cNvSpPr>
          <p:nvPr>
            <p:ph type="sldNum" sz="quarter" idx="12"/>
          </p:nvPr>
        </p:nvSpPr>
        <p:spPr>
          <a:xfrm>
            <a:off x="10667705" y="6459785"/>
            <a:ext cx="1312025" cy="365125"/>
          </a:xfrm>
        </p:spPr>
        <p:txBody>
          <a:bodyPr/>
          <a:lstStyle/>
          <a:p>
            <a:r>
              <a:rPr lang="en-GB" dirty="0"/>
              <a:t>6</a:t>
            </a:r>
          </a:p>
        </p:txBody>
      </p:sp>
      <p:grpSp>
        <p:nvGrpSpPr>
          <p:cNvPr id="3" name="Group 2">
            <a:extLst>
              <a:ext uri="{FF2B5EF4-FFF2-40B4-BE49-F238E27FC236}">
                <a16:creationId xmlns:a16="http://schemas.microsoft.com/office/drawing/2014/main" id="{8248F07E-3493-204A-800B-528DF65429B8}"/>
              </a:ext>
            </a:extLst>
          </p:cNvPr>
          <p:cNvGrpSpPr/>
          <p:nvPr/>
        </p:nvGrpSpPr>
        <p:grpSpPr>
          <a:xfrm>
            <a:off x="1036320" y="1971421"/>
            <a:ext cx="6289390" cy="3491592"/>
            <a:chOff x="1036320" y="1971421"/>
            <a:chExt cx="6289390" cy="3491592"/>
          </a:xfrm>
        </p:grpSpPr>
        <p:pic>
          <p:nvPicPr>
            <p:cNvPr id="12" name="Bildobjekt 11">
              <a:extLst>
                <a:ext uri="{FF2B5EF4-FFF2-40B4-BE49-F238E27FC236}">
                  <a16:creationId xmlns:a16="http://schemas.microsoft.com/office/drawing/2014/main" id="{60F54AF0-CC6B-4EBD-9B3B-62492B2147C2}"/>
                </a:ext>
              </a:extLst>
            </p:cNvPr>
            <p:cNvPicPr>
              <a:picLocks noChangeAspect="1"/>
            </p:cNvPicPr>
            <p:nvPr/>
          </p:nvPicPr>
          <p:blipFill rotWithShape="1">
            <a:blip r:embed="rId3"/>
            <a:srcRect l="882" t="2165" r="4853" b="2713"/>
            <a:stretch/>
          </p:blipFill>
          <p:spPr>
            <a:xfrm>
              <a:off x="1036320" y="1971421"/>
              <a:ext cx="6289390" cy="3257531"/>
            </a:xfrm>
            <a:prstGeom prst="rect">
              <a:avLst/>
            </a:prstGeom>
          </p:spPr>
        </p:pic>
        <p:sp>
          <p:nvSpPr>
            <p:cNvPr id="16" name="textruta 15">
              <a:extLst>
                <a:ext uri="{FF2B5EF4-FFF2-40B4-BE49-F238E27FC236}">
                  <a16:creationId xmlns:a16="http://schemas.microsoft.com/office/drawing/2014/main" id="{630096C0-D09F-4331-A979-AB8729D2F1BE}"/>
                </a:ext>
              </a:extLst>
            </p:cNvPr>
            <p:cNvSpPr txBox="1"/>
            <p:nvPr/>
          </p:nvSpPr>
          <p:spPr>
            <a:xfrm>
              <a:off x="1097280" y="5209097"/>
              <a:ext cx="3390467" cy="253916"/>
            </a:xfrm>
            <a:prstGeom prst="rect">
              <a:avLst/>
            </a:prstGeom>
            <a:noFill/>
          </p:spPr>
          <p:txBody>
            <a:bodyPr wrap="square" rtlCol="0">
              <a:spAutoFit/>
            </a:bodyPr>
            <a:lstStyle/>
            <a:p>
              <a:r>
                <a:rPr lang="en-US" sz="1050" dirty="0">
                  <a:solidFill>
                    <a:schemeClr val="tx1">
                      <a:lumMod val="75000"/>
                      <a:lumOff val="25000"/>
                    </a:schemeClr>
                  </a:solidFill>
                </a:rPr>
                <a:t>New displacement crises in 2020</a:t>
              </a:r>
            </a:p>
          </p:txBody>
        </p:sp>
      </p:grpSp>
      <p:grpSp>
        <p:nvGrpSpPr>
          <p:cNvPr id="4" name="Group 3">
            <a:extLst>
              <a:ext uri="{FF2B5EF4-FFF2-40B4-BE49-F238E27FC236}">
                <a16:creationId xmlns:a16="http://schemas.microsoft.com/office/drawing/2014/main" id="{EEB8CE79-99DA-4043-BE5A-9393BDA8F2D4}"/>
              </a:ext>
            </a:extLst>
          </p:cNvPr>
          <p:cNvGrpSpPr/>
          <p:nvPr/>
        </p:nvGrpSpPr>
        <p:grpSpPr>
          <a:xfrm>
            <a:off x="7658308" y="1971421"/>
            <a:ext cx="3829970" cy="1677005"/>
            <a:chOff x="7325710" y="1981570"/>
            <a:chExt cx="3829970" cy="1677005"/>
          </a:xfrm>
        </p:grpSpPr>
        <p:pic>
          <p:nvPicPr>
            <p:cNvPr id="13" name="Bildobjekt 12">
              <a:extLst>
                <a:ext uri="{FF2B5EF4-FFF2-40B4-BE49-F238E27FC236}">
                  <a16:creationId xmlns:a16="http://schemas.microsoft.com/office/drawing/2014/main" id="{7845BC9C-921B-4F04-8BF0-7A975509A842}"/>
                </a:ext>
              </a:extLst>
            </p:cNvPr>
            <p:cNvPicPr>
              <a:picLocks noChangeAspect="1"/>
            </p:cNvPicPr>
            <p:nvPr/>
          </p:nvPicPr>
          <p:blipFill>
            <a:blip r:embed="rId4"/>
            <a:stretch>
              <a:fillRect/>
            </a:stretch>
          </p:blipFill>
          <p:spPr>
            <a:xfrm>
              <a:off x="7325710" y="1981570"/>
              <a:ext cx="3829970" cy="1412940"/>
            </a:xfrm>
            <a:prstGeom prst="rect">
              <a:avLst/>
            </a:prstGeom>
          </p:spPr>
        </p:pic>
        <p:sp>
          <p:nvSpPr>
            <p:cNvPr id="17" name="textruta 16">
              <a:extLst>
                <a:ext uri="{FF2B5EF4-FFF2-40B4-BE49-F238E27FC236}">
                  <a16:creationId xmlns:a16="http://schemas.microsoft.com/office/drawing/2014/main" id="{51F7BA98-A762-4345-BD33-18B37A00CC97}"/>
                </a:ext>
              </a:extLst>
            </p:cNvPr>
            <p:cNvSpPr txBox="1"/>
            <p:nvPr/>
          </p:nvSpPr>
          <p:spPr>
            <a:xfrm>
              <a:off x="7325710" y="3404659"/>
              <a:ext cx="3769010" cy="253916"/>
            </a:xfrm>
            <a:prstGeom prst="rect">
              <a:avLst/>
            </a:prstGeom>
            <a:noFill/>
          </p:spPr>
          <p:txBody>
            <a:bodyPr wrap="square" rtlCol="0">
              <a:spAutoFit/>
            </a:bodyPr>
            <a:lstStyle/>
            <a:p>
              <a:r>
                <a:rPr lang="en-US" sz="1050" dirty="0">
                  <a:solidFill>
                    <a:schemeClr val="tx1">
                      <a:lumMod val="75000"/>
                      <a:lumOff val="25000"/>
                    </a:schemeClr>
                  </a:solidFill>
                </a:rPr>
                <a:t>Absolute numbers of displaced persons over time (in millions)</a:t>
              </a:r>
            </a:p>
          </p:txBody>
        </p:sp>
      </p:grpSp>
      <p:grpSp>
        <p:nvGrpSpPr>
          <p:cNvPr id="5" name="Group 4">
            <a:extLst>
              <a:ext uri="{FF2B5EF4-FFF2-40B4-BE49-F238E27FC236}">
                <a16:creationId xmlns:a16="http://schemas.microsoft.com/office/drawing/2014/main" id="{B6315F1A-F596-8C46-8622-EC467432D987}"/>
              </a:ext>
            </a:extLst>
          </p:cNvPr>
          <p:cNvGrpSpPr/>
          <p:nvPr/>
        </p:nvGrpSpPr>
        <p:grpSpPr>
          <a:xfrm>
            <a:off x="7704255" y="3803475"/>
            <a:ext cx="1869038" cy="2228030"/>
            <a:chOff x="7474659" y="3780021"/>
            <a:chExt cx="1869038" cy="2228030"/>
          </a:xfrm>
        </p:grpSpPr>
        <p:pic>
          <p:nvPicPr>
            <p:cNvPr id="14" name="Bildobjekt 13">
              <a:extLst>
                <a:ext uri="{FF2B5EF4-FFF2-40B4-BE49-F238E27FC236}">
                  <a16:creationId xmlns:a16="http://schemas.microsoft.com/office/drawing/2014/main" id="{88F87526-F107-476F-A8C1-70A65A81D67E}"/>
                </a:ext>
              </a:extLst>
            </p:cNvPr>
            <p:cNvPicPr>
              <a:picLocks noChangeAspect="1"/>
            </p:cNvPicPr>
            <p:nvPr/>
          </p:nvPicPr>
          <p:blipFill rotWithShape="1">
            <a:blip r:embed="rId5"/>
            <a:srcRect r="429" b="4615"/>
            <a:stretch/>
          </p:blipFill>
          <p:spPr>
            <a:xfrm>
              <a:off x="7474659" y="3780021"/>
              <a:ext cx="1603879" cy="1556034"/>
            </a:xfrm>
            <a:prstGeom prst="rect">
              <a:avLst/>
            </a:prstGeom>
          </p:spPr>
        </p:pic>
        <p:sp>
          <p:nvSpPr>
            <p:cNvPr id="18" name="textruta 17">
              <a:extLst>
                <a:ext uri="{FF2B5EF4-FFF2-40B4-BE49-F238E27FC236}">
                  <a16:creationId xmlns:a16="http://schemas.microsoft.com/office/drawing/2014/main" id="{45F1FAF2-52DA-421A-8BC0-01A2362539CE}"/>
                </a:ext>
              </a:extLst>
            </p:cNvPr>
            <p:cNvSpPr txBox="1"/>
            <p:nvPr/>
          </p:nvSpPr>
          <p:spPr>
            <a:xfrm>
              <a:off x="7474660" y="5430970"/>
              <a:ext cx="1869037" cy="577081"/>
            </a:xfrm>
            <a:prstGeom prst="rect">
              <a:avLst/>
            </a:prstGeom>
            <a:noFill/>
          </p:spPr>
          <p:txBody>
            <a:bodyPr wrap="square" rtlCol="0">
              <a:spAutoFit/>
            </a:bodyPr>
            <a:lstStyle/>
            <a:p>
              <a:r>
                <a:rPr lang="en-US" sz="1050" dirty="0">
                  <a:solidFill>
                    <a:schemeClr val="tx1">
                      <a:lumMod val="75000"/>
                      <a:lumOff val="25000"/>
                    </a:schemeClr>
                  </a:solidFill>
                </a:rPr>
                <a:t>Countries hosting the highest numbers of refugees (absolute numbers)</a:t>
              </a:r>
            </a:p>
          </p:txBody>
        </p:sp>
      </p:grpSp>
      <p:grpSp>
        <p:nvGrpSpPr>
          <p:cNvPr id="6" name="Group 5">
            <a:extLst>
              <a:ext uri="{FF2B5EF4-FFF2-40B4-BE49-F238E27FC236}">
                <a16:creationId xmlns:a16="http://schemas.microsoft.com/office/drawing/2014/main" id="{88260D42-E4AC-F947-BBD6-AAE28FF7DC9F}"/>
              </a:ext>
            </a:extLst>
          </p:cNvPr>
          <p:cNvGrpSpPr/>
          <p:nvPr/>
        </p:nvGrpSpPr>
        <p:grpSpPr>
          <a:xfrm>
            <a:off x="9720437" y="3803475"/>
            <a:ext cx="1603879" cy="2392245"/>
            <a:chOff x="9490841" y="3780021"/>
            <a:chExt cx="1603879" cy="2392245"/>
          </a:xfrm>
        </p:grpSpPr>
        <p:pic>
          <p:nvPicPr>
            <p:cNvPr id="15" name="Bildobjekt 14">
              <a:extLst>
                <a:ext uri="{FF2B5EF4-FFF2-40B4-BE49-F238E27FC236}">
                  <a16:creationId xmlns:a16="http://schemas.microsoft.com/office/drawing/2014/main" id="{B4AF85D8-0009-49C9-89B4-5398ED63F28E}"/>
                </a:ext>
              </a:extLst>
            </p:cNvPr>
            <p:cNvPicPr>
              <a:picLocks noChangeAspect="1"/>
            </p:cNvPicPr>
            <p:nvPr/>
          </p:nvPicPr>
          <p:blipFill>
            <a:blip r:embed="rId6"/>
            <a:stretch>
              <a:fillRect/>
            </a:stretch>
          </p:blipFill>
          <p:spPr>
            <a:xfrm>
              <a:off x="9490841" y="3780021"/>
              <a:ext cx="1603879" cy="1532135"/>
            </a:xfrm>
            <a:prstGeom prst="rect">
              <a:avLst/>
            </a:prstGeom>
          </p:spPr>
        </p:pic>
        <p:sp>
          <p:nvSpPr>
            <p:cNvPr id="19" name="textruta 18">
              <a:extLst>
                <a:ext uri="{FF2B5EF4-FFF2-40B4-BE49-F238E27FC236}">
                  <a16:creationId xmlns:a16="http://schemas.microsoft.com/office/drawing/2014/main" id="{ADF9716C-6E3A-44CC-B3FB-9977E61DB7DD}"/>
                </a:ext>
              </a:extLst>
            </p:cNvPr>
            <p:cNvSpPr txBox="1"/>
            <p:nvPr/>
          </p:nvSpPr>
          <p:spPr>
            <a:xfrm>
              <a:off x="9490841" y="5433602"/>
              <a:ext cx="1603879" cy="738664"/>
            </a:xfrm>
            <a:prstGeom prst="rect">
              <a:avLst/>
            </a:prstGeom>
            <a:noFill/>
          </p:spPr>
          <p:txBody>
            <a:bodyPr wrap="square" rtlCol="0">
              <a:spAutoFit/>
            </a:bodyPr>
            <a:lstStyle/>
            <a:p>
              <a:r>
                <a:rPr lang="en-US" sz="1050" dirty="0">
                  <a:solidFill>
                    <a:schemeClr val="tx1">
                      <a:lumMod val="75000"/>
                      <a:lumOff val="25000"/>
                    </a:schemeClr>
                  </a:solidFill>
                </a:rPr>
                <a:t>Most common countries of origin among displaced persons who have crossed a country border</a:t>
              </a:r>
            </a:p>
          </p:txBody>
        </p:sp>
      </p:grpSp>
      <p:sp>
        <p:nvSpPr>
          <p:cNvPr id="20" name="Rektangel 19">
            <a:extLst>
              <a:ext uri="{FF2B5EF4-FFF2-40B4-BE49-F238E27FC236}">
                <a16:creationId xmlns:a16="http://schemas.microsoft.com/office/drawing/2014/main" id="{3812B14E-DE3D-4C2F-8593-5974FF15139F}"/>
              </a:ext>
            </a:extLst>
          </p:cNvPr>
          <p:cNvSpPr/>
          <p:nvPr/>
        </p:nvSpPr>
        <p:spPr>
          <a:xfrm>
            <a:off x="-1" y="0"/>
            <a:ext cx="324853" cy="68580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2. </a:t>
            </a:r>
            <a:r>
              <a:rPr lang="sv-SE" sz="1400" dirty="0" err="1"/>
              <a:t>Causes</a:t>
            </a:r>
            <a:r>
              <a:rPr lang="sv-SE" sz="1400" dirty="0"/>
              <a:t>, </a:t>
            </a:r>
            <a:r>
              <a:rPr lang="sv-SE" sz="1400" dirty="0" err="1"/>
              <a:t>contexts</a:t>
            </a:r>
            <a:r>
              <a:rPr lang="sv-SE" sz="1400" dirty="0"/>
              <a:t> and </a:t>
            </a:r>
            <a:r>
              <a:rPr lang="sv-SE" sz="1400" dirty="0" err="1"/>
              <a:t>dynamics</a:t>
            </a:r>
            <a:r>
              <a:rPr lang="sv-SE" sz="1400" dirty="0"/>
              <a:t> </a:t>
            </a:r>
            <a:r>
              <a:rPr lang="sv-SE" sz="1400" dirty="0" err="1"/>
              <a:t>of</a:t>
            </a:r>
            <a:r>
              <a:rPr lang="sv-SE" sz="1400" dirty="0"/>
              <a:t> </a:t>
            </a:r>
            <a:r>
              <a:rPr lang="sv-SE" sz="1400" dirty="0" err="1"/>
              <a:t>mass</a:t>
            </a:r>
            <a:r>
              <a:rPr lang="sv-SE" sz="1400" dirty="0"/>
              <a:t> </a:t>
            </a:r>
            <a:r>
              <a:rPr lang="sv-SE" sz="1400" dirty="0" err="1"/>
              <a:t>displacement</a:t>
            </a:r>
            <a:endParaRPr lang="sv-SE" sz="1400" dirty="0"/>
          </a:p>
        </p:txBody>
      </p:sp>
    </p:spTree>
    <p:extLst>
      <p:ext uri="{BB962C8B-B14F-4D97-AF65-F5344CB8AC3E}">
        <p14:creationId xmlns:p14="http://schemas.microsoft.com/office/powerpoint/2010/main" val="2545332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119BD0-0B41-4BE0-AD81-4EBB4AE5E9BD}"/>
              </a:ext>
            </a:extLst>
          </p:cNvPr>
          <p:cNvSpPr>
            <a:spLocks noGrp="1"/>
          </p:cNvSpPr>
          <p:nvPr>
            <p:ph type="title"/>
          </p:nvPr>
        </p:nvSpPr>
        <p:spPr/>
        <p:txBody>
          <a:bodyPr>
            <a:normAutofit/>
          </a:bodyPr>
          <a:lstStyle/>
          <a:p>
            <a:pPr marL="668338" indent="-668338"/>
            <a:r>
              <a:rPr lang="sv-SE" sz="3200" b="1" dirty="0"/>
              <a:t>3.	Legal, policy and </a:t>
            </a:r>
            <a:r>
              <a:rPr lang="sv-SE" sz="3200" b="1" dirty="0" err="1"/>
              <a:t>institutional</a:t>
            </a:r>
            <a:r>
              <a:rPr lang="sv-SE" sz="3200" b="1" dirty="0"/>
              <a:t> </a:t>
            </a:r>
            <a:r>
              <a:rPr lang="sv-SE" sz="3200" b="1" dirty="0" err="1"/>
              <a:t>frameworks</a:t>
            </a:r>
            <a:br>
              <a:rPr lang="sv-SE" sz="3600" dirty="0"/>
            </a:br>
            <a:r>
              <a:rPr lang="sv-SE" sz="2000" dirty="0" err="1"/>
              <a:t>Frameworks</a:t>
            </a:r>
            <a:r>
              <a:rPr lang="sv-SE" sz="2000" dirty="0"/>
              <a:t> </a:t>
            </a:r>
            <a:r>
              <a:rPr lang="sv-SE" sz="2000" dirty="0" err="1"/>
              <a:t>specifically</a:t>
            </a:r>
            <a:r>
              <a:rPr lang="sv-SE" sz="2000" dirty="0"/>
              <a:t> </a:t>
            </a:r>
            <a:r>
              <a:rPr lang="sv-SE" sz="2000" dirty="0" err="1"/>
              <a:t>focusing</a:t>
            </a:r>
            <a:r>
              <a:rPr lang="sv-SE" sz="2000" dirty="0"/>
              <a:t> on </a:t>
            </a:r>
            <a:r>
              <a:rPr lang="sv-SE" sz="2000" dirty="0" err="1"/>
              <a:t>forcibly</a:t>
            </a:r>
            <a:r>
              <a:rPr lang="sv-SE" sz="2000" dirty="0"/>
              <a:t> </a:t>
            </a:r>
            <a:r>
              <a:rPr lang="sv-SE" sz="2000" dirty="0" err="1"/>
              <a:t>displaced</a:t>
            </a:r>
            <a:r>
              <a:rPr lang="sv-SE" sz="2000" dirty="0"/>
              <a:t> persons  </a:t>
            </a:r>
            <a:endParaRPr lang="sv-SE" sz="3100" dirty="0"/>
          </a:p>
        </p:txBody>
      </p:sp>
      <p:sp>
        <p:nvSpPr>
          <p:cNvPr id="4" name="Platshållare för bildnummer 3">
            <a:extLst>
              <a:ext uri="{FF2B5EF4-FFF2-40B4-BE49-F238E27FC236}">
                <a16:creationId xmlns:a16="http://schemas.microsoft.com/office/drawing/2014/main" id="{8355B5D9-60A3-4636-BE27-56411A1C8287}"/>
              </a:ext>
            </a:extLst>
          </p:cNvPr>
          <p:cNvSpPr>
            <a:spLocks noGrp="1"/>
          </p:cNvSpPr>
          <p:nvPr>
            <p:ph type="sldNum" sz="quarter" idx="12"/>
          </p:nvPr>
        </p:nvSpPr>
        <p:spPr>
          <a:xfrm>
            <a:off x="10689725" y="6459785"/>
            <a:ext cx="1312025" cy="365125"/>
          </a:xfrm>
        </p:spPr>
        <p:txBody>
          <a:bodyPr/>
          <a:lstStyle/>
          <a:p>
            <a:r>
              <a:rPr lang="en-GB" dirty="0"/>
              <a:t>7</a:t>
            </a:r>
          </a:p>
        </p:txBody>
      </p:sp>
      <p:sp>
        <p:nvSpPr>
          <p:cNvPr id="5" name="Rektangel 4">
            <a:extLst>
              <a:ext uri="{FF2B5EF4-FFF2-40B4-BE49-F238E27FC236}">
                <a16:creationId xmlns:a16="http://schemas.microsoft.com/office/drawing/2014/main" id="{001CE56B-F60A-4FB7-AE23-9F0800B1875C}"/>
              </a:ext>
            </a:extLst>
          </p:cNvPr>
          <p:cNvSpPr/>
          <p:nvPr/>
        </p:nvSpPr>
        <p:spPr>
          <a:xfrm>
            <a:off x="-1" y="0"/>
            <a:ext cx="324853" cy="6858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sz="1400" dirty="0" err="1"/>
              <a:t>Section</a:t>
            </a:r>
            <a:r>
              <a:rPr lang="sv-SE" sz="1400" dirty="0"/>
              <a:t> 3. Legal, policy and </a:t>
            </a:r>
            <a:r>
              <a:rPr lang="sv-SE" sz="1400" dirty="0" err="1"/>
              <a:t>institutional</a:t>
            </a:r>
            <a:r>
              <a:rPr lang="sv-SE" sz="1400" dirty="0"/>
              <a:t> </a:t>
            </a:r>
            <a:r>
              <a:rPr lang="sv-SE" sz="1400" dirty="0" err="1"/>
              <a:t>frameworks</a:t>
            </a:r>
            <a:endParaRPr lang="sv-SE" sz="1400" dirty="0"/>
          </a:p>
        </p:txBody>
      </p:sp>
      <p:grpSp>
        <p:nvGrpSpPr>
          <p:cNvPr id="13" name="Group 12">
            <a:extLst>
              <a:ext uri="{FF2B5EF4-FFF2-40B4-BE49-F238E27FC236}">
                <a16:creationId xmlns:a16="http://schemas.microsoft.com/office/drawing/2014/main" id="{8798E303-0679-2642-844F-1CCB2BA68C8A}"/>
              </a:ext>
            </a:extLst>
          </p:cNvPr>
          <p:cNvGrpSpPr/>
          <p:nvPr/>
        </p:nvGrpSpPr>
        <p:grpSpPr>
          <a:xfrm>
            <a:off x="1097280" y="1871330"/>
            <a:ext cx="6457617" cy="2179675"/>
            <a:chOff x="1097280" y="1871330"/>
            <a:chExt cx="6457617" cy="2179675"/>
          </a:xfrm>
        </p:grpSpPr>
        <p:sp>
          <p:nvSpPr>
            <p:cNvPr id="3" name="Rektangel 2">
              <a:extLst>
                <a:ext uri="{FF2B5EF4-FFF2-40B4-BE49-F238E27FC236}">
                  <a16:creationId xmlns:a16="http://schemas.microsoft.com/office/drawing/2014/main" id="{AD99BA4E-0625-4B19-8542-E866793632F2}"/>
                </a:ext>
              </a:extLst>
            </p:cNvPr>
            <p:cNvSpPr/>
            <p:nvPr/>
          </p:nvSpPr>
          <p:spPr>
            <a:xfrm>
              <a:off x="1216963" y="1871330"/>
              <a:ext cx="6337934" cy="2179675"/>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DD4F67E2-7BFE-4F2F-B5F2-9C67301ACA50}"/>
                </a:ext>
              </a:extLst>
            </p:cNvPr>
            <p:cNvSpPr txBox="1"/>
            <p:nvPr/>
          </p:nvSpPr>
          <p:spPr>
            <a:xfrm>
              <a:off x="1097280" y="2015231"/>
              <a:ext cx="6457617" cy="1969770"/>
            </a:xfrm>
            <a:prstGeom prst="rect">
              <a:avLst/>
            </a:prstGeom>
            <a:noFill/>
          </p:spPr>
          <p:txBody>
            <a:bodyPr wrap="square" rtlCol="0">
              <a:spAutoFit/>
            </a:bodyPr>
            <a:lstStyle/>
            <a:p>
              <a:pPr marL="749808" lvl="1" indent="-457200">
                <a:spcAft>
                  <a:spcPts val="600"/>
                </a:spcAft>
                <a:buClr>
                  <a:schemeClr val="accent1"/>
                </a:buClr>
                <a:buFont typeface="Arial" panose="020B0604020202020204" pitchFamily="34" charset="0"/>
                <a:buChar char="•"/>
              </a:pPr>
              <a:r>
                <a:rPr lang="sv-SE" sz="1400" dirty="0">
                  <a:solidFill>
                    <a:schemeClr val="tx1">
                      <a:lumMod val="75000"/>
                      <a:lumOff val="25000"/>
                    </a:schemeClr>
                  </a:solidFill>
                  <a:sym typeface="Wingdings" panose="05000000000000000000" pitchFamily="2" charset="2"/>
                </a:rPr>
                <a:t>1951 Convention </a:t>
              </a:r>
              <a:r>
                <a:rPr lang="sv-SE" sz="1400" dirty="0" err="1">
                  <a:solidFill>
                    <a:schemeClr val="tx1">
                      <a:lumMod val="75000"/>
                      <a:lumOff val="25000"/>
                    </a:schemeClr>
                  </a:solidFill>
                  <a:sym typeface="Wingdings" panose="05000000000000000000" pitchFamily="2" charset="2"/>
                </a:rPr>
                <a:t>relating</a:t>
              </a:r>
              <a:r>
                <a:rPr lang="sv-SE" sz="1400" dirty="0">
                  <a:solidFill>
                    <a:schemeClr val="tx1">
                      <a:lumMod val="75000"/>
                      <a:lumOff val="25000"/>
                    </a:schemeClr>
                  </a:solidFill>
                  <a:sym typeface="Wingdings" panose="05000000000000000000" pitchFamily="2" charset="2"/>
                </a:rPr>
                <a:t> to the Status </a:t>
              </a:r>
              <a:r>
                <a:rPr lang="sv-SE" sz="1400" dirty="0" err="1">
                  <a:solidFill>
                    <a:schemeClr val="tx1">
                      <a:lumMod val="75000"/>
                      <a:lumOff val="25000"/>
                    </a:schemeClr>
                  </a:solidFill>
                  <a:sym typeface="Wingdings" panose="05000000000000000000" pitchFamily="2" charset="2"/>
                </a:rPr>
                <a:t>of</a:t>
              </a:r>
              <a:r>
                <a:rPr lang="sv-SE" sz="1400" dirty="0">
                  <a:solidFill>
                    <a:schemeClr val="tx1">
                      <a:lumMod val="75000"/>
                      <a:lumOff val="25000"/>
                    </a:schemeClr>
                  </a:solidFill>
                  <a:sym typeface="Wingdings" panose="05000000000000000000" pitchFamily="2" charset="2"/>
                </a:rPr>
                <a:t> </a:t>
              </a:r>
              <a:r>
                <a:rPr lang="sv-SE" sz="1400" dirty="0" err="1">
                  <a:solidFill>
                    <a:schemeClr val="tx1">
                      <a:lumMod val="75000"/>
                      <a:lumOff val="25000"/>
                    </a:schemeClr>
                  </a:solidFill>
                  <a:sym typeface="Wingdings" panose="05000000000000000000" pitchFamily="2" charset="2"/>
                </a:rPr>
                <a:t>Refugees</a:t>
              </a:r>
              <a:r>
                <a:rPr lang="sv-SE" sz="1400" dirty="0">
                  <a:solidFill>
                    <a:schemeClr val="tx1">
                      <a:lumMod val="75000"/>
                      <a:lumOff val="25000"/>
                    </a:schemeClr>
                  </a:solidFill>
                  <a:sym typeface="Wingdings" panose="05000000000000000000" pitchFamily="2" charset="2"/>
                </a:rPr>
                <a:t> and the </a:t>
              </a:r>
              <a:r>
                <a:rPr lang="sv-SE" sz="1400" dirty="0" err="1">
                  <a:solidFill>
                    <a:schemeClr val="tx1">
                      <a:lumMod val="75000"/>
                      <a:lumOff val="25000"/>
                    </a:schemeClr>
                  </a:solidFill>
                  <a:sym typeface="Wingdings" panose="05000000000000000000" pitchFamily="2" charset="2"/>
                </a:rPr>
                <a:t>associated</a:t>
              </a:r>
              <a:r>
                <a:rPr lang="sv-SE" sz="1400" dirty="0">
                  <a:solidFill>
                    <a:schemeClr val="tx1">
                      <a:lumMod val="75000"/>
                      <a:lumOff val="25000"/>
                    </a:schemeClr>
                  </a:solidFill>
                  <a:sym typeface="Wingdings" panose="05000000000000000000" pitchFamily="2" charset="2"/>
                </a:rPr>
                <a:t> 1967 </a:t>
              </a:r>
              <a:r>
                <a:rPr lang="sv-SE" sz="1400" dirty="0" err="1">
                  <a:solidFill>
                    <a:schemeClr val="tx1">
                      <a:lumMod val="75000"/>
                      <a:lumOff val="25000"/>
                    </a:schemeClr>
                  </a:solidFill>
                  <a:sym typeface="Wingdings" panose="05000000000000000000" pitchFamily="2" charset="2"/>
                </a:rPr>
                <a:t>Protocol</a:t>
              </a:r>
              <a:r>
                <a:rPr lang="sv-SE" sz="1400" dirty="0">
                  <a:solidFill>
                    <a:schemeClr val="tx1">
                      <a:lumMod val="75000"/>
                      <a:lumOff val="25000"/>
                    </a:schemeClr>
                  </a:solidFill>
                  <a:sym typeface="Wingdings" panose="05000000000000000000" pitchFamily="2" charset="2"/>
                </a:rPr>
                <a:t> </a:t>
              </a:r>
              <a:r>
                <a:rPr lang="sv-SE" sz="1400" dirty="0" err="1">
                  <a:solidFill>
                    <a:schemeClr val="tx1">
                      <a:lumMod val="75000"/>
                      <a:lumOff val="25000"/>
                    </a:schemeClr>
                  </a:solidFill>
                  <a:sym typeface="Wingdings" panose="05000000000000000000" pitchFamily="2" charset="2"/>
                </a:rPr>
                <a:t>relating</a:t>
              </a:r>
              <a:r>
                <a:rPr lang="sv-SE" sz="1400" dirty="0">
                  <a:solidFill>
                    <a:schemeClr val="tx1">
                      <a:lumMod val="75000"/>
                      <a:lumOff val="25000"/>
                    </a:schemeClr>
                  </a:solidFill>
                  <a:sym typeface="Wingdings" panose="05000000000000000000" pitchFamily="2" charset="2"/>
                </a:rPr>
                <a:t> to the Status </a:t>
              </a:r>
              <a:r>
                <a:rPr lang="sv-SE" sz="1400" dirty="0" err="1">
                  <a:solidFill>
                    <a:schemeClr val="tx1">
                      <a:lumMod val="75000"/>
                      <a:lumOff val="25000"/>
                    </a:schemeClr>
                  </a:solidFill>
                  <a:sym typeface="Wingdings" panose="05000000000000000000" pitchFamily="2" charset="2"/>
                </a:rPr>
                <a:t>of</a:t>
              </a:r>
              <a:r>
                <a:rPr lang="sv-SE" sz="1400" dirty="0">
                  <a:solidFill>
                    <a:schemeClr val="tx1">
                      <a:lumMod val="75000"/>
                      <a:lumOff val="25000"/>
                    </a:schemeClr>
                  </a:solidFill>
                  <a:sym typeface="Wingdings" panose="05000000000000000000" pitchFamily="2" charset="2"/>
                </a:rPr>
                <a:t> </a:t>
              </a:r>
              <a:r>
                <a:rPr lang="sv-SE" sz="1400" dirty="0" err="1">
                  <a:solidFill>
                    <a:schemeClr val="tx1">
                      <a:lumMod val="75000"/>
                      <a:lumOff val="25000"/>
                    </a:schemeClr>
                  </a:solidFill>
                  <a:sym typeface="Wingdings" panose="05000000000000000000" pitchFamily="2" charset="2"/>
                </a:rPr>
                <a:t>Refugees</a:t>
              </a:r>
              <a:endParaRPr lang="sv-SE" sz="1400" dirty="0">
                <a:solidFill>
                  <a:schemeClr val="tx1">
                    <a:lumMod val="75000"/>
                    <a:lumOff val="25000"/>
                  </a:schemeClr>
                </a:solidFill>
                <a:sym typeface="Wingdings" panose="05000000000000000000" pitchFamily="2" charset="2"/>
              </a:endParaRPr>
            </a:p>
            <a:p>
              <a:pPr marL="749808" lvl="1" indent="-457200">
                <a:spcAft>
                  <a:spcPts val="600"/>
                </a:spcAft>
                <a:buClr>
                  <a:schemeClr val="accent1"/>
                </a:buClr>
                <a:buFont typeface="Arial" panose="020B0604020202020204" pitchFamily="34" charset="0"/>
                <a:buChar char="•"/>
              </a:pPr>
              <a:r>
                <a:rPr lang="sv-SE" sz="1400" dirty="0">
                  <a:solidFill>
                    <a:schemeClr val="tx1">
                      <a:lumMod val="75000"/>
                      <a:lumOff val="25000"/>
                    </a:schemeClr>
                  </a:solidFill>
                  <a:sym typeface="Wingdings" panose="05000000000000000000" pitchFamily="2" charset="2"/>
                </a:rPr>
                <a:t>1990 International Convention on the </a:t>
              </a:r>
              <a:r>
                <a:rPr lang="sv-SE" sz="1400" dirty="0" err="1">
                  <a:solidFill>
                    <a:schemeClr val="tx1">
                      <a:lumMod val="75000"/>
                      <a:lumOff val="25000"/>
                    </a:schemeClr>
                  </a:solidFill>
                  <a:sym typeface="Wingdings" panose="05000000000000000000" pitchFamily="2" charset="2"/>
                </a:rPr>
                <a:t>Protection</a:t>
              </a:r>
              <a:r>
                <a:rPr lang="sv-SE" sz="1400" dirty="0">
                  <a:solidFill>
                    <a:schemeClr val="tx1">
                      <a:lumMod val="75000"/>
                      <a:lumOff val="25000"/>
                    </a:schemeClr>
                  </a:solidFill>
                  <a:sym typeface="Wingdings" panose="05000000000000000000" pitchFamily="2" charset="2"/>
                </a:rPr>
                <a:t> </a:t>
              </a:r>
              <a:r>
                <a:rPr lang="sv-SE" sz="1400" dirty="0" err="1">
                  <a:solidFill>
                    <a:schemeClr val="tx1">
                      <a:lumMod val="75000"/>
                      <a:lumOff val="25000"/>
                    </a:schemeClr>
                  </a:solidFill>
                  <a:sym typeface="Wingdings" panose="05000000000000000000" pitchFamily="2" charset="2"/>
                </a:rPr>
                <a:t>of</a:t>
              </a:r>
              <a:r>
                <a:rPr lang="sv-SE" sz="1400" dirty="0">
                  <a:solidFill>
                    <a:schemeClr val="tx1">
                      <a:lumMod val="75000"/>
                      <a:lumOff val="25000"/>
                    </a:schemeClr>
                  </a:solidFill>
                  <a:sym typeface="Wingdings" panose="05000000000000000000" pitchFamily="2" charset="2"/>
                </a:rPr>
                <a:t> the </a:t>
              </a:r>
              <a:r>
                <a:rPr lang="sv-SE" sz="1400" dirty="0" err="1">
                  <a:solidFill>
                    <a:schemeClr val="tx1">
                      <a:lumMod val="75000"/>
                      <a:lumOff val="25000"/>
                    </a:schemeClr>
                  </a:solidFill>
                  <a:sym typeface="Wingdings" panose="05000000000000000000" pitchFamily="2" charset="2"/>
                </a:rPr>
                <a:t>Rights</a:t>
              </a:r>
              <a:r>
                <a:rPr lang="sv-SE" sz="1400" dirty="0">
                  <a:solidFill>
                    <a:schemeClr val="tx1">
                      <a:lumMod val="75000"/>
                      <a:lumOff val="25000"/>
                    </a:schemeClr>
                  </a:solidFill>
                  <a:sym typeface="Wingdings" panose="05000000000000000000" pitchFamily="2" charset="2"/>
                </a:rPr>
                <a:t> </a:t>
              </a:r>
              <a:r>
                <a:rPr lang="sv-SE" sz="1400" dirty="0" err="1">
                  <a:solidFill>
                    <a:schemeClr val="tx1">
                      <a:lumMod val="75000"/>
                      <a:lumOff val="25000"/>
                    </a:schemeClr>
                  </a:solidFill>
                  <a:sym typeface="Wingdings" panose="05000000000000000000" pitchFamily="2" charset="2"/>
                </a:rPr>
                <a:t>of</a:t>
              </a:r>
              <a:r>
                <a:rPr lang="sv-SE" sz="1400" dirty="0">
                  <a:solidFill>
                    <a:schemeClr val="tx1">
                      <a:lumMod val="75000"/>
                      <a:lumOff val="25000"/>
                    </a:schemeClr>
                  </a:solidFill>
                  <a:sym typeface="Wingdings" panose="05000000000000000000" pitchFamily="2" charset="2"/>
                </a:rPr>
                <a:t> all Migrants and </a:t>
              </a:r>
              <a:r>
                <a:rPr lang="sv-SE" sz="1400" dirty="0" err="1">
                  <a:solidFill>
                    <a:schemeClr val="tx1">
                      <a:lumMod val="75000"/>
                      <a:lumOff val="25000"/>
                    </a:schemeClr>
                  </a:solidFill>
                  <a:sym typeface="Wingdings" panose="05000000000000000000" pitchFamily="2" charset="2"/>
                </a:rPr>
                <a:t>Members</a:t>
              </a:r>
              <a:r>
                <a:rPr lang="sv-SE" sz="1400" dirty="0">
                  <a:solidFill>
                    <a:schemeClr val="tx1">
                      <a:lumMod val="75000"/>
                      <a:lumOff val="25000"/>
                    </a:schemeClr>
                  </a:solidFill>
                  <a:sym typeface="Wingdings" panose="05000000000000000000" pitchFamily="2" charset="2"/>
                </a:rPr>
                <a:t> </a:t>
              </a:r>
              <a:r>
                <a:rPr lang="sv-SE" sz="1400" dirty="0" err="1">
                  <a:solidFill>
                    <a:schemeClr val="tx1">
                      <a:lumMod val="75000"/>
                      <a:lumOff val="25000"/>
                    </a:schemeClr>
                  </a:solidFill>
                  <a:sym typeface="Wingdings" panose="05000000000000000000" pitchFamily="2" charset="2"/>
                </a:rPr>
                <a:t>of</a:t>
              </a:r>
              <a:r>
                <a:rPr lang="sv-SE" sz="1400" dirty="0">
                  <a:solidFill>
                    <a:schemeClr val="tx1">
                      <a:lumMod val="75000"/>
                      <a:lumOff val="25000"/>
                    </a:schemeClr>
                  </a:solidFill>
                  <a:sym typeface="Wingdings" panose="05000000000000000000" pitchFamily="2" charset="2"/>
                </a:rPr>
                <a:t> </a:t>
              </a:r>
              <a:r>
                <a:rPr lang="sv-SE" sz="1400" dirty="0" err="1">
                  <a:solidFill>
                    <a:schemeClr val="tx1">
                      <a:lumMod val="75000"/>
                      <a:lumOff val="25000"/>
                    </a:schemeClr>
                  </a:solidFill>
                  <a:sym typeface="Wingdings" panose="05000000000000000000" pitchFamily="2" charset="2"/>
                </a:rPr>
                <a:t>Their</a:t>
              </a:r>
              <a:r>
                <a:rPr lang="sv-SE" sz="1400" dirty="0">
                  <a:solidFill>
                    <a:schemeClr val="tx1">
                      <a:lumMod val="75000"/>
                      <a:lumOff val="25000"/>
                    </a:schemeClr>
                  </a:solidFill>
                  <a:sym typeface="Wingdings" panose="05000000000000000000" pitchFamily="2" charset="2"/>
                </a:rPr>
                <a:t> </a:t>
              </a:r>
              <a:r>
                <a:rPr lang="sv-SE" sz="1400" dirty="0" err="1">
                  <a:solidFill>
                    <a:schemeClr val="tx1">
                      <a:lumMod val="75000"/>
                      <a:lumOff val="25000"/>
                    </a:schemeClr>
                  </a:solidFill>
                  <a:sym typeface="Wingdings" panose="05000000000000000000" pitchFamily="2" charset="2"/>
                </a:rPr>
                <a:t>Families</a:t>
              </a:r>
              <a:endParaRPr lang="sv-SE" sz="1400" dirty="0">
                <a:solidFill>
                  <a:schemeClr val="tx1">
                    <a:lumMod val="75000"/>
                    <a:lumOff val="25000"/>
                  </a:schemeClr>
                </a:solidFill>
                <a:sym typeface="Wingdings" panose="05000000000000000000" pitchFamily="2" charset="2"/>
              </a:endParaRPr>
            </a:p>
            <a:p>
              <a:pPr marL="749808" lvl="1" indent="-457200">
                <a:spcAft>
                  <a:spcPts val="600"/>
                </a:spcAft>
                <a:buClr>
                  <a:schemeClr val="accent1"/>
                </a:buClr>
                <a:buFont typeface="Arial" panose="020B0604020202020204" pitchFamily="34" charset="0"/>
                <a:buChar char="•"/>
              </a:pPr>
              <a:r>
                <a:rPr lang="sv-SE" sz="1400" dirty="0">
                  <a:solidFill>
                    <a:schemeClr val="tx1">
                      <a:lumMod val="75000"/>
                      <a:lumOff val="25000"/>
                    </a:schemeClr>
                  </a:solidFill>
                  <a:sym typeface="Wingdings" panose="05000000000000000000" pitchFamily="2" charset="2"/>
                </a:rPr>
                <a:t>1998 </a:t>
              </a:r>
              <a:r>
                <a:rPr lang="sv-SE" sz="1400" dirty="0" err="1">
                  <a:solidFill>
                    <a:schemeClr val="tx1">
                      <a:lumMod val="75000"/>
                      <a:lumOff val="25000"/>
                    </a:schemeClr>
                  </a:solidFill>
                  <a:sym typeface="Wingdings" panose="05000000000000000000" pitchFamily="2" charset="2"/>
                </a:rPr>
                <a:t>Guiding</a:t>
              </a:r>
              <a:r>
                <a:rPr lang="sv-SE" sz="1400" dirty="0">
                  <a:solidFill>
                    <a:schemeClr val="tx1">
                      <a:lumMod val="75000"/>
                      <a:lumOff val="25000"/>
                    </a:schemeClr>
                  </a:solidFill>
                  <a:sym typeface="Wingdings" panose="05000000000000000000" pitchFamily="2" charset="2"/>
                </a:rPr>
                <a:t> </a:t>
              </a:r>
              <a:r>
                <a:rPr lang="sv-SE" sz="1400" dirty="0" err="1">
                  <a:solidFill>
                    <a:schemeClr val="tx1">
                      <a:lumMod val="75000"/>
                      <a:lumOff val="25000"/>
                    </a:schemeClr>
                  </a:solidFill>
                  <a:sym typeface="Wingdings" panose="05000000000000000000" pitchFamily="2" charset="2"/>
                </a:rPr>
                <a:t>Principles</a:t>
              </a:r>
              <a:r>
                <a:rPr lang="sv-SE" sz="1400" dirty="0">
                  <a:solidFill>
                    <a:schemeClr val="tx1">
                      <a:lumMod val="75000"/>
                      <a:lumOff val="25000"/>
                    </a:schemeClr>
                  </a:solidFill>
                  <a:sym typeface="Wingdings" panose="05000000000000000000" pitchFamily="2" charset="2"/>
                </a:rPr>
                <a:t> on </a:t>
              </a:r>
              <a:r>
                <a:rPr lang="sv-SE" sz="1400" dirty="0" err="1">
                  <a:solidFill>
                    <a:schemeClr val="tx1">
                      <a:lumMod val="75000"/>
                      <a:lumOff val="25000"/>
                    </a:schemeClr>
                  </a:solidFill>
                  <a:sym typeface="Wingdings" panose="05000000000000000000" pitchFamily="2" charset="2"/>
                </a:rPr>
                <a:t>Internal</a:t>
              </a:r>
              <a:r>
                <a:rPr lang="sv-SE" sz="1400" dirty="0">
                  <a:solidFill>
                    <a:schemeClr val="tx1">
                      <a:lumMod val="75000"/>
                      <a:lumOff val="25000"/>
                    </a:schemeClr>
                  </a:solidFill>
                  <a:sym typeface="Wingdings" panose="05000000000000000000" pitchFamily="2" charset="2"/>
                </a:rPr>
                <a:t> </a:t>
              </a:r>
              <a:r>
                <a:rPr lang="sv-SE" sz="1400" dirty="0" err="1">
                  <a:solidFill>
                    <a:schemeClr val="tx1">
                      <a:lumMod val="75000"/>
                      <a:lumOff val="25000"/>
                    </a:schemeClr>
                  </a:solidFill>
                  <a:sym typeface="Wingdings" panose="05000000000000000000" pitchFamily="2" charset="2"/>
                </a:rPr>
                <a:t>Displacement</a:t>
              </a:r>
              <a:r>
                <a:rPr lang="sv-SE" sz="1400" dirty="0">
                  <a:solidFill>
                    <a:schemeClr val="tx1">
                      <a:lumMod val="75000"/>
                      <a:lumOff val="25000"/>
                    </a:schemeClr>
                  </a:solidFill>
                  <a:sym typeface="Wingdings" panose="05000000000000000000" pitchFamily="2" charset="2"/>
                </a:rPr>
                <a:t> </a:t>
              </a:r>
              <a:r>
                <a:rPr lang="sv-SE" sz="1400" dirty="0" err="1">
                  <a:solidFill>
                    <a:schemeClr val="tx1">
                      <a:lumMod val="75000"/>
                      <a:lumOff val="25000"/>
                    </a:schemeClr>
                  </a:solidFill>
                  <a:sym typeface="Wingdings" panose="05000000000000000000" pitchFamily="2" charset="2"/>
                </a:rPr>
                <a:t>together</a:t>
              </a:r>
              <a:r>
                <a:rPr lang="sv-SE" sz="1400" dirty="0">
                  <a:solidFill>
                    <a:schemeClr val="tx1">
                      <a:lumMod val="75000"/>
                      <a:lumOff val="25000"/>
                    </a:schemeClr>
                  </a:solidFill>
                  <a:sym typeface="Wingdings" panose="05000000000000000000" pitchFamily="2" charset="2"/>
                </a:rPr>
                <a:t> </a:t>
              </a:r>
              <a:r>
                <a:rPr lang="sv-SE" sz="1400" dirty="0" err="1">
                  <a:solidFill>
                    <a:schemeClr val="tx1">
                      <a:lumMod val="75000"/>
                      <a:lumOff val="25000"/>
                    </a:schemeClr>
                  </a:solidFill>
                  <a:sym typeface="Wingdings" panose="05000000000000000000" pitchFamily="2" charset="2"/>
                </a:rPr>
                <a:t>with</a:t>
              </a:r>
              <a:r>
                <a:rPr lang="sv-SE" sz="1400" dirty="0">
                  <a:solidFill>
                    <a:schemeClr val="tx1">
                      <a:lumMod val="75000"/>
                      <a:lumOff val="25000"/>
                    </a:schemeClr>
                  </a:solidFill>
                  <a:sym typeface="Wingdings" panose="05000000000000000000" pitchFamily="2" charset="2"/>
                </a:rPr>
                <a:t> the 2006 </a:t>
              </a:r>
              <a:r>
                <a:rPr lang="sv-SE" sz="1400" dirty="0" err="1">
                  <a:solidFill>
                    <a:schemeClr val="tx1">
                      <a:lumMod val="75000"/>
                      <a:lumOff val="25000"/>
                    </a:schemeClr>
                  </a:solidFill>
                  <a:sym typeface="Wingdings" panose="05000000000000000000" pitchFamily="2" charset="2"/>
                </a:rPr>
                <a:t>Protocol</a:t>
              </a:r>
              <a:r>
                <a:rPr lang="sv-SE" sz="1400" dirty="0">
                  <a:solidFill>
                    <a:schemeClr val="tx1">
                      <a:lumMod val="75000"/>
                      <a:lumOff val="25000"/>
                    </a:schemeClr>
                  </a:solidFill>
                  <a:sym typeface="Wingdings" panose="05000000000000000000" pitchFamily="2" charset="2"/>
                </a:rPr>
                <a:t> on the </a:t>
              </a:r>
              <a:r>
                <a:rPr lang="sv-SE" sz="1400" dirty="0" err="1">
                  <a:solidFill>
                    <a:schemeClr val="tx1">
                      <a:lumMod val="75000"/>
                      <a:lumOff val="25000"/>
                    </a:schemeClr>
                  </a:solidFill>
                  <a:sym typeface="Wingdings" panose="05000000000000000000" pitchFamily="2" charset="2"/>
                </a:rPr>
                <a:t>Protection</a:t>
              </a:r>
              <a:r>
                <a:rPr lang="sv-SE" sz="1400" dirty="0">
                  <a:solidFill>
                    <a:schemeClr val="tx1">
                      <a:lumMod val="75000"/>
                      <a:lumOff val="25000"/>
                    </a:schemeClr>
                  </a:solidFill>
                  <a:sym typeface="Wingdings" panose="05000000000000000000" pitchFamily="2" charset="2"/>
                </a:rPr>
                <a:t> and </a:t>
              </a:r>
              <a:r>
                <a:rPr lang="sv-SE" sz="1400" dirty="0" err="1">
                  <a:solidFill>
                    <a:schemeClr val="tx1">
                      <a:lumMod val="75000"/>
                      <a:lumOff val="25000"/>
                    </a:schemeClr>
                  </a:solidFill>
                  <a:sym typeface="Wingdings" panose="05000000000000000000" pitchFamily="2" charset="2"/>
                </a:rPr>
                <a:t>Assistance</a:t>
              </a:r>
              <a:r>
                <a:rPr lang="sv-SE" sz="1400" dirty="0">
                  <a:solidFill>
                    <a:schemeClr val="tx1">
                      <a:lumMod val="75000"/>
                      <a:lumOff val="25000"/>
                    </a:schemeClr>
                  </a:solidFill>
                  <a:sym typeface="Wingdings" panose="05000000000000000000" pitchFamily="2" charset="2"/>
                </a:rPr>
                <a:t> to </a:t>
              </a:r>
              <a:r>
                <a:rPr lang="sv-SE" sz="1400" dirty="0" err="1">
                  <a:solidFill>
                    <a:schemeClr val="tx1">
                      <a:lumMod val="75000"/>
                      <a:lumOff val="25000"/>
                    </a:schemeClr>
                  </a:solidFill>
                  <a:sym typeface="Wingdings" panose="05000000000000000000" pitchFamily="2" charset="2"/>
                </a:rPr>
                <a:t>internally</a:t>
              </a:r>
              <a:r>
                <a:rPr lang="sv-SE" sz="1400" dirty="0">
                  <a:solidFill>
                    <a:schemeClr val="tx1">
                      <a:lumMod val="75000"/>
                      <a:lumOff val="25000"/>
                    </a:schemeClr>
                  </a:solidFill>
                  <a:sym typeface="Wingdings" panose="05000000000000000000" pitchFamily="2" charset="2"/>
                </a:rPr>
                <a:t> </a:t>
              </a:r>
              <a:r>
                <a:rPr lang="sv-SE" sz="1400" dirty="0" err="1">
                  <a:solidFill>
                    <a:schemeClr val="tx1">
                      <a:lumMod val="75000"/>
                      <a:lumOff val="25000"/>
                    </a:schemeClr>
                  </a:solidFill>
                  <a:sym typeface="Wingdings" panose="05000000000000000000" pitchFamily="2" charset="2"/>
                </a:rPr>
                <a:t>Displaced</a:t>
              </a:r>
              <a:r>
                <a:rPr lang="sv-SE" sz="1400" dirty="0">
                  <a:solidFill>
                    <a:schemeClr val="tx1">
                      <a:lumMod val="75000"/>
                      <a:lumOff val="25000"/>
                    </a:schemeClr>
                  </a:solidFill>
                  <a:sym typeface="Wingdings" panose="05000000000000000000" pitchFamily="2" charset="2"/>
                </a:rPr>
                <a:t> Persons as </a:t>
              </a:r>
              <a:r>
                <a:rPr lang="sv-SE" sz="1400" dirty="0" err="1">
                  <a:solidFill>
                    <a:schemeClr val="tx1">
                      <a:lumMod val="75000"/>
                      <a:lumOff val="25000"/>
                    </a:schemeClr>
                  </a:solidFill>
                  <a:sym typeface="Wingdings" panose="05000000000000000000" pitchFamily="2" charset="2"/>
                </a:rPr>
                <a:t>well</a:t>
              </a:r>
              <a:r>
                <a:rPr lang="sv-SE" sz="1400" dirty="0">
                  <a:solidFill>
                    <a:schemeClr val="tx1">
                      <a:lumMod val="75000"/>
                      <a:lumOff val="25000"/>
                    </a:schemeClr>
                  </a:solidFill>
                  <a:sym typeface="Wingdings" panose="05000000000000000000" pitchFamily="2" charset="2"/>
                </a:rPr>
                <a:t> as the 2009 </a:t>
              </a:r>
              <a:r>
                <a:rPr lang="sv-SE" sz="1400" dirty="0" err="1">
                  <a:solidFill>
                    <a:schemeClr val="tx1">
                      <a:lumMod val="75000"/>
                      <a:lumOff val="25000"/>
                    </a:schemeClr>
                  </a:solidFill>
                  <a:sym typeface="Wingdings" panose="05000000000000000000" pitchFamily="2" charset="2"/>
                </a:rPr>
                <a:t>African</a:t>
              </a:r>
              <a:r>
                <a:rPr lang="sv-SE" sz="1400" dirty="0">
                  <a:solidFill>
                    <a:schemeClr val="tx1">
                      <a:lumMod val="75000"/>
                      <a:lumOff val="25000"/>
                    </a:schemeClr>
                  </a:solidFill>
                  <a:sym typeface="Wingdings" panose="05000000000000000000" pitchFamily="2" charset="2"/>
                </a:rPr>
                <a:t> Convention on </a:t>
              </a:r>
              <a:r>
                <a:rPr lang="sv-SE" sz="1400" dirty="0" err="1">
                  <a:solidFill>
                    <a:schemeClr val="tx1">
                      <a:lumMod val="75000"/>
                      <a:lumOff val="25000"/>
                    </a:schemeClr>
                  </a:solidFill>
                  <a:sym typeface="Wingdings" panose="05000000000000000000" pitchFamily="2" charset="2"/>
                </a:rPr>
                <a:t>Protection</a:t>
              </a:r>
              <a:r>
                <a:rPr lang="sv-SE" sz="1400" dirty="0">
                  <a:solidFill>
                    <a:schemeClr val="tx1">
                      <a:lumMod val="75000"/>
                      <a:lumOff val="25000"/>
                    </a:schemeClr>
                  </a:solidFill>
                  <a:sym typeface="Wingdings" panose="05000000000000000000" pitchFamily="2" charset="2"/>
                </a:rPr>
                <a:t> and </a:t>
              </a:r>
              <a:r>
                <a:rPr lang="sv-SE" sz="1400" dirty="0" err="1">
                  <a:solidFill>
                    <a:schemeClr val="tx1">
                      <a:lumMod val="75000"/>
                      <a:lumOff val="25000"/>
                    </a:schemeClr>
                  </a:solidFill>
                  <a:sym typeface="Wingdings" panose="05000000000000000000" pitchFamily="2" charset="2"/>
                </a:rPr>
                <a:t>Assistance</a:t>
              </a:r>
              <a:r>
                <a:rPr lang="sv-SE" sz="1400" dirty="0">
                  <a:solidFill>
                    <a:schemeClr val="tx1">
                      <a:lumMod val="75000"/>
                      <a:lumOff val="25000"/>
                    </a:schemeClr>
                  </a:solidFill>
                  <a:sym typeface="Wingdings" panose="05000000000000000000" pitchFamily="2" charset="2"/>
                </a:rPr>
                <a:t> for </a:t>
              </a:r>
              <a:r>
                <a:rPr lang="sv-SE" sz="1400" dirty="0" err="1">
                  <a:solidFill>
                    <a:schemeClr val="tx1">
                      <a:lumMod val="75000"/>
                      <a:lumOff val="25000"/>
                    </a:schemeClr>
                  </a:solidFill>
                  <a:sym typeface="Wingdings" panose="05000000000000000000" pitchFamily="2" charset="2"/>
                </a:rPr>
                <a:t>Internally</a:t>
              </a:r>
              <a:r>
                <a:rPr lang="sv-SE" sz="1400" dirty="0">
                  <a:solidFill>
                    <a:schemeClr val="tx1">
                      <a:lumMod val="75000"/>
                      <a:lumOff val="25000"/>
                    </a:schemeClr>
                  </a:solidFill>
                  <a:sym typeface="Wingdings" panose="05000000000000000000" pitchFamily="2" charset="2"/>
                </a:rPr>
                <a:t> </a:t>
              </a:r>
              <a:r>
                <a:rPr lang="sv-SE" sz="1400" dirty="0" err="1">
                  <a:solidFill>
                    <a:schemeClr val="tx1">
                      <a:lumMod val="75000"/>
                      <a:lumOff val="25000"/>
                    </a:schemeClr>
                  </a:solidFill>
                  <a:sym typeface="Wingdings" panose="05000000000000000000" pitchFamily="2" charset="2"/>
                </a:rPr>
                <a:t>Displaced</a:t>
              </a:r>
              <a:r>
                <a:rPr lang="sv-SE" sz="1400" dirty="0">
                  <a:solidFill>
                    <a:schemeClr val="tx1">
                      <a:lumMod val="75000"/>
                      <a:lumOff val="25000"/>
                    </a:schemeClr>
                  </a:solidFill>
                  <a:sym typeface="Wingdings" panose="05000000000000000000" pitchFamily="2" charset="2"/>
                </a:rPr>
                <a:t> Persons in </a:t>
              </a:r>
              <a:r>
                <a:rPr lang="sv-SE" sz="1400" dirty="0" err="1">
                  <a:solidFill>
                    <a:schemeClr val="tx1">
                      <a:lumMod val="75000"/>
                      <a:lumOff val="25000"/>
                    </a:schemeClr>
                  </a:solidFill>
                  <a:sym typeface="Wingdings" panose="05000000000000000000" pitchFamily="2" charset="2"/>
                </a:rPr>
                <a:t>Africa</a:t>
              </a:r>
              <a:endParaRPr lang="sv-SE" sz="1400" dirty="0">
                <a:solidFill>
                  <a:schemeClr val="tx1">
                    <a:lumMod val="75000"/>
                    <a:lumOff val="25000"/>
                  </a:schemeClr>
                </a:solidFill>
                <a:sym typeface="Wingdings" panose="05000000000000000000" pitchFamily="2" charset="2"/>
              </a:endParaRPr>
            </a:p>
          </p:txBody>
        </p:sp>
      </p:grpSp>
      <p:grpSp>
        <p:nvGrpSpPr>
          <p:cNvPr id="14" name="Group 13">
            <a:extLst>
              <a:ext uri="{FF2B5EF4-FFF2-40B4-BE49-F238E27FC236}">
                <a16:creationId xmlns:a16="http://schemas.microsoft.com/office/drawing/2014/main" id="{E4F8F7AD-F602-C44F-95F7-C238A4C43C43}"/>
              </a:ext>
            </a:extLst>
          </p:cNvPr>
          <p:cNvGrpSpPr/>
          <p:nvPr/>
        </p:nvGrpSpPr>
        <p:grpSpPr>
          <a:xfrm>
            <a:off x="887767" y="4184975"/>
            <a:ext cx="6667130" cy="1861483"/>
            <a:chOff x="887767" y="4184975"/>
            <a:chExt cx="6667130" cy="1861483"/>
          </a:xfrm>
        </p:grpSpPr>
        <p:sp>
          <p:nvSpPr>
            <p:cNvPr id="12" name="Rektangel 11">
              <a:extLst>
                <a:ext uri="{FF2B5EF4-FFF2-40B4-BE49-F238E27FC236}">
                  <a16:creationId xmlns:a16="http://schemas.microsoft.com/office/drawing/2014/main" id="{9559A8A0-731A-47CC-AFD2-C8DB30AC8918}"/>
                </a:ext>
              </a:extLst>
            </p:cNvPr>
            <p:cNvSpPr/>
            <p:nvPr/>
          </p:nvSpPr>
          <p:spPr>
            <a:xfrm>
              <a:off x="1216963" y="4184975"/>
              <a:ext cx="6337934" cy="1599137"/>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AFF4CFAE-E0BD-48C2-960D-FB6BA21C6506}"/>
                </a:ext>
              </a:extLst>
            </p:cNvPr>
            <p:cNvSpPr txBox="1"/>
            <p:nvPr/>
          </p:nvSpPr>
          <p:spPr>
            <a:xfrm>
              <a:off x="887767" y="4292132"/>
              <a:ext cx="6667130" cy="1754326"/>
            </a:xfrm>
            <a:prstGeom prst="rect">
              <a:avLst/>
            </a:prstGeom>
            <a:noFill/>
          </p:spPr>
          <p:txBody>
            <a:bodyPr wrap="square" rtlCol="0">
              <a:spAutoFit/>
            </a:bodyPr>
            <a:lstStyle/>
            <a:p>
              <a:pPr marL="932688" lvl="2" indent="-457200">
                <a:spcAft>
                  <a:spcPts val="600"/>
                </a:spcAft>
                <a:buClr>
                  <a:schemeClr val="accent1"/>
                </a:buClr>
                <a:buFont typeface="Arial" panose="020B0604020202020204" pitchFamily="34" charset="0"/>
                <a:buChar char="•"/>
              </a:pPr>
              <a:r>
                <a:rPr lang="sv-SE" sz="1400" dirty="0">
                  <a:solidFill>
                    <a:schemeClr val="tx1">
                      <a:lumMod val="75000"/>
                      <a:lumOff val="25000"/>
                    </a:schemeClr>
                  </a:solidFill>
                  <a:sym typeface="Wingdings" panose="05000000000000000000" pitchFamily="2" charset="2"/>
                </a:rPr>
                <a:t>2000 </a:t>
              </a:r>
              <a:r>
                <a:rPr lang="sv-SE" sz="1400" dirty="0" err="1">
                  <a:solidFill>
                    <a:schemeClr val="tx1">
                      <a:lumMod val="75000"/>
                      <a:lumOff val="25000"/>
                    </a:schemeClr>
                  </a:solidFill>
                  <a:sym typeface="Wingdings" panose="05000000000000000000" pitchFamily="2" charset="2"/>
                </a:rPr>
                <a:t>Protocol</a:t>
              </a:r>
              <a:r>
                <a:rPr lang="sv-SE" sz="1400" dirty="0">
                  <a:solidFill>
                    <a:schemeClr val="tx1">
                      <a:lumMod val="75000"/>
                      <a:lumOff val="25000"/>
                    </a:schemeClr>
                  </a:solidFill>
                  <a:sym typeface="Wingdings" panose="05000000000000000000" pitchFamily="2" charset="2"/>
                </a:rPr>
                <a:t> to </a:t>
              </a:r>
              <a:r>
                <a:rPr lang="sv-SE" sz="1400" dirty="0" err="1">
                  <a:solidFill>
                    <a:schemeClr val="tx1">
                      <a:lumMod val="75000"/>
                      <a:lumOff val="25000"/>
                    </a:schemeClr>
                  </a:solidFill>
                  <a:sym typeface="Wingdings" panose="05000000000000000000" pitchFamily="2" charset="2"/>
                </a:rPr>
                <a:t>Prevent</a:t>
              </a:r>
              <a:r>
                <a:rPr lang="sv-SE" sz="1400" dirty="0">
                  <a:solidFill>
                    <a:schemeClr val="tx1">
                      <a:lumMod val="75000"/>
                      <a:lumOff val="25000"/>
                    </a:schemeClr>
                  </a:solidFill>
                  <a:sym typeface="Wingdings" panose="05000000000000000000" pitchFamily="2" charset="2"/>
                </a:rPr>
                <a:t>, </a:t>
              </a:r>
              <a:r>
                <a:rPr lang="sv-SE" sz="1400" dirty="0" err="1">
                  <a:solidFill>
                    <a:schemeClr val="tx1">
                      <a:lumMod val="75000"/>
                      <a:lumOff val="25000"/>
                    </a:schemeClr>
                  </a:solidFill>
                  <a:sym typeface="Wingdings" panose="05000000000000000000" pitchFamily="2" charset="2"/>
                </a:rPr>
                <a:t>Suppress</a:t>
              </a:r>
              <a:r>
                <a:rPr lang="sv-SE" sz="1400" dirty="0">
                  <a:solidFill>
                    <a:schemeClr val="tx1">
                      <a:lumMod val="75000"/>
                      <a:lumOff val="25000"/>
                    </a:schemeClr>
                  </a:solidFill>
                  <a:sym typeface="Wingdings" panose="05000000000000000000" pitchFamily="2" charset="2"/>
                </a:rPr>
                <a:t> and </a:t>
              </a:r>
              <a:r>
                <a:rPr lang="sv-SE" sz="1400" dirty="0" err="1">
                  <a:solidFill>
                    <a:schemeClr val="tx1">
                      <a:lumMod val="75000"/>
                      <a:lumOff val="25000"/>
                    </a:schemeClr>
                  </a:solidFill>
                  <a:sym typeface="Wingdings" panose="05000000000000000000" pitchFamily="2" charset="2"/>
                </a:rPr>
                <a:t>Punish</a:t>
              </a:r>
              <a:r>
                <a:rPr lang="sv-SE" sz="1400" dirty="0">
                  <a:solidFill>
                    <a:schemeClr val="tx1">
                      <a:lumMod val="75000"/>
                      <a:lumOff val="25000"/>
                    </a:schemeClr>
                  </a:solidFill>
                  <a:sym typeface="Wingdings" panose="05000000000000000000" pitchFamily="2" charset="2"/>
                </a:rPr>
                <a:t> </a:t>
              </a:r>
              <a:r>
                <a:rPr lang="sv-SE" sz="1400" dirty="0" err="1">
                  <a:solidFill>
                    <a:schemeClr val="tx1">
                      <a:lumMod val="75000"/>
                      <a:lumOff val="25000"/>
                    </a:schemeClr>
                  </a:solidFill>
                  <a:sym typeface="Wingdings" panose="05000000000000000000" pitchFamily="2" charset="2"/>
                </a:rPr>
                <a:t>Traficking</a:t>
              </a:r>
              <a:r>
                <a:rPr lang="sv-SE" sz="1400" dirty="0">
                  <a:solidFill>
                    <a:schemeClr val="tx1">
                      <a:lumMod val="75000"/>
                      <a:lumOff val="25000"/>
                    </a:schemeClr>
                  </a:solidFill>
                  <a:sym typeface="Wingdings" panose="05000000000000000000" pitchFamily="2" charset="2"/>
                </a:rPr>
                <a:t> in Persons, </a:t>
              </a:r>
              <a:r>
                <a:rPr lang="sv-SE" sz="1400" dirty="0" err="1">
                  <a:solidFill>
                    <a:schemeClr val="tx1">
                      <a:lumMod val="75000"/>
                      <a:lumOff val="25000"/>
                    </a:schemeClr>
                  </a:solidFill>
                  <a:sym typeface="Wingdings" panose="05000000000000000000" pitchFamily="2" charset="2"/>
                </a:rPr>
                <a:t>Especially</a:t>
              </a:r>
              <a:r>
                <a:rPr lang="sv-SE" sz="1400" dirty="0">
                  <a:solidFill>
                    <a:schemeClr val="tx1">
                      <a:lumMod val="75000"/>
                      <a:lumOff val="25000"/>
                    </a:schemeClr>
                  </a:solidFill>
                  <a:sym typeface="Wingdings" panose="05000000000000000000" pitchFamily="2" charset="2"/>
                </a:rPr>
                <a:t> </a:t>
              </a:r>
              <a:r>
                <a:rPr lang="sv-SE" sz="1400" dirty="0" err="1">
                  <a:solidFill>
                    <a:schemeClr val="tx1">
                      <a:lumMod val="75000"/>
                      <a:lumOff val="25000"/>
                    </a:schemeClr>
                  </a:solidFill>
                  <a:sym typeface="Wingdings" panose="05000000000000000000" pitchFamily="2" charset="2"/>
                </a:rPr>
                <a:t>Women</a:t>
              </a:r>
              <a:r>
                <a:rPr lang="sv-SE" sz="1400" dirty="0">
                  <a:solidFill>
                    <a:schemeClr val="tx1">
                      <a:lumMod val="75000"/>
                      <a:lumOff val="25000"/>
                    </a:schemeClr>
                  </a:solidFill>
                  <a:sym typeface="Wingdings" panose="05000000000000000000" pitchFamily="2" charset="2"/>
                </a:rPr>
                <a:t> and Children</a:t>
              </a:r>
            </a:p>
            <a:p>
              <a:pPr marL="932688" lvl="2" indent="-457200">
                <a:spcAft>
                  <a:spcPts val="600"/>
                </a:spcAft>
                <a:buClr>
                  <a:schemeClr val="accent1"/>
                </a:buClr>
                <a:buFont typeface="Arial" panose="020B0604020202020204" pitchFamily="34" charset="0"/>
                <a:buChar char="•"/>
              </a:pPr>
              <a:r>
                <a:rPr lang="sv-SE" sz="1400" dirty="0">
                  <a:solidFill>
                    <a:schemeClr val="tx1">
                      <a:lumMod val="75000"/>
                      <a:lumOff val="25000"/>
                    </a:schemeClr>
                  </a:solidFill>
                  <a:sym typeface="Wingdings" panose="05000000000000000000" pitchFamily="2" charset="2"/>
                </a:rPr>
                <a:t>2000 </a:t>
              </a:r>
              <a:r>
                <a:rPr lang="sv-SE" sz="1400" dirty="0" err="1">
                  <a:solidFill>
                    <a:schemeClr val="tx1">
                      <a:lumMod val="75000"/>
                      <a:lumOff val="25000"/>
                    </a:schemeClr>
                  </a:solidFill>
                  <a:sym typeface="Wingdings" panose="05000000000000000000" pitchFamily="2" charset="2"/>
                </a:rPr>
                <a:t>Protocol</a:t>
              </a:r>
              <a:r>
                <a:rPr lang="sv-SE" sz="1400" dirty="0">
                  <a:solidFill>
                    <a:schemeClr val="tx1">
                      <a:lumMod val="75000"/>
                      <a:lumOff val="25000"/>
                    </a:schemeClr>
                  </a:solidFill>
                  <a:sym typeface="Wingdings" panose="05000000000000000000" pitchFamily="2" charset="2"/>
                </a:rPr>
                <a:t> </a:t>
              </a:r>
              <a:r>
                <a:rPr lang="sv-SE" sz="1400" dirty="0" err="1">
                  <a:solidFill>
                    <a:schemeClr val="tx1">
                      <a:lumMod val="75000"/>
                      <a:lumOff val="25000"/>
                    </a:schemeClr>
                  </a:solidFill>
                  <a:sym typeface="Wingdings" panose="05000000000000000000" pitchFamily="2" charset="2"/>
                </a:rPr>
                <a:t>against</a:t>
              </a:r>
              <a:r>
                <a:rPr lang="sv-SE" sz="1400" dirty="0">
                  <a:solidFill>
                    <a:schemeClr val="tx1">
                      <a:lumMod val="75000"/>
                      <a:lumOff val="25000"/>
                    </a:schemeClr>
                  </a:solidFill>
                  <a:sym typeface="Wingdings" panose="05000000000000000000" pitchFamily="2" charset="2"/>
                </a:rPr>
                <a:t> the Smuggling </a:t>
              </a:r>
              <a:r>
                <a:rPr lang="sv-SE" sz="1400" dirty="0" err="1">
                  <a:solidFill>
                    <a:schemeClr val="tx1">
                      <a:lumMod val="75000"/>
                      <a:lumOff val="25000"/>
                    </a:schemeClr>
                  </a:solidFill>
                  <a:sym typeface="Wingdings" panose="05000000000000000000" pitchFamily="2" charset="2"/>
                </a:rPr>
                <a:t>of</a:t>
              </a:r>
              <a:r>
                <a:rPr lang="sv-SE" sz="1400" dirty="0">
                  <a:solidFill>
                    <a:schemeClr val="tx1">
                      <a:lumMod val="75000"/>
                      <a:lumOff val="25000"/>
                    </a:schemeClr>
                  </a:solidFill>
                  <a:sym typeface="Wingdings" panose="05000000000000000000" pitchFamily="2" charset="2"/>
                </a:rPr>
                <a:t> Migrants by Land, Sea and Air</a:t>
              </a:r>
            </a:p>
            <a:p>
              <a:pPr marL="932688" lvl="2" indent="-457200">
                <a:spcAft>
                  <a:spcPts val="600"/>
                </a:spcAft>
                <a:buClr>
                  <a:schemeClr val="accent1"/>
                </a:buClr>
                <a:buFont typeface="Arial" panose="020B0604020202020204" pitchFamily="34" charset="0"/>
                <a:buChar char="•"/>
              </a:pPr>
              <a:r>
                <a:rPr lang="sv-SE" sz="1400" dirty="0">
                  <a:solidFill>
                    <a:schemeClr val="tx1">
                      <a:lumMod val="75000"/>
                      <a:lumOff val="25000"/>
                    </a:schemeClr>
                  </a:solidFill>
                  <a:sym typeface="Wingdings" panose="05000000000000000000" pitchFamily="2" charset="2"/>
                </a:rPr>
                <a:t>1954 Convention </a:t>
              </a:r>
              <a:r>
                <a:rPr lang="sv-SE" sz="1400" dirty="0" err="1">
                  <a:solidFill>
                    <a:schemeClr val="tx1">
                      <a:lumMod val="75000"/>
                      <a:lumOff val="25000"/>
                    </a:schemeClr>
                  </a:solidFill>
                  <a:sym typeface="Wingdings" panose="05000000000000000000" pitchFamily="2" charset="2"/>
                </a:rPr>
                <a:t>relating</a:t>
              </a:r>
              <a:r>
                <a:rPr lang="sv-SE" sz="1400" dirty="0">
                  <a:solidFill>
                    <a:schemeClr val="tx1">
                      <a:lumMod val="75000"/>
                      <a:lumOff val="25000"/>
                    </a:schemeClr>
                  </a:solidFill>
                  <a:sym typeface="Wingdings" panose="05000000000000000000" pitchFamily="2" charset="2"/>
                </a:rPr>
                <a:t> to the Status </a:t>
              </a:r>
              <a:r>
                <a:rPr lang="sv-SE" sz="1400" dirty="0" err="1">
                  <a:solidFill>
                    <a:schemeClr val="tx1">
                      <a:lumMod val="75000"/>
                      <a:lumOff val="25000"/>
                    </a:schemeClr>
                  </a:solidFill>
                  <a:sym typeface="Wingdings" panose="05000000000000000000" pitchFamily="2" charset="2"/>
                </a:rPr>
                <a:t>of</a:t>
              </a:r>
              <a:r>
                <a:rPr lang="sv-SE" sz="1400" dirty="0">
                  <a:solidFill>
                    <a:schemeClr val="tx1">
                      <a:lumMod val="75000"/>
                      <a:lumOff val="25000"/>
                    </a:schemeClr>
                  </a:solidFill>
                  <a:sym typeface="Wingdings" panose="05000000000000000000" pitchFamily="2" charset="2"/>
                </a:rPr>
                <a:t> Stateless Persons</a:t>
              </a:r>
            </a:p>
            <a:p>
              <a:pPr marL="932688" lvl="2" indent="-457200">
                <a:spcAft>
                  <a:spcPts val="600"/>
                </a:spcAft>
                <a:buClr>
                  <a:schemeClr val="accent1"/>
                </a:buClr>
                <a:buFont typeface="Arial" panose="020B0604020202020204" pitchFamily="34" charset="0"/>
                <a:buChar char="•"/>
              </a:pPr>
              <a:r>
                <a:rPr lang="sv-SE" sz="1400" dirty="0">
                  <a:solidFill>
                    <a:schemeClr val="tx1">
                      <a:lumMod val="75000"/>
                      <a:lumOff val="25000"/>
                    </a:schemeClr>
                  </a:solidFill>
                  <a:sym typeface="Wingdings" panose="05000000000000000000" pitchFamily="2" charset="2"/>
                </a:rPr>
                <a:t>1961 Convention on the </a:t>
              </a:r>
              <a:r>
                <a:rPr lang="sv-SE" sz="1400" dirty="0" err="1">
                  <a:solidFill>
                    <a:schemeClr val="tx1">
                      <a:lumMod val="75000"/>
                      <a:lumOff val="25000"/>
                    </a:schemeClr>
                  </a:solidFill>
                  <a:sym typeface="Wingdings" panose="05000000000000000000" pitchFamily="2" charset="2"/>
                </a:rPr>
                <a:t>Reduction</a:t>
              </a:r>
              <a:r>
                <a:rPr lang="sv-SE" sz="1400" dirty="0">
                  <a:solidFill>
                    <a:schemeClr val="tx1">
                      <a:lumMod val="75000"/>
                      <a:lumOff val="25000"/>
                    </a:schemeClr>
                  </a:solidFill>
                  <a:sym typeface="Wingdings" panose="05000000000000000000" pitchFamily="2" charset="2"/>
                </a:rPr>
                <a:t> </a:t>
              </a:r>
              <a:r>
                <a:rPr lang="sv-SE" sz="1400" dirty="0" err="1">
                  <a:solidFill>
                    <a:schemeClr val="tx1">
                      <a:lumMod val="75000"/>
                      <a:lumOff val="25000"/>
                    </a:schemeClr>
                  </a:solidFill>
                  <a:sym typeface="Wingdings" panose="05000000000000000000" pitchFamily="2" charset="2"/>
                </a:rPr>
                <a:t>of</a:t>
              </a:r>
              <a:r>
                <a:rPr lang="sv-SE" sz="1400" dirty="0">
                  <a:solidFill>
                    <a:schemeClr val="tx1">
                      <a:lumMod val="75000"/>
                      <a:lumOff val="25000"/>
                    </a:schemeClr>
                  </a:solidFill>
                  <a:sym typeface="Wingdings" panose="05000000000000000000" pitchFamily="2" charset="2"/>
                </a:rPr>
                <a:t> </a:t>
              </a:r>
              <a:r>
                <a:rPr lang="sv-SE" sz="1400" dirty="0" err="1">
                  <a:solidFill>
                    <a:schemeClr val="tx1">
                      <a:lumMod val="75000"/>
                      <a:lumOff val="25000"/>
                    </a:schemeClr>
                  </a:solidFill>
                  <a:sym typeface="Wingdings" panose="05000000000000000000" pitchFamily="2" charset="2"/>
                </a:rPr>
                <a:t>Statelessness</a:t>
              </a:r>
              <a:r>
                <a:rPr lang="sv-SE" sz="1400" dirty="0">
                  <a:solidFill>
                    <a:schemeClr val="tx1">
                      <a:lumMod val="75000"/>
                      <a:lumOff val="25000"/>
                    </a:schemeClr>
                  </a:solidFill>
                  <a:sym typeface="Wingdings" panose="05000000000000000000" pitchFamily="2" charset="2"/>
                </a:rPr>
                <a:t> </a:t>
              </a:r>
              <a:endParaRPr lang="sv-SE" sz="1400" dirty="0">
                <a:solidFill>
                  <a:schemeClr val="tx1">
                    <a:lumMod val="75000"/>
                    <a:lumOff val="25000"/>
                  </a:schemeClr>
                </a:solidFill>
              </a:endParaRPr>
            </a:p>
            <a:p>
              <a:endParaRPr lang="sv-SE" dirty="0">
                <a:solidFill>
                  <a:schemeClr val="tx1">
                    <a:lumMod val="75000"/>
                    <a:lumOff val="25000"/>
                  </a:schemeClr>
                </a:solidFill>
              </a:endParaRPr>
            </a:p>
          </p:txBody>
        </p:sp>
      </p:grpSp>
      <p:sp>
        <p:nvSpPr>
          <p:cNvPr id="8" name="Höger klammerparentes 7">
            <a:extLst>
              <a:ext uri="{FF2B5EF4-FFF2-40B4-BE49-F238E27FC236}">
                <a16:creationId xmlns:a16="http://schemas.microsoft.com/office/drawing/2014/main" id="{3D05262E-E9DB-494E-8FD5-DA1502AC308E}"/>
              </a:ext>
            </a:extLst>
          </p:cNvPr>
          <p:cNvSpPr/>
          <p:nvPr/>
        </p:nvSpPr>
        <p:spPr>
          <a:xfrm>
            <a:off x="7629328" y="1962066"/>
            <a:ext cx="301841" cy="1941547"/>
          </a:xfrm>
          <a:prstGeom prst="rightBrace">
            <a:avLst>
              <a:gd name="adj1" fmla="val 55391"/>
              <a:gd name="adj2" fmla="val 50000"/>
            </a:avLst>
          </a:prstGeom>
          <a:noFill/>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Höger klammerparentes 8">
            <a:extLst>
              <a:ext uri="{FF2B5EF4-FFF2-40B4-BE49-F238E27FC236}">
                <a16:creationId xmlns:a16="http://schemas.microsoft.com/office/drawing/2014/main" id="{C93CD38B-58F7-4CC8-8DAB-4FCFAEB5569F}"/>
              </a:ext>
            </a:extLst>
          </p:cNvPr>
          <p:cNvSpPr/>
          <p:nvPr/>
        </p:nvSpPr>
        <p:spPr>
          <a:xfrm>
            <a:off x="7636450" y="4260233"/>
            <a:ext cx="301841" cy="1450757"/>
          </a:xfrm>
          <a:prstGeom prst="rightBrace">
            <a:avLst>
              <a:gd name="adj1" fmla="val 55391"/>
              <a:gd name="adj2" fmla="val 50000"/>
            </a:avLst>
          </a:prstGeom>
          <a:noFill/>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0" name="textruta 9">
            <a:extLst>
              <a:ext uri="{FF2B5EF4-FFF2-40B4-BE49-F238E27FC236}">
                <a16:creationId xmlns:a16="http://schemas.microsoft.com/office/drawing/2014/main" id="{7A7C312D-A3F2-410D-92BD-E41BE51CF2A4}"/>
              </a:ext>
            </a:extLst>
          </p:cNvPr>
          <p:cNvSpPr txBox="1"/>
          <p:nvPr/>
        </p:nvSpPr>
        <p:spPr>
          <a:xfrm>
            <a:off x="8194088" y="2588809"/>
            <a:ext cx="3291329" cy="523220"/>
          </a:xfrm>
          <a:prstGeom prst="rect">
            <a:avLst/>
          </a:prstGeom>
          <a:noFill/>
        </p:spPr>
        <p:txBody>
          <a:bodyPr wrap="square" rtlCol="0">
            <a:spAutoFit/>
          </a:bodyPr>
          <a:lstStyle/>
          <a:p>
            <a:r>
              <a:rPr lang="sv-SE" sz="1400" dirty="0" err="1">
                <a:solidFill>
                  <a:schemeClr val="tx1">
                    <a:lumMod val="75000"/>
                    <a:lumOff val="25000"/>
                  </a:schemeClr>
                </a:solidFill>
              </a:rPr>
              <a:t>Frameworks</a:t>
            </a:r>
            <a:r>
              <a:rPr lang="sv-SE" sz="1400" dirty="0">
                <a:solidFill>
                  <a:schemeClr val="tx1">
                    <a:lumMod val="75000"/>
                    <a:lumOff val="25000"/>
                  </a:schemeClr>
                </a:solidFill>
              </a:rPr>
              <a:t> </a:t>
            </a:r>
            <a:r>
              <a:rPr lang="sv-SE" sz="1400" dirty="0" err="1">
                <a:solidFill>
                  <a:schemeClr val="tx1">
                    <a:lumMod val="75000"/>
                    <a:lumOff val="25000"/>
                  </a:schemeClr>
                </a:solidFill>
              </a:rPr>
              <a:t>focusing</a:t>
            </a:r>
            <a:r>
              <a:rPr lang="sv-SE" sz="1400" dirty="0">
                <a:solidFill>
                  <a:schemeClr val="tx1">
                    <a:lumMod val="75000"/>
                    <a:lumOff val="25000"/>
                  </a:schemeClr>
                </a:solidFill>
              </a:rPr>
              <a:t> on the </a:t>
            </a:r>
            <a:r>
              <a:rPr lang="sv-SE" sz="1400" dirty="0" err="1">
                <a:solidFill>
                  <a:schemeClr val="tx1">
                    <a:lumMod val="75000"/>
                    <a:lumOff val="25000"/>
                  </a:schemeClr>
                </a:solidFill>
              </a:rPr>
              <a:t>rights</a:t>
            </a:r>
            <a:r>
              <a:rPr lang="sv-SE" sz="1400" dirty="0">
                <a:solidFill>
                  <a:schemeClr val="tx1">
                    <a:lumMod val="75000"/>
                    <a:lumOff val="25000"/>
                  </a:schemeClr>
                </a:solidFill>
              </a:rPr>
              <a:t> </a:t>
            </a:r>
            <a:r>
              <a:rPr lang="sv-SE" sz="1400" dirty="0" err="1">
                <a:solidFill>
                  <a:schemeClr val="tx1">
                    <a:lumMod val="75000"/>
                    <a:lumOff val="25000"/>
                  </a:schemeClr>
                </a:solidFill>
              </a:rPr>
              <a:t>of</a:t>
            </a:r>
            <a:r>
              <a:rPr lang="sv-SE" sz="1400" dirty="0">
                <a:solidFill>
                  <a:schemeClr val="tx1">
                    <a:lumMod val="75000"/>
                    <a:lumOff val="25000"/>
                  </a:schemeClr>
                </a:solidFill>
              </a:rPr>
              <a:t> </a:t>
            </a:r>
            <a:r>
              <a:rPr lang="sv-SE" sz="1400" dirty="0" err="1">
                <a:solidFill>
                  <a:schemeClr val="tx1">
                    <a:lumMod val="75000"/>
                    <a:lumOff val="25000"/>
                  </a:schemeClr>
                </a:solidFill>
              </a:rPr>
              <a:t>refugees</a:t>
            </a:r>
            <a:r>
              <a:rPr lang="sv-SE" sz="1400" dirty="0">
                <a:solidFill>
                  <a:schemeClr val="tx1">
                    <a:lumMod val="75000"/>
                    <a:lumOff val="25000"/>
                  </a:schemeClr>
                </a:solidFill>
              </a:rPr>
              <a:t> and </a:t>
            </a:r>
            <a:r>
              <a:rPr lang="sv-SE" sz="1400" dirty="0" err="1">
                <a:solidFill>
                  <a:schemeClr val="tx1">
                    <a:lumMod val="75000"/>
                    <a:lumOff val="25000"/>
                  </a:schemeClr>
                </a:solidFill>
              </a:rPr>
              <a:t>internally</a:t>
            </a:r>
            <a:r>
              <a:rPr lang="sv-SE" sz="1400" dirty="0">
                <a:solidFill>
                  <a:schemeClr val="tx1">
                    <a:lumMod val="75000"/>
                    <a:lumOff val="25000"/>
                  </a:schemeClr>
                </a:solidFill>
              </a:rPr>
              <a:t> </a:t>
            </a:r>
            <a:r>
              <a:rPr lang="sv-SE" sz="1400" dirty="0" err="1">
                <a:solidFill>
                  <a:schemeClr val="tx1">
                    <a:lumMod val="75000"/>
                    <a:lumOff val="25000"/>
                  </a:schemeClr>
                </a:solidFill>
              </a:rPr>
              <a:t>displaced</a:t>
            </a:r>
            <a:r>
              <a:rPr lang="sv-SE" sz="1400" dirty="0">
                <a:solidFill>
                  <a:schemeClr val="tx1">
                    <a:lumMod val="75000"/>
                    <a:lumOff val="25000"/>
                  </a:schemeClr>
                </a:solidFill>
              </a:rPr>
              <a:t> persons </a:t>
            </a:r>
          </a:p>
        </p:txBody>
      </p:sp>
      <p:sp>
        <p:nvSpPr>
          <p:cNvPr id="11" name="textruta 10">
            <a:extLst>
              <a:ext uri="{FF2B5EF4-FFF2-40B4-BE49-F238E27FC236}">
                <a16:creationId xmlns:a16="http://schemas.microsoft.com/office/drawing/2014/main" id="{43273D6E-4568-4528-9F34-CFACCD336DD1}"/>
              </a:ext>
            </a:extLst>
          </p:cNvPr>
          <p:cNvSpPr txBox="1"/>
          <p:nvPr/>
        </p:nvSpPr>
        <p:spPr>
          <a:xfrm>
            <a:off x="8194089" y="4615211"/>
            <a:ext cx="3291328" cy="523220"/>
          </a:xfrm>
          <a:prstGeom prst="rect">
            <a:avLst/>
          </a:prstGeom>
          <a:noFill/>
        </p:spPr>
        <p:txBody>
          <a:bodyPr wrap="square" rtlCol="0">
            <a:spAutoFit/>
          </a:bodyPr>
          <a:lstStyle/>
          <a:p>
            <a:r>
              <a:rPr lang="sv-SE" sz="1400" dirty="0" err="1">
                <a:solidFill>
                  <a:schemeClr val="tx1">
                    <a:lumMod val="75000"/>
                    <a:lumOff val="25000"/>
                  </a:schemeClr>
                </a:solidFill>
              </a:rPr>
              <a:t>Additional</a:t>
            </a:r>
            <a:r>
              <a:rPr lang="sv-SE" sz="1400" dirty="0">
                <a:solidFill>
                  <a:schemeClr val="tx1">
                    <a:lumMod val="75000"/>
                    <a:lumOff val="25000"/>
                  </a:schemeClr>
                </a:solidFill>
              </a:rPr>
              <a:t> </a:t>
            </a:r>
            <a:r>
              <a:rPr lang="sv-SE" sz="1400" dirty="0" err="1">
                <a:solidFill>
                  <a:schemeClr val="tx1">
                    <a:lumMod val="75000"/>
                    <a:lumOff val="25000"/>
                  </a:schemeClr>
                </a:solidFill>
              </a:rPr>
              <a:t>frameworks</a:t>
            </a:r>
            <a:r>
              <a:rPr lang="sv-SE" sz="1400" dirty="0">
                <a:solidFill>
                  <a:schemeClr val="tx1">
                    <a:lumMod val="75000"/>
                    <a:lumOff val="25000"/>
                  </a:schemeClr>
                </a:solidFill>
              </a:rPr>
              <a:t> </a:t>
            </a:r>
            <a:r>
              <a:rPr lang="sv-SE" sz="1400" dirty="0" err="1">
                <a:solidFill>
                  <a:schemeClr val="tx1">
                    <a:lumMod val="75000"/>
                    <a:lumOff val="25000"/>
                  </a:schemeClr>
                </a:solidFill>
              </a:rPr>
              <a:t>supporting</a:t>
            </a:r>
            <a:r>
              <a:rPr lang="sv-SE" sz="1400" dirty="0">
                <a:solidFill>
                  <a:schemeClr val="tx1">
                    <a:lumMod val="75000"/>
                    <a:lumOff val="25000"/>
                  </a:schemeClr>
                </a:solidFill>
              </a:rPr>
              <a:t> the </a:t>
            </a:r>
            <a:r>
              <a:rPr lang="sv-SE" sz="1400" dirty="0" err="1">
                <a:solidFill>
                  <a:schemeClr val="tx1">
                    <a:lumMod val="75000"/>
                    <a:lumOff val="25000"/>
                  </a:schemeClr>
                </a:solidFill>
              </a:rPr>
              <a:t>rights</a:t>
            </a:r>
            <a:r>
              <a:rPr lang="sv-SE" sz="1400" dirty="0">
                <a:solidFill>
                  <a:schemeClr val="tx1">
                    <a:lumMod val="75000"/>
                    <a:lumOff val="25000"/>
                  </a:schemeClr>
                </a:solidFill>
              </a:rPr>
              <a:t> </a:t>
            </a:r>
            <a:r>
              <a:rPr lang="sv-SE" sz="1400" dirty="0" err="1">
                <a:solidFill>
                  <a:schemeClr val="tx1">
                    <a:lumMod val="75000"/>
                    <a:lumOff val="25000"/>
                  </a:schemeClr>
                </a:solidFill>
              </a:rPr>
              <a:t>of</a:t>
            </a:r>
            <a:r>
              <a:rPr lang="sv-SE" sz="1400" dirty="0">
                <a:solidFill>
                  <a:schemeClr val="tx1">
                    <a:lumMod val="75000"/>
                    <a:lumOff val="25000"/>
                  </a:schemeClr>
                </a:solidFill>
              </a:rPr>
              <a:t> </a:t>
            </a:r>
            <a:r>
              <a:rPr lang="sv-SE" sz="1400" dirty="0" err="1">
                <a:solidFill>
                  <a:schemeClr val="tx1">
                    <a:lumMod val="75000"/>
                    <a:lumOff val="25000"/>
                  </a:schemeClr>
                </a:solidFill>
              </a:rPr>
              <a:t>trafficked</a:t>
            </a:r>
            <a:r>
              <a:rPr lang="sv-SE" sz="1400" dirty="0">
                <a:solidFill>
                  <a:schemeClr val="tx1">
                    <a:lumMod val="75000"/>
                    <a:lumOff val="25000"/>
                  </a:schemeClr>
                </a:solidFill>
              </a:rPr>
              <a:t> and </a:t>
            </a:r>
            <a:r>
              <a:rPr lang="sv-SE" sz="1400" dirty="0" err="1">
                <a:solidFill>
                  <a:schemeClr val="tx1">
                    <a:lumMod val="75000"/>
                    <a:lumOff val="25000"/>
                  </a:schemeClr>
                </a:solidFill>
              </a:rPr>
              <a:t>stateless</a:t>
            </a:r>
            <a:r>
              <a:rPr lang="sv-SE" sz="1400" dirty="0">
                <a:solidFill>
                  <a:schemeClr val="tx1">
                    <a:lumMod val="75000"/>
                    <a:lumOff val="25000"/>
                  </a:schemeClr>
                </a:solidFill>
              </a:rPr>
              <a:t> persons </a:t>
            </a:r>
          </a:p>
        </p:txBody>
      </p:sp>
    </p:spTree>
    <p:extLst>
      <p:ext uri="{BB962C8B-B14F-4D97-AF65-F5344CB8AC3E}">
        <p14:creationId xmlns:p14="http://schemas.microsoft.com/office/powerpoint/2010/main" val="197625932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6566</TotalTime>
  <Words>8233</Words>
  <Application>Microsoft Macintosh PowerPoint</Application>
  <PresentationFormat>Widescreen</PresentationFormat>
  <Paragraphs>354</Paragraphs>
  <Slides>22</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Calibri Light</vt:lpstr>
      <vt:lpstr>Retrospect</vt:lpstr>
      <vt:lpstr>Custom Design</vt:lpstr>
      <vt:lpstr>Introduction to Mass Displacement</vt:lpstr>
      <vt:lpstr>Content</vt:lpstr>
      <vt:lpstr>1. Introducing the displaced Refugees and Internally Displaced Persons </vt:lpstr>
      <vt:lpstr>1. Introducing the displaced What is a refugee? And what is an internally displaced person? </vt:lpstr>
      <vt:lpstr>1. Introducing the displaced Questions for reflection</vt:lpstr>
      <vt:lpstr>2. Causes, contexts and dynamics of mass displacement The causes of mass displacement </vt:lpstr>
      <vt:lpstr>2. Causes, contexts and dynamics of mass displacement Questions for reflection </vt:lpstr>
      <vt:lpstr>2. Causes, contexts and dynamics of mass displacement Global trends on forced displacement </vt:lpstr>
      <vt:lpstr>3. Legal, policy and institutional frameworks Frameworks specifically focusing on forcibly displaced persons  </vt:lpstr>
      <vt:lpstr>3. Legal, policy and institutional frameworks  Human rights frameworks </vt:lpstr>
      <vt:lpstr>3. Legal, policy and institutional frameworks  When is displacement unlawful? And what is the responsibility of the state?</vt:lpstr>
      <vt:lpstr>3. Legal, policy and institutional frameworks  Questions for reflection </vt:lpstr>
      <vt:lpstr>4. Stakeholders of mass displacement  International organisations with a specific focus on migrants </vt:lpstr>
      <vt:lpstr>5. Summary  Key points to remember</vt:lpstr>
      <vt:lpstr>PowerPoint Presentation</vt:lpstr>
      <vt:lpstr>1. What description best fits the term ‘internally displaced person’?</vt:lpstr>
      <vt:lpstr>2. How much has the number of forcibly displaced persons globally increased from 2010 to 2020?</vt:lpstr>
      <vt:lpstr>3. Which of the following options are correct with regards to the responsibility of the state in situations of mass displacement?</vt:lpstr>
      <vt:lpstr>4. In what situation is displacement not unlawful?</vt:lpstr>
      <vt:lpstr>5. Which three international organizations are legally mandated to assist refugees?</vt:lpstr>
      <vt:lpstr>References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Title</dc:title>
  <dc:creator>Chathuranganee Jayakody</dc:creator>
  <cp:lastModifiedBy>Mo Hamza</cp:lastModifiedBy>
  <cp:revision>121</cp:revision>
  <dcterms:created xsi:type="dcterms:W3CDTF">2021-03-24T14:12:51Z</dcterms:created>
  <dcterms:modified xsi:type="dcterms:W3CDTF">2021-11-01T09:25:28Z</dcterms:modified>
</cp:coreProperties>
</file>