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56" r:id="rId3"/>
    <p:sldId id="272" r:id="rId4"/>
    <p:sldId id="257" r:id="rId5"/>
    <p:sldId id="274" r:id="rId6"/>
    <p:sldId id="267" r:id="rId7"/>
    <p:sldId id="273" r:id="rId8"/>
    <p:sldId id="261" r:id="rId9"/>
    <p:sldId id="266"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7BC0-5C04-4FBF-AF6B-B716EE85C236}" type="datetimeFigureOut">
              <a:rPr lang="en-GB" smtClean="0"/>
              <a:t>17/02/2022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C1543-CA17-45C1-A9A2-EC2141F4779E}" type="slidenum">
              <a:rPr lang="en-GB" smtClean="0"/>
              <a:t>‹#›</a:t>
            </a:fld>
            <a:endParaRPr lang="en-GB"/>
          </a:p>
        </p:txBody>
      </p:sp>
    </p:spTree>
    <p:extLst>
      <p:ext uri="{BB962C8B-B14F-4D97-AF65-F5344CB8AC3E}">
        <p14:creationId xmlns:p14="http://schemas.microsoft.com/office/powerpoint/2010/main" val="3560604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4C1543-CA17-45C1-A9A2-EC2141F4779E}" type="slidenum">
              <a:rPr lang="en-GB" smtClean="0"/>
              <a:t>6</a:t>
            </a:fld>
            <a:endParaRPr lang="en-GB"/>
          </a:p>
        </p:txBody>
      </p:sp>
    </p:spTree>
    <p:extLst>
      <p:ext uri="{BB962C8B-B14F-4D97-AF65-F5344CB8AC3E}">
        <p14:creationId xmlns:p14="http://schemas.microsoft.com/office/powerpoint/2010/main" val="4010887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F11BA1F-EFB8-40F1-80EA-BE41C36662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9951" y="133883"/>
            <a:ext cx="1670685" cy="568960"/>
          </a:xfrm>
          <a:prstGeom prst="rect">
            <a:avLst/>
          </a:prstGeom>
          <a:noFill/>
          <a:ln>
            <a:noFill/>
          </a:ln>
        </p:spPr>
      </p:pic>
      <p:pic>
        <p:nvPicPr>
          <p:cNvPr id="11" name="Picture 10">
            <a:extLst>
              <a:ext uri="{FF2B5EF4-FFF2-40B4-BE49-F238E27FC236}">
                <a16:creationId xmlns:a16="http://schemas.microsoft.com/office/drawing/2014/main" id="{F24101D6-A3D8-4004-8C5A-D9F3D7441A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1115" y="127508"/>
            <a:ext cx="2181860" cy="622300"/>
          </a:xfrm>
          <a:prstGeom prst="rect">
            <a:avLst/>
          </a:prstGeom>
          <a:noFill/>
          <a:ln>
            <a:noFill/>
          </a:ln>
        </p:spPr>
      </p:pic>
    </p:spTree>
    <p:extLst>
      <p:ext uri="{BB962C8B-B14F-4D97-AF65-F5344CB8AC3E}">
        <p14:creationId xmlns:p14="http://schemas.microsoft.com/office/powerpoint/2010/main" val="400843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253289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1208620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A566-D995-428F-A7AA-A46175019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A6A305-7BD5-4208-ADE2-5D9248273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DC5C24-7CF1-4F0E-9EBF-7AB8402B27C8}"/>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452DD3A2-BF0C-44B5-8352-15C6B8531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1609D4-75D8-48B6-8BF9-7A472F8E8B6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74606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E18F-64FE-4F93-850B-390674C28D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A947CF-CC19-485F-B111-ED3F1C24E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0B6582-361D-467F-A362-38A1C188D40A}"/>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D8EDE49D-D2BF-4B3D-8E7B-CF45BCB4FB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B25BD-751D-4F05-8E6D-30F0B22F50E9}"/>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80060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A786-5151-41CC-9F44-0ED747188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DDDD9A-9A9F-4E5B-B395-0DA4C28C0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3C29A-DC11-44B3-86F6-5C8161531125}"/>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0003E3F6-B998-41F6-9E56-118EEB565B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5CB67-716C-456B-8F48-CE0AC07E492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165384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FC4F-D854-420A-961C-F13B2F4E6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8AE22-3410-45A6-AA29-A80535B10D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91D104-4BE4-4DB6-8FBF-DCAE2F95BA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8B2B19-7577-4615-8564-6C33952CB486}"/>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6" name="Footer Placeholder 5">
            <a:extLst>
              <a:ext uri="{FF2B5EF4-FFF2-40B4-BE49-F238E27FC236}">
                <a16:creationId xmlns:a16="http://schemas.microsoft.com/office/drawing/2014/main" id="{10310238-9795-4F59-AEF9-A3DA5E1A6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701B98-3CD9-4701-86A2-1DEA9FC1C9A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177784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7CA6-9466-4795-BFA9-FFB8964C39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E6E30E-88E8-4BF1-BF47-464D03FE8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33F7D1-C2D3-4C38-B35C-7F0C322C3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15212C-0D00-4C3F-B71D-E40A355E6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16E87-AC07-43E5-AA04-7FE92F1235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64C582-845E-4154-B47C-B9843DB93D35}"/>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8" name="Footer Placeholder 7">
            <a:extLst>
              <a:ext uri="{FF2B5EF4-FFF2-40B4-BE49-F238E27FC236}">
                <a16:creationId xmlns:a16="http://schemas.microsoft.com/office/drawing/2014/main" id="{5D30D677-38E8-420F-9216-ACDE018017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158473-0E1E-4E7F-961A-ADB3DFAA51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39785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7091-213A-4F1D-A57C-ED4F24892E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A2198-61F8-4985-A950-F1D10700A444}"/>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4" name="Footer Placeholder 3">
            <a:extLst>
              <a:ext uri="{FF2B5EF4-FFF2-40B4-BE49-F238E27FC236}">
                <a16:creationId xmlns:a16="http://schemas.microsoft.com/office/drawing/2014/main" id="{C583E451-F1DF-4870-80A9-00171F1986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8D33AE-47CA-468E-BB47-B9352462306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57461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EC796-D31F-459E-A138-2AFBD4A293AF}"/>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3" name="Footer Placeholder 2">
            <a:extLst>
              <a:ext uri="{FF2B5EF4-FFF2-40B4-BE49-F238E27FC236}">
                <a16:creationId xmlns:a16="http://schemas.microsoft.com/office/drawing/2014/main" id="{92604254-A912-41E1-A188-79E0C1B5B9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C24E09-AA99-4507-98CC-2210673D1950}"/>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072336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856B-8BEC-488E-8E0C-C32E222FD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3DA2A6-92E4-4FCB-9105-38DD53798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C668AB-1A4D-4FE3-A28A-EEFA86B92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873E7C-B989-47FB-A4B6-A8334E0367B0}"/>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6" name="Footer Placeholder 5">
            <a:extLst>
              <a:ext uri="{FF2B5EF4-FFF2-40B4-BE49-F238E27FC236}">
                <a16:creationId xmlns:a16="http://schemas.microsoft.com/office/drawing/2014/main" id="{D484A091-E2B1-477E-BFFB-CBDDE0596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8434F-EE21-4096-BF97-5DEC8D98FD3B}"/>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49135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pic>
        <p:nvPicPr>
          <p:cNvPr id="7" name="Picture 6">
            <a:extLst>
              <a:ext uri="{FF2B5EF4-FFF2-40B4-BE49-F238E27FC236}">
                <a16:creationId xmlns:a16="http://schemas.microsoft.com/office/drawing/2014/main" id="{1B26D898-02A4-4D43-A4EE-64ADC7DC2A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8477" y="95236"/>
            <a:ext cx="1670685" cy="568960"/>
          </a:xfrm>
          <a:prstGeom prst="rect">
            <a:avLst/>
          </a:prstGeom>
          <a:noFill/>
          <a:ln>
            <a:noFill/>
          </a:ln>
        </p:spPr>
      </p:pic>
      <p:pic>
        <p:nvPicPr>
          <p:cNvPr id="8" name="Picture 7">
            <a:extLst>
              <a:ext uri="{FF2B5EF4-FFF2-40B4-BE49-F238E27FC236}">
                <a16:creationId xmlns:a16="http://schemas.microsoft.com/office/drawing/2014/main" id="{299DF6A7-6DA5-4242-B61E-1BCF4ACD2A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0458" y="86358"/>
            <a:ext cx="2181860" cy="622300"/>
          </a:xfrm>
          <a:prstGeom prst="rect">
            <a:avLst/>
          </a:prstGeom>
          <a:noFill/>
          <a:ln>
            <a:noFill/>
          </a:ln>
        </p:spPr>
      </p:pic>
    </p:spTree>
    <p:extLst>
      <p:ext uri="{BB962C8B-B14F-4D97-AF65-F5344CB8AC3E}">
        <p14:creationId xmlns:p14="http://schemas.microsoft.com/office/powerpoint/2010/main" val="3553306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4064-0535-484B-8ACB-7B6F29618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7EFDAA-BE87-4B48-AE18-56C43C847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F931357-112E-4CAA-9E08-99A334AEB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C1552-B907-444D-A397-7DD212DC31BA}"/>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6" name="Footer Placeholder 5">
            <a:extLst>
              <a:ext uri="{FF2B5EF4-FFF2-40B4-BE49-F238E27FC236}">
                <a16:creationId xmlns:a16="http://schemas.microsoft.com/office/drawing/2014/main" id="{29FC4B93-B74D-4F82-AADA-7DD779132C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7B2162-6DD5-4182-9253-D1D27831569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012505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D08D-31F6-4A31-A2D3-617C89BC12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961EA0-6249-480A-9B6C-46A763134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7A9417-FCD1-491A-974E-2C77DA1BF19C}"/>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269591EC-B158-4A32-9943-AC155C075C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57CE8A-83F1-4CAB-8C5D-F790933E99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435988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39E760-8596-45E5-BA76-D0B21A4143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F61093-56B2-44CB-8627-38379295BD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BAFF10-1DF2-4822-8A2C-7076EA30EC0F}"/>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BA59A69D-5736-4F78-9075-D8F1A2283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89B87-E353-41CB-A88E-613B326E73E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47772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039DEF-0C26-40E9-A9BF-84EB894187B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56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039DEF-0C26-40E9-A9BF-84EB894187BC}"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387530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039DEF-0C26-40E9-A9BF-84EB894187BC}" type="datetimeFigureOut">
              <a:rPr lang="en-US" smtClean="0"/>
              <a:t>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288551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039DEF-0C26-40E9-A9BF-84EB894187BC}" type="datetimeFigureOut">
              <a:rPr lang="en-US" smtClean="0"/>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199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039DEF-0C26-40E9-A9BF-84EB894187BC}" type="datetimeFigureOut">
              <a:rPr lang="en-US" smtClean="0"/>
              <a:t>2/17/2022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28972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039DEF-0C26-40E9-A9BF-84EB894187BC}" type="datetimeFigureOut">
              <a:rPr lang="en-US" smtClean="0"/>
              <a:t>2/17/2022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BAE17D-6724-4322-8DE7-984BE845CAAF}" type="slidenum">
              <a:rPr lang="en-US" smtClean="0"/>
              <a:t>‹#›</a:t>
            </a:fld>
            <a:endParaRPr lang="en-US"/>
          </a:p>
        </p:txBody>
      </p:sp>
    </p:spTree>
    <p:extLst>
      <p:ext uri="{BB962C8B-B14F-4D97-AF65-F5344CB8AC3E}">
        <p14:creationId xmlns:p14="http://schemas.microsoft.com/office/powerpoint/2010/main" val="110635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039DEF-0C26-40E9-A9BF-84EB894187BC}"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401302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039DEF-0C26-40E9-A9BF-84EB894187BC}" type="datetimeFigureOut">
              <a:rPr lang="en-US" smtClean="0"/>
              <a:t>2/17/2022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9BAE17D-6724-4322-8DE7-984BE845CAA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42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B564A-6ADC-413B-983F-6DC1E3604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FD7E32-6FE8-4AF8-AC3E-10B0C1A8E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E666FB-2C42-4465-B9BC-8B9DE9B19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9C2F0BC3-FD0C-4140-95C1-4399332AC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1CD2CF-62EC-4A5E-B3BA-F446C33A7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38CA0-3056-4810-AED1-6D1C948538A1}" type="slidenum">
              <a:rPr lang="en-GB" smtClean="0"/>
              <a:t>‹#›</a:t>
            </a:fld>
            <a:endParaRPr lang="en-GB"/>
          </a:p>
        </p:txBody>
      </p:sp>
    </p:spTree>
    <p:extLst>
      <p:ext uri="{BB962C8B-B14F-4D97-AF65-F5344CB8AC3E}">
        <p14:creationId xmlns:p14="http://schemas.microsoft.com/office/powerpoint/2010/main" val="3681108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environment/nature/ecosystems/docs/RPA%20Final%20Report.pdf" TargetMode="External"/><Relationship Id="rId2" Type="http://schemas.openxmlformats.org/officeDocument/2006/relationships/hyperlink" Target="https://ec.europa.eu/environment/resource_efficiency/" TargetMode="External"/><Relationship Id="rId1" Type="http://schemas.openxmlformats.org/officeDocument/2006/relationships/slideLayout" Target="../slideLayouts/slideLayout2.xml"/><Relationship Id="rId5" Type="http://schemas.openxmlformats.org/officeDocument/2006/relationships/hyperlink" Target="https://thedocs.worldbank.org/en/doc/837721522762050108-0290022018/original/ESFFramework.pdf#page=53&amp;zoom=80" TargetMode="External"/><Relationship Id="rId4" Type="http://schemas.openxmlformats.org/officeDocument/2006/relationships/hyperlink" Target="https://www.ifc.org/wps/wcm/connect/ee19f150-f505-41db-891f-6ef5557195b6/ResettlementHandbook.PDF?MOD=AJPERES&amp;CACHEID=ROOTWORKSPACE-ee19f150-f505-41db-891f-6ef5557195b6-jkD0CRL.Assess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344" y="2753833"/>
            <a:ext cx="11578856" cy="1089258"/>
          </a:xfrm>
        </p:spPr>
        <p:txBody>
          <a:bodyPr>
            <a:normAutofit fontScale="90000"/>
          </a:bodyPr>
          <a:lstStyle/>
          <a:p>
            <a:r>
              <a:rPr lang="en-GB" sz="4000" dirty="0">
                <a:effectLst/>
                <a:latin typeface="Times New Roman" panose="02020603050405020304" pitchFamily="18" charset="0"/>
                <a:ea typeface="Calibri" panose="020F0502020204030204" pitchFamily="34" charset="0"/>
                <a:cs typeface="Latha" panose="020B0604020202020204" pitchFamily="34" charset="0"/>
              </a:rPr>
              <a:t>		</a:t>
            </a:r>
            <a:r>
              <a:rPr lang="en-US" sz="4000" b="1" dirty="0">
                <a:effectLst/>
                <a:latin typeface="Times New Roman" panose="02020603050405020304" pitchFamily="18" charset="0"/>
                <a:ea typeface="Times New Roman" panose="02020603050405020304" pitchFamily="18" charset="0"/>
              </a:rPr>
              <a:t>Resettlement housing and Resource efficiency</a:t>
            </a:r>
            <a:br>
              <a:rPr lang="en-GB" sz="1800" dirty="0">
                <a:effectLst/>
                <a:latin typeface="Arial" panose="020B0604020202020204" pitchFamily="34" charset="0"/>
                <a:ea typeface="Times New Roman" panose="02020603050405020304" pitchFamily="18" charset="0"/>
              </a:rPr>
            </a:br>
            <a:endParaRPr lang="en-GB" sz="4000" b="1" dirty="0">
              <a:effectLst/>
              <a:latin typeface="Calibri" panose="020F0502020204030204" pitchFamily="34" charset="0"/>
              <a:ea typeface="Calibri" panose="020F0502020204030204" pitchFamily="34" charset="0"/>
              <a:cs typeface="Latha" panose="020B0604020202020204" pitchFamily="34" charset="0"/>
            </a:endParaRPr>
          </a:p>
        </p:txBody>
      </p:sp>
      <p:pic>
        <p:nvPicPr>
          <p:cNvPr id="5" name="Audio 4">
            <a:hlinkClick r:id="" action="ppaction://media"/>
            <a:extLst>
              <a:ext uri="{FF2B5EF4-FFF2-40B4-BE49-F238E27FC236}">
                <a16:creationId xmlns:a16="http://schemas.microsoft.com/office/drawing/2014/main" id="{A04DF2EE-CC5F-4567-AD3E-6A9D48E6F8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606697852"/>
      </p:ext>
    </p:extLst>
  </p:cSld>
  <p:clrMapOvr>
    <a:masterClrMapping/>
  </p:clrMapOvr>
  <mc:AlternateContent xmlns:mc="http://schemas.openxmlformats.org/markup-compatibility/2006">
    <mc:Choice xmlns:p14="http://schemas.microsoft.com/office/powerpoint/2010/main" Requires="p14">
      <p:transition spd="slow" p14:dur="2000" advTm="520"/>
    </mc:Choice>
    <mc:Fallback>
      <p:transition spd="slow" advTm="5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Learning outcomes </a:t>
            </a:r>
          </a:p>
        </p:txBody>
      </p:sp>
      <p:sp>
        <p:nvSpPr>
          <p:cNvPr id="3" name="Content Placeholder 2"/>
          <p:cNvSpPr>
            <a:spLocks noGrp="1"/>
          </p:cNvSpPr>
          <p:nvPr>
            <p:ph idx="1"/>
          </p:nvPr>
        </p:nvSpPr>
        <p:spPr>
          <a:xfrm>
            <a:off x="446569" y="1898897"/>
            <a:ext cx="7899990" cy="4023360"/>
          </a:xfrm>
        </p:spPr>
        <p:txBody>
          <a:bodyPr>
            <a:normAutofit/>
          </a:bodyPr>
          <a:lstStyle/>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Understand the meaning of resources.</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Define resource efficiency.</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Understand resource efficient cities.</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Know </a:t>
            </a:r>
            <a:r>
              <a:rPr lang="en-GB" sz="2800" dirty="0">
                <a:latin typeface="Times New Roman" panose="02020603050405020304" pitchFamily="18" charset="0"/>
                <a:cs typeface="Times New Roman" panose="02020603050405020304" pitchFamily="18" charset="0"/>
              </a:rPr>
              <a:t>Why resource efficiency is considered in resettlement housing.</a:t>
            </a:r>
            <a:endParaRPr lang="en-US" sz="2800" dirty="0">
              <a:latin typeface="Times New Roman" panose="02020603050405020304" pitchFamily="18" charset="0"/>
              <a:cs typeface="Times New Roman" panose="02020603050405020304" pitchFamily="18" charset="0"/>
            </a:endParaRPr>
          </a:p>
          <a:p>
            <a:pPr marL="0" indent="0" algn="just">
              <a:lnSpc>
                <a:spcPct val="150000"/>
              </a:lnSpc>
              <a:buNone/>
            </a:pPr>
            <a:endParaRPr lang="en-US" sz="2400" dirty="0">
              <a:latin typeface="Sylfaen" panose="010A0502050306030303" pitchFamily="18" charset="0"/>
            </a:endParaRPr>
          </a:p>
        </p:txBody>
      </p:sp>
      <p:pic>
        <p:nvPicPr>
          <p:cNvPr id="1026" name="Picture 2" descr="Learning Outcomes – My Spartan Story">
            <a:extLst>
              <a:ext uri="{FF2B5EF4-FFF2-40B4-BE49-F238E27FC236}">
                <a16:creationId xmlns:a16="http://schemas.microsoft.com/office/drawing/2014/main" id="{4953E865-20C8-409A-9874-6BBA05F91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0473" y="2030819"/>
            <a:ext cx="3370521" cy="389143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460902CD-88A9-4AF8-BD94-F9F4C58645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781361167"/>
      </p:ext>
    </p:extLst>
  </p:cSld>
  <p:clrMapOvr>
    <a:masterClrMapping/>
  </p:clrMapOvr>
  <mc:AlternateContent xmlns:mc="http://schemas.openxmlformats.org/markup-compatibility/2006">
    <mc:Choice xmlns:p14="http://schemas.microsoft.com/office/powerpoint/2010/main" Requires="p14">
      <p:transition spd="slow" p14:dur="2000" advTm="19064"/>
    </mc:Choice>
    <mc:Fallback>
      <p:transition spd="slow" advTm="190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4998720" cy="1450757"/>
          </a:xfrm>
        </p:spPr>
        <p:txBody>
          <a:bodyPr/>
          <a:lstStyle/>
          <a:p>
            <a:r>
              <a:rPr lang="en-US" b="1" dirty="0">
                <a:latin typeface="Times New Roman" panose="02020603050405020304" pitchFamily="18" charset="0"/>
                <a:cs typeface="Times New Roman" panose="02020603050405020304" pitchFamily="18" charset="0"/>
              </a:rPr>
              <a:t>Content</a:t>
            </a:r>
          </a:p>
        </p:txBody>
      </p:sp>
      <p:sp>
        <p:nvSpPr>
          <p:cNvPr id="3" name="Content Placeholder 2"/>
          <p:cNvSpPr>
            <a:spLocks noGrp="1"/>
          </p:cNvSpPr>
          <p:nvPr>
            <p:ph idx="1"/>
          </p:nvPr>
        </p:nvSpPr>
        <p:spPr>
          <a:xfrm>
            <a:off x="1097279" y="1845734"/>
            <a:ext cx="10811185" cy="4023360"/>
          </a:xfrm>
        </p:spPr>
        <p:txBody>
          <a:bodyPr>
            <a:normAutofit/>
          </a:bodyPr>
          <a:lstStyle/>
          <a:p>
            <a:pPr marR="0" lvl="0" algn="just">
              <a:lnSpc>
                <a:spcPct val="150000"/>
              </a:lnSpc>
              <a:spcBef>
                <a:spcPts val="0"/>
              </a:spcBef>
              <a:spcAft>
                <a:spcPts val="800"/>
              </a:spcAft>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How do we define resources?</a:t>
            </a:r>
          </a:p>
          <a:p>
            <a:pPr marR="0" lvl="0" algn="just">
              <a:lnSpc>
                <a:spcPct val="150000"/>
              </a:lnSpc>
              <a:spcBef>
                <a:spcPts val="0"/>
              </a:spcBef>
              <a:spcAft>
                <a:spcPts val="800"/>
              </a:spcAft>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meaning of resource efficiency.</a:t>
            </a:r>
          </a:p>
          <a:p>
            <a:pPr marR="0" lvl="0" algn="just">
              <a:lnSpc>
                <a:spcPct val="150000"/>
              </a:lnSpc>
              <a:spcBef>
                <a:spcPts val="0"/>
              </a:spcBef>
              <a:spcAft>
                <a:spcPts val="800"/>
              </a:spcAft>
              <a:buFont typeface="Wingdings" panose="05000000000000000000" pitchFamily="2" charset="2"/>
              <a:buChar char="§"/>
            </a:pPr>
            <a:r>
              <a:rPr lang="en-US" sz="2400" dirty="0">
                <a:effectLst/>
                <a:latin typeface="Times New Roman" panose="02020603050405020304" pitchFamily="18" charset="0"/>
                <a:cs typeface="Times New Roman" panose="02020603050405020304" pitchFamily="18" charset="0"/>
              </a:rPr>
              <a:t>Resource efficient cities.</a:t>
            </a:r>
          </a:p>
          <a:p>
            <a:pPr marR="0" lvl="0" algn="just">
              <a:lnSpc>
                <a:spcPct val="150000"/>
              </a:lnSpc>
              <a:spcBef>
                <a:spcPts val="0"/>
              </a:spcBef>
              <a:spcAft>
                <a:spcPts val="8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Resource efficiency, does it matter in resettlement housing?</a:t>
            </a:r>
          </a:p>
          <a:p>
            <a:pPr marR="0" lvl="0" algn="just">
              <a:lnSpc>
                <a:spcPct val="150000"/>
              </a:lnSpc>
              <a:spcBef>
                <a:spcPts val="0"/>
              </a:spcBef>
              <a:spcAft>
                <a:spcPts val="800"/>
              </a:spcAft>
              <a:buFont typeface="Wingdings" panose="05000000000000000000" pitchFamily="2" charset="2"/>
              <a:buChar char="§"/>
            </a:pPr>
            <a:r>
              <a:rPr lang="en-GB" sz="2400" dirty="0">
                <a:latin typeface="Times New Roman" panose="02020603050405020304" pitchFamily="18" charset="0"/>
                <a:ea typeface="Calibri" panose="020F0502020204030204" pitchFamily="34" charset="0"/>
                <a:cs typeface="Times New Roman" panose="02020603050405020304" pitchFamily="18" charset="0"/>
              </a:rPr>
              <a:t>Conclusion.</a:t>
            </a:r>
          </a:p>
          <a:p>
            <a:pPr marR="0" lvl="0" algn="just">
              <a:lnSpc>
                <a:spcPct val="150000"/>
              </a:lnSpc>
              <a:spcBef>
                <a:spcPts val="0"/>
              </a:spcBef>
              <a:spcAft>
                <a:spcPts val="800"/>
              </a:spcAft>
              <a:buFont typeface="Wingdings" panose="05000000000000000000" pitchFamily="2" charset="2"/>
              <a:buChar char="§"/>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References.</a:t>
            </a:r>
          </a:p>
          <a:p>
            <a:pPr marR="0" lvl="0" algn="just">
              <a:lnSpc>
                <a:spcPct val="150000"/>
              </a:lnSpc>
              <a:spcBef>
                <a:spcPts val="0"/>
              </a:spcBef>
              <a:spcAft>
                <a:spcPts val="800"/>
              </a:spcAft>
              <a:buFont typeface="Wingdings" panose="05000000000000000000" pitchFamily="2" charset="2"/>
              <a:buChar char="§"/>
            </a:pPr>
            <a:endParaRPr lang="en-US" sz="2400" dirty="0">
              <a:effectLst/>
              <a:latin typeface="Sylfaen" panose="010A0502050306030303" pitchFamily="18" charset="0"/>
            </a:endParaRPr>
          </a:p>
          <a:p>
            <a:endParaRPr lang="en-US" dirty="0"/>
          </a:p>
        </p:txBody>
      </p:sp>
      <p:pic>
        <p:nvPicPr>
          <p:cNvPr id="2050" name="Picture 2" descr="How to Update Table of Contents in Word">
            <a:extLst>
              <a:ext uri="{FF2B5EF4-FFF2-40B4-BE49-F238E27FC236}">
                <a16:creationId xmlns:a16="http://schemas.microsoft.com/office/drawing/2014/main" id="{C5C39461-2885-4DE4-BA5E-EE857EAB4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9209" y="1845735"/>
            <a:ext cx="3632791" cy="449127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EE9BAB6C-031A-41EB-8C5B-6831BE39C14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16231974"/>
      </p:ext>
    </p:extLst>
  </p:cSld>
  <p:clrMapOvr>
    <a:masterClrMapping/>
  </p:clrMapOvr>
  <mc:AlternateContent xmlns:mc="http://schemas.openxmlformats.org/markup-compatibility/2006">
    <mc:Choice xmlns:p14="http://schemas.microsoft.com/office/powerpoint/2010/main" Requires="p14">
      <p:transition spd="slow" p14:dur="2000" advTm="8465"/>
    </mc:Choice>
    <mc:Fallback>
      <p:transition spd="slow" advTm="84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259B-DBFD-46BC-9696-D11DCA7B5767}"/>
              </a:ext>
            </a:extLst>
          </p:cNvPr>
          <p:cNvSpPr>
            <a:spLocks noGrp="1"/>
          </p:cNvSpPr>
          <p:nvPr>
            <p:ph type="title"/>
          </p:nvPr>
        </p:nvSpPr>
        <p:spPr>
          <a:xfrm>
            <a:off x="138223" y="286604"/>
            <a:ext cx="8888819" cy="957406"/>
          </a:xfrm>
        </p:spPr>
        <p:txBody>
          <a:bodyPr>
            <a:normAutofit/>
          </a:bodyPr>
          <a:lstStyle/>
          <a:p>
            <a:r>
              <a:rPr lang="en-GB" sz="3600" b="1" dirty="0">
                <a:latin typeface="Times New Roman" panose="02020603050405020304" pitchFamily="18" charset="0"/>
                <a:cs typeface="Times New Roman" panose="02020603050405020304" pitchFamily="18" charset="0"/>
              </a:rPr>
              <a:t>How do we make sense of the term resources?</a:t>
            </a:r>
          </a:p>
        </p:txBody>
      </p:sp>
      <p:sp>
        <p:nvSpPr>
          <p:cNvPr id="3" name="Content Placeholder 2">
            <a:extLst>
              <a:ext uri="{FF2B5EF4-FFF2-40B4-BE49-F238E27FC236}">
                <a16:creationId xmlns:a16="http://schemas.microsoft.com/office/drawing/2014/main" id="{01DB811E-198E-4201-8672-8461CE2351ED}"/>
              </a:ext>
            </a:extLst>
          </p:cNvPr>
          <p:cNvSpPr>
            <a:spLocks noGrp="1"/>
          </p:cNvSpPr>
          <p:nvPr>
            <p:ph idx="1"/>
          </p:nvPr>
        </p:nvSpPr>
        <p:spPr>
          <a:xfrm>
            <a:off x="138224" y="1845734"/>
            <a:ext cx="11887200" cy="4023360"/>
          </a:xfrm>
        </p:spPr>
        <p:txBody>
          <a:bodyPr>
            <a:normAutofit/>
          </a:bodyPr>
          <a:lstStyle/>
          <a:p>
            <a:pPr algn="just"/>
            <a:endParaRPr lang="en-GB"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62324FE-6526-414D-86E6-E6850B48383D}"/>
              </a:ext>
            </a:extLst>
          </p:cNvPr>
          <p:cNvSpPr/>
          <p:nvPr/>
        </p:nvSpPr>
        <p:spPr>
          <a:xfrm>
            <a:off x="138223" y="1845734"/>
            <a:ext cx="11858848" cy="44593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Rectangle 4">
            <a:extLst>
              <a:ext uri="{FF2B5EF4-FFF2-40B4-BE49-F238E27FC236}">
                <a16:creationId xmlns:a16="http://schemas.microsoft.com/office/drawing/2014/main" id="{E608E169-1172-45EE-ACBE-E62FD60E8196}"/>
              </a:ext>
            </a:extLst>
          </p:cNvPr>
          <p:cNvSpPr/>
          <p:nvPr/>
        </p:nvSpPr>
        <p:spPr>
          <a:xfrm>
            <a:off x="4247707" y="1990888"/>
            <a:ext cx="4167964" cy="14316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spcAft>
                <a:spcPts val="800"/>
              </a:spcAft>
              <a:buFont typeface="Calibri" panose="020F0502020204030204" pitchFamily="34" charset="0"/>
              <a:buChar char=" "/>
              <a:tabLst>
                <a:tab pos="4572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They are raw materials such as fuels, minerals and metals but also food, soil, water, air, biomass and ecosystems' (EC, 2011a, 2011b; EEA Technical Report (2015</a:t>
            </a:r>
          </a:p>
        </p:txBody>
      </p:sp>
      <p:sp>
        <p:nvSpPr>
          <p:cNvPr id="6" name="Rectangle 5">
            <a:extLst>
              <a:ext uri="{FF2B5EF4-FFF2-40B4-BE49-F238E27FC236}">
                <a16:creationId xmlns:a16="http://schemas.microsoft.com/office/drawing/2014/main" id="{8BE25F55-119E-4D86-9B32-E286A6D3B0FD}"/>
              </a:ext>
            </a:extLst>
          </p:cNvPr>
          <p:cNvSpPr/>
          <p:nvPr/>
        </p:nvSpPr>
        <p:spPr>
          <a:xfrm>
            <a:off x="1095154" y="3617552"/>
            <a:ext cx="5911702" cy="15809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spcAft>
                <a:spcPts val="800"/>
              </a:spcAft>
              <a:buFont typeface="Calibri" panose="020F0502020204030204" pitchFamily="34" charset="0"/>
              <a:buChar char=" "/>
              <a:tabLst>
                <a:tab pos="4572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Presently, the way the resources are being used results to the depletion and scarcity of natural resources, the degradation of ecosystems, and more unpredictable prices of natural resources (EEA Technical Report, 2015). </a:t>
            </a:r>
          </a:p>
        </p:txBody>
      </p:sp>
      <p:sp>
        <p:nvSpPr>
          <p:cNvPr id="7" name="Rectangle 6">
            <a:extLst>
              <a:ext uri="{FF2B5EF4-FFF2-40B4-BE49-F238E27FC236}">
                <a16:creationId xmlns:a16="http://schemas.microsoft.com/office/drawing/2014/main" id="{F8717FF4-629F-40BC-B1B5-4CDC391F5E13}"/>
              </a:ext>
            </a:extLst>
          </p:cNvPr>
          <p:cNvSpPr/>
          <p:nvPr/>
        </p:nvSpPr>
        <p:spPr>
          <a:xfrm>
            <a:off x="372140" y="1993605"/>
            <a:ext cx="3476846" cy="14289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spcAft>
                <a:spcPts val="800"/>
              </a:spcAft>
              <a:buFont typeface="Calibri" panose="020F0502020204030204" pitchFamily="34" charset="0"/>
              <a:buChar char=" "/>
              <a:tabLst>
                <a:tab pos="4572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Resources are defined as all inputs into the economy (EC, 2011a; EEA Technical Report, 2015). </a:t>
            </a:r>
          </a:p>
        </p:txBody>
      </p:sp>
      <p:sp>
        <p:nvSpPr>
          <p:cNvPr id="9" name="Rectangle 8">
            <a:extLst>
              <a:ext uri="{FF2B5EF4-FFF2-40B4-BE49-F238E27FC236}">
                <a16:creationId xmlns:a16="http://schemas.microsoft.com/office/drawing/2014/main" id="{C459634A-A6AB-4C43-A9DC-50B27EC01AB4}"/>
              </a:ext>
            </a:extLst>
          </p:cNvPr>
          <p:cNvSpPr/>
          <p:nvPr/>
        </p:nvSpPr>
        <p:spPr>
          <a:xfrm>
            <a:off x="1520456" y="5387089"/>
            <a:ext cx="5167423" cy="6166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Hence the need for resource efficiency</a:t>
            </a:r>
            <a:endParaRPr lang="en-GB" dirty="0"/>
          </a:p>
        </p:txBody>
      </p:sp>
      <p:pic>
        <p:nvPicPr>
          <p:cNvPr id="3074" name="Picture 2" descr="Six Steps to Resource Management - Blog | Planview">
            <a:extLst>
              <a:ext uri="{FF2B5EF4-FFF2-40B4-BE49-F238E27FC236}">
                <a16:creationId xmlns:a16="http://schemas.microsoft.com/office/drawing/2014/main" id="{E3C5A615-95EC-44D4-9B1A-724E0B4235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3786" y="3567698"/>
            <a:ext cx="3810000" cy="2689678"/>
          </a:xfrm>
          <a:prstGeom prst="rect">
            <a:avLst/>
          </a:prstGeom>
          <a:noFill/>
          <a:extLst>
            <a:ext uri="{909E8E84-426E-40DD-AFC4-6F175D3DCCD1}">
              <a14:hiddenFill xmlns:a14="http://schemas.microsoft.com/office/drawing/2010/main">
                <a:solidFill>
                  <a:srgbClr val="FFFFFF"/>
                </a:solidFill>
              </a14:hiddenFill>
            </a:ext>
          </a:extLst>
        </p:spPr>
      </p:pic>
      <p:pic>
        <p:nvPicPr>
          <p:cNvPr id="8" name="Audio 7">
            <a:hlinkClick r:id="" action="ppaction://media"/>
            <a:extLst>
              <a:ext uri="{FF2B5EF4-FFF2-40B4-BE49-F238E27FC236}">
                <a16:creationId xmlns:a16="http://schemas.microsoft.com/office/drawing/2014/main" id="{9F27FA4A-DCCE-4869-B5F2-A923E0554BB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91564803"/>
      </p:ext>
    </p:extLst>
  </p:cSld>
  <p:clrMapOvr>
    <a:masterClrMapping/>
  </p:clrMapOvr>
  <mc:AlternateContent xmlns:mc="http://schemas.openxmlformats.org/markup-compatibility/2006">
    <mc:Choice xmlns:p14="http://schemas.microsoft.com/office/powerpoint/2010/main" Requires="p14">
      <p:transition spd="slow" p14:dur="2000" advTm="42614"/>
    </mc:Choice>
    <mc:Fallback>
      <p:transition spd="slow" advTm="426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85" y="233917"/>
            <a:ext cx="9258832" cy="1014346"/>
          </a:xfrm>
        </p:spPr>
        <p:txBody>
          <a:bodyPr/>
          <a:lstStyle/>
          <a:p>
            <a:r>
              <a:rPr lang="en-US" sz="4800" b="1" dirty="0">
                <a:latin typeface="Times New Roman" panose="02020603050405020304" pitchFamily="18" charset="0"/>
                <a:ea typeface="Calibri" panose="020F0502020204030204" pitchFamily="34" charset="0"/>
                <a:cs typeface="Times New Roman" panose="02020603050405020304" pitchFamily="18" charset="0"/>
              </a:rPr>
              <a:t>The meaning of resource efficiency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0995" y="1845733"/>
            <a:ext cx="11366205" cy="4384945"/>
          </a:xfrm>
        </p:spPr>
        <p:txBody>
          <a:bodyPr>
            <a:normAutofit/>
          </a:bodyPr>
          <a:lstStyle/>
          <a:p>
            <a:pPr marL="228600" lvl="1">
              <a:spcBef>
                <a:spcPts val="1000"/>
              </a:spcBef>
            </a:pPr>
            <a:endParaRPr lang="en-GB" dirty="0">
              <a:latin typeface="Sylfaen" panose="010A0502050306030303" pitchFamily="18" charset="0"/>
            </a:endParaRPr>
          </a:p>
          <a:p>
            <a:endParaRPr lang="en-US" dirty="0"/>
          </a:p>
        </p:txBody>
      </p:sp>
      <p:sp>
        <p:nvSpPr>
          <p:cNvPr id="4" name="Rectangle 3">
            <a:extLst>
              <a:ext uri="{FF2B5EF4-FFF2-40B4-BE49-F238E27FC236}">
                <a16:creationId xmlns:a16="http://schemas.microsoft.com/office/drawing/2014/main" id="{4BAFC643-0AF3-4A3B-A41F-5E614C49CD7F}"/>
              </a:ext>
            </a:extLst>
          </p:cNvPr>
          <p:cNvSpPr/>
          <p:nvPr/>
        </p:nvSpPr>
        <p:spPr>
          <a:xfrm>
            <a:off x="446567" y="1845733"/>
            <a:ext cx="4061639" cy="17304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spcAft>
                <a:spcPts val="800"/>
              </a:spcAft>
              <a:buFont typeface="Calibri" panose="020F0502020204030204" pitchFamily="34" charset="0"/>
              <a:buChar char=" "/>
              <a:tabLst>
                <a:tab pos="457200" algn="l"/>
              </a:tabLst>
            </a:pPr>
            <a:r>
              <a:rPr lang="en-GB" dirty="0">
                <a:effectLst/>
                <a:latin typeface="Times New Roman" panose="02020603050405020304" pitchFamily="18" charset="0"/>
                <a:ea typeface="Calibri" panose="020F0502020204030204" pitchFamily="34" charset="0"/>
                <a:cs typeface="Times New Roman" panose="02020603050405020304" pitchFamily="18" charset="0"/>
              </a:rPr>
              <a:t>Resource efficiency is important for separating economic growth from the consumption of natural resources and to foster sustainable development (Fenn, Fleet, Hartman, Garrett, Daly,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Elding</a:t>
            </a:r>
            <a:r>
              <a:rPr lang="en-GB" dirty="0">
                <a:effectLst/>
                <a:latin typeface="Times New Roman" panose="02020603050405020304" pitchFamily="18" charset="0"/>
                <a:ea typeface="Calibri" panose="020F0502020204030204" pitchFamily="34" charset="0"/>
                <a:cs typeface="Times New Roman" panose="02020603050405020304" pitchFamily="18" charset="0"/>
              </a:rPr>
              <a:t> &amp; Udo,2014).</a:t>
            </a:r>
          </a:p>
        </p:txBody>
      </p:sp>
      <p:sp>
        <p:nvSpPr>
          <p:cNvPr id="5" name="Rectangle 4">
            <a:extLst>
              <a:ext uri="{FF2B5EF4-FFF2-40B4-BE49-F238E27FC236}">
                <a16:creationId xmlns:a16="http://schemas.microsoft.com/office/drawing/2014/main" id="{245252D9-BF8F-4055-82DD-6F33C476BA55}"/>
              </a:ext>
            </a:extLst>
          </p:cNvPr>
          <p:cNvSpPr/>
          <p:nvPr/>
        </p:nvSpPr>
        <p:spPr>
          <a:xfrm>
            <a:off x="1350335" y="3716080"/>
            <a:ext cx="5709684" cy="9622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a:lnSpc>
                <a:spcPct val="107000"/>
              </a:lnSpc>
              <a:spcAft>
                <a:spcPts val="800"/>
              </a:spcAft>
              <a:tabLst>
                <a:tab pos="4572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Creating resource efficient cities is paramount to the achievement of sustainable development.</a:t>
            </a:r>
          </a:p>
        </p:txBody>
      </p:sp>
      <p:sp>
        <p:nvSpPr>
          <p:cNvPr id="6" name="Rectangle 5">
            <a:extLst>
              <a:ext uri="{FF2B5EF4-FFF2-40B4-BE49-F238E27FC236}">
                <a16:creationId xmlns:a16="http://schemas.microsoft.com/office/drawing/2014/main" id="{9E46E04B-E3F3-49B9-B76F-6DA14FB70663}"/>
              </a:ext>
            </a:extLst>
          </p:cNvPr>
          <p:cNvSpPr/>
          <p:nvPr/>
        </p:nvSpPr>
        <p:spPr>
          <a:xfrm>
            <a:off x="669851" y="4808579"/>
            <a:ext cx="7257785" cy="15523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spcAft>
                <a:spcPts val="800"/>
              </a:spcAft>
              <a:buFont typeface="Calibri" panose="020F0502020204030204" pitchFamily="34" charset="0"/>
              <a:buChar char=" "/>
              <a:tabLst>
                <a:tab pos="4572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It is an act of using the limited resources of the Earth in a sustainable manner while minimising impacts on the environment to allow for the creation of more with less and to deliver greater value with less input (European Commission (N.D).</a:t>
            </a:r>
          </a:p>
        </p:txBody>
      </p:sp>
      <p:sp>
        <p:nvSpPr>
          <p:cNvPr id="7" name="Rectangle 6">
            <a:extLst>
              <a:ext uri="{FF2B5EF4-FFF2-40B4-BE49-F238E27FC236}">
                <a16:creationId xmlns:a16="http://schemas.microsoft.com/office/drawing/2014/main" id="{5F9CF6AB-97CD-4612-A31D-C0F83C81C55C}"/>
              </a:ext>
            </a:extLst>
          </p:cNvPr>
          <p:cNvSpPr/>
          <p:nvPr/>
        </p:nvSpPr>
        <p:spPr>
          <a:xfrm>
            <a:off x="4748501" y="1845733"/>
            <a:ext cx="3459834" cy="17304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tabLst>
                <a:tab pos="457200" algn="l"/>
              </a:tabLst>
            </a:pPr>
            <a:r>
              <a:rPr lang="en-GB" dirty="0">
                <a:latin typeface="Times New Roman" panose="02020603050405020304" pitchFamily="18" charset="0"/>
                <a:ea typeface="Calibri" panose="020F0502020204030204" pitchFamily="34" charset="0"/>
                <a:cs typeface="Times New Roman" panose="02020603050405020304" pitchFamily="18" charset="0"/>
              </a:rPr>
              <a:t>It</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can be seen as act of utilising the available resources efficiently to ensure sustainability and perhaps zero depletion (EEA Technical Report, 2015). </a:t>
            </a:r>
          </a:p>
        </p:txBody>
      </p:sp>
      <p:pic>
        <p:nvPicPr>
          <p:cNvPr id="4098" name="Picture 2" descr="Geology Natural Resources Activity - Minerals Education Coalition">
            <a:extLst>
              <a:ext uri="{FF2B5EF4-FFF2-40B4-BE49-F238E27FC236}">
                <a16:creationId xmlns:a16="http://schemas.microsoft.com/office/drawing/2014/main" id="{2197B935-36D6-4D33-82B5-5B2723FF5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5926" y="1845734"/>
            <a:ext cx="3791569" cy="4246722"/>
          </a:xfrm>
          <a:prstGeom prst="rect">
            <a:avLst/>
          </a:prstGeom>
          <a:noFill/>
          <a:extLst>
            <a:ext uri="{909E8E84-426E-40DD-AFC4-6F175D3DCCD1}">
              <a14:hiddenFill xmlns:a14="http://schemas.microsoft.com/office/drawing/2010/main">
                <a:solidFill>
                  <a:srgbClr val="FFFFFF"/>
                </a:solidFill>
              </a14:hiddenFill>
            </a:ext>
          </a:extLst>
        </p:spPr>
      </p:pic>
      <p:pic>
        <p:nvPicPr>
          <p:cNvPr id="9" name="Audio 8">
            <a:hlinkClick r:id="" action="ppaction://media"/>
            <a:extLst>
              <a:ext uri="{FF2B5EF4-FFF2-40B4-BE49-F238E27FC236}">
                <a16:creationId xmlns:a16="http://schemas.microsoft.com/office/drawing/2014/main" id="{1BE0B4B3-0C4D-4AAE-B889-D796FE98F3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574228685"/>
      </p:ext>
    </p:extLst>
  </p:cSld>
  <p:clrMapOvr>
    <a:masterClrMapping/>
  </p:clrMapOvr>
  <mc:AlternateContent xmlns:mc="http://schemas.openxmlformats.org/markup-compatibility/2006">
    <mc:Choice xmlns:p14="http://schemas.microsoft.com/office/powerpoint/2010/main" Requires="p14">
      <p:transition spd="slow" p14:dur="2000" advTm="73099"/>
    </mc:Choice>
    <mc:Fallback>
      <p:transition spd="slow" advTm="730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204E-F9C8-4D5F-BAA6-A767AB2DB110}"/>
              </a:ext>
            </a:extLst>
          </p:cNvPr>
          <p:cNvSpPr>
            <a:spLocks noGrp="1"/>
          </p:cNvSpPr>
          <p:nvPr>
            <p:ph type="title"/>
          </p:nvPr>
        </p:nvSpPr>
        <p:spPr>
          <a:xfrm>
            <a:off x="1097281" y="286604"/>
            <a:ext cx="6760180" cy="882978"/>
          </a:xfrm>
        </p:spPr>
        <p:txBody>
          <a:bodyPr>
            <a:normAutofit/>
          </a:bodyPr>
          <a:lstStyle/>
          <a:p>
            <a:r>
              <a:rPr lang="en-US" b="1" dirty="0">
                <a:effectLst/>
                <a:latin typeface="Times New Roman" panose="02020603050405020304" pitchFamily="18" charset="0"/>
                <a:cs typeface="Times New Roman" panose="02020603050405020304" pitchFamily="18" charset="0"/>
              </a:rPr>
              <a:t>Resource efficient cities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5DF505D-F2FD-4966-BC76-F560A40803BA}"/>
              </a:ext>
            </a:extLst>
          </p:cNvPr>
          <p:cNvSpPr>
            <a:spLocks noGrp="1"/>
          </p:cNvSpPr>
          <p:nvPr>
            <p:ph idx="1"/>
          </p:nvPr>
        </p:nvSpPr>
        <p:spPr>
          <a:xfrm>
            <a:off x="1097280" y="1956391"/>
            <a:ext cx="10911130" cy="4023360"/>
          </a:xfrm>
        </p:spPr>
        <p:txBody>
          <a:bodyPr/>
          <a:lstStyle/>
          <a:p>
            <a:endParaRPr lang="en-GB" dirty="0"/>
          </a:p>
        </p:txBody>
      </p:sp>
      <p:sp>
        <p:nvSpPr>
          <p:cNvPr id="4" name="Rectangle 3">
            <a:extLst>
              <a:ext uri="{FF2B5EF4-FFF2-40B4-BE49-F238E27FC236}">
                <a16:creationId xmlns:a16="http://schemas.microsoft.com/office/drawing/2014/main" id="{133FFBE7-77C8-4CEF-9849-5777C04D8B2F}"/>
              </a:ext>
            </a:extLst>
          </p:cNvPr>
          <p:cNvSpPr/>
          <p:nvPr/>
        </p:nvSpPr>
        <p:spPr>
          <a:xfrm>
            <a:off x="162512" y="2032404"/>
            <a:ext cx="11763861" cy="42330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8544C026-819E-4C2C-A894-5849F46F586D}"/>
              </a:ext>
            </a:extLst>
          </p:cNvPr>
          <p:cNvSpPr/>
          <p:nvPr/>
        </p:nvSpPr>
        <p:spPr>
          <a:xfrm>
            <a:off x="6003853" y="3239163"/>
            <a:ext cx="2610819" cy="17698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nSpc>
                <a:spcPct val="107000"/>
              </a:lnSpc>
              <a:spcAft>
                <a:spcPts val="800"/>
              </a:spcAft>
              <a:tabLst>
                <a:tab pos="457200" algn="l"/>
              </a:tabLs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They drive societal and sectoral changes as cities are places where people live, work, trade, produce, move, enjoy social interaction, study and innovate. </a:t>
            </a:r>
          </a:p>
        </p:txBody>
      </p:sp>
      <p:sp>
        <p:nvSpPr>
          <p:cNvPr id="6" name="Rectangle: Rounded Corners 5">
            <a:extLst>
              <a:ext uri="{FF2B5EF4-FFF2-40B4-BE49-F238E27FC236}">
                <a16:creationId xmlns:a16="http://schemas.microsoft.com/office/drawing/2014/main" id="{22C7CB62-4A94-4A92-A67C-D824D6DA4389}"/>
              </a:ext>
            </a:extLst>
          </p:cNvPr>
          <p:cNvSpPr/>
          <p:nvPr/>
        </p:nvSpPr>
        <p:spPr>
          <a:xfrm>
            <a:off x="343433" y="3895668"/>
            <a:ext cx="2480050" cy="10910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sz="1600" dirty="0">
                <a:effectLst/>
                <a:latin typeface="Times New Roman" panose="02020603050405020304" pitchFamily="18" charset="0"/>
                <a:ea typeface="Calibri" panose="020F0502020204030204" pitchFamily="34" charset="0"/>
                <a:cs typeface="Times New Roman" panose="02020603050405020304" pitchFamily="18" charset="0"/>
              </a:rPr>
              <a:t>Cities have the potential for resource efficiency and can be resource efficient: </a:t>
            </a:r>
            <a:endParaRPr lang="en-GB" sz="16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2AC300C-035B-41FB-A18F-91E969EC9EF9}"/>
              </a:ext>
            </a:extLst>
          </p:cNvPr>
          <p:cNvSpPr/>
          <p:nvPr/>
        </p:nvSpPr>
        <p:spPr>
          <a:xfrm>
            <a:off x="3308421" y="1947439"/>
            <a:ext cx="2524695" cy="14146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sz="1600" dirty="0">
                <a:effectLst/>
                <a:latin typeface="Times New Roman" panose="02020603050405020304" pitchFamily="18" charset="0"/>
                <a:ea typeface="Calibri" panose="020F0502020204030204" pitchFamily="34" charset="0"/>
                <a:cs typeface="Times New Roman" panose="02020603050405020304" pitchFamily="18" charset="0"/>
              </a:rPr>
              <a:t>They provide people with goods and basic services based on utilities such as drinking water, public transport, power and waste management.</a:t>
            </a:r>
            <a:endParaRPr lang="en-GB" sz="16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4CDDEBE-6264-408D-9DA0-CA5B5ED8E7AA}"/>
              </a:ext>
            </a:extLst>
          </p:cNvPr>
          <p:cNvSpPr/>
          <p:nvPr/>
        </p:nvSpPr>
        <p:spPr>
          <a:xfrm>
            <a:off x="3560241" y="4700757"/>
            <a:ext cx="2272875" cy="15646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sz="1600" dirty="0">
                <a:effectLst/>
                <a:latin typeface="Times New Roman" panose="02020603050405020304" pitchFamily="18" charset="0"/>
                <a:ea typeface="Calibri" panose="020F0502020204030204" pitchFamily="34" charset="0"/>
                <a:cs typeface="Times New Roman" panose="02020603050405020304" pitchFamily="18" charset="0"/>
              </a:rPr>
              <a:t>They have the potential to develop a territorial approach and find synergies between activities on the same scale.</a:t>
            </a:r>
            <a:endParaRPr lang="en-GB" sz="16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0FF8CA6-1A28-4B4E-ABDA-12C226C1BCFC}"/>
              </a:ext>
            </a:extLst>
          </p:cNvPr>
          <p:cNvSpPr/>
          <p:nvPr/>
        </p:nvSpPr>
        <p:spPr>
          <a:xfrm>
            <a:off x="343433" y="2272119"/>
            <a:ext cx="2100996" cy="10730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spcAft>
                <a:spcPts val="800"/>
              </a:spcAft>
              <a:buFont typeface="Calibri" panose="020F0502020204030204" pitchFamily="34" charset="0"/>
              <a:buChar char=" "/>
              <a:tabLst>
                <a:tab pos="457200" algn="l"/>
              </a:tabLs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Their planning mechanisms determine the level of resource use. </a:t>
            </a:r>
          </a:p>
        </p:txBody>
      </p:sp>
      <p:cxnSp>
        <p:nvCxnSpPr>
          <p:cNvPr id="11" name="Straight Arrow Connector 10">
            <a:extLst>
              <a:ext uri="{FF2B5EF4-FFF2-40B4-BE49-F238E27FC236}">
                <a16:creationId xmlns:a16="http://schemas.microsoft.com/office/drawing/2014/main" id="{61FA5509-C9A4-4380-898D-3F1243F02E22}"/>
              </a:ext>
            </a:extLst>
          </p:cNvPr>
          <p:cNvCxnSpPr>
            <a:cxnSpLocks/>
          </p:cNvCxnSpPr>
          <p:nvPr/>
        </p:nvCxnSpPr>
        <p:spPr>
          <a:xfrm flipV="1">
            <a:off x="2802754" y="3353148"/>
            <a:ext cx="539416" cy="601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DE09FFC-64A9-4F66-B04F-156EF31E6AB0}"/>
              </a:ext>
            </a:extLst>
          </p:cNvPr>
          <p:cNvCxnSpPr>
            <a:cxnSpLocks/>
          </p:cNvCxnSpPr>
          <p:nvPr/>
        </p:nvCxnSpPr>
        <p:spPr>
          <a:xfrm flipV="1">
            <a:off x="2823483" y="4271557"/>
            <a:ext cx="3220960" cy="112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59A570-535C-41DE-9277-9AC830FF406E}"/>
              </a:ext>
            </a:extLst>
          </p:cNvPr>
          <p:cNvCxnSpPr>
            <a:cxnSpLocks/>
          </p:cNvCxnSpPr>
          <p:nvPr/>
        </p:nvCxnSpPr>
        <p:spPr>
          <a:xfrm>
            <a:off x="2769073" y="4973037"/>
            <a:ext cx="808257" cy="478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6891516-AE70-41C5-8558-0AFD90EE7BB8}"/>
              </a:ext>
            </a:extLst>
          </p:cNvPr>
          <p:cNvCxnSpPr/>
          <p:nvPr/>
        </p:nvCxnSpPr>
        <p:spPr>
          <a:xfrm flipV="1">
            <a:off x="1393931" y="3349686"/>
            <a:ext cx="0" cy="545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A9304540-FF6E-4499-BFC6-4F1E157DA40B}"/>
              </a:ext>
            </a:extLst>
          </p:cNvPr>
          <p:cNvPicPr>
            <a:picLocks noChangeAspect="1"/>
          </p:cNvPicPr>
          <p:nvPr/>
        </p:nvPicPr>
        <p:blipFill>
          <a:blip r:embed="rId5"/>
          <a:stretch>
            <a:fillRect/>
          </a:stretch>
        </p:blipFill>
        <p:spPr>
          <a:xfrm>
            <a:off x="8785409" y="2032404"/>
            <a:ext cx="3140964" cy="3947347"/>
          </a:xfrm>
          <a:prstGeom prst="rect">
            <a:avLst/>
          </a:prstGeom>
        </p:spPr>
      </p:pic>
      <p:pic>
        <p:nvPicPr>
          <p:cNvPr id="10" name="Audio 9">
            <a:hlinkClick r:id="" action="ppaction://media"/>
            <a:extLst>
              <a:ext uri="{FF2B5EF4-FFF2-40B4-BE49-F238E27FC236}">
                <a16:creationId xmlns:a16="http://schemas.microsoft.com/office/drawing/2014/main" id="{61A1EE00-F615-4BAA-AF21-6919749B3B9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983618567"/>
      </p:ext>
    </p:extLst>
  </p:cSld>
  <p:clrMapOvr>
    <a:masterClrMapping/>
  </p:clrMapOvr>
  <mc:AlternateContent xmlns:mc="http://schemas.openxmlformats.org/markup-compatibility/2006">
    <mc:Choice xmlns:p14="http://schemas.microsoft.com/office/powerpoint/2010/main" Requires="p14">
      <p:transition spd="slow" p14:dur="2000" advTm="73384"/>
    </mc:Choice>
    <mc:Fallback>
      <p:transition spd="slow" advTm="733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977"/>
            <a:ext cx="9314121" cy="1180215"/>
          </a:xfrm>
        </p:spPr>
        <p:txBody>
          <a:bodyPr>
            <a:normAutofit/>
          </a:bodyPr>
          <a:lstStyle/>
          <a:p>
            <a:pPr algn="just"/>
            <a:r>
              <a:rPr lang="en-US" sz="2800" b="1" dirty="0">
                <a:latin typeface="Times New Roman" panose="02020603050405020304" pitchFamily="18" charset="0"/>
                <a:cs typeface="Times New Roman" panose="02020603050405020304" pitchFamily="18" charset="0"/>
              </a:rPr>
              <a:t>Resource efficiency, does it matter in resettlement housing?</a:t>
            </a:r>
            <a:br>
              <a:rPr lang="en-US" sz="4000" dirty="0">
                <a:effectLst/>
                <a:latin typeface="Sylfaen" panose="010A0502050306030303" pitchFamily="18" charset="0"/>
              </a:rPr>
            </a:br>
            <a:endParaRPr lang="en-US" sz="4000" b="1" dirty="0">
              <a:latin typeface="Sylfaen" panose="010A0502050306030303" pitchFamily="18" charset="0"/>
            </a:endParaRPr>
          </a:p>
        </p:txBody>
      </p:sp>
      <p:sp>
        <p:nvSpPr>
          <p:cNvPr id="3" name="Content Placeholder 2"/>
          <p:cNvSpPr>
            <a:spLocks noGrp="1"/>
          </p:cNvSpPr>
          <p:nvPr>
            <p:ph idx="1"/>
          </p:nvPr>
        </p:nvSpPr>
        <p:spPr>
          <a:xfrm>
            <a:off x="265142" y="1881963"/>
            <a:ext cx="6614124" cy="4253024"/>
          </a:xfrm>
        </p:spPr>
        <p:txBody>
          <a:bodyPr>
            <a:normAutofit/>
          </a:bodyPr>
          <a:lstStyle/>
          <a:p>
            <a:pPr marL="0" indent="0" algn="just">
              <a:buNone/>
            </a:pPr>
            <a:r>
              <a:rPr lang="en-GB" dirty="0">
                <a:latin typeface="Times New Roman" panose="02020603050405020304" pitchFamily="18" charset="0"/>
                <a:ea typeface="Calibri" panose="020F0502020204030204" pitchFamily="34" charset="0"/>
                <a:cs typeface="Times New Roman" panose="02020603050405020304" pitchFamily="18" charset="0"/>
              </a:rPr>
              <a:t>Wh</a:t>
            </a:r>
            <a:r>
              <a:rPr lang="en-GB" dirty="0">
                <a:effectLst/>
                <a:latin typeface="Times New Roman" panose="02020603050405020304" pitchFamily="18" charset="0"/>
                <a:ea typeface="Calibri" panose="020F0502020204030204" pitchFamily="34" charset="0"/>
                <a:cs typeface="Times New Roman" panose="02020603050405020304" pitchFamily="18" charset="0"/>
              </a:rPr>
              <a:t>en it comes to resettlement housing</a:t>
            </a:r>
            <a:r>
              <a:rPr lang="en-GB" dirty="0">
                <a:latin typeface="Times New Roman" panose="02020603050405020304" pitchFamily="18" charset="0"/>
                <a:ea typeface="Calibri" panose="020F0502020204030204" pitchFamily="34" charset="0"/>
                <a:cs typeface="Times New Roman" panose="02020603050405020304" pitchFamily="18" charset="0"/>
              </a:rPr>
              <a:t>:</a:t>
            </a:r>
          </a:p>
          <a:p>
            <a:pPr algn="just">
              <a:buFont typeface="Wingdings" panose="05000000000000000000" pitchFamily="2" charset="2"/>
              <a:buChar char="§"/>
            </a:pPr>
            <a:r>
              <a:rPr lang="en-GB" dirty="0">
                <a:latin typeface="Times New Roman" panose="02020603050405020304" pitchFamily="18" charset="0"/>
                <a:ea typeface="Calibri" panose="020F0502020204030204" pitchFamily="34" charset="0"/>
                <a:cs typeface="Times New Roman" panose="02020603050405020304" pitchFamily="18" charset="0"/>
              </a:rPr>
              <a:t> T</a:t>
            </a:r>
            <a:r>
              <a:rPr lang="en-GB" dirty="0">
                <a:effectLst/>
                <a:latin typeface="Times New Roman" panose="02020603050405020304" pitchFamily="18" charset="0"/>
                <a:ea typeface="Calibri" panose="020F0502020204030204" pitchFamily="34" charset="0"/>
                <a:cs typeface="Times New Roman" panose="02020603050405020304" pitchFamily="18" charset="0"/>
              </a:rPr>
              <a:t>here is the need to consider resource efficiency as this will help to ensure sustainability of the Earth and the Earth’s resources. </a:t>
            </a:r>
          </a:p>
          <a:p>
            <a:pPr algn="just">
              <a:buFont typeface="Wingdings" panose="05000000000000000000" pitchFamily="2" charset="2"/>
              <a:buChar char="§"/>
            </a:pPr>
            <a:r>
              <a:rPr lang="en-GB" dirty="0">
                <a:effectLst/>
                <a:latin typeface="Times New Roman" panose="02020603050405020304" pitchFamily="18" charset="0"/>
                <a:ea typeface="Calibri" panose="020F0502020204030204" pitchFamily="34" charset="0"/>
                <a:cs typeface="Times New Roman" panose="02020603050405020304" pitchFamily="18" charset="0"/>
              </a:rPr>
              <a:t> This is evidenced in the effective consumption of energy, raw materials, water, and other resource in the resettlement environment (International Bank for Reconstruction and Development/The World Bank (2017).</a:t>
            </a:r>
          </a:p>
          <a:p>
            <a:pPr algn="just">
              <a:buFont typeface="Wingdings" panose="05000000000000000000" pitchFamily="2" charset="2"/>
              <a:buChar char="§"/>
            </a:pPr>
            <a:r>
              <a:rPr lang="en-GB" dirty="0">
                <a:latin typeface="Times New Roman" panose="02020603050405020304" pitchFamily="18" charset="0"/>
                <a:ea typeface="Calibri" panose="020F0502020204030204" pitchFamily="34" charset="0"/>
                <a:cs typeface="Times New Roman" panose="02020603050405020304" pitchFamily="18" charset="0"/>
              </a:rPr>
              <a:t> Hence, re</a:t>
            </a:r>
            <a:r>
              <a:rPr lang="en-GB" dirty="0">
                <a:effectLst/>
                <a:latin typeface="Times New Roman" panose="02020603050405020304" pitchFamily="18" charset="0"/>
                <a:ea typeface="Calibri" panose="020F0502020204030204" pitchFamily="34" charset="0"/>
                <a:cs typeface="Times New Roman" panose="02020603050405020304" pitchFamily="18" charset="0"/>
              </a:rPr>
              <a:t>source efficiency </a:t>
            </a:r>
            <a:r>
              <a:rPr lang="en-GB" dirty="0">
                <a:latin typeface="Times New Roman" panose="02020603050405020304" pitchFamily="18" charset="0"/>
                <a:ea typeface="Calibri" panose="020F0502020204030204" pitchFamily="34" charset="0"/>
                <a:cs typeface="Times New Roman" panose="02020603050405020304" pitchFamily="18" charset="0"/>
              </a:rPr>
              <a:t>helps to </a:t>
            </a:r>
            <a:r>
              <a:rPr lang="en-GB" dirty="0">
                <a:effectLst/>
                <a:latin typeface="Times New Roman" panose="02020603050405020304" pitchFamily="18" charset="0"/>
                <a:ea typeface="Calibri" panose="020F0502020204030204" pitchFamily="34" charset="0"/>
                <a:cs typeface="Times New Roman" panose="02020603050405020304" pitchFamily="18" charset="0"/>
              </a:rPr>
              <a:t>foster the achievement of sustainable development. </a:t>
            </a:r>
          </a:p>
          <a:p>
            <a:pPr algn="just">
              <a:buFont typeface="Wingdings" panose="05000000000000000000" pitchFamily="2" charset="2"/>
              <a:buChar char="§"/>
            </a:pPr>
            <a:r>
              <a:rPr lang="en-GB" dirty="0">
                <a:latin typeface="Times New Roman" panose="02020603050405020304" pitchFamily="18" charset="0"/>
                <a:ea typeface="Calibri" panose="020F0502020204030204" pitchFamily="34" charset="0"/>
                <a:cs typeface="Times New Roman" panose="02020603050405020304" pitchFamily="18" charset="0"/>
              </a:rPr>
              <a:t> Every </a:t>
            </a:r>
            <a:r>
              <a:rPr lang="en-GB" dirty="0">
                <a:effectLst/>
                <a:latin typeface="Times New Roman" panose="02020603050405020304" pitchFamily="18" charset="0"/>
                <a:ea typeface="Calibri" panose="020F0502020204030204" pitchFamily="34" charset="0"/>
                <a:cs typeface="Times New Roman" panose="02020603050405020304" pitchFamily="18" charset="0"/>
              </a:rPr>
              <a:t>resettlement housing approach need to consider the resource efficiency of the environment. </a:t>
            </a:r>
          </a:p>
          <a:p>
            <a:pPr marL="0" indent="0" algn="just">
              <a:buNone/>
            </a:pPr>
            <a:endParaRPr lang="en-US" sz="2400" dirty="0">
              <a:latin typeface="Sylfaen" panose="010A0502050306030303" pitchFamily="18" charset="0"/>
            </a:endParaRPr>
          </a:p>
        </p:txBody>
      </p:sp>
      <p:sp>
        <p:nvSpPr>
          <p:cNvPr id="4" name="Rectangle 3">
            <a:extLst>
              <a:ext uri="{FF2B5EF4-FFF2-40B4-BE49-F238E27FC236}">
                <a16:creationId xmlns:a16="http://schemas.microsoft.com/office/drawing/2014/main" id="{94965D8E-930C-4CCE-99D1-1CF0F700816C}"/>
              </a:ext>
            </a:extLst>
          </p:cNvPr>
          <p:cNvSpPr/>
          <p:nvPr/>
        </p:nvSpPr>
        <p:spPr>
          <a:xfrm>
            <a:off x="7131576" y="2413590"/>
            <a:ext cx="4795282" cy="318976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GB" sz="2000" dirty="0">
                <a:effectLst/>
                <a:latin typeface="Times New Roman" panose="02020603050405020304" pitchFamily="18" charset="0"/>
                <a:ea typeface="Calibri" panose="020F0502020204030204" pitchFamily="34" charset="0"/>
                <a:cs typeface="Times New Roman" panose="02020603050405020304" pitchFamily="18" charset="0"/>
              </a:rPr>
              <a:t>No two resettlement processes are the same </a:t>
            </a:r>
            <a:r>
              <a:rPr lang="en-GB" sz="2000" dirty="0">
                <a:latin typeface="Times New Roman" panose="02020603050405020304" pitchFamily="18" charset="0"/>
                <a:ea typeface="Calibri" panose="020F0502020204030204" pitchFamily="34" charset="0"/>
                <a:cs typeface="Times New Roman" panose="02020603050405020304" pitchFamily="18" charset="0"/>
              </a:rPr>
              <a:t>as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this is because resettlement involves people; people may have comparable desires to enjoy quality of life but may have different ideas of what that means for them and how to achieve that (IFC Environment and Social Development Department, N.D). Accordingly, any resettlement planning need to consider resource efficiency for sustainability and resilience.</a:t>
            </a:r>
            <a:endParaRPr lang="en-US" sz="2000" dirty="0">
              <a:latin typeface="Times New Roman" panose="02020603050405020304" pitchFamily="18" charset="0"/>
              <a:cs typeface="Times New Roman" panose="02020603050405020304" pitchFamily="18" charset="0"/>
            </a:endParaRPr>
          </a:p>
        </p:txBody>
      </p:sp>
      <p:pic>
        <p:nvPicPr>
          <p:cNvPr id="5" name="Audio 4">
            <a:hlinkClick r:id="" action="ppaction://media"/>
            <a:extLst>
              <a:ext uri="{FF2B5EF4-FFF2-40B4-BE49-F238E27FC236}">
                <a16:creationId xmlns:a16="http://schemas.microsoft.com/office/drawing/2014/main" id="{594D354C-253D-42D1-9E65-7CD972172AD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36419685"/>
      </p:ext>
    </p:extLst>
  </p:cSld>
  <p:clrMapOvr>
    <a:masterClrMapping/>
  </p:clrMapOvr>
  <mc:AlternateContent xmlns:mc="http://schemas.openxmlformats.org/markup-compatibility/2006">
    <mc:Choice xmlns:p14="http://schemas.microsoft.com/office/powerpoint/2010/main" Requires="p14">
      <p:transition spd="slow" p14:dur="2000" advTm="88833"/>
    </mc:Choice>
    <mc:Fallback>
      <p:transition spd="slow" advTm="888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070" y="4833737"/>
            <a:ext cx="5741396" cy="1147076"/>
          </a:xfrm>
          <a:ln>
            <a:noFill/>
          </a:ln>
        </p:spPr>
        <p:style>
          <a:lnRef idx="2">
            <a:schemeClr val="dk1"/>
          </a:lnRef>
          <a:fillRef idx="1">
            <a:schemeClr val="lt1"/>
          </a:fillRef>
          <a:effectRef idx="0">
            <a:schemeClr val="dk1"/>
          </a:effectRef>
          <a:fontRef idx="minor">
            <a:schemeClr val="dk1"/>
          </a:fontRef>
        </p:style>
        <p:txBody>
          <a:bodyPr>
            <a:normAutofit/>
          </a:bodyPr>
          <a:lstStyle/>
          <a:p>
            <a:pPr algn="just"/>
            <a:r>
              <a:rPr lang="en-GB" sz="2400" dirty="0">
                <a:latin typeface="Times New Roman" panose="02020603050405020304" pitchFamily="18" charset="0"/>
                <a:ea typeface="Calibri" panose="020F0502020204030204" pitchFamily="34" charset="0"/>
                <a:cs typeface="Times New Roman" panose="02020603050405020304" pitchFamily="18" charset="0"/>
              </a:rPr>
              <a:t>The consideration of resource efficiency in resettlement housing is of paramount importance.</a:t>
            </a:r>
          </a:p>
          <a:p>
            <a:pPr algn="just"/>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latin typeface="Sylfaen" panose="010A0502050306030303" pitchFamily="18" charset="0"/>
            </a:endParaRPr>
          </a:p>
          <a:p>
            <a:endParaRPr lang="en-GB" sz="2400" b="1" dirty="0">
              <a:latin typeface="Sylfaen" panose="010A0502050306030303" pitchFamily="18" charset="0"/>
            </a:endParaRPr>
          </a:p>
          <a:p>
            <a:endParaRPr lang="en-GB" sz="2400" b="1" dirty="0">
              <a:latin typeface="Sylfaen" panose="010A0502050306030303" pitchFamily="18" charset="0"/>
            </a:endParaRPr>
          </a:p>
          <a:p>
            <a:endParaRPr lang="en-US" sz="2400" b="1" dirty="0">
              <a:latin typeface="Sylfaen" panose="010A0502050306030303" pitchFamily="18" charset="0"/>
            </a:endParaRPr>
          </a:p>
        </p:txBody>
      </p:sp>
      <p:sp>
        <p:nvSpPr>
          <p:cNvPr id="2" name="Rectangle 1">
            <a:extLst>
              <a:ext uri="{FF2B5EF4-FFF2-40B4-BE49-F238E27FC236}">
                <a16:creationId xmlns:a16="http://schemas.microsoft.com/office/drawing/2014/main" id="{A53ED1A3-6870-4CE2-8966-5E51A7D84301}"/>
              </a:ext>
            </a:extLst>
          </p:cNvPr>
          <p:cNvSpPr/>
          <p:nvPr/>
        </p:nvSpPr>
        <p:spPr>
          <a:xfrm>
            <a:off x="1553592" y="328474"/>
            <a:ext cx="4634557" cy="86113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R="0" lvl="0" algn="just">
              <a:lnSpc>
                <a:spcPct val="150000"/>
              </a:lnSpc>
              <a:spcBef>
                <a:spcPts val="0"/>
              </a:spcBef>
              <a:spcAft>
                <a:spcPts val="800"/>
              </a:spcAft>
            </a:pPr>
            <a:r>
              <a:rPr lang="en-GB" sz="4800" b="1" dirty="0">
                <a:latin typeface="Times New Roman" panose="02020603050405020304" pitchFamily="18" charset="0"/>
                <a:ea typeface="Calibri" panose="020F0502020204030204" pitchFamily="34" charset="0"/>
                <a:cs typeface="Times New Roman" panose="02020603050405020304" pitchFamily="18" charset="0"/>
              </a:rPr>
              <a:t>Conclusion</a:t>
            </a:r>
          </a:p>
        </p:txBody>
      </p:sp>
      <p:sp>
        <p:nvSpPr>
          <p:cNvPr id="4" name="Rectangle 3">
            <a:extLst>
              <a:ext uri="{FF2B5EF4-FFF2-40B4-BE49-F238E27FC236}">
                <a16:creationId xmlns:a16="http://schemas.microsoft.com/office/drawing/2014/main" id="{88791909-7E4F-4137-B922-FB279A8BFE39}"/>
              </a:ext>
            </a:extLst>
          </p:cNvPr>
          <p:cNvSpPr/>
          <p:nvPr/>
        </p:nvSpPr>
        <p:spPr>
          <a:xfrm>
            <a:off x="899070" y="2179675"/>
            <a:ext cx="5943600" cy="22541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GB" sz="2400" dirty="0">
                <a:effectLst/>
                <a:latin typeface="Times New Roman" panose="02020603050405020304" pitchFamily="18" charset="0"/>
                <a:ea typeface="Calibri" panose="020F0502020204030204" pitchFamily="34" charset="0"/>
                <a:cs typeface="Times New Roman" panose="02020603050405020304" pitchFamily="18" charset="0"/>
              </a:rPr>
              <a:t>In resettling people effectively, it is important not to relegate the importance of resource efficiency of the new environment of the displaced to the background. The consideration of resource efficiency should be there from the onset to facilitate the achievement of sustainable development</a:t>
            </a:r>
            <a:endParaRPr lang="en-GB" sz="2400" dirty="0"/>
          </a:p>
        </p:txBody>
      </p:sp>
      <p:pic>
        <p:nvPicPr>
          <p:cNvPr id="5122" name="Picture 2" descr="Green growth: Four ways resource-efficient cities can be a win-win for govt  and environment - BusinessToday">
            <a:extLst>
              <a:ext uri="{FF2B5EF4-FFF2-40B4-BE49-F238E27FC236}">
                <a16:creationId xmlns:a16="http://schemas.microsoft.com/office/drawing/2014/main" id="{D16163A1-2475-4A6C-95CC-EF05EE856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9386" y="2179675"/>
            <a:ext cx="4944139" cy="3801138"/>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EFEECE80-B105-4FB8-9C8D-19CBCCBC83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71483449"/>
      </p:ext>
    </p:extLst>
  </p:cSld>
  <p:clrMapOvr>
    <a:masterClrMapping/>
  </p:clrMapOvr>
  <mc:AlternateContent xmlns:mc="http://schemas.openxmlformats.org/markup-compatibility/2006">
    <mc:Choice xmlns:p14="http://schemas.microsoft.com/office/powerpoint/2010/main" Requires="p14">
      <p:transition spd="slow" p14:dur="2000" advTm="30472"/>
    </mc:Choice>
    <mc:Fallback>
      <p:transition spd="slow" advTm="304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21" y="85060"/>
            <a:ext cx="5468679" cy="1222746"/>
          </a:xfrm>
        </p:spPr>
        <p:txBody>
          <a:bodyPr>
            <a:normAutofit/>
          </a:bodyPr>
          <a:lstStyle/>
          <a:p>
            <a:r>
              <a:rPr lang="en-GB" b="1" dirty="0">
                <a:latin typeface="Times New Roman" panose="02020603050405020304" pitchFamily="18" charset="0"/>
                <a:cs typeface="Times New Roman" panose="02020603050405020304" pitchFamily="18" charset="0"/>
              </a:rPr>
              <a:t>References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8680" y="1873751"/>
            <a:ext cx="10515600" cy="4154070"/>
          </a:xfrm>
        </p:spPr>
        <p:txBody>
          <a:bodyPr>
            <a:normAutofit/>
          </a:bodyPr>
          <a:lstStyle/>
          <a:p>
            <a:r>
              <a:rPr lang="en-GB" sz="1200" dirty="0">
                <a:latin typeface="Times New Roman" panose="02020603050405020304" pitchFamily="18" charset="0"/>
                <a:cs typeface="Times New Roman" panose="02020603050405020304" pitchFamily="18" charset="0"/>
              </a:rPr>
              <a:t>EC, 2011a, Communication from the Commission to the Council, the European Parliament, the European Economic and Social Committee and the Committee of the Regions 'Analysis associated with the Roadmap to a Resource Efficient Europe' (COM(2011) 571 final of 20 September 2011) (http://ec.europa.eu/environment/ </a:t>
            </a:r>
            <a:r>
              <a:rPr lang="en-GB" sz="1200" dirty="0" err="1">
                <a:latin typeface="Times New Roman" panose="02020603050405020304" pitchFamily="18" charset="0"/>
                <a:cs typeface="Times New Roman" panose="02020603050405020304" pitchFamily="18" charset="0"/>
              </a:rPr>
              <a:t>resource_efficiency</a:t>
            </a:r>
            <a:r>
              <a:rPr lang="en-GB" sz="1200" dirty="0">
                <a:latin typeface="Times New Roman" panose="02020603050405020304" pitchFamily="18" charset="0"/>
                <a:cs typeface="Times New Roman" panose="02020603050405020304" pitchFamily="18" charset="0"/>
              </a:rPr>
              <a:t>/pdf/working_paper_part1.pdf) accessed 13 March 2014.</a:t>
            </a:r>
          </a:p>
          <a:p>
            <a:r>
              <a:rPr lang="en-GB" sz="1200" dirty="0">
                <a:latin typeface="Times New Roman" panose="02020603050405020304" pitchFamily="18" charset="0"/>
                <a:cs typeface="Times New Roman" panose="02020603050405020304" pitchFamily="18" charset="0"/>
              </a:rPr>
              <a:t>EC, 2011b, Communication from the Commission to the European Parliament, the Council, the European Economic and Social Committee and the Committee of the Regions 'A resource‑efficient Europe — Flagship initiative under the Europe 2020 Strategy' (COM(2011) 21 of 26 January 2011)</a:t>
            </a:r>
          </a:p>
          <a:p>
            <a:r>
              <a:rPr lang="en-GB" sz="1200" b="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EEA Technical Report (2015). Urban sustainability issues — What is a resource-efficient city?  Available online at: https://www.eea.europa.eu/publications/resource-efficient-cities/fileAssessed, on: 12/01/2022.</a:t>
            </a:r>
            <a:endPar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European Commission (N.D). Environment: Resource Efficiency. Available online at: </a:t>
            </a:r>
            <a:r>
              <a:rPr lang="en-GB" sz="12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https://ec.europa.eu/environment/resource_efficiency/</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Assessed on: 18/01/2022.</a:t>
            </a:r>
          </a:p>
          <a:p>
            <a:r>
              <a:rPr lang="en-GB" sz="1200" dirty="0">
                <a:effectLst/>
                <a:latin typeface="Times New Roman" panose="02020603050405020304" pitchFamily="18" charset="0"/>
                <a:ea typeface="Calibri" panose="020F0502020204030204" pitchFamily="34" charset="0"/>
                <a:cs typeface="Times New Roman" panose="02020603050405020304" pitchFamily="18" charset="0"/>
              </a:rPr>
              <a:t>Fenn, T., Fleet, D., Hartman, M., Garrett, L., Daly, E., </a:t>
            </a:r>
            <a:r>
              <a:rPr lang="en-GB" sz="1200" dirty="0" err="1">
                <a:effectLst/>
                <a:latin typeface="Times New Roman" panose="02020603050405020304" pitchFamily="18" charset="0"/>
                <a:ea typeface="Calibri" panose="020F0502020204030204" pitchFamily="34" charset="0"/>
                <a:cs typeface="Times New Roman" panose="02020603050405020304" pitchFamily="18" charset="0"/>
              </a:rPr>
              <a:t>Elding</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C., &amp; Udo, J. (2014). Study on economic and social benefits of environmental protection and resource efficiency related to the European semester final report. Available online at: </a:t>
            </a:r>
            <a:r>
              <a:rPr lang="en-GB"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https://ec.europa.eu/environment/nature/ecosystems/docs/RPA%20Final%20Report.pdf</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Assessed on: 19/01/2022.</a:t>
            </a:r>
          </a:p>
          <a:p>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IFC Environment and Social Development Department (N.D). Handbook for Preparing a Resettlement Action Plan </a:t>
            </a:r>
            <a:r>
              <a:rPr lang="en-GB"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https://www.ifc.org/wps/wcm/connect/ee19f150-f505-41db-891f-6ef5557195b6/ResettlementHandbook.PDF?MOD=AJPERES&amp;CACHEID=ROOTWORKSPACE-ee19f150-f505-41db-891f-6ef5557195b6-jkD0CRL.Assessed</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on: 18/01/20222.</a:t>
            </a:r>
          </a:p>
          <a:p>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International Bank for Reconstruction and Development/The World Bank (2017). The WORLD BANK Environmental and Social Framework. Available </a:t>
            </a:r>
            <a:r>
              <a:rPr lang="en-GB" sz="1200" dirty="0" err="1">
                <a:effectLst/>
                <a:latin typeface="Times New Roman" panose="02020603050405020304" pitchFamily="18" charset="0"/>
                <a:ea typeface="Calibri" panose="020F0502020204030204" pitchFamily="34" charset="0"/>
                <a:cs typeface="Times New Roman" panose="02020603050405020304" pitchFamily="18" charset="0"/>
              </a:rPr>
              <a:t>onince</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at: </a:t>
            </a:r>
            <a:r>
              <a:rPr lang="en-GB"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https://thedocs.worldbank.org/en/doc/837721522762050108-0290022018/original/ESFFramework.pdf#page=53&amp;zoom=80</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Assessed on: 19/01/2022.</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latin typeface="Sylfaen" panose="010A0502050306030303" pitchFamily="18" charset="0"/>
            </a:endParaRPr>
          </a:p>
        </p:txBody>
      </p:sp>
    </p:spTree>
    <p:extLst>
      <p:ext uri="{BB962C8B-B14F-4D97-AF65-F5344CB8AC3E}">
        <p14:creationId xmlns:p14="http://schemas.microsoft.com/office/powerpoint/2010/main" val="141576990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Introduction to the concepts</Template>
  <TotalTime>1603</TotalTime>
  <Words>1043</Words>
  <Application>Microsoft Office PowerPoint</Application>
  <PresentationFormat>Widescreen</PresentationFormat>
  <Paragraphs>51</Paragraphs>
  <Slides>9</Slides>
  <Notes>1</Notes>
  <HiddenSlides>0</HiddenSlides>
  <MMClips>8</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Sylfaen</vt:lpstr>
      <vt:lpstr>Times New Roman</vt:lpstr>
      <vt:lpstr>Wingdings</vt:lpstr>
      <vt:lpstr>Retrospect</vt:lpstr>
      <vt:lpstr>Custom Design</vt:lpstr>
      <vt:lpstr>  Resettlement housing and Resource efficiency </vt:lpstr>
      <vt:lpstr>Learning outcomes </vt:lpstr>
      <vt:lpstr>Content</vt:lpstr>
      <vt:lpstr>How do we make sense of the term resources?</vt:lpstr>
      <vt:lpstr>The meaning of resource efficiency</vt:lpstr>
      <vt:lpstr>Resource efficient cities</vt:lpstr>
      <vt:lpstr>Resource efficiency, does it matter in resettlement housing? </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dc:title>
  <dc:creator>Malith De Silva</dc:creator>
  <cp:lastModifiedBy>smart</cp:lastModifiedBy>
  <cp:revision>30</cp:revision>
  <dcterms:created xsi:type="dcterms:W3CDTF">2021-10-15T05:37:37Z</dcterms:created>
  <dcterms:modified xsi:type="dcterms:W3CDTF">2022-02-18T05:19:40Z</dcterms:modified>
</cp:coreProperties>
</file>