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72" r:id="rId4"/>
    <p:sldId id="257" r:id="rId5"/>
    <p:sldId id="267" r:id="rId6"/>
    <p:sldId id="261" r:id="rId7"/>
    <p:sldId id="264" r:id="rId8"/>
    <p:sldId id="265" r:id="rId9"/>
    <p:sldId id="266" r:id="rId10"/>
    <p:sldId id="268" r:id="rId11"/>
    <p:sldId id="269"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60"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039DEF-0C26-40E9-A9BF-84EB894187B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AE17D-6724-4322-8DE7-984BE845CAA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 xmlns:a16="http://schemas.microsoft.com/office/drawing/2014/main" id="{DF11BA1F-EFB8-40F1-80EA-BE41C366620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19951" y="133883"/>
            <a:ext cx="1670685" cy="568960"/>
          </a:xfrm>
          <a:prstGeom prst="rect">
            <a:avLst/>
          </a:prstGeom>
          <a:noFill/>
          <a:ln>
            <a:noFill/>
          </a:ln>
        </p:spPr>
      </p:pic>
      <p:pic>
        <p:nvPicPr>
          <p:cNvPr id="11" name="Picture 10">
            <a:extLst>
              <a:ext uri="{FF2B5EF4-FFF2-40B4-BE49-F238E27FC236}">
                <a16:creationId xmlns="" xmlns:a16="http://schemas.microsoft.com/office/drawing/2014/main" id="{F24101D6-A3D8-4004-8C5A-D9F3D7441A8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21115" y="127508"/>
            <a:ext cx="2181860" cy="622300"/>
          </a:xfrm>
          <a:prstGeom prst="rect">
            <a:avLst/>
          </a:prstGeom>
          <a:noFill/>
          <a:ln>
            <a:noFill/>
          </a:ln>
        </p:spPr>
      </p:pic>
    </p:spTree>
    <p:extLst>
      <p:ext uri="{BB962C8B-B14F-4D97-AF65-F5344CB8AC3E}">
        <p14:creationId xmlns:p14="http://schemas.microsoft.com/office/powerpoint/2010/main" val="4008434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39DEF-0C26-40E9-A9BF-84EB894187B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AE17D-6724-4322-8DE7-984BE845CAAF}" type="slidenum">
              <a:rPr lang="en-US" smtClean="0"/>
              <a:t>‹#›</a:t>
            </a:fld>
            <a:endParaRPr lang="en-US"/>
          </a:p>
        </p:txBody>
      </p:sp>
    </p:spTree>
    <p:extLst>
      <p:ext uri="{BB962C8B-B14F-4D97-AF65-F5344CB8AC3E}">
        <p14:creationId xmlns:p14="http://schemas.microsoft.com/office/powerpoint/2010/main" val="2532896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39DEF-0C26-40E9-A9BF-84EB894187B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AE17D-6724-4322-8DE7-984BE845CAAF}" type="slidenum">
              <a:rPr lang="en-US" smtClean="0"/>
              <a:t>‹#›</a:t>
            </a:fld>
            <a:endParaRPr lang="en-US"/>
          </a:p>
        </p:txBody>
      </p:sp>
    </p:spTree>
    <p:extLst>
      <p:ext uri="{BB962C8B-B14F-4D97-AF65-F5344CB8AC3E}">
        <p14:creationId xmlns:p14="http://schemas.microsoft.com/office/powerpoint/2010/main" val="1208620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4CA566-D995-428F-A7AA-A46175019FE1}"/>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a:extLst>
              <a:ext uri="{FF2B5EF4-FFF2-40B4-BE49-F238E27FC236}">
                <a16:creationId xmlns="" xmlns:a16="http://schemas.microsoft.com/office/drawing/2014/main" id="{E4A6A305-7BD5-4208-ADE2-5D92482737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a:extLst>
              <a:ext uri="{FF2B5EF4-FFF2-40B4-BE49-F238E27FC236}">
                <a16:creationId xmlns="" xmlns:a16="http://schemas.microsoft.com/office/drawing/2014/main" id="{4ADC5C24-7CF1-4F0E-9EBF-7AB8402B27C8}"/>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 xmlns:a16="http://schemas.microsoft.com/office/drawing/2014/main" id="{452DD3A2-BF0C-44B5-8352-15C6B85317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681609D4-75D8-48B6-8BF9-7A472F8E8B6C}"/>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746069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D1E18F-64FE-4F93-850B-390674C28DC1}"/>
              </a:ext>
            </a:extLst>
          </p:cNvPr>
          <p:cNvSpPr>
            <a:spLocks noGrp="1"/>
          </p:cNvSpPr>
          <p:nvPr>
            <p:ph type="title"/>
          </p:nvPr>
        </p:nvSpPr>
        <p:spPr/>
        <p:txBody>
          <a:bodyPr/>
          <a:lstStyle/>
          <a:p>
            <a:r>
              <a:rPr lang="en-US" smtClean="0"/>
              <a:t>Click to edit Master title style</a:t>
            </a:r>
            <a:endParaRPr lang="en-GB"/>
          </a:p>
        </p:txBody>
      </p:sp>
      <p:sp>
        <p:nvSpPr>
          <p:cNvPr id="3" name="Content Placeholder 2">
            <a:extLst>
              <a:ext uri="{FF2B5EF4-FFF2-40B4-BE49-F238E27FC236}">
                <a16:creationId xmlns="" xmlns:a16="http://schemas.microsoft.com/office/drawing/2014/main" id="{3AA947CF-CC19-485F-B111-ED3F1C24E8C2}"/>
              </a:ext>
            </a:extLst>
          </p:cNvPr>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a:extLst>
              <a:ext uri="{FF2B5EF4-FFF2-40B4-BE49-F238E27FC236}">
                <a16:creationId xmlns="" xmlns:a16="http://schemas.microsoft.com/office/drawing/2014/main" id="{8C0B6582-361D-467F-A362-38A1C188D40A}"/>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 xmlns:a16="http://schemas.microsoft.com/office/drawing/2014/main" id="{D8EDE49D-D2BF-4B3D-8E7B-CF45BCB4FB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D0B25BD-751D-4F05-8E6D-30F0B22F50E9}"/>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3800602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5DA786-5151-41CC-9F44-0ED7471884B8}"/>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a:extLst>
              <a:ext uri="{FF2B5EF4-FFF2-40B4-BE49-F238E27FC236}">
                <a16:creationId xmlns="" xmlns:a16="http://schemas.microsoft.com/office/drawing/2014/main" id="{E9DDDD9A-9A9F-4E5B-B395-0DA4C28C0B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a:extLst>
              <a:ext uri="{FF2B5EF4-FFF2-40B4-BE49-F238E27FC236}">
                <a16:creationId xmlns="" xmlns:a16="http://schemas.microsoft.com/office/drawing/2014/main" id="{5C93C29A-DC11-44B3-86F6-5C8161531125}"/>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 xmlns:a16="http://schemas.microsoft.com/office/drawing/2014/main" id="{0003E3F6-B998-41F6-9E56-118EEB565B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F85CB67-716C-456B-8F48-CE0AC07E4922}"/>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2165384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1EFC4F-D854-420A-961C-F13B2F4E6994}"/>
              </a:ext>
            </a:extLst>
          </p:cNvPr>
          <p:cNvSpPr>
            <a:spLocks noGrp="1"/>
          </p:cNvSpPr>
          <p:nvPr>
            <p:ph type="title"/>
          </p:nvPr>
        </p:nvSpPr>
        <p:spPr/>
        <p:txBody>
          <a:bodyPr/>
          <a:lstStyle/>
          <a:p>
            <a:r>
              <a:rPr lang="en-US" smtClean="0"/>
              <a:t>Click to edit Master title style</a:t>
            </a:r>
            <a:endParaRPr lang="en-GB"/>
          </a:p>
        </p:txBody>
      </p:sp>
      <p:sp>
        <p:nvSpPr>
          <p:cNvPr id="3" name="Content Placeholder 2">
            <a:extLst>
              <a:ext uri="{FF2B5EF4-FFF2-40B4-BE49-F238E27FC236}">
                <a16:creationId xmlns="" xmlns:a16="http://schemas.microsoft.com/office/drawing/2014/main" id="{7D98AE22-3410-45A6-AA29-A80535B10DFD}"/>
              </a:ext>
            </a:extLst>
          </p:cNvPr>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a:extLst>
              <a:ext uri="{FF2B5EF4-FFF2-40B4-BE49-F238E27FC236}">
                <a16:creationId xmlns="" xmlns:a16="http://schemas.microsoft.com/office/drawing/2014/main" id="{5791D104-4BE4-4DB6-8FBF-DCAE2F95BA43}"/>
              </a:ext>
            </a:extLst>
          </p:cNvPr>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a:extLst>
              <a:ext uri="{FF2B5EF4-FFF2-40B4-BE49-F238E27FC236}">
                <a16:creationId xmlns="" xmlns:a16="http://schemas.microsoft.com/office/drawing/2014/main" id="{4D8B2B19-7577-4615-8564-6C33952CB486}"/>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6" name="Footer Placeholder 5">
            <a:extLst>
              <a:ext uri="{FF2B5EF4-FFF2-40B4-BE49-F238E27FC236}">
                <a16:creationId xmlns="" xmlns:a16="http://schemas.microsoft.com/office/drawing/2014/main" id="{10310238-9795-4F59-AEF9-A3DA5E1A68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3C701B98-3CD9-4701-86A2-1DEA9FC1C9A2}"/>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3177784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9B7CA6-9466-4795-BFA9-FFB8964C3916}"/>
              </a:ext>
            </a:extLst>
          </p:cNvPr>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a:extLst>
              <a:ext uri="{FF2B5EF4-FFF2-40B4-BE49-F238E27FC236}">
                <a16:creationId xmlns="" xmlns:a16="http://schemas.microsoft.com/office/drawing/2014/main" id="{E0E6E30E-88E8-4BF1-BF47-464D03FE81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a:extLst>
              <a:ext uri="{FF2B5EF4-FFF2-40B4-BE49-F238E27FC236}">
                <a16:creationId xmlns="" xmlns:a16="http://schemas.microsoft.com/office/drawing/2014/main" id="{A333F7D1-C2D3-4C38-B35C-7F0C322C391B}"/>
              </a:ext>
            </a:extLst>
          </p:cNvPr>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a:extLst>
              <a:ext uri="{FF2B5EF4-FFF2-40B4-BE49-F238E27FC236}">
                <a16:creationId xmlns="" xmlns:a16="http://schemas.microsoft.com/office/drawing/2014/main" id="{E915212C-0D00-4C3F-B71D-E40A355E6B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a:extLst>
              <a:ext uri="{FF2B5EF4-FFF2-40B4-BE49-F238E27FC236}">
                <a16:creationId xmlns="" xmlns:a16="http://schemas.microsoft.com/office/drawing/2014/main" id="{06F16E87-AC07-43E5-AA04-7FE92F123534}"/>
              </a:ext>
            </a:extLst>
          </p:cNvPr>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a:extLst>
              <a:ext uri="{FF2B5EF4-FFF2-40B4-BE49-F238E27FC236}">
                <a16:creationId xmlns="" xmlns:a16="http://schemas.microsoft.com/office/drawing/2014/main" id="{3D64C582-845E-4154-B47C-B9843DB93D35}"/>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8" name="Footer Placeholder 7">
            <a:extLst>
              <a:ext uri="{FF2B5EF4-FFF2-40B4-BE49-F238E27FC236}">
                <a16:creationId xmlns="" xmlns:a16="http://schemas.microsoft.com/office/drawing/2014/main" id="{5D30D677-38E8-420F-9216-ACDE0180171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AF158473-0E1E-4E7F-961A-ADB3DFAA51D3}"/>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2397853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427091-213A-4F1D-A57C-ED4F24892E8A}"/>
              </a:ext>
            </a:extLst>
          </p:cNvPr>
          <p:cNvSpPr>
            <a:spLocks noGrp="1"/>
          </p:cNvSpPr>
          <p:nvPr>
            <p:ph type="title"/>
          </p:nvPr>
        </p:nvSpPr>
        <p:spPr/>
        <p:txBody>
          <a:bodyPr/>
          <a:lstStyle/>
          <a:p>
            <a:r>
              <a:rPr lang="en-US" smtClean="0"/>
              <a:t>Click to edit Master title style</a:t>
            </a:r>
            <a:endParaRPr lang="en-GB"/>
          </a:p>
        </p:txBody>
      </p:sp>
      <p:sp>
        <p:nvSpPr>
          <p:cNvPr id="3" name="Date Placeholder 2">
            <a:extLst>
              <a:ext uri="{FF2B5EF4-FFF2-40B4-BE49-F238E27FC236}">
                <a16:creationId xmlns="" xmlns:a16="http://schemas.microsoft.com/office/drawing/2014/main" id="{EB1A2198-61F8-4985-A950-F1D10700A444}"/>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4" name="Footer Placeholder 3">
            <a:extLst>
              <a:ext uri="{FF2B5EF4-FFF2-40B4-BE49-F238E27FC236}">
                <a16:creationId xmlns="" xmlns:a16="http://schemas.microsoft.com/office/drawing/2014/main" id="{C583E451-F1DF-4870-80A9-00171F1986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768D33AE-47CA-468E-BB47-B93524623062}"/>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257461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ABEC796-D31F-459E-A138-2AFBD4A293AF}"/>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3" name="Footer Placeholder 2">
            <a:extLst>
              <a:ext uri="{FF2B5EF4-FFF2-40B4-BE49-F238E27FC236}">
                <a16:creationId xmlns="" xmlns:a16="http://schemas.microsoft.com/office/drawing/2014/main" id="{92604254-A912-41E1-A188-79E0C1B5B9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74C24E09-AA99-4507-98CC-2210673D1950}"/>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2072336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3A856B-8BEC-488E-8E0C-C32E222FDC1C}"/>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a:extLst>
              <a:ext uri="{FF2B5EF4-FFF2-40B4-BE49-F238E27FC236}">
                <a16:creationId xmlns="" xmlns:a16="http://schemas.microsoft.com/office/drawing/2014/main" id="{953DA2A6-92E4-4FCB-9105-38DD537985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a:extLst>
              <a:ext uri="{FF2B5EF4-FFF2-40B4-BE49-F238E27FC236}">
                <a16:creationId xmlns="" xmlns:a16="http://schemas.microsoft.com/office/drawing/2014/main" id="{79C668AB-1A4D-4FE3-A28A-EEFA86B928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 xmlns:a16="http://schemas.microsoft.com/office/drawing/2014/main" id="{4B873E7C-B989-47FB-A4B6-A8334E0367B0}"/>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6" name="Footer Placeholder 5">
            <a:extLst>
              <a:ext uri="{FF2B5EF4-FFF2-40B4-BE49-F238E27FC236}">
                <a16:creationId xmlns="" xmlns:a16="http://schemas.microsoft.com/office/drawing/2014/main" id="{D484A091-E2B1-477E-BFFB-CBDDE0596B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0088434F-EE21-4096-BF97-5DEC8D98FD3B}"/>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249135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39DEF-0C26-40E9-A9BF-84EB894187B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AE17D-6724-4322-8DE7-984BE845CAAF}" type="slidenum">
              <a:rPr lang="en-US" smtClean="0"/>
              <a:t>‹#›</a:t>
            </a:fld>
            <a:endParaRPr lang="en-US"/>
          </a:p>
        </p:txBody>
      </p:sp>
      <p:pic>
        <p:nvPicPr>
          <p:cNvPr id="7" name="Picture 6">
            <a:extLst>
              <a:ext uri="{FF2B5EF4-FFF2-40B4-BE49-F238E27FC236}">
                <a16:creationId xmlns="" xmlns:a16="http://schemas.microsoft.com/office/drawing/2014/main" id="{1B26D898-02A4-4D43-A4EE-64ADC7DC2AB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38477" y="95236"/>
            <a:ext cx="1670685" cy="568960"/>
          </a:xfrm>
          <a:prstGeom prst="rect">
            <a:avLst/>
          </a:prstGeom>
          <a:noFill/>
          <a:ln>
            <a:noFill/>
          </a:ln>
        </p:spPr>
      </p:pic>
      <p:pic>
        <p:nvPicPr>
          <p:cNvPr id="8" name="Picture 7">
            <a:extLst>
              <a:ext uri="{FF2B5EF4-FFF2-40B4-BE49-F238E27FC236}">
                <a16:creationId xmlns="" xmlns:a16="http://schemas.microsoft.com/office/drawing/2014/main" id="{299DF6A7-6DA5-4242-B61E-1BCF4ACD2AB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0458" y="86358"/>
            <a:ext cx="2181860" cy="622300"/>
          </a:xfrm>
          <a:prstGeom prst="rect">
            <a:avLst/>
          </a:prstGeom>
          <a:noFill/>
          <a:ln>
            <a:noFill/>
          </a:ln>
        </p:spPr>
      </p:pic>
    </p:spTree>
    <p:extLst>
      <p:ext uri="{BB962C8B-B14F-4D97-AF65-F5344CB8AC3E}">
        <p14:creationId xmlns:p14="http://schemas.microsoft.com/office/powerpoint/2010/main" val="35533062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574064-0535-484B-8ACB-7B6F29618627}"/>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a:extLst>
              <a:ext uri="{FF2B5EF4-FFF2-40B4-BE49-F238E27FC236}">
                <a16:creationId xmlns="" xmlns:a16="http://schemas.microsoft.com/office/drawing/2014/main" id="{5A7EFDAA-BE87-4B48-AE18-56C43C847B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a:extLst>
              <a:ext uri="{FF2B5EF4-FFF2-40B4-BE49-F238E27FC236}">
                <a16:creationId xmlns="" xmlns:a16="http://schemas.microsoft.com/office/drawing/2014/main" id="{8F931357-112E-4CAA-9E08-99A334AEBF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 xmlns:a16="http://schemas.microsoft.com/office/drawing/2014/main" id="{D42C1552-B907-444D-A397-7DD212DC31BA}"/>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6" name="Footer Placeholder 5">
            <a:extLst>
              <a:ext uri="{FF2B5EF4-FFF2-40B4-BE49-F238E27FC236}">
                <a16:creationId xmlns="" xmlns:a16="http://schemas.microsoft.com/office/drawing/2014/main" id="{29FC4B93-B74D-4F82-AADA-7DD779132C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747B2162-6DD5-4182-9253-D1D27831569C}"/>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30125052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E2D08D-31F6-4A31-A2D3-617C89BC1230}"/>
              </a:ext>
            </a:extLst>
          </p:cNvPr>
          <p:cNvSpPr>
            <a:spLocks noGrp="1"/>
          </p:cNvSpPr>
          <p:nvPr>
            <p:ph type="title"/>
          </p:nvPr>
        </p:nvSpPr>
        <p:spPr/>
        <p:txBody>
          <a:bodyPr/>
          <a:lstStyle/>
          <a:p>
            <a:r>
              <a:rPr lang="en-US" smtClean="0"/>
              <a:t>Click to edit Master title style</a:t>
            </a:r>
            <a:endParaRPr lang="en-GB"/>
          </a:p>
        </p:txBody>
      </p:sp>
      <p:sp>
        <p:nvSpPr>
          <p:cNvPr id="3" name="Vertical Text Placeholder 2">
            <a:extLst>
              <a:ext uri="{FF2B5EF4-FFF2-40B4-BE49-F238E27FC236}">
                <a16:creationId xmlns="" xmlns:a16="http://schemas.microsoft.com/office/drawing/2014/main" id="{5A961EA0-6249-480A-9B6C-46A763134918}"/>
              </a:ext>
            </a:extLst>
          </p:cNvPr>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a:extLst>
              <a:ext uri="{FF2B5EF4-FFF2-40B4-BE49-F238E27FC236}">
                <a16:creationId xmlns="" xmlns:a16="http://schemas.microsoft.com/office/drawing/2014/main" id="{F37A9417-FCD1-491A-974E-2C77DA1BF19C}"/>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 xmlns:a16="http://schemas.microsoft.com/office/drawing/2014/main" id="{269591EC-B158-4A32-9943-AC155C075C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5957CE8A-83F1-4CAB-8C5D-F790933E99D3}"/>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14359888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A639E760-8596-45E5-BA76-D0B21A41433F}"/>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a:extLst>
              <a:ext uri="{FF2B5EF4-FFF2-40B4-BE49-F238E27FC236}">
                <a16:creationId xmlns="" xmlns:a16="http://schemas.microsoft.com/office/drawing/2014/main" id="{D5F61093-56B2-44CB-8627-38379295BD14}"/>
              </a:ext>
            </a:extLst>
          </p:cNvPr>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a:extLst>
              <a:ext uri="{FF2B5EF4-FFF2-40B4-BE49-F238E27FC236}">
                <a16:creationId xmlns="" xmlns:a16="http://schemas.microsoft.com/office/drawing/2014/main" id="{83BAFF10-1DF2-4822-8A2C-7076EA30EC0F}"/>
              </a:ext>
            </a:extLst>
          </p:cNvPr>
          <p:cNvSpPr>
            <a:spLocks noGrp="1"/>
          </p:cNvSpPr>
          <p:nvPr>
            <p:ph type="dt" sz="half" idx="10"/>
          </p:nvPr>
        </p:nvSpPr>
        <p:spPr/>
        <p:txBody>
          <a:bodyPr/>
          <a:lstStyle/>
          <a:p>
            <a:fld id="{57BA372A-B9B5-441A-A206-396452DF1A2E}" type="datetimeFigureOut">
              <a:rPr lang="en-GB" smtClean="0"/>
              <a:t>11/01/2022</a:t>
            </a:fld>
            <a:endParaRPr lang="en-GB"/>
          </a:p>
        </p:txBody>
      </p:sp>
      <p:sp>
        <p:nvSpPr>
          <p:cNvPr id="5" name="Footer Placeholder 4">
            <a:extLst>
              <a:ext uri="{FF2B5EF4-FFF2-40B4-BE49-F238E27FC236}">
                <a16:creationId xmlns="" xmlns:a16="http://schemas.microsoft.com/office/drawing/2014/main" id="{BA59A69D-5736-4F78-9075-D8F1A2283F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AAE89B87-E353-41CB-A88E-613B326E73EC}"/>
              </a:ext>
            </a:extLst>
          </p:cNvPr>
          <p:cNvSpPr>
            <a:spLocks noGrp="1"/>
          </p:cNvSpPr>
          <p:nvPr>
            <p:ph type="sldNum" sz="quarter" idx="12"/>
          </p:nvPr>
        </p:nvSpPr>
        <p:spPr/>
        <p:txBody>
          <a:bodyPr/>
          <a:lstStyle/>
          <a:p>
            <a:fld id="{F3238CA0-3056-4810-AED1-6D1C948538A1}" type="slidenum">
              <a:rPr lang="en-GB" smtClean="0"/>
              <a:t>‹#›</a:t>
            </a:fld>
            <a:endParaRPr lang="en-GB"/>
          </a:p>
        </p:txBody>
      </p:sp>
    </p:spTree>
    <p:extLst>
      <p:ext uri="{BB962C8B-B14F-4D97-AF65-F5344CB8AC3E}">
        <p14:creationId xmlns:p14="http://schemas.microsoft.com/office/powerpoint/2010/main" val="3477725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039DEF-0C26-40E9-A9BF-84EB894187BC}"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BAE17D-6724-4322-8DE7-984BE845CAA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5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039DEF-0C26-40E9-A9BF-84EB894187BC}"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AE17D-6724-4322-8DE7-984BE845CAAF}" type="slidenum">
              <a:rPr lang="en-US" smtClean="0"/>
              <a:t>‹#›</a:t>
            </a:fld>
            <a:endParaRPr lang="en-US"/>
          </a:p>
        </p:txBody>
      </p:sp>
    </p:spTree>
    <p:extLst>
      <p:ext uri="{BB962C8B-B14F-4D97-AF65-F5344CB8AC3E}">
        <p14:creationId xmlns:p14="http://schemas.microsoft.com/office/powerpoint/2010/main" val="3875309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039DEF-0C26-40E9-A9BF-84EB894187BC}"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BAE17D-6724-4322-8DE7-984BE845CAAF}" type="slidenum">
              <a:rPr lang="en-US" smtClean="0"/>
              <a:t>‹#›</a:t>
            </a:fld>
            <a:endParaRPr lang="en-US"/>
          </a:p>
        </p:txBody>
      </p:sp>
    </p:spTree>
    <p:extLst>
      <p:ext uri="{BB962C8B-B14F-4D97-AF65-F5344CB8AC3E}">
        <p14:creationId xmlns:p14="http://schemas.microsoft.com/office/powerpoint/2010/main" val="288551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039DEF-0C26-40E9-A9BF-84EB894187BC}"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BAE17D-6724-4322-8DE7-984BE845CAAF}" type="slidenum">
              <a:rPr lang="en-US" smtClean="0"/>
              <a:t>‹#›</a:t>
            </a:fld>
            <a:endParaRPr lang="en-US"/>
          </a:p>
        </p:txBody>
      </p:sp>
    </p:spTree>
    <p:extLst>
      <p:ext uri="{BB962C8B-B14F-4D97-AF65-F5344CB8AC3E}">
        <p14:creationId xmlns:p14="http://schemas.microsoft.com/office/powerpoint/2010/main" val="199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E039DEF-0C26-40E9-A9BF-84EB894187BC}" type="datetimeFigureOut">
              <a:rPr lang="en-US" smtClean="0"/>
              <a:t>1/11/2022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9BAE17D-6724-4322-8DE7-984BE845CAAF}" type="slidenum">
              <a:rPr lang="en-US" smtClean="0"/>
              <a:t>‹#›</a:t>
            </a:fld>
            <a:endParaRPr lang="en-US"/>
          </a:p>
        </p:txBody>
      </p:sp>
    </p:spTree>
    <p:extLst>
      <p:ext uri="{BB962C8B-B14F-4D97-AF65-F5344CB8AC3E}">
        <p14:creationId xmlns:p14="http://schemas.microsoft.com/office/powerpoint/2010/main" val="289725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E039DEF-0C26-40E9-A9BF-84EB894187BC}" type="datetimeFigureOut">
              <a:rPr lang="en-US" smtClean="0"/>
              <a:t>1/11/2022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9BAE17D-6724-4322-8DE7-984BE845CAAF}" type="slidenum">
              <a:rPr lang="en-US" smtClean="0"/>
              <a:t>‹#›</a:t>
            </a:fld>
            <a:endParaRPr lang="en-US"/>
          </a:p>
        </p:txBody>
      </p:sp>
    </p:spTree>
    <p:extLst>
      <p:ext uri="{BB962C8B-B14F-4D97-AF65-F5344CB8AC3E}">
        <p14:creationId xmlns:p14="http://schemas.microsoft.com/office/powerpoint/2010/main" val="110635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39DEF-0C26-40E9-A9BF-84EB894187BC}"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BAE17D-6724-4322-8DE7-984BE845CAAF}" type="slidenum">
              <a:rPr lang="en-US" smtClean="0"/>
              <a:t>‹#›</a:t>
            </a:fld>
            <a:endParaRPr lang="en-US"/>
          </a:p>
        </p:txBody>
      </p:sp>
    </p:spTree>
    <p:extLst>
      <p:ext uri="{BB962C8B-B14F-4D97-AF65-F5344CB8AC3E}">
        <p14:creationId xmlns:p14="http://schemas.microsoft.com/office/powerpoint/2010/main" val="4013022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E039DEF-0C26-40E9-A9BF-84EB894187BC}" type="datetimeFigureOut">
              <a:rPr lang="en-US" smtClean="0"/>
              <a:t>1/11/2022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9BAE17D-6724-4322-8DE7-984BE845CAA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427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8EB564A-6ADC-413B-983F-6DC1E36046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a:extLst>
              <a:ext uri="{FF2B5EF4-FFF2-40B4-BE49-F238E27FC236}">
                <a16:creationId xmlns="" xmlns:a16="http://schemas.microsoft.com/office/drawing/2014/main" id="{97FD7E32-6FE8-4AF8-AC3E-10B0C1A8EB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a:extLst>
              <a:ext uri="{FF2B5EF4-FFF2-40B4-BE49-F238E27FC236}">
                <a16:creationId xmlns="" xmlns:a16="http://schemas.microsoft.com/office/drawing/2014/main" id="{FAE666FB-2C42-4465-B9BC-8B9DE9B19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A372A-B9B5-441A-A206-396452DF1A2E}" type="datetimeFigureOut">
              <a:rPr lang="en-GB" smtClean="0"/>
              <a:t>11/01/2022</a:t>
            </a:fld>
            <a:endParaRPr lang="en-GB"/>
          </a:p>
        </p:txBody>
      </p:sp>
      <p:sp>
        <p:nvSpPr>
          <p:cNvPr id="5" name="Footer Placeholder 4">
            <a:extLst>
              <a:ext uri="{FF2B5EF4-FFF2-40B4-BE49-F238E27FC236}">
                <a16:creationId xmlns="" xmlns:a16="http://schemas.microsoft.com/office/drawing/2014/main" id="{9C2F0BC3-FD0C-4140-95C1-4399332ACE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781CD2CF-62EC-4A5E-B3BA-F446C33A79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38CA0-3056-4810-AED1-6D1C948538A1}" type="slidenum">
              <a:rPr lang="en-GB" smtClean="0"/>
              <a:t>‹#›</a:t>
            </a:fld>
            <a:endParaRPr lang="en-GB"/>
          </a:p>
        </p:txBody>
      </p:sp>
    </p:spTree>
    <p:extLst>
      <p:ext uri="{BB962C8B-B14F-4D97-AF65-F5344CB8AC3E}">
        <p14:creationId xmlns:p14="http://schemas.microsoft.com/office/powerpoint/2010/main" val="36811084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rive.google.com/drive/u/1/folders/10p0Pto5aZd4RfqkG884-Yb0b9i4aEVD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1107868"/>
            <a:ext cx="10058400" cy="2260974"/>
          </a:xfrm>
        </p:spPr>
        <p:txBody>
          <a:bodyPr>
            <a:normAutofit/>
          </a:bodyPr>
          <a:lstStyle/>
          <a:p>
            <a:pPr algn="ctr"/>
            <a:r>
              <a:rPr lang="en-GB" sz="6000" b="1" dirty="0">
                <a:latin typeface="Sylfaen" panose="010A0502050306030303" pitchFamily="18" charset="0"/>
              </a:rPr>
              <a:t>Housing</a:t>
            </a:r>
            <a:endParaRPr lang="en-US" sz="6000" dirty="0">
              <a:latin typeface="Sylfaen" panose="010A0502050306030303"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06697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indent="-571500">
              <a:buFont typeface="Wingdings" panose="05000000000000000000" pitchFamily="2" charset="2"/>
              <a:buChar char="q"/>
            </a:pPr>
            <a:r>
              <a:rPr lang="en-GB" sz="4000" b="1" dirty="0">
                <a:latin typeface="Sylfaen" panose="010A0502050306030303" pitchFamily="18" charset="0"/>
              </a:rPr>
              <a:t>Inclusive housing</a:t>
            </a:r>
            <a:endParaRPr lang="en-US" sz="4000" b="1" dirty="0">
              <a:latin typeface="Sylfaen" panose="010A0502050306030303" pitchFamily="18" charset="0"/>
            </a:endParaRPr>
          </a:p>
        </p:txBody>
      </p:sp>
      <p:sp>
        <p:nvSpPr>
          <p:cNvPr id="3" name="Content Placeholder 2"/>
          <p:cNvSpPr>
            <a:spLocks noGrp="1"/>
          </p:cNvSpPr>
          <p:nvPr>
            <p:ph idx="1"/>
          </p:nvPr>
        </p:nvSpPr>
        <p:spPr>
          <a:xfrm>
            <a:off x="1097280" y="1737360"/>
            <a:ext cx="10058400" cy="4023360"/>
          </a:xfrm>
        </p:spPr>
        <p:txBody>
          <a:bodyPr>
            <a:normAutofit/>
          </a:bodyPr>
          <a:lstStyle/>
          <a:p>
            <a:pPr algn="just">
              <a:buFont typeface="Wingdings" panose="05000000000000000000" pitchFamily="2" charset="2"/>
              <a:buChar char="§"/>
            </a:pPr>
            <a:endParaRPr lang="en-GB" sz="2400" dirty="0" smtClean="0">
              <a:latin typeface="Sylfaen" panose="010A0502050306030303" pitchFamily="18" charset="0"/>
            </a:endParaRPr>
          </a:p>
          <a:p>
            <a:pPr algn="just">
              <a:buFont typeface="Wingdings" panose="05000000000000000000" pitchFamily="2" charset="2"/>
              <a:buChar char="§"/>
            </a:pPr>
            <a:r>
              <a:rPr lang="en-GB" sz="2400" dirty="0" smtClean="0">
                <a:latin typeface="Sylfaen" panose="010A0502050306030303" pitchFamily="18" charset="0"/>
              </a:rPr>
              <a:t>Housing </a:t>
            </a:r>
            <a:r>
              <a:rPr lang="en-GB" sz="2400" dirty="0">
                <a:latin typeface="Sylfaen" panose="010A0502050306030303" pitchFamily="18" charset="0"/>
              </a:rPr>
              <a:t>processes must note that there are communities with a range of special needs, and must address those </a:t>
            </a:r>
            <a:r>
              <a:rPr lang="en-GB" sz="2400" dirty="0" smtClean="0">
                <a:latin typeface="Sylfaen" panose="010A0502050306030303" pitchFamily="18" charset="0"/>
              </a:rPr>
              <a:t>needs</a:t>
            </a:r>
            <a:endParaRPr lang="en-GB" sz="2400" dirty="0">
              <a:latin typeface="Sylfaen" panose="010A0502050306030303" pitchFamily="18" charset="0"/>
            </a:endParaRPr>
          </a:p>
          <a:p>
            <a:pPr algn="just">
              <a:buFont typeface="Wingdings" panose="05000000000000000000" pitchFamily="2" charset="2"/>
              <a:buChar char="§"/>
            </a:pPr>
            <a:endParaRPr lang="en-GB" sz="2400" dirty="0" smtClean="0">
              <a:latin typeface="Sylfaen" panose="010A0502050306030303" pitchFamily="18" charset="0"/>
            </a:endParaRPr>
          </a:p>
          <a:p>
            <a:pPr algn="just">
              <a:buFont typeface="Wingdings" panose="05000000000000000000" pitchFamily="2" charset="2"/>
              <a:buChar char="§"/>
            </a:pPr>
            <a:r>
              <a:rPr lang="en-GB" sz="2400" dirty="0" smtClean="0">
                <a:latin typeface="Sylfaen" panose="010A0502050306030303" pitchFamily="18" charset="0"/>
              </a:rPr>
              <a:t>The </a:t>
            </a:r>
            <a:r>
              <a:rPr lang="en-GB" sz="2400" dirty="0">
                <a:latin typeface="Sylfaen" panose="010A0502050306030303" pitchFamily="18" charset="0"/>
              </a:rPr>
              <a:t>intervention of Practical Action Sri Lanka was instrumental in devising appropriate disaster resilient housing that included features such as shrine rooms, wheelchair ramps, lowered electricity sockets, and shop fronts, thereby increasing the inclusivity of the beneficiaries’ needs, allowing them to practice their faith, gain easy access to their houses, reach light and power switches and run small business in their homes(Ibrahim, 2010, 7</a:t>
            </a:r>
            <a:r>
              <a:rPr lang="en-GB" sz="2400" dirty="0" smtClean="0">
                <a:latin typeface="Sylfaen" panose="010A0502050306030303" pitchFamily="18" charset="0"/>
              </a:rPr>
              <a:t>)</a:t>
            </a:r>
          </a:p>
          <a:p>
            <a:pPr algn="just"/>
            <a:endParaRPr lang="en-GB" sz="2400" dirty="0">
              <a:latin typeface="Sylfaen" panose="010A0502050306030303" pitchFamily="18" charset="0"/>
            </a:endParaRPr>
          </a:p>
          <a:p>
            <a:pPr algn="just"/>
            <a:endParaRPr lang="en-US" sz="2400" dirty="0">
              <a:latin typeface="Sylfaen" panose="010A0502050306030303" pitchFamily="18" charset="0"/>
            </a:endParaRPr>
          </a:p>
        </p:txBody>
      </p:sp>
    </p:spTree>
    <p:extLst>
      <p:ext uri="{BB962C8B-B14F-4D97-AF65-F5344CB8AC3E}">
        <p14:creationId xmlns:p14="http://schemas.microsoft.com/office/powerpoint/2010/main" val="2583089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04599"/>
            <a:ext cx="10515600" cy="1325563"/>
          </a:xfrm>
        </p:spPr>
        <p:txBody>
          <a:bodyPr>
            <a:normAutofit fontScale="90000"/>
          </a:bodyPr>
          <a:lstStyle/>
          <a:p>
            <a:pPr marL="571500" indent="-571500">
              <a:buFont typeface="Wingdings" panose="05000000000000000000" pitchFamily="2" charset="2"/>
              <a:buChar char="q"/>
            </a:pPr>
            <a:r>
              <a:rPr lang="en-GB" b="1" dirty="0" smtClean="0">
                <a:latin typeface="Sylfaen" panose="010A0502050306030303" pitchFamily="18" charset="0"/>
              </a:rPr>
              <a:t>Case </a:t>
            </a:r>
            <a:r>
              <a:rPr lang="en-GB" b="1" dirty="0">
                <a:latin typeface="Sylfaen" panose="010A0502050306030303" pitchFamily="18" charset="0"/>
              </a:rPr>
              <a:t>studies</a:t>
            </a:r>
            <a:r>
              <a:rPr lang="en-US" b="1" dirty="0"/>
              <a:t/>
            </a:r>
            <a:br>
              <a:rPr lang="en-US" b="1" dirty="0"/>
            </a:br>
            <a:endParaRPr lang="en-US" dirty="0"/>
          </a:p>
        </p:txBody>
      </p:sp>
      <p:sp>
        <p:nvSpPr>
          <p:cNvPr id="3" name="Content Placeholder 2"/>
          <p:cNvSpPr>
            <a:spLocks noGrp="1"/>
          </p:cNvSpPr>
          <p:nvPr>
            <p:ph idx="1"/>
          </p:nvPr>
        </p:nvSpPr>
        <p:spPr/>
        <p:txBody>
          <a:bodyPr/>
          <a:lstStyle/>
          <a:p>
            <a:pPr marL="0" indent="0">
              <a:buNone/>
            </a:pPr>
            <a:endParaRPr lang="en-US" dirty="0"/>
          </a:p>
          <a:p>
            <a:r>
              <a:rPr lang="en-GB" b="1" dirty="0">
                <a:latin typeface="Sylfaen" panose="010A0502050306030303" pitchFamily="18" charset="0"/>
              </a:rPr>
              <a:t>Google Drive Link:  </a:t>
            </a:r>
            <a:endParaRPr lang="en-GB" b="1" dirty="0" smtClean="0">
              <a:latin typeface="Sylfaen" panose="010A0502050306030303" pitchFamily="18" charset="0"/>
            </a:endParaRPr>
          </a:p>
          <a:p>
            <a:pPr marL="0" indent="0">
              <a:buNone/>
            </a:pPr>
            <a:endParaRPr lang="en-US" dirty="0">
              <a:latin typeface="Sylfaen" panose="010A0502050306030303" pitchFamily="18" charset="0"/>
              <a:hlinkClick r:id="rId2"/>
            </a:endParaRPr>
          </a:p>
          <a:p>
            <a:pPr marL="0" indent="0">
              <a:buNone/>
            </a:pPr>
            <a:r>
              <a:rPr lang="en-GB" b="1" u="sng" dirty="0" smtClean="0">
                <a:latin typeface="Sylfaen" panose="010A0502050306030303" pitchFamily="18" charset="0"/>
                <a:hlinkClick r:id="rId2"/>
              </a:rPr>
              <a:t>https</a:t>
            </a:r>
            <a:r>
              <a:rPr lang="en-GB" b="1" u="sng" dirty="0">
                <a:latin typeface="Sylfaen" panose="010A0502050306030303" pitchFamily="18" charset="0"/>
                <a:hlinkClick r:id="rId2"/>
              </a:rPr>
              <a:t>://</a:t>
            </a:r>
            <a:r>
              <a:rPr lang="en-GB" b="1" u="sng" dirty="0" err="1">
                <a:latin typeface="Sylfaen" panose="010A0502050306030303" pitchFamily="18" charset="0"/>
                <a:hlinkClick r:id="rId2"/>
              </a:rPr>
              <a:t>drive.google.com</a:t>
            </a:r>
            <a:r>
              <a:rPr lang="en-GB" b="1" u="sng" dirty="0">
                <a:latin typeface="Sylfaen" panose="010A0502050306030303" pitchFamily="18" charset="0"/>
                <a:hlinkClick r:id="rId2"/>
              </a:rPr>
              <a:t>/drive/u/1/folders/</a:t>
            </a:r>
            <a:r>
              <a:rPr lang="en-GB" b="1" u="sng" dirty="0" err="1">
                <a:latin typeface="Sylfaen" panose="010A0502050306030303" pitchFamily="18" charset="0"/>
                <a:hlinkClick r:id="rId2"/>
              </a:rPr>
              <a:t>10p0Pto5aZd4RfqkG884-Yb0b9i4aEVDc</a:t>
            </a:r>
            <a:endParaRPr lang="en-US" dirty="0">
              <a:latin typeface="Sylfaen" panose="010A0502050306030303" pitchFamily="18" charset="0"/>
            </a:endParaRPr>
          </a:p>
          <a:p>
            <a:endParaRPr lang="en-US" dirty="0"/>
          </a:p>
        </p:txBody>
      </p:sp>
    </p:spTree>
    <p:extLst>
      <p:ext uri="{BB962C8B-B14F-4D97-AF65-F5344CB8AC3E}">
        <p14:creationId xmlns:p14="http://schemas.microsoft.com/office/powerpoint/2010/main" val="2738379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Wingdings" panose="05000000000000000000" pitchFamily="2" charset="2"/>
              <a:buChar char="q"/>
            </a:pPr>
            <a:r>
              <a:rPr lang="en-GB" sz="4000" b="1" dirty="0">
                <a:latin typeface="Sylfaen" panose="010A0502050306030303" pitchFamily="18" charset="0"/>
              </a:rPr>
              <a:t>References</a:t>
            </a:r>
            <a:endParaRPr lang="en-US" sz="4000" b="1" dirty="0">
              <a:latin typeface="Sylfaen" panose="010A0502050306030303" pitchFamily="18" charset="0"/>
            </a:endParaRPr>
          </a:p>
        </p:txBody>
      </p:sp>
      <p:sp>
        <p:nvSpPr>
          <p:cNvPr id="3" name="Content Placeholder 2"/>
          <p:cNvSpPr>
            <a:spLocks noGrp="1"/>
          </p:cNvSpPr>
          <p:nvPr>
            <p:ph idx="1"/>
          </p:nvPr>
        </p:nvSpPr>
        <p:spPr>
          <a:xfrm>
            <a:off x="868680" y="1873751"/>
            <a:ext cx="10515600" cy="4154070"/>
          </a:xfrm>
        </p:spPr>
        <p:txBody>
          <a:bodyPr>
            <a:normAutofit/>
          </a:bodyPr>
          <a:lstStyle/>
          <a:p>
            <a:r>
              <a:rPr lang="en-GB" sz="2000" dirty="0" err="1">
                <a:latin typeface="Sylfaen" panose="010A0502050306030303" pitchFamily="18" charset="0"/>
              </a:rPr>
              <a:t>D’Silva</a:t>
            </a:r>
            <a:r>
              <a:rPr lang="en-GB" sz="2000" dirty="0">
                <a:latin typeface="Sylfaen" panose="010A0502050306030303" pitchFamily="18" charset="0"/>
              </a:rPr>
              <a:t>, M., and </a:t>
            </a:r>
            <a:r>
              <a:rPr lang="en-GB" sz="2000" dirty="0" err="1">
                <a:latin typeface="Sylfaen" panose="010A0502050306030303" pitchFamily="18" charset="0"/>
              </a:rPr>
              <a:t>Imamovic</a:t>
            </a:r>
            <a:r>
              <a:rPr lang="en-GB" sz="2000" dirty="0">
                <a:latin typeface="Sylfaen" panose="010A0502050306030303" pitchFamily="18" charset="0"/>
              </a:rPr>
              <a:t>, S. 2015. Resolving protracted displacement through social housing.</a:t>
            </a:r>
            <a:endParaRPr lang="en-US" sz="2000" dirty="0">
              <a:latin typeface="Sylfaen" panose="010A0502050306030303" pitchFamily="18" charset="0"/>
            </a:endParaRPr>
          </a:p>
          <a:p>
            <a:r>
              <a:rPr lang="en-GB" sz="2000" dirty="0">
                <a:latin typeface="Sylfaen" panose="010A0502050306030303" pitchFamily="18" charset="0"/>
              </a:rPr>
              <a:t>Fernando, N., </a:t>
            </a:r>
            <a:r>
              <a:rPr lang="en-GB" sz="2000" dirty="0" err="1">
                <a:latin typeface="Sylfaen" panose="010A0502050306030303" pitchFamily="18" charset="0"/>
              </a:rPr>
              <a:t>Senanayake</a:t>
            </a:r>
            <a:r>
              <a:rPr lang="en-GB" sz="2000" dirty="0">
                <a:latin typeface="Sylfaen" panose="010A0502050306030303" pitchFamily="18" charset="0"/>
              </a:rPr>
              <a:t>, A., </a:t>
            </a:r>
            <a:r>
              <a:rPr lang="en-GB" sz="2000" dirty="0" err="1">
                <a:latin typeface="Sylfaen" panose="010A0502050306030303" pitchFamily="18" charset="0"/>
              </a:rPr>
              <a:t>Amaratunga</a:t>
            </a:r>
            <a:r>
              <a:rPr lang="en-GB" sz="2000" dirty="0">
                <a:latin typeface="Sylfaen" panose="010A0502050306030303" pitchFamily="18" charset="0"/>
              </a:rPr>
              <a:t>, D., Haigh, R., </a:t>
            </a:r>
            <a:r>
              <a:rPr lang="en-GB" sz="2000" dirty="0" err="1">
                <a:latin typeface="Sylfaen" panose="010A0502050306030303" pitchFamily="18" charset="0"/>
              </a:rPr>
              <a:t>Malalgoda</a:t>
            </a:r>
            <a:r>
              <a:rPr lang="en-GB" sz="2000" dirty="0">
                <a:latin typeface="Sylfaen" panose="010A0502050306030303" pitchFamily="18" charset="0"/>
              </a:rPr>
              <a:t>, C. &amp;</a:t>
            </a:r>
            <a:r>
              <a:rPr lang="en-GB" sz="2000" dirty="0" err="1">
                <a:latin typeface="Sylfaen" panose="010A0502050306030303" pitchFamily="18" charset="0"/>
              </a:rPr>
              <a:t>Jayakody</a:t>
            </a:r>
            <a:r>
              <a:rPr lang="en-GB" sz="2000" dirty="0">
                <a:latin typeface="Sylfaen" panose="010A0502050306030303" pitchFamily="18" charset="0"/>
              </a:rPr>
              <a:t>, C. 2020. Disaster, Displacement and Relocation: An Analysis of the Needs and Policy Implications on a Displaced Community in Sri Lanka.</a:t>
            </a:r>
            <a:endParaRPr lang="en-US" sz="2000" dirty="0">
              <a:latin typeface="Sylfaen" panose="010A0502050306030303" pitchFamily="18" charset="0"/>
            </a:endParaRPr>
          </a:p>
          <a:p>
            <a:r>
              <a:rPr lang="en-GB" sz="2000" dirty="0">
                <a:latin typeface="Sylfaen" panose="010A0502050306030303" pitchFamily="18" charset="0"/>
              </a:rPr>
              <a:t>Ibrahim, M. 2010. Post-disaster housing reconstruction in a conflict affected district, </a:t>
            </a:r>
            <a:r>
              <a:rPr lang="en-GB" sz="2000" dirty="0" err="1">
                <a:latin typeface="Sylfaen" panose="010A0502050306030303" pitchFamily="18" charset="0"/>
              </a:rPr>
              <a:t>Batticaloa</a:t>
            </a:r>
            <a:r>
              <a:rPr lang="en-GB" sz="2000" dirty="0">
                <a:latin typeface="Sylfaen" panose="010A0502050306030303" pitchFamily="18" charset="0"/>
              </a:rPr>
              <a:t>, Sri Lanka: Reflecting on the Climate Smart Disaster Risk Management Approach, SCR Discussion Paper 6, 47 pp.	</a:t>
            </a:r>
            <a:endParaRPr lang="en-US" sz="2000" dirty="0">
              <a:latin typeface="Sylfaen" panose="010A0502050306030303" pitchFamily="18" charset="0"/>
            </a:endParaRPr>
          </a:p>
          <a:p>
            <a:r>
              <a:rPr lang="en-GB" sz="2000" dirty="0">
                <a:latin typeface="Sylfaen" panose="010A0502050306030303" pitchFamily="18" charset="0"/>
              </a:rPr>
              <a:t>Norwegian Refugee Council and the International Federation of Red Cross and Red Crescent Societies. 2016. The importance of housing, land and property (</a:t>
            </a:r>
            <a:r>
              <a:rPr lang="en-GB" sz="2000" dirty="0" err="1">
                <a:latin typeface="Sylfaen" panose="010A0502050306030303" pitchFamily="18" charset="0"/>
              </a:rPr>
              <a:t>HLP</a:t>
            </a:r>
            <a:r>
              <a:rPr lang="en-GB" sz="2000" dirty="0">
                <a:latin typeface="Sylfaen" panose="010A0502050306030303" pitchFamily="18" charset="0"/>
              </a:rPr>
              <a:t>) rights in humanitarian response.</a:t>
            </a:r>
            <a:endParaRPr lang="en-US" sz="2000" dirty="0">
              <a:latin typeface="Sylfaen" panose="010A0502050306030303" pitchFamily="18" charset="0"/>
            </a:endParaRPr>
          </a:p>
          <a:p>
            <a:r>
              <a:rPr lang="en-GB" sz="2000" dirty="0">
                <a:latin typeface="Sylfaen" panose="010A0502050306030303" pitchFamily="18" charset="0"/>
              </a:rPr>
              <a:t>REGARD. 2020. Rebuilding After Displacement: Output 3: Guidance Note on Best Practice of Displaced Communities and Refugees Integration in the Built Environment. Synthesis Report</a:t>
            </a:r>
            <a:r>
              <a:rPr lang="en-GB" sz="2000" dirty="0" smtClean="0">
                <a:latin typeface="Sylfaen" panose="010A0502050306030303" pitchFamily="18" charset="0"/>
              </a:rPr>
              <a:t>.</a:t>
            </a:r>
            <a:endParaRPr lang="en-US" sz="2000" dirty="0">
              <a:latin typeface="Sylfaen" panose="010A0502050306030303" pitchFamily="18" charset="0"/>
            </a:endParaRPr>
          </a:p>
        </p:txBody>
      </p:sp>
    </p:spTree>
    <p:extLst>
      <p:ext uri="{BB962C8B-B14F-4D97-AF65-F5344CB8AC3E}">
        <p14:creationId xmlns:p14="http://schemas.microsoft.com/office/powerpoint/2010/main" val="141576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0" indent="-685800">
              <a:buFont typeface="Wingdings" panose="05000000000000000000" pitchFamily="2" charset="2"/>
              <a:buChar char="q"/>
            </a:pPr>
            <a:r>
              <a:rPr lang="en-US" b="1" dirty="0" smtClean="0">
                <a:latin typeface="Sylfaen" panose="010A0502050306030303" pitchFamily="18" charset="0"/>
              </a:rPr>
              <a:t>Learning outcomes </a:t>
            </a:r>
            <a:endParaRPr lang="en-US" b="1" dirty="0">
              <a:latin typeface="Sylfaen" panose="010A0502050306030303" pitchFamily="18" charset="0"/>
            </a:endParaRPr>
          </a:p>
        </p:txBody>
      </p:sp>
      <p:sp>
        <p:nvSpPr>
          <p:cNvPr id="3" name="Content Placeholder 2"/>
          <p:cNvSpPr>
            <a:spLocks noGrp="1"/>
          </p:cNvSpPr>
          <p:nvPr>
            <p:ph idx="1"/>
          </p:nvPr>
        </p:nvSpPr>
        <p:spPr/>
        <p:txBody>
          <a:bodyPr>
            <a:normAutofit/>
          </a:bodyPr>
          <a:lstStyle/>
          <a:p>
            <a:pPr algn="just"/>
            <a:endParaRPr lang="en-US" sz="2400" dirty="0" smtClean="0">
              <a:latin typeface="Sylfaen" panose="010A0502050306030303" pitchFamily="18" charset="0"/>
            </a:endParaRPr>
          </a:p>
          <a:p>
            <a:pPr algn="just">
              <a:lnSpc>
                <a:spcPct val="150000"/>
              </a:lnSpc>
              <a:buFont typeface="Wingdings" panose="05000000000000000000" pitchFamily="2" charset="2"/>
              <a:buChar char="§"/>
            </a:pPr>
            <a:r>
              <a:rPr lang="en-US" sz="2400" dirty="0" err="1" smtClean="0">
                <a:latin typeface="Sylfaen" panose="010A0502050306030303" pitchFamily="18" charset="0"/>
              </a:rPr>
              <a:t>Recognise</a:t>
            </a:r>
            <a:r>
              <a:rPr lang="en-US" sz="2400" dirty="0" smtClean="0">
                <a:latin typeface="Sylfaen" panose="010A0502050306030303" pitchFamily="18" charset="0"/>
              </a:rPr>
              <a:t> </a:t>
            </a:r>
            <a:r>
              <a:rPr lang="en-US" sz="2400" dirty="0">
                <a:latin typeface="Sylfaen" panose="010A0502050306030303" pitchFamily="18" charset="0"/>
              </a:rPr>
              <a:t>different types of housing in terms of built environment in mass displacement</a:t>
            </a:r>
          </a:p>
          <a:p>
            <a:pPr algn="just">
              <a:lnSpc>
                <a:spcPct val="150000"/>
              </a:lnSpc>
              <a:buFont typeface="Wingdings" panose="05000000000000000000" pitchFamily="2" charset="2"/>
              <a:buChar char="§"/>
            </a:pPr>
            <a:r>
              <a:rPr lang="en-US" sz="2400" dirty="0" err="1" smtClean="0">
                <a:latin typeface="Sylfaen" panose="010A0502050306030303" pitchFamily="18" charset="0"/>
              </a:rPr>
              <a:t>Analyse</a:t>
            </a:r>
            <a:r>
              <a:rPr lang="en-US" sz="2400" dirty="0" smtClean="0">
                <a:latin typeface="Sylfaen" panose="010A0502050306030303" pitchFamily="18" charset="0"/>
              </a:rPr>
              <a:t> </a:t>
            </a:r>
            <a:r>
              <a:rPr lang="en-US" sz="2400" dirty="0">
                <a:latin typeface="Sylfaen" panose="010A0502050306030303" pitchFamily="18" charset="0"/>
              </a:rPr>
              <a:t>the role of social factors in housing</a:t>
            </a:r>
          </a:p>
          <a:p>
            <a:pPr algn="just">
              <a:lnSpc>
                <a:spcPct val="150000"/>
              </a:lnSpc>
              <a:buFont typeface="Wingdings" panose="05000000000000000000" pitchFamily="2" charset="2"/>
              <a:buChar char="§"/>
            </a:pPr>
            <a:r>
              <a:rPr lang="en-US" sz="2400" dirty="0" smtClean="0">
                <a:latin typeface="Sylfaen" panose="010A0502050306030303" pitchFamily="18" charset="0"/>
              </a:rPr>
              <a:t>Define </a:t>
            </a:r>
            <a:r>
              <a:rPr lang="en-US" sz="2400" dirty="0">
                <a:latin typeface="Sylfaen" panose="010A0502050306030303" pitchFamily="18" charset="0"/>
              </a:rPr>
              <a:t>the concept of inclusive housing</a:t>
            </a:r>
          </a:p>
        </p:txBody>
      </p:sp>
    </p:spTree>
    <p:extLst>
      <p:ext uri="{BB962C8B-B14F-4D97-AF65-F5344CB8AC3E}">
        <p14:creationId xmlns:p14="http://schemas.microsoft.com/office/powerpoint/2010/main" val="178136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0" indent="-685800">
              <a:buFont typeface="Wingdings" panose="05000000000000000000" pitchFamily="2" charset="2"/>
              <a:buChar char="q"/>
            </a:pPr>
            <a:r>
              <a:rPr lang="en-US" b="1" dirty="0" smtClean="0">
                <a:latin typeface="Sylfaen" panose="010A0502050306030303" pitchFamily="18" charset="0"/>
              </a:rPr>
              <a:t>Content</a:t>
            </a:r>
            <a:endParaRPr lang="en-US" b="1" dirty="0">
              <a:latin typeface="Sylfaen" panose="010A0502050306030303" pitchFamily="18" charset="0"/>
            </a:endParaRPr>
          </a:p>
        </p:txBody>
      </p:sp>
      <p:sp>
        <p:nvSpPr>
          <p:cNvPr id="3" name="Content Placeholder 2"/>
          <p:cNvSpPr>
            <a:spLocks noGrp="1"/>
          </p:cNvSpPr>
          <p:nvPr>
            <p:ph idx="1"/>
          </p:nvPr>
        </p:nvSpPr>
        <p:spPr/>
        <p:txBody>
          <a:bodyPr/>
          <a:lstStyle/>
          <a:p>
            <a:pPr marL="342900" marR="0" lvl="0" indent="-342900" algn="just">
              <a:lnSpc>
                <a:spcPct val="150000"/>
              </a:lnSpc>
              <a:spcBef>
                <a:spcPts val="0"/>
              </a:spcBef>
              <a:spcAft>
                <a:spcPts val="800"/>
              </a:spcAft>
              <a:buFont typeface="Symbol" panose="05050102010706020507" pitchFamily="18" charset="2"/>
              <a:buChar char=""/>
            </a:pPr>
            <a:endParaRPr lang="en-US" sz="2400" dirty="0" smtClean="0">
              <a:latin typeface="Sylfaen" panose="010A0502050306030303" pitchFamily="18" charset="0"/>
              <a:ea typeface="Calibri" panose="020F0502020204030204" pitchFamily="34" charset="0"/>
            </a:endParaRPr>
          </a:p>
          <a:p>
            <a:pPr marR="0" lvl="0" algn="just">
              <a:lnSpc>
                <a:spcPct val="150000"/>
              </a:lnSpc>
              <a:spcBef>
                <a:spcPts val="0"/>
              </a:spcBef>
              <a:spcAft>
                <a:spcPts val="800"/>
              </a:spcAft>
              <a:buFont typeface="Wingdings" panose="05000000000000000000" pitchFamily="2" charset="2"/>
              <a:buChar char="§"/>
            </a:pPr>
            <a:r>
              <a:rPr lang="en-US" sz="2400" dirty="0" smtClean="0">
                <a:latin typeface="Sylfaen" panose="010A0502050306030303" pitchFamily="18" charset="0"/>
                <a:ea typeface="Calibri" panose="020F0502020204030204" pitchFamily="34" charset="0"/>
              </a:rPr>
              <a:t>D</a:t>
            </a:r>
            <a:r>
              <a:rPr lang="en-US" sz="2400" dirty="0" smtClean="0">
                <a:effectLst/>
                <a:latin typeface="Sylfaen" panose="010A0502050306030303" pitchFamily="18" charset="0"/>
                <a:ea typeface="Calibri" panose="020F0502020204030204" pitchFamily="34" charset="0"/>
              </a:rPr>
              <a:t>ifferent types of housing in terms of built environment in mass displacement </a:t>
            </a:r>
            <a:endParaRPr lang="en-US" sz="2400" dirty="0" smtClean="0">
              <a:effectLst/>
              <a:latin typeface="Sylfaen" panose="010A0502050306030303" pitchFamily="18" charset="0"/>
            </a:endParaRPr>
          </a:p>
          <a:p>
            <a:pPr marR="0" lvl="0" algn="just">
              <a:lnSpc>
                <a:spcPct val="150000"/>
              </a:lnSpc>
              <a:spcBef>
                <a:spcPts val="0"/>
              </a:spcBef>
              <a:spcAft>
                <a:spcPts val="800"/>
              </a:spcAft>
              <a:buFont typeface="Wingdings" panose="05000000000000000000" pitchFamily="2" charset="2"/>
              <a:buChar char="§"/>
            </a:pPr>
            <a:r>
              <a:rPr lang="en-US" sz="2400" dirty="0">
                <a:latin typeface="Sylfaen" panose="010A0502050306030303" pitchFamily="18" charset="0"/>
                <a:ea typeface="Calibri" panose="020F0502020204030204" pitchFamily="34" charset="0"/>
              </a:rPr>
              <a:t>T</a:t>
            </a:r>
            <a:r>
              <a:rPr lang="en-US" sz="2400" dirty="0" smtClean="0">
                <a:effectLst/>
                <a:latin typeface="Sylfaen" panose="010A0502050306030303" pitchFamily="18" charset="0"/>
                <a:ea typeface="Calibri" panose="020F0502020204030204" pitchFamily="34" charset="0"/>
              </a:rPr>
              <a:t>he role of social factors in housing </a:t>
            </a:r>
            <a:endParaRPr lang="en-US" sz="2400" dirty="0" smtClean="0">
              <a:effectLst/>
              <a:latin typeface="Sylfaen" panose="010A0502050306030303" pitchFamily="18" charset="0"/>
            </a:endParaRPr>
          </a:p>
          <a:p>
            <a:pPr marR="0" lvl="0" algn="just">
              <a:lnSpc>
                <a:spcPct val="150000"/>
              </a:lnSpc>
              <a:spcBef>
                <a:spcPts val="0"/>
              </a:spcBef>
              <a:spcAft>
                <a:spcPts val="800"/>
              </a:spcAft>
              <a:buFont typeface="Wingdings" panose="05000000000000000000" pitchFamily="2" charset="2"/>
              <a:buChar char="§"/>
            </a:pPr>
            <a:r>
              <a:rPr lang="en-US" sz="2400" dirty="0">
                <a:latin typeface="Sylfaen" panose="010A0502050306030303" pitchFamily="18" charset="0"/>
                <a:ea typeface="Calibri" panose="020F0502020204030204" pitchFamily="34" charset="0"/>
              </a:rPr>
              <a:t>T</a:t>
            </a:r>
            <a:r>
              <a:rPr lang="en-US" sz="2400" dirty="0" smtClean="0">
                <a:effectLst/>
                <a:latin typeface="Sylfaen" panose="010A0502050306030303" pitchFamily="18" charset="0"/>
                <a:ea typeface="Calibri" panose="020F0502020204030204" pitchFamily="34" charset="0"/>
              </a:rPr>
              <a:t>he concept of inclusive housing </a:t>
            </a:r>
            <a:endParaRPr lang="en-US" sz="2400" dirty="0" smtClean="0">
              <a:effectLst/>
              <a:latin typeface="Sylfaen" panose="010A0502050306030303" pitchFamily="18" charset="0"/>
            </a:endParaRPr>
          </a:p>
          <a:p>
            <a:endParaRPr lang="en-US" dirty="0"/>
          </a:p>
        </p:txBody>
      </p:sp>
    </p:spTree>
    <p:extLst>
      <p:ext uri="{BB962C8B-B14F-4D97-AF65-F5344CB8AC3E}">
        <p14:creationId xmlns:p14="http://schemas.microsoft.com/office/powerpoint/2010/main" val="116231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q"/>
            </a:pPr>
            <a:r>
              <a:rPr lang="en-GB" b="1" dirty="0">
                <a:latin typeface="Sylfaen" panose="010A0502050306030303" pitchFamily="18" charset="0"/>
                <a:ea typeface="Calibri" panose="020F0502020204030204" pitchFamily="34" charset="0"/>
              </a:rPr>
              <a:t>Types and stages of housing </a:t>
            </a:r>
            <a:endParaRPr lang="en-US" dirty="0"/>
          </a:p>
        </p:txBody>
      </p:sp>
      <p:sp>
        <p:nvSpPr>
          <p:cNvPr id="3" name="Content Placeholder 2"/>
          <p:cNvSpPr>
            <a:spLocks noGrp="1"/>
          </p:cNvSpPr>
          <p:nvPr>
            <p:ph idx="1"/>
          </p:nvPr>
        </p:nvSpPr>
        <p:spPr/>
        <p:txBody>
          <a:bodyPr/>
          <a:lstStyle/>
          <a:p>
            <a:pPr marL="228600" lvl="1">
              <a:spcBef>
                <a:spcPts val="1000"/>
              </a:spcBef>
            </a:pPr>
            <a:endParaRPr lang="en-GB" dirty="0" smtClean="0">
              <a:latin typeface="Sylfaen" panose="010A0502050306030303" pitchFamily="18" charset="0"/>
            </a:endParaRPr>
          </a:p>
          <a:p>
            <a:pPr marL="388620" lvl="1" indent="-342900" algn="just">
              <a:spcBef>
                <a:spcPts val="1000"/>
              </a:spcBef>
              <a:buFont typeface="Wingdings" panose="05000000000000000000" pitchFamily="2" charset="2"/>
              <a:buChar char="§"/>
            </a:pPr>
            <a:r>
              <a:rPr lang="en-GB" sz="2400" dirty="0" smtClean="0">
                <a:latin typeface="Sylfaen" panose="010A0502050306030303" pitchFamily="18" charset="0"/>
              </a:rPr>
              <a:t>Relocation </a:t>
            </a:r>
            <a:r>
              <a:rPr lang="en-GB" sz="2400" dirty="0">
                <a:latin typeface="Sylfaen" panose="010A0502050306030303" pitchFamily="18" charset="0"/>
              </a:rPr>
              <a:t>and resettlement projects are utilized to bring redress to the victims of displacement. The satisfaction of a relocation process is based on the fulfilment of the needs of the displaced, which include physical, social, economic and psychological needs (Fernando et al, 2020, 128</a:t>
            </a:r>
            <a:r>
              <a:rPr lang="en-GB" sz="2400" dirty="0" smtClean="0">
                <a:latin typeface="Sylfaen" panose="010A0502050306030303" pitchFamily="18" charset="0"/>
              </a:rPr>
              <a:t>)</a:t>
            </a:r>
            <a:endParaRPr lang="en-US" sz="2800" dirty="0" smtClean="0">
              <a:latin typeface="Sylfaen" panose="010A0502050306030303" pitchFamily="18" charset="0"/>
            </a:endParaRPr>
          </a:p>
          <a:p>
            <a:pPr marL="388620" lvl="1" indent="-342900" algn="just">
              <a:spcBef>
                <a:spcPts val="1000"/>
              </a:spcBef>
              <a:buFont typeface="Wingdings" panose="05000000000000000000" pitchFamily="2" charset="2"/>
              <a:buChar char="§"/>
            </a:pPr>
            <a:r>
              <a:rPr lang="en-GB" sz="2400" dirty="0">
                <a:latin typeface="Sylfaen" panose="010A0502050306030303" pitchFamily="18" charset="0"/>
              </a:rPr>
              <a:t>According to scholars, the built environment plays a significant role in creating social capital and social cohesion (Baldwin &amp; King, 2017). A study in Sri Lanka revealed that most of the respondents tend to prioritize their needs related to the built environment (Fernando et al, 2020, 128)</a:t>
            </a:r>
            <a:endParaRPr lang="en-US" sz="2400" dirty="0">
              <a:latin typeface="Sylfaen" panose="010A0502050306030303" pitchFamily="18" charset="0"/>
            </a:endParaRPr>
          </a:p>
          <a:p>
            <a:endParaRPr lang="en-US" dirty="0"/>
          </a:p>
        </p:txBody>
      </p:sp>
    </p:spTree>
    <p:extLst>
      <p:ext uri="{BB962C8B-B14F-4D97-AF65-F5344CB8AC3E}">
        <p14:creationId xmlns:p14="http://schemas.microsoft.com/office/powerpoint/2010/main" val="1574228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217" y="166288"/>
            <a:ext cx="10058400" cy="1450757"/>
          </a:xfrm>
        </p:spPr>
        <p:txBody>
          <a:bodyPr>
            <a:normAutofit/>
          </a:bodyPr>
          <a:lstStyle/>
          <a:p>
            <a:pPr marL="571500" indent="-571500" algn="just">
              <a:buFont typeface="Wingdings" panose="05000000000000000000" pitchFamily="2" charset="2"/>
              <a:buChar char="q"/>
            </a:pPr>
            <a:r>
              <a:rPr lang="en-US" sz="4000" b="1" dirty="0" smtClean="0">
                <a:latin typeface="Sylfaen" panose="010A0502050306030303" pitchFamily="18" charset="0"/>
                <a:ea typeface="Calibri" panose="020F0502020204030204" pitchFamily="34" charset="0"/>
              </a:rPr>
              <a:t>Types </a:t>
            </a:r>
            <a:r>
              <a:rPr lang="en-US" sz="4000" b="1" dirty="0">
                <a:latin typeface="Sylfaen" panose="010A0502050306030303" pitchFamily="18" charset="0"/>
                <a:ea typeface="Calibri" panose="020F0502020204030204" pitchFamily="34" charset="0"/>
              </a:rPr>
              <a:t>of housing</a:t>
            </a:r>
            <a:endParaRPr lang="en-US" sz="4000" b="1" dirty="0">
              <a:latin typeface="Sylfaen" panose="010A0502050306030303" pitchFamily="18" charset="0"/>
            </a:endParaRPr>
          </a:p>
        </p:txBody>
      </p:sp>
      <p:sp>
        <p:nvSpPr>
          <p:cNvPr id="3" name="Content Placeholder 2"/>
          <p:cNvSpPr>
            <a:spLocks noGrp="1"/>
          </p:cNvSpPr>
          <p:nvPr>
            <p:ph idx="1"/>
          </p:nvPr>
        </p:nvSpPr>
        <p:spPr>
          <a:xfrm>
            <a:off x="1073217" y="1744578"/>
            <a:ext cx="10515600" cy="4535905"/>
          </a:xfrm>
        </p:spPr>
        <p:txBody>
          <a:bodyPr>
            <a:normAutofit fontScale="92500" lnSpcReduction="20000"/>
          </a:bodyPr>
          <a:lstStyle/>
          <a:p>
            <a:pPr marL="0" indent="0" algn="just">
              <a:buNone/>
            </a:pPr>
            <a:endParaRPr lang="en-GB" sz="2400" b="1" dirty="0" smtClean="0">
              <a:latin typeface="Sylfaen" panose="010A0502050306030303" pitchFamily="18" charset="0"/>
            </a:endParaRPr>
          </a:p>
          <a:p>
            <a:pPr algn="just"/>
            <a:r>
              <a:rPr lang="en-GB" sz="2400" b="1" dirty="0" smtClean="0">
                <a:latin typeface="Sylfaen" panose="010A0502050306030303" pitchFamily="18" charset="0"/>
              </a:rPr>
              <a:t>Emergency Shelter </a:t>
            </a:r>
          </a:p>
          <a:p>
            <a:pPr algn="just"/>
            <a:endParaRPr lang="en-GB" sz="2400" dirty="0" smtClean="0">
              <a:latin typeface="Sylfaen" panose="010A0502050306030303" pitchFamily="18" charset="0"/>
            </a:endParaRPr>
          </a:p>
          <a:p>
            <a:pPr lvl="1" algn="just">
              <a:buFont typeface="Wingdings" panose="05000000000000000000" pitchFamily="2" charset="2"/>
              <a:buChar char="§"/>
            </a:pPr>
            <a:r>
              <a:rPr lang="en-GB" sz="2400" dirty="0" smtClean="0">
                <a:latin typeface="Sylfaen" panose="010A0502050306030303" pitchFamily="18" charset="0"/>
              </a:rPr>
              <a:t>Shelter </a:t>
            </a:r>
            <a:r>
              <a:rPr lang="en-GB" sz="2400" dirty="0">
                <a:latin typeface="Sylfaen" panose="010A0502050306030303" pitchFamily="18" charset="0"/>
              </a:rPr>
              <a:t>terms are usually interpreted according to a “three-stage recovery” model which begins with first-response </a:t>
            </a:r>
            <a:r>
              <a:rPr lang="en-GB" sz="2400" b="1" dirty="0">
                <a:latin typeface="Sylfaen" panose="010A0502050306030303" pitchFamily="18" charset="0"/>
              </a:rPr>
              <a:t>emergency shelter</a:t>
            </a:r>
            <a:r>
              <a:rPr lang="en-GB" sz="2400" dirty="0">
                <a:latin typeface="Sylfaen" panose="010A0502050306030303" pitchFamily="18" charset="0"/>
              </a:rPr>
              <a:t>, followed by </a:t>
            </a:r>
            <a:r>
              <a:rPr lang="en-GB" sz="2400" b="1" dirty="0">
                <a:latin typeface="Sylfaen" panose="010A0502050306030303" pitchFamily="18" charset="0"/>
              </a:rPr>
              <a:t>temporary or transitional solutions, </a:t>
            </a:r>
            <a:r>
              <a:rPr lang="en-GB" sz="2400" dirty="0">
                <a:latin typeface="Sylfaen" panose="010A0502050306030303" pitchFamily="18" charset="0"/>
              </a:rPr>
              <a:t>and </a:t>
            </a:r>
            <a:r>
              <a:rPr lang="en-GB" sz="2400" dirty="0" smtClean="0">
                <a:latin typeface="Sylfaen" panose="010A0502050306030303" pitchFamily="18" charset="0"/>
              </a:rPr>
              <a:t>finally </a:t>
            </a:r>
            <a:r>
              <a:rPr lang="en-GB" sz="2400" b="1" dirty="0">
                <a:latin typeface="Sylfaen" panose="010A0502050306030303" pitchFamily="18" charset="0"/>
              </a:rPr>
              <a:t>permanent </a:t>
            </a:r>
            <a:r>
              <a:rPr lang="en-GB" sz="2400" b="1" dirty="0" smtClean="0">
                <a:latin typeface="Sylfaen" panose="010A0502050306030303" pitchFamily="18" charset="0"/>
              </a:rPr>
              <a:t>housing</a:t>
            </a:r>
          </a:p>
          <a:p>
            <a:pPr lvl="1" algn="just">
              <a:buFont typeface="Wingdings" panose="05000000000000000000" pitchFamily="2" charset="2"/>
              <a:buChar char="§"/>
            </a:pPr>
            <a:endParaRPr lang="en-GB" sz="2400" dirty="0" smtClean="0">
              <a:latin typeface="Sylfaen" panose="010A0502050306030303" pitchFamily="18" charset="0"/>
            </a:endParaRPr>
          </a:p>
          <a:p>
            <a:pPr lvl="1" algn="just">
              <a:buFont typeface="Wingdings" panose="05000000000000000000" pitchFamily="2" charset="2"/>
              <a:buChar char="§"/>
            </a:pPr>
            <a:r>
              <a:rPr lang="en-US" sz="2400" dirty="0" smtClean="0">
                <a:latin typeface="Sylfaen" panose="010A0502050306030303" pitchFamily="18" charset="0"/>
              </a:rPr>
              <a:t>In situations where a disaster or conflict is ongoing, emergency shelters are utilized to move people away from imminent dangers</a:t>
            </a:r>
          </a:p>
          <a:p>
            <a:pPr lvl="1" algn="just">
              <a:buFont typeface="Wingdings" panose="05000000000000000000" pitchFamily="2" charset="2"/>
              <a:buChar char="§"/>
            </a:pPr>
            <a:endParaRPr lang="en-US" sz="2400" dirty="0">
              <a:latin typeface="Sylfaen" panose="010A0502050306030303" pitchFamily="18" charset="0"/>
            </a:endParaRPr>
          </a:p>
          <a:p>
            <a:pPr lvl="1" algn="just">
              <a:buFont typeface="Wingdings" panose="05000000000000000000" pitchFamily="2" charset="2"/>
              <a:buChar char="§"/>
            </a:pPr>
            <a:r>
              <a:rPr lang="en-US" sz="2400" dirty="0" smtClean="0">
                <a:solidFill>
                  <a:prstClr val="black"/>
                </a:solidFill>
                <a:latin typeface="Sylfaen" panose="010A0502050306030303" pitchFamily="18" charset="0"/>
              </a:rPr>
              <a:t>It </a:t>
            </a:r>
            <a:r>
              <a:rPr lang="en-US" sz="2400" dirty="0">
                <a:solidFill>
                  <a:prstClr val="black"/>
                </a:solidFill>
                <a:latin typeface="Sylfaen" panose="010A0502050306030303" pitchFamily="18" charset="0"/>
              </a:rPr>
              <a:t>is stressed that all disaster and conflict-affected persons should have access to emergency shelters irrespective of their tenure status and without discrimination of any kind (Norwegian Refugee Council and the International Federation of Red Cross and Red Crescent Societies, 2016, 10</a:t>
            </a:r>
            <a:r>
              <a:rPr lang="en-US" sz="2400" dirty="0" smtClean="0">
                <a:solidFill>
                  <a:prstClr val="black"/>
                </a:solidFill>
                <a:latin typeface="Sylfaen" panose="010A0502050306030303" pitchFamily="18" charset="0"/>
              </a:rPr>
              <a:t>)</a:t>
            </a:r>
            <a:endParaRPr lang="en-US" sz="2400" dirty="0">
              <a:solidFill>
                <a:prstClr val="black"/>
              </a:solidFill>
              <a:latin typeface="Sylfaen" panose="010A0502050306030303" pitchFamily="18" charset="0"/>
            </a:endParaRPr>
          </a:p>
          <a:p>
            <a:pPr lvl="1" algn="just">
              <a:buFont typeface="Wingdings" panose="05000000000000000000" pitchFamily="2" charset="2"/>
              <a:buChar char="§"/>
            </a:pPr>
            <a:endParaRPr lang="en-US" dirty="0" smtClean="0">
              <a:latin typeface="Sylfaen" panose="010A0502050306030303" pitchFamily="18" charset="0"/>
            </a:endParaRPr>
          </a:p>
          <a:p>
            <a:pPr marL="0" indent="0" algn="just">
              <a:buNone/>
            </a:pPr>
            <a:endParaRPr lang="en-US" sz="2400" dirty="0" smtClean="0">
              <a:latin typeface="Sylfaen" panose="010A0502050306030303" pitchFamily="18" charset="0"/>
            </a:endParaRPr>
          </a:p>
        </p:txBody>
      </p:sp>
    </p:spTree>
    <p:extLst>
      <p:ext uri="{BB962C8B-B14F-4D97-AF65-F5344CB8AC3E}">
        <p14:creationId xmlns:p14="http://schemas.microsoft.com/office/powerpoint/2010/main" val="383641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8357" y="1103730"/>
            <a:ext cx="10515600" cy="4827838"/>
          </a:xfrm>
        </p:spPr>
        <p:txBody>
          <a:bodyPr>
            <a:normAutofit/>
          </a:bodyPr>
          <a:lstStyle/>
          <a:p>
            <a:pPr algn="just"/>
            <a:endParaRPr lang="en-GB" sz="2400" dirty="0" smtClean="0">
              <a:latin typeface="Sylfaen" panose="010A0502050306030303" pitchFamily="18" charset="0"/>
            </a:endParaRPr>
          </a:p>
          <a:p>
            <a:pPr algn="just"/>
            <a:endParaRPr lang="en-GB" sz="2400" dirty="0" smtClean="0">
              <a:latin typeface="Sylfaen" panose="010A0502050306030303" pitchFamily="18" charset="0"/>
            </a:endParaRPr>
          </a:p>
          <a:p>
            <a:pPr algn="just"/>
            <a:r>
              <a:rPr lang="en-US" sz="2400" b="1" dirty="0">
                <a:latin typeface="Sylfaen" panose="010A0502050306030303" pitchFamily="18" charset="0"/>
              </a:rPr>
              <a:t>Temporary housing (temporary shelter)/ Transitional housing</a:t>
            </a:r>
            <a:endParaRPr lang="en-GB" sz="2400" dirty="0" smtClean="0">
              <a:latin typeface="Sylfaen" panose="010A0502050306030303" pitchFamily="18" charset="0"/>
            </a:endParaRPr>
          </a:p>
          <a:p>
            <a:pPr marL="0" indent="0" algn="just">
              <a:buNone/>
            </a:pPr>
            <a:endParaRPr lang="en-GB" sz="2400" dirty="0" smtClean="0">
              <a:latin typeface="Sylfaen" panose="010A0502050306030303" pitchFamily="18" charset="0"/>
            </a:endParaRPr>
          </a:p>
          <a:p>
            <a:pPr lvl="1" algn="just">
              <a:buFont typeface="Wingdings" panose="05000000000000000000" pitchFamily="2" charset="2"/>
              <a:buChar char="§"/>
            </a:pPr>
            <a:r>
              <a:rPr lang="en-GB" sz="2000" dirty="0" smtClean="0">
                <a:latin typeface="Sylfaen" panose="010A0502050306030303" pitchFamily="18" charset="0"/>
              </a:rPr>
              <a:t>Temporary </a:t>
            </a:r>
            <a:r>
              <a:rPr lang="en-GB" sz="2000" dirty="0">
                <a:latin typeface="Sylfaen" panose="010A0502050306030303" pitchFamily="18" charset="0"/>
              </a:rPr>
              <a:t>or transitional housing could become a source of stress for occupants because of </a:t>
            </a:r>
            <a:r>
              <a:rPr lang="en-GB" sz="2000" dirty="0" smtClean="0">
                <a:latin typeface="Sylfaen" panose="010A0502050306030303" pitchFamily="18" charset="0"/>
              </a:rPr>
              <a:t>their </a:t>
            </a:r>
            <a:r>
              <a:rPr lang="en-GB" sz="2000" dirty="0">
                <a:latin typeface="Sylfaen" panose="010A0502050306030303" pitchFamily="18" charset="0"/>
              </a:rPr>
              <a:t>temporary nature (REGARD, 2020, 10</a:t>
            </a:r>
            <a:r>
              <a:rPr lang="en-GB" sz="2000" dirty="0" smtClean="0">
                <a:latin typeface="Sylfaen" panose="010A0502050306030303" pitchFamily="18" charset="0"/>
              </a:rPr>
              <a:t>)</a:t>
            </a:r>
          </a:p>
          <a:p>
            <a:pPr lvl="1" algn="just">
              <a:buFont typeface="Wingdings" panose="05000000000000000000" pitchFamily="2" charset="2"/>
              <a:buChar char="§"/>
            </a:pPr>
            <a:endParaRPr lang="en-GB" sz="2000" dirty="0">
              <a:latin typeface="Sylfaen" panose="010A0502050306030303" pitchFamily="18" charset="0"/>
            </a:endParaRPr>
          </a:p>
          <a:p>
            <a:pPr lvl="1" algn="just">
              <a:buFont typeface="Wingdings" panose="05000000000000000000" pitchFamily="2" charset="2"/>
              <a:buChar char="§"/>
            </a:pPr>
            <a:r>
              <a:rPr lang="en-GB" sz="2000" dirty="0" smtClean="0">
                <a:latin typeface="Sylfaen" panose="010A0502050306030303" pitchFamily="18" charset="0"/>
              </a:rPr>
              <a:t>In Sri Lankan context, the </a:t>
            </a:r>
            <a:r>
              <a:rPr lang="en-GB" sz="2000" dirty="0">
                <a:latin typeface="Sylfaen" panose="010A0502050306030303" pitchFamily="18" charset="0"/>
              </a:rPr>
              <a:t>community also pointed out to the disruptions caused to their livelihoods whilst at the temporary shelters, which made them frustrated at the thought of building their own houses; “We couldn’t do our farming when we were at the camps, because things were very tiring and we were very indecisive as to what we should do now” (Respondent </a:t>
            </a:r>
            <a:r>
              <a:rPr lang="en-GB" sz="2000" dirty="0" err="1">
                <a:latin typeface="Sylfaen" panose="010A0502050306030303" pitchFamily="18" charset="0"/>
              </a:rPr>
              <a:t>C4</a:t>
            </a:r>
            <a:r>
              <a:rPr lang="en-GB" sz="2000" dirty="0">
                <a:latin typeface="Sylfaen" panose="010A0502050306030303" pitchFamily="18" charset="0"/>
              </a:rPr>
              <a:t>, Community 35 years old) (Fernando et al, 2020, 139</a:t>
            </a:r>
            <a:r>
              <a:rPr lang="en-GB" sz="2000" dirty="0" smtClean="0">
                <a:latin typeface="Sylfaen" panose="010A0502050306030303" pitchFamily="18" charset="0"/>
              </a:rPr>
              <a:t>)</a:t>
            </a:r>
            <a:endParaRPr lang="en-US" sz="2000" dirty="0">
              <a:latin typeface="Sylfaen" panose="010A0502050306030303" pitchFamily="18" charset="0"/>
            </a:endParaRPr>
          </a:p>
          <a:p>
            <a:pPr algn="just"/>
            <a:endParaRPr lang="en-US" sz="2400" dirty="0"/>
          </a:p>
        </p:txBody>
      </p:sp>
    </p:spTree>
    <p:extLst>
      <p:ext uri="{BB962C8B-B14F-4D97-AF65-F5344CB8AC3E}">
        <p14:creationId xmlns:p14="http://schemas.microsoft.com/office/powerpoint/2010/main" val="2319774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8673" y="1395663"/>
            <a:ext cx="10515600" cy="3753853"/>
          </a:xfrm>
        </p:spPr>
        <p:txBody>
          <a:bodyPr>
            <a:normAutofit lnSpcReduction="10000"/>
          </a:bodyPr>
          <a:lstStyle/>
          <a:p>
            <a:pPr algn="just"/>
            <a:endParaRPr lang="en-US" sz="2400" dirty="0" smtClean="0">
              <a:latin typeface="Sylfaen" panose="010A0502050306030303" pitchFamily="18" charset="0"/>
            </a:endParaRPr>
          </a:p>
          <a:p>
            <a:pPr lvl="0"/>
            <a:endParaRPr lang="en-US" sz="2400" b="1" dirty="0" smtClean="0">
              <a:latin typeface="Sylfaen" panose="010A0502050306030303" pitchFamily="18" charset="0"/>
            </a:endParaRPr>
          </a:p>
          <a:p>
            <a:pPr lvl="0"/>
            <a:r>
              <a:rPr lang="en-US" sz="2400" b="1" dirty="0" smtClean="0">
                <a:latin typeface="Sylfaen" panose="010A0502050306030303" pitchFamily="18" charset="0"/>
              </a:rPr>
              <a:t>Permanent housing</a:t>
            </a:r>
          </a:p>
          <a:p>
            <a:pPr lvl="0"/>
            <a:endParaRPr lang="en-US" sz="2400" b="1" dirty="0">
              <a:effectLst/>
              <a:latin typeface="Sylfaen" panose="010A0502050306030303" pitchFamily="18" charset="0"/>
            </a:endParaRPr>
          </a:p>
          <a:p>
            <a:pPr lvl="0" algn="just">
              <a:buFont typeface="Wingdings" panose="05000000000000000000" pitchFamily="2" charset="2"/>
              <a:buChar char="§"/>
            </a:pPr>
            <a:r>
              <a:rPr lang="en-GB" sz="2400" dirty="0">
                <a:latin typeface="Sylfaen" panose="010A0502050306030303" pitchFamily="18" charset="0"/>
              </a:rPr>
              <a:t>Permanent housing is recognised as a lasting solution for the displaced to build back. Humanitarians have called attention to the importance of Housing, Land and Property (</a:t>
            </a:r>
            <a:r>
              <a:rPr lang="en-GB" sz="2400" dirty="0" err="1">
                <a:latin typeface="Sylfaen" panose="010A0502050306030303" pitchFamily="18" charset="0"/>
              </a:rPr>
              <a:t>HLP</a:t>
            </a:r>
            <a:r>
              <a:rPr lang="en-GB" sz="2400" dirty="0">
                <a:latin typeface="Sylfaen" panose="010A0502050306030303" pitchFamily="18" charset="0"/>
              </a:rPr>
              <a:t>) rights in providing durable solutions for both </a:t>
            </a:r>
            <a:r>
              <a:rPr lang="en-GB" sz="2400" dirty="0" err="1">
                <a:latin typeface="Sylfaen" panose="010A0502050306030303" pitchFamily="18" charset="0"/>
              </a:rPr>
              <a:t>IDPs</a:t>
            </a:r>
            <a:r>
              <a:rPr lang="en-GB" sz="2400" dirty="0">
                <a:latin typeface="Sylfaen" panose="010A0502050306030303" pitchFamily="18" charset="0"/>
              </a:rPr>
              <a:t> and refugees (Norwegian Refugee Council and the International Federation of Red Cross and Red Crescent Societies, 2016, 5</a:t>
            </a:r>
            <a:r>
              <a:rPr lang="en-GB" sz="2400" dirty="0" smtClean="0">
                <a:latin typeface="Sylfaen" panose="010A0502050306030303" pitchFamily="18" charset="0"/>
              </a:rPr>
              <a:t>)</a:t>
            </a:r>
          </a:p>
          <a:p>
            <a:pPr lvl="0" algn="just"/>
            <a:endParaRPr lang="en-GB" sz="2400" dirty="0">
              <a:latin typeface="Sylfaen" panose="010A0502050306030303" pitchFamily="18" charset="0"/>
            </a:endParaRPr>
          </a:p>
          <a:p>
            <a:pPr lvl="0" algn="just"/>
            <a:endParaRPr lang="en-GB" sz="2400" dirty="0" smtClean="0">
              <a:latin typeface="Sylfaen" panose="010A0502050306030303" pitchFamily="18" charset="0"/>
            </a:endParaRPr>
          </a:p>
          <a:p>
            <a:pPr lvl="0" algn="just"/>
            <a:endParaRPr lang="en-GB" sz="2400" dirty="0">
              <a:effectLst/>
              <a:latin typeface="Sylfaen" panose="010A0502050306030303" pitchFamily="18" charset="0"/>
            </a:endParaRPr>
          </a:p>
          <a:p>
            <a:pPr lvl="0" algn="just"/>
            <a:endParaRPr lang="en-US" sz="2400" dirty="0">
              <a:effectLst/>
              <a:latin typeface="Sylfaen" panose="010A0502050306030303" pitchFamily="18" charset="0"/>
            </a:endParaRPr>
          </a:p>
        </p:txBody>
      </p:sp>
    </p:spTree>
    <p:extLst>
      <p:ext uri="{BB962C8B-B14F-4D97-AF65-F5344CB8AC3E}">
        <p14:creationId xmlns:p14="http://schemas.microsoft.com/office/powerpoint/2010/main" val="410968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6483" y="1828801"/>
            <a:ext cx="10515600" cy="4391525"/>
          </a:xfrm>
        </p:spPr>
        <p:txBody>
          <a:bodyPr>
            <a:normAutofit fontScale="92500" lnSpcReduction="10000"/>
          </a:bodyPr>
          <a:lstStyle/>
          <a:p>
            <a:r>
              <a:rPr lang="en-GB" sz="2800" b="1" dirty="0">
                <a:latin typeface="Sylfaen" panose="010A0502050306030303" pitchFamily="18" charset="0"/>
              </a:rPr>
              <a:t>Social </a:t>
            </a:r>
            <a:r>
              <a:rPr lang="en-GB" sz="2800" b="1" dirty="0" smtClean="0">
                <a:latin typeface="Sylfaen" panose="010A0502050306030303" pitchFamily="18" charset="0"/>
              </a:rPr>
              <a:t>housing</a:t>
            </a:r>
            <a:endParaRPr lang="en-GB" sz="2800" b="1" dirty="0">
              <a:latin typeface="Sylfaen" panose="010A0502050306030303" pitchFamily="18" charset="0"/>
            </a:endParaRPr>
          </a:p>
          <a:p>
            <a:pPr algn="just">
              <a:buFont typeface="Wingdings" panose="05000000000000000000" pitchFamily="2" charset="2"/>
              <a:buChar char="§"/>
            </a:pPr>
            <a:r>
              <a:rPr lang="en-GB" sz="2600" dirty="0">
                <a:latin typeface="Sylfaen" panose="010A0502050306030303" pitchFamily="18" charset="0"/>
              </a:rPr>
              <a:t>As a principle, social housing looks at how a community can help provide affordable housing for those of its citizens who are unable to meet their housing needs independently. </a:t>
            </a:r>
            <a:endParaRPr lang="en-GB" sz="2600" dirty="0" smtClean="0">
              <a:latin typeface="Sylfaen" panose="010A0502050306030303" pitchFamily="18" charset="0"/>
            </a:endParaRPr>
          </a:p>
          <a:p>
            <a:pPr algn="just">
              <a:buFont typeface="Wingdings" panose="05000000000000000000" pitchFamily="2" charset="2"/>
              <a:buChar char="§"/>
            </a:pPr>
            <a:r>
              <a:rPr lang="en-GB" sz="2600" dirty="0" smtClean="0">
                <a:latin typeface="Sylfaen" panose="010A0502050306030303" pitchFamily="18" charset="0"/>
              </a:rPr>
              <a:t>There </a:t>
            </a:r>
            <a:r>
              <a:rPr lang="en-GB" sz="2600" dirty="0">
                <a:latin typeface="Sylfaen" panose="010A0502050306030303" pitchFamily="18" charset="0"/>
              </a:rPr>
              <a:t>are three essential principles to social housing, namely; that ownership needs to be clearly defined and registered with the local government, that management and maintenance responsibilities must be clearly articulated and organised, and that eligibility criteria and apartment allocation procedures need to be clearly defined and communicated from the outset (</a:t>
            </a:r>
            <a:r>
              <a:rPr lang="en-GB" sz="2600" dirty="0" err="1">
                <a:latin typeface="Sylfaen" panose="010A0502050306030303" pitchFamily="18" charset="0"/>
              </a:rPr>
              <a:t>D’Silva</a:t>
            </a:r>
            <a:r>
              <a:rPr lang="en-GB" sz="2600" dirty="0">
                <a:latin typeface="Sylfaen" panose="010A0502050306030303" pitchFamily="18" charset="0"/>
              </a:rPr>
              <a:t> and </a:t>
            </a:r>
            <a:r>
              <a:rPr lang="en-GB" sz="2600" dirty="0" err="1">
                <a:latin typeface="Sylfaen" panose="010A0502050306030303" pitchFamily="18" charset="0"/>
              </a:rPr>
              <a:t>Imamovi,2015</a:t>
            </a:r>
            <a:r>
              <a:rPr lang="en-GB" sz="2600" dirty="0">
                <a:latin typeface="Sylfaen" panose="010A0502050306030303" pitchFamily="18" charset="0"/>
              </a:rPr>
              <a:t>, 21</a:t>
            </a:r>
            <a:r>
              <a:rPr lang="en-GB" sz="2600" dirty="0" smtClean="0">
                <a:latin typeface="Sylfaen" panose="010A0502050306030303" pitchFamily="18" charset="0"/>
              </a:rPr>
              <a:t>)</a:t>
            </a:r>
            <a:endParaRPr lang="en-GB" sz="2600" dirty="0">
              <a:latin typeface="Sylfaen" panose="010A0502050306030303" pitchFamily="18" charset="0"/>
            </a:endParaRPr>
          </a:p>
          <a:p>
            <a:pPr algn="just">
              <a:buFont typeface="Wingdings" panose="05000000000000000000" pitchFamily="2" charset="2"/>
              <a:buChar char="§"/>
            </a:pPr>
            <a:r>
              <a:rPr lang="en-GB" sz="2600" dirty="0">
                <a:latin typeface="Sylfaen" panose="010A0502050306030303" pitchFamily="18" charset="0"/>
              </a:rPr>
              <a:t>This can be an opportunity for reconciliation and to build up social cohesion between these different </a:t>
            </a:r>
            <a:r>
              <a:rPr lang="en-GB" sz="2600" dirty="0" smtClean="0">
                <a:latin typeface="Sylfaen" panose="010A0502050306030303" pitchFamily="18" charset="0"/>
              </a:rPr>
              <a:t>communities</a:t>
            </a:r>
            <a:endParaRPr lang="en-US" sz="2600" dirty="0">
              <a:latin typeface="Sylfaen" panose="010A0502050306030303" pitchFamily="18" charset="0"/>
            </a:endParaRPr>
          </a:p>
          <a:p>
            <a:pPr algn="just"/>
            <a:endParaRPr lang="en-US" sz="2400" dirty="0">
              <a:latin typeface="Sylfaen" panose="010A0502050306030303" pitchFamily="18" charset="0"/>
            </a:endParaRPr>
          </a:p>
          <a:p>
            <a:endParaRPr lang="en-GB" sz="2400" b="1" dirty="0" smtClean="0">
              <a:latin typeface="Sylfaen" panose="010A0502050306030303" pitchFamily="18" charset="0"/>
            </a:endParaRPr>
          </a:p>
          <a:p>
            <a:endParaRPr lang="en-GB" sz="2400" b="1" dirty="0">
              <a:latin typeface="Sylfaen" panose="010A0502050306030303" pitchFamily="18" charset="0"/>
            </a:endParaRPr>
          </a:p>
          <a:p>
            <a:endParaRPr lang="en-US" sz="2400" b="1" dirty="0">
              <a:latin typeface="Sylfaen" panose="010A0502050306030303" pitchFamily="18" charset="0"/>
            </a:endParaRPr>
          </a:p>
        </p:txBody>
      </p:sp>
    </p:spTree>
    <p:extLst>
      <p:ext uri="{BB962C8B-B14F-4D97-AF65-F5344CB8AC3E}">
        <p14:creationId xmlns:p14="http://schemas.microsoft.com/office/powerpoint/2010/main" val="3871483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4673"/>
            <a:ext cx="10515600" cy="1325563"/>
          </a:xfrm>
        </p:spPr>
        <p:txBody>
          <a:bodyPr>
            <a:normAutofit fontScale="90000"/>
          </a:bodyPr>
          <a:lstStyle/>
          <a:p>
            <a:pPr marL="571500" indent="-571500">
              <a:buFont typeface="Wingdings" panose="05000000000000000000" pitchFamily="2" charset="2"/>
              <a:buChar char="q"/>
            </a:pPr>
            <a:r>
              <a:rPr lang="en-GB" b="1" dirty="0">
                <a:latin typeface="Sylfaen" panose="010A0502050306030303" pitchFamily="18" charset="0"/>
              </a:rPr>
              <a:t>The importance of housing (for social cohesion and integration, livelihoods, etc.)</a:t>
            </a:r>
            <a:r>
              <a:rPr lang="en-US" b="1" dirty="0"/>
              <a:t/>
            </a:r>
            <a:br>
              <a:rPr lang="en-US" b="1" dirty="0"/>
            </a:br>
            <a:endParaRPr lang="en-US" dirty="0"/>
          </a:p>
        </p:txBody>
      </p:sp>
      <p:sp>
        <p:nvSpPr>
          <p:cNvPr id="3" name="Content Placeholder 2"/>
          <p:cNvSpPr>
            <a:spLocks noGrp="1"/>
          </p:cNvSpPr>
          <p:nvPr>
            <p:ph idx="1"/>
          </p:nvPr>
        </p:nvSpPr>
        <p:spPr>
          <a:xfrm>
            <a:off x="838200" y="1919288"/>
            <a:ext cx="10515600" cy="4351338"/>
          </a:xfrm>
        </p:spPr>
        <p:txBody>
          <a:bodyPr>
            <a:normAutofit/>
          </a:bodyPr>
          <a:lstStyle/>
          <a:p>
            <a:pPr>
              <a:buFont typeface="Wingdings" panose="05000000000000000000" pitchFamily="2" charset="2"/>
              <a:buChar char="§"/>
            </a:pPr>
            <a:endParaRPr lang="en-GB" sz="2400" dirty="0" smtClean="0">
              <a:latin typeface="Sylfaen" panose="010A0502050306030303" pitchFamily="18" charset="0"/>
            </a:endParaRPr>
          </a:p>
          <a:p>
            <a:pPr>
              <a:buFont typeface="Wingdings" panose="05000000000000000000" pitchFamily="2" charset="2"/>
              <a:buChar char="§"/>
            </a:pPr>
            <a:r>
              <a:rPr lang="en-GB" sz="2400" dirty="0" smtClean="0">
                <a:latin typeface="Sylfaen" panose="010A0502050306030303" pitchFamily="18" charset="0"/>
              </a:rPr>
              <a:t>Availability </a:t>
            </a:r>
            <a:r>
              <a:rPr lang="en-GB" sz="2400" dirty="0">
                <a:latin typeface="Sylfaen" panose="010A0502050306030303" pitchFamily="18" charset="0"/>
              </a:rPr>
              <a:t>of services, materials, facilities and </a:t>
            </a:r>
            <a:r>
              <a:rPr lang="en-GB" sz="2400" dirty="0" smtClean="0">
                <a:latin typeface="Sylfaen" panose="010A0502050306030303" pitchFamily="18" charset="0"/>
              </a:rPr>
              <a:t>infrastructure</a:t>
            </a:r>
          </a:p>
          <a:p>
            <a:pPr>
              <a:buFont typeface="Wingdings" panose="05000000000000000000" pitchFamily="2" charset="2"/>
              <a:buChar char="§"/>
            </a:pPr>
            <a:r>
              <a:rPr lang="en-GB" sz="2400" dirty="0" smtClean="0">
                <a:latin typeface="Sylfaen" panose="010A0502050306030303" pitchFamily="18" charset="0"/>
              </a:rPr>
              <a:t>Location</a:t>
            </a:r>
            <a:endParaRPr lang="en-US" sz="2400" dirty="0">
              <a:latin typeface="Sylfaen" panose="010A0502050306030303" pitchFamily="18" charset="0"/>
            </a:endParaRPr>
          </a:p>
          <a:p>
            <a:pPr>
              <a:buFont typeface="Wingdings" panose="05000000000000000000" pitchFamily="2" charset="2"/>
              <a:buChar char="§"/>
            </a:pPr>
            <a:r>
              <a:rPr lang="en-GB" sz="2400" dirty="0" smtClean="0">
                <a:latin typeface="Sylfaen" panose="010A0502050306030303" pitchFamily="18" charset="0"/>
              </a:rPr>
              <a:t>Affordability</a:t>
            </a:r>
            <a:endParaRPr lang="en-US" sz="2400" dirty="0">
              <a:latin typeface="Sylfaen" panose="010A0502050306030303" pitchFamily="18" charset="0"/>
            </a:endParaRPr>
          </a:p>
          <a:p>
            <a:pPr>
              <a:buFont typeface="Wingdings" panose="05000000000000000000" pitchFamily="2" charset="2"/>
              <a:buChar char="§"/>
            </a:pPr>
            <a:r>
              <a:rPr lang="en-GB" sz="2400" dirty="0">
                <a:latin typeface="Sylfaen" panose="010A0502050306030303" pitchFamily="18" charset="0"/>
              </a:rPr>
              <a:t>Security of </a:t>
            </a:r>
            <a:r>
              <a:rPr lang="en-GB" sz="2400" dirty="0" smtClean="0">
                <a:latin typeface="Sylfaen" panose="010A0502050306030303" pitchFamily="18" charset="0"/>
              </a:rPr>
              <a:t>tenure</a:t>
            </a:r>
            <a:endParaRPr lang="en-US" sz="2400" dirty="0">
              <a:latin typeface="Sylfaen" panose="010A0502050306030303" pitchFamily="18" charset="0"/>
            </a:endParaRPr>
          </a:p>
          <a:p>
            <a:pPr lvl="0">
              <a:buFont typeface="Wingdings" panose="05000000000000000000" pitchFamily="2" charset="2"/>
              <a:buChar char="§"/>
            </a:pPr>
            <a:r>
              <a:rPr lang="en-GB" sz="2400" dirty="0">
                <a:latin typeface="Sylfaen" panose="010A0502050306030303" pitchFamily="18" charset="0"/>
              </a:rPr>
              <a:t>Social cohesion and integration – in relation with host community</a:t>
            </a:r>
            <a:endParaRPr lang="en-US" sz="2400" dirty="0">
              <a:latin typeface="Sylfaen" panose="010A0502050306030303" pitchFamily="18" charset="0"/>
            </a:endParaRPr>
          </a:p>
          <a:p>
            <a:endParaRPr lang="en-US" dirty="0"/>
          </a:p>
        </p:txBody>
      </p:sp>
    </p:spTree>
    <p:extLst>
      <p:ext uri="{BB962C8B-B14F-4D97-AF65-F5344CB8AC3E}">
        <p14:creationId xmlns:p14="http://schemas.microsoft.com/office/powerpoint/2010/main" val="291116989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 Introduction to the concepts</Template>
  <TotalTime>768</TotalTime>
  <Words>813</Words>
  <Application>Microsoft Office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Sylfaen</vt:lpstr>
      <vt:lpstr>Symbol</vt:lpstr>
      <vt:lpstr>Wingdings</vt:lpstr>
      <vt:lpstr>Retrospect</vt:lpstr>
      <vt:lpstr>Custom Design</vt:lpstr>
      <vt:lpstr>Housing</vt:lpstr>
      <vt:lpstr>Learning outcomes </vt:lpstr>
      <vt:lpstr>Content</vt:lpstr>
      <vt:lpstr>Types and stages of housing </vt:lpstr>
      <vt:lpstr>Types of housing</vt:lpstr>
      <vt:lpstr>PowerPoint Presentation</vt:lpstr>
      <vt:lpstr>PowerPoint Presentation</vt:lpstr>
      <vt:lpstr>PowerPoint Presentation</vt:lpstr>
      <vt:lpstr>The importance of housing (for social cohesion and integration, livelihoods, etc.) </vt:lpstr>
      <vt:lpstr>Inclusive housing</vt:lpstr>
      <vt:lpstr>Case studies </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dc:title>
  <dc:creator>Malith De Silva</dc:creator>
  <cp:lastModifiedBy>Malith De Silva</cp:lastModifiedBy>
  <cp:revision>19</cp:revision>
  <dcterms:created xsi:type="dcterms:W3CDTF">2021-10-15T05:37:37Z</dcterms:created>
  <dcterms:modified xsi:type="dcterms:W3CDTF">2022-01-11T10:09:04Z</dcterms:modified>
</cp:coreProperties>
</file>