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6"/>
  </p:notesMasterIdLst>
  <p:handoutMasterIdLst>
    <p:handoutMasterId r:id="rId27"/>
  </p:handoutMasterIdLst>
  <p:sldIdLst>
    <p:sldId id="256" r:id="rId3"/>
    <p:sldId id="257" r:id="rId4"/>
    <p:sldId id="258" r:id="rId5"/>
    <p:sldId id="259" r:id="rId6"/>
    <p:sldId id="271" r:id="rId7"/>
    <p:sldId id="261" r:id="rId8"/>
    <p:sldId id="274" r:id="rId9"/>
    <p:sldId id="273" r:id="rId10"/>
    <p:sldId id="265" r:id="rId11"/>
    <p:sldId id="260" r:id="rId12"/>
    <p:sldId id="267" r:id="rId13"/>
    <p:sldId id="262" r:id="rId14"/>
    <p:sldId id="275" r:id="rId15"/>
    <p:sldId id="277" r:id="rId16"/>
    <p:sldId id="268" r:id="rId17"/>
    <p:sldId id="278" r:id="rId18"/>
    <p:sldId id="279" r:id="rId19"/>
    <p:sldId id="280" r:id="rId20"/>
    <p:sldId id="281" r:id="rId21"/>
    <p:sldId id="282" r:id="rId22"/>
    <p:sldId id="283" r:id="rId23"/>
    <p:sldId id="269"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Müller" initials="EM" lastIdx="15" clrIdx="0">
    <p:extLst>
      <p:ext uri="{19B8F6BF-5375-455C-9EA6-DF929625EA0E}">
        <p15:presenceInfo xmlns:p15="http://schemas.microsoft.com/office/powerpoint/2012/main" userId="Erik Mü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78029" autoAdjust="0"/>
  </p:normalViewPr>
  <p:slideViewPr>
    <p:cSldViewPr snapToGrid="0">
      <p:cViewPr varScale="1">
        <p:scale>
          <a:sx n="124" d="100"/>
          <a:sy n="124" d="100"/>
        </p:scale>
        <p:origin x="1704" y="176"/>
      </p:cViewPr>
      <p:guideLst/>
    </p:cSldViewPr>
  </p:slideViewPr>
  <p:notesTextViewPr>
    <p:cViewPr>
      <p:scale>
        <a:sx n="1" d="1"/>
        <a:sy n="1" d="1"/>
      </p:scale>
      <p:origin x="0" y="0"/>
    </p:cViewPr>
  </p:notesTextViewPr>
  <p:notesViewPr>
    <p:cSldViewPr snapToGrid="0">
      <p:cViewPr varScale="1">
        <p:scale>
          <a:sx n="120" d="100"/>
          <a:sy n="120" d="100"/>
        </p:scale>
        <p:origin x="14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01A04-8808-4170-A0E0-1D3626B78E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E7CFB1-48EB-4726-9DC5-FDB86C099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EFF3-5C29-4A82-A878-75AA1E542E9B}" type="datetimeFigureOut">
              <a:rPr lang="en-GB" smtClean="0"/>
              <a:t>01/11/2021</a:t>
            </a:fld>
            <a:endParaRPr lang="en-GB"/>
          </a:p>
        </p:txBody>
      </p:sp>
      <p:sp>
        <p:nvSpPr>
          <p:cNvPr id="4" name="Footer Placeholder 3">
            <a:extLst>
              <a:ext uri="{FF2B5EF4-FFF2-40B4-BE49-F238E27FC236}">
                <a16:creationId xmlns:a16="http://schemas.microsoft.com/office/drawing/2014/main" id="{1C90484B-8498-4EDA-B95D-5636417B4E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35E9AF-4B63-4E5A-8F0A-51F51AF3CA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C6189-41C0-49E1-8589-BBC3E136EA6B}" type="slidenum">
              <a:rPr lang="en-GB" smtClean="0"/>
              <a:t>‹#›</a:t>
            </a:fld>
            <a:endParaRPr lang="en-GB"/>
          </a:p>
        </p:txBody>
      </p:sp>
    </p:spTree>
    <p:extLst>
      <p:ext uri="{BB962C8B-B14F-4D97-AF65-F5344CB8AC3E}">
        <p14:creationId xmlns:p14="http://schemas.microsoft.com/office/powerpoint/2010/main" val="126994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B598B-7E36-4E33-B38C-B97D26FB173E}" type="datetimeFigureOut">
              <a:rPr lang="sv-SE" smtClean="0"/>
              <a:t>2021-11-01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009FB-07CC-450D-9A25-E526D1458040}" type="slidenum">
              <a:rPr lang="sv-SE" smtClean="0"/>
              <a:t>‹#›</a:t>
            </a:fld>
            <a:endParaRPr lang="sv-SE"/>
          </a:p>
        </p:txBody>
      </p:sp>
    </p:spTree>
    <p:extLst>
      <p:ext uri="{BB962C8B-B14F-4D97-AF65-F5344CB8AC3E}">
        <p14:creationId xmlns:p14="http://schemas.microsoft.com/office/powerpoint/2010/main" val="295176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grationdataportal.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21009FB-07CC-450D-9A25-E526D1458040}" type="slidenum">
              <a:rPr lang="sv-SE" smtClean="0"/>
              <a:t>1</a:t>
            </a:fld>
            <a:endParaRPr lang="sv-SE"/>
          </a:p>
        </p:txBody>
      </p:sp>
    </p:spTree>
    <p:extLst>
      <p:ext uri="{BB962C8B-B14F-4D97-AF65-F5344CB8AC3E}">
        <p14:creationId xmlns:p14="http://schemas.microsoft.com/office/powerpoint/2010/main" val="16713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The </a:t>
            </a:r>
            <a:r>
              <a:rPr lang="sv-SE" b="1" dirty="0" err="1"/>
              <a:t>logics</a:t>
            </a:r>
            <a:r>
              <a:rPr lang="sv-SE" b="1" dirty="0"/>
              <a:t> </a:t>
            </a:r>
            <a:r>
              <a:rPr lang="sv-SE" b="1" dirty="0" err="1"/>
              <a:t>behind</a:t>
            </a:r>
            <a:r>
              <a:rPr lang="sv-SE" b="1" dirty="0"/>
              <a:t> </a:t>
            </a:r>
            <a:r>
              <a:rPr lang="sv-SE" b="1" dirty="0" err="1"/>
              <a:t>moving</a:t>
            </a:r>
            <a:endParaRPr lang="sv-SE" b="1" dirty="0"/>
          </a:p>
          <a:p>
            <a:pPr algn="just"/>
            <a:r>
              <a:rPr lang="sv-SE" b="0" dirty="0"/>
              <a:t>Human </a:t>
            </a:r>
            <a:r>
              <a:rPr lang="sv-SE" b="0" dirty="0" err="1"/>
              <a:t>movement</a:t>
            </a:r>
            <a:r>
              <a:rPr lang="sv-SE" b="0" dirty="0"/>
              <a:t> is driven by a diverse </a:t>
            </a:r>
            <a:r>
              <a:rPr lang="sv-SE" b="0" dirty="0" err="1"/>
              <a:t>range</a:t>
            </a:r>
            <a:r>
              <a:rPr lang="sv-SE" b="0" dirty="0"/>
              <a:t> </a:t>
            </a:r>
            <a:r>
              <a:rPr lang="sv-SE" b="0" dirty="0" err="1"/>
              <a:t>of</a:t>
            </a:r>
            <a:r>
              <a:rPr lang="sv-SE" b="0" dirty="0"/>
              <a:t> </a:t>
            </a:r>
            <a:r>
              <a:rPr lang="sv-SE" b="0" dirty="0" err="1"/>
              <a:t>factors</a:t>
            </a:r>
            <a:r>
              <a:rPr lang="sv-SE" b="0" dirty="0"/>
              <a:t>, </a:t>
            </a:r>
            <a:r>
              <a:rPr lang="sv-SE" b="0" dirty="0" err="1"/>
              <a:t>which</a:t>
            </a:r>
            <a:r>
              <a:rPr lang="sv-SE" b="0" dirty="0"/>
              <a:t> </a:t>
            </a:r>
            <a:r>
              <a:rPr lang="sv-SE" b="0" dirty="0" err="1"/>
              <a:t>can</a:t>
            </a:r>
            <a:r>
              <a:rPr lang="sv-SE" b="0" dirty="0"/>
              <a:t> be </a:t>
            </a:r>
            <a:r>
              <a:rPr lang="sv-SE" b="0" dirty="0" err="1"/>
              <a:t>economic</a:t>
            </a:r>
            <a:r>
              <a:rPr lang="sv-SE" b="0" dirty="0"/>
              <a:t>, social, </a:t>
            </a:r>
            <a:r>
              <a:rPr lang="sv-SE" b="0" dirty="0" err="1"/>
              <a:t>political</a:t>
            </a:r>
            <a:r>
              <a:rPr lang="sv-SE" b="0" dirty="0"/>
              <a:t> or </a:t>
            </a:r>
            <a:r>
              <a:rPr lang="sv-SE" b="0" dirty="0" err="1"/>
              <a:t>environmental</a:t>
            </a:r>
            <a:r>
              <a:rPr lang="sv-SE" b="0" dirty="0"/>
              <a:t> in </a:t>
            </a:r>
            <a:r>
              <a:rPr lang="sv-SE" b="0" dirty="0" err="1"/>
              <a:t>nature</a:t>
            </a:r>
            <a:r>
              <a:rPr lang="sv-SE" b="0" dirty="0"/>
              <a:t>. </a:t>
            </a:r>
            <a:r>
              <a:rPr lang="sv-SE" b="0" dirty="0" err="1"/>
              <a:t>These</a:t>
            </a:r>
            <a:r>
              <a:rPr lang="sv-SE" b="0" dirty="0"/>
              <a:t> </a:t>
            </a:r>
            <a:r>
              <a:rPr lang="sv-SE" b="0" dirty="0" err="1"/>
              <a:t>factors</a:t>
            </a:r>
            <a:r>
              <a:rPr lang="sv-SE" b="0" dirty="0"/>
              <a:t> </a:t>
            </a:r>
            <a:r>
              <a:rPr lang="sv-SE" b="0" dirty="0" err="1"/>
              <a:t>coexist</a:t>
            </a:r>
            <a:r>
              <a:rPr lang="sv-SE" b="0" dirty="0"/>
              <a:t> </a:t>
            </a:r>
            <a:r>
              <a:rPr lang="sv-SE" b="0" dirty="0" err="1"/>
              <a:t>with</a:t>
            </a:r>
            <a:r>
              <a:rPr lang="sv-SE" b="0" dirty="0"/>
              <a:t> an </a:t>
            </a:r>
            <a:r>
              <a:rPr lang="sv-SE" b="0" dirty="0" err="1"/>
              <a:t>equally</a:t>
            </a:r>
            <a:r>
              <a:rPr lang="sv-SE" b="0" dirty="0"/>
              <a:t> diverse </a:t>
            </a:r>
            <a:r>
              <a:rPr lang="sv-SE" b="0" dirty="0" err="1"/>
              <a:t>range</a:t>
            </a:r>
            <a:r>
              <a:rPr lang="sv-SE" b="0" dirty="0"/>
              <a:t> </a:t>
            </a:r>
            <a:r>
              <a:rPr lang="sv-SE" b="0" dirty="0" err="1"/>
              <a:t>of</a:t>
            </a:r>
            <a:r>
              <a:rPr lang="sv-SE" b="0" dirty="0"/>
              <a:t> </a:t>
            </a:r>
            <a:r>
              <a:rPr lang="sv-SE" b="0" dirty="0" err="1"/>
              <a:t>conditions</a:t>
            </a:r>
            <a:r>
              <a:rPr lang="sv-SE" b="0" dirty="0"/>
              <a:t> </a:t>
            </a:r>
            <a:r>
              <a:rPr lang="sv-SE" b="0" dirty="0" err="1"/>
              <a:t>such</a:t>
            </a:r>
            <a:r>
              <a:rPr lang="sv-SE" b="0" dirty="0"/>
              <a:t> as the </a:t>
            </a:r>
            <a:r>
              <a:rPr lang="sv-SE" b="0" dirty="0" err="1"/>
              <a:t>current</a:t>
            </a:r>
            <a:r>
              <a:rPr lang="sv-SE" b="0" dirty="0"/>
              <a:t> </a:t>
            </a:r>
            <a:r>
              <a:rPr lang="sv-SE" b="0" dirty="0" err="1"/>
              <a:t>state</a:t>
            </a:r>
            <a:r>
              <a:rPr lang="sv-SE" b="0" dirty="0"/>
              <a:t> </a:t>
            </a:r>
            <a:r>
              <a:rPr lang="sv-SE" b="0" dirty="0" err="1"/>
              <a:t>of</a:t>
            </a:r>
            <a:r>
              <a:rPr lang="sv-SE" b="0" dirty="0"/>
              <a:t> </a:t>
            </a:r>
            <a:r>
              <a:rPr lang="sv-SE" b="0" dirty="0" err="1"/>
              <a:t>security</a:t>
            </a:r>
            <a:r>
              <a:rPr lang="sv-SE" b="0" dirty="0"/>
              <a:t>, </a:t>
            </a:r>
            <a:r>
              <a:rPr lang="sv-SE" b="0" dirty="0" err="1"/>
              <a:t>stability</a:t>
            </a:r>
            <a:r>
              <a:rPr lang="sv-SE" b="0" dirty="0"/>
              <a:t> or access to services. </a:t>
            </a:r>
            <a:r>
              <a:rPr lang="sv-SE" b="0" dirty="0" err="1"/>
              <a:t>Together</a:t>
            </a:r>
            <a:r>
              <a:rPr lang="sv-SE" b="0" dirty="0"/>
              <a:t>, </a:t>
            </a:r>
            <a:r>
              <a:rPr lang="sv-SE" b="0" dirty="0" err="1"/>
              <a:t>they</a:t>
            </a:r>
            <a:r>
              <a:rPr lang="sv-SE" b="0" dirty="0"/>
              <a:t> </a:t>
            </a:r>
            <a:r>
              <a:rPr lang="sv-SE" b="0" dirty="0" err="1"/>
              <a:t>affect</a:t>
            </a:r>
            <a:r>
              <a:rPr lang="sv-SE" b="0" dirty="0"/>
              <a:t> </a:t>
            </a:r>
            <a:r>
              <a:rPr lang="sv-SE" b="0" dirty="0" err="1"/>
              <a:t>both</a:t>
            </a:r>
            <a:r>
              <a:rPr lang="sv-SE" b="0" dirty="0"/>
              <a:t> human </a:t>
            </a:r>
            <a:r>
              <a:rPr lang="sv-SE" b="0" dirty="0" err="1"/>
              <a:t>movement</a:t>
            </a:r>
            <a:r>
              <a:rPr lang="sv-SE" b="0" dirty="0"/>
              <a:t> and human </a:t>
            </a:r>
            <a:r>
              <a:rPr lang="sv-SE" b="0" dirty="0" err="1"/>
              <a:t>mobility</a:t>
            </a:r>
            <a:r>
              <a:rPr lang="sv-SE" b="0" dirty="0"/>
              <a:t>, as </a:t>
            </a:r>
            <a:r>
              <a:rPr lang="sv-SE" b="0" dirty="0" err="1"/>
              <a:t>they</a:t>
            </a:r>
            <a:r>
              <a:rPr lang="sv-SE" b="0" dirty="0"/>
              <a:t> </a:t>
            </a:r>
            <a:r>
              <a:rPr lang="sv-SE" b="0" dirty="0" err="1"/>
              <a:t>both</a:t>
            </a:r>
            <a:r>
              <a:rPr lang="sv-SE" b="0" dirty="0"/>
              <a:t> </a:t>
            </a:r>
            <a:r>
              <a:rPr lang="sv-SE" b="0" dirty="0" err="1"/>
              <a:t>have</a:t>
            </a:r>
            <a:r>
              <a:rPr lang="sv-SE" b="0" dirty="0"/>
              <a:t> an </a:t>
            </a:r>
            <a:r>
              <a:rPr lang="sv-SE" b="0" dirty="0" err="1"/>
              <a:t>impact</a:t>
            </a:r>
            <a:r>
              <a:rPr lang="sv-SE" b="0" dirty="0"/>
              <a:t> on </a:t>
            </a:r>
            <a:r>
              <a:rPr lang="sv-SE" b="0" dirty="0" err="1"/>
              <a:t>why</a:t>
            </a:r>
            <a:r>
              <a:rPr lang="sv-SE" b="0" dirty="0"/>
              <a:t>, </a:t>
            </a:r>
            <a:r>
              <a:rPr lang="sv-SE" b="0" dirty="0" err="1"/>
              <a:t>how</a:t>
            </a:r>
            <a:r>
              <a:rPr lang="sv-SE" b="0" dirty="0"/>
              <a:t> and </a:t>
            </a:r>
            <a:r>
              <a:rPr lang="sv-SE" b="0" dirty="0" err="1"/>
              <a:t>where</a:t>
            </a:r>
            <a:r>
              <a:rPr lang="sv-SE" b="0" dirty="0"/>
              <a:t> from or to </a:t>
            </a:r>
            <a:r>
              <a:rPr lang="sv-SE" b="0" dirty="0" err="1"/>
              <a:t>people</a:t>
            </a:r>
            <a:r>
              <a:rPr lang="sv-SE" b="0" dirty="0"/>
              <a:t> </a:t>
            </a:r>
            <a:r>
              <a:rPr lang="sv-SE" b="0" dirty="0" err="1"/>
              <a:t>move</a:t>
            </a:r>
            <a:r>
              <a:rPr lang="sv-SE" b="0" dirty="0"/>
              <a:t>, </a:t>
            </a:r>
            <a:r>
              <a:rPr lang="sv-SE" b="0" dirty="0" err="1"/>
              <a:t>but</a:t>
            </a:r>
            <a:r>
              <a:rPr lang="sv-SE" b="0" dirty="0"/>
              <a:t> </a:t>
            </a:r>
            <a:r>
              <a:rPr lang="sv-SE" b="0" dirty="0" err="1"/>
              <a:t>also</a:t>
            </a:r>
            <a:r>
              <a:rPr lang="sv-SE" b="0" dirty="0"/>
              <a:t> on </a:t>
            </a:r>
            <a:r>
              <a:rPr lang="sv-SE" b="0" dirty="0" err="1"/>
              <a:t>people’s</a:t>
            </a:r>
            <a:r>
              <a:rPr lang="sv-SE" b="0" dirty="0"/>
              <a:t> </a:t>
            </a:r>
            <a:r>
              <a:rPr lang="sv-SE" b="0" dirty="0" err="1"/>
              <a:t>capacity</a:t>
            </a:r>
            <a:r>
              <a:rPr lang="sv-SE" b="0" dirty="0"/>
              <a:t> to </a:t>
            </a:r>
            <a:r>
              <a:rPr lang="sv-SE" b="0" dirty="0" err="1"/>
              <a:t>move</a:t>
            </a:r>
            <a:r>
              <a:rPr lang="sv-SE" b="0" dirty="0"/>
              <a:t>. As a simple </a:t>
            </a:r>
            <a:r>
              <a:rPr lang="sv-SE" b="0" dirty="0" err="1"/>
              <a:t>example</a:t>
            </a:r>
            <a:r>
              <a:rPr lang="sv-SE" b="0" dirty="0"/>
              <a:t>, an </a:t>
            </a:r>
            <a:r>
              <a:rPr lang="sv-SE" b="0" dirty="0" err="1"/>
              <a:t>ongoing</a:t>
            </a:r>
            <a:r>
              <a:rPr lang="sv-SE" b="0" dirty="0"/>
              <a:t> </a:t>
            </a:r>
            <a:r>
              <a:rPr lang="sv-SE" b="0" dirty="0" err="1"/>
              <a:t>conflict</a:t>
            </a:r>
            <a:r>
              <a:rPr lang="sv-SE" b="0" dirty="0"/>
              <a:t> </a:t>
            </a:r>
            <a:r>
              <a:rPr lang="sv-SE" b="0" dirty="0" err="1"/>
              <a:t>may</a:t>
            </a:r>
            <a:r>
              <a:rPr lang="sv-SE" b="0" dirty="0"/>
              <a:t> be an </a:t>
            </a:r>
            <a:r>
              <a:rPr lang="sv-SE" b="0" dirty="0" err="1"/>
              <a:t>underlying</a:t>
            </a:r>
            <a:r>
              <a:rPr lang="sv-SE" b="0" dirty="0"/>
              <a:t> </a:t>
            </a:r>
            <a:r>
              <a:rPr lang="sv-SE" b="0" dirty="0" err="1"/>
              <a:t>factor</a:t>
            </a:r>
            <a:r>
              <a:rPr lang="sv-SE" b="0" dirty="0"/>
              <a:t> for </a:t>
            </a:r>
            <a:r>
              <a:rPr lang="sv-SE" b="0" dirty="0" err="1"/>
              <a:t>why</a:t>
            </a:r>
            <a:r>
              <a:rPr lang="sv-SE" b="0" dirty="0"/>
              <a:t> </a:t>
            </a:r>
            <a:r>
              <a:rPr lang="sv-SE" b="0" dirty="0" err="1"/>
              <a:t>someone</a:t>
            </a:r>
            <a:r>
              <a:rPr lang="sv-SE" b="0" dirty="0"/>
              <a:t> has to </a:t>
            </a:r>
            <a:r>
              <a:rPr lang="sv-SE" b="0" dirty="0" err="1"/>
              <a:t>move</a:t>
            </a:r>
            <a:r>
              <a:rPr lang="sv-SE" b="0" dirty="0"/>
              <a:t> from a </a:t>
            </a:r>
            <a:r>
              <a:rPr lang="sv-SE" b="0" dirty="0" err="1"/>
              <a:t>certain</a:t>
            </a:r>
            <a:r>
              <a:rPr lang="sv-SE" b="0" dirty="0"/>
              <a:t> area, </a:t>
            </a:r>
            <a:r>
              <a:rPr lang="sv-SE" b="0" dirty="0" err="1"/>
              <a:t>but</a:t>
            </a:r>
            <a:r>
              <a:rPr lang="sv-SE" b="0" dirty="0"/>
              <a:t> </a:t>
            </a:r>
            <a:r>
              <a:rPr lang="sv-SE" b="0" dirty="0" err="1"/>
              <a:t>said</a:t>
            </a:r>
            <a:r>
              <a:rPr lang="sv-SE" b="0" dirty="0"/>
              <a:t> </a:t>
            </a:r>
            <a:r>
              <a:rPr lang="sv-SE" b="0" dirty="0" err="1"/>
              <a:t>conflict</a:t>
            </a:r>
            <a:r>
              <a:rPr lang="sv-SE" b="0" dirty="0"/>
              <a:t> </a:t>
            </a:r>
            <a:r>
              <a:rPr lang="sv-SE" b="0" dirty="0" err="1"/>
              <a:t>also</a:t>
            </a:r>
            <a:r>
              <a:rPr lang="sv-SE" b="0" dirty="0"/>
              <a:t> </a:t>
            </a:r>
            <a:r>
              <a:rPr lang="sv-SE" b="0" dirty="0" err="1"/>
              <a:t>impinges</a:t>
            </a:r>
            <a:r>
              <a:rPr lang="sv-SE" b="0" dirty="0"/>
              <a:t> on the </a:t>
            </a:r>
            <a:r>
              <a:rPr lang="sv-SE" b="0" dirty="0" err="1"/>
              <a:t>ability</a:t>
            </a:r>
            <a:r>
              <a:rPr lang="sv-SE" b="0" dirty="0"/>
              <a:t> to </a:t>
            </a:r>
            <a:r>
              <a:rPr lang="sv-SE" b="0" dirty="0" err="1"/>
              <a:t>move</a:t>
            </a:r>
            <a:r>
              <a:rPr lang="sv-SE" b="0" dirty="0"/>
              <a:t> from </a:t>
            </a:r>
            <a:r>
              <a:rPr lang="sv-SE" b="0" dirty="0" err="1"/>
              <a:t>that</a:t>
            </a:r>
            <a:r>
              <a:rPr lang="sv-SE" b="0" dirty="0"/>
              <a:t> area, as it </a:t>
            </a:r>
            <a:r>
              <a:rPr lang="sv-SE" b="0" dirty="0" err="1"/>
              <a:t>affects</a:t>
            </a:r>
            <a:r>
              <a:rPr lang="sv-SE" b="0" dirty="0"/>
              <a:t> </a:t>
            </a:r>
            <a:r>
              <a:rPr lang="sv-SE" b="0" dirty="0" err="1"/>
              <a:t>safety</a:t>
            </a:r>
            <a:r>
              <a:rPr lang="sv-SE" b="0" dirty="0"/>
              <a:t> and </a:t>
            </a:r>
            <a:r>
              <a:rPr lang="sv-SE" b="0" dirty="0" err="1"/>
              <a:t>accessibility</a:t>
            </a:r>
            <a:r>
              <a:rPr lang="sv-SE" b="0" dirty="0"/>
              <a:t> to services. As </a:t>
            </a:r>
            <a:r>
              <a:rPr lang="sv-SE" b="0" dirty="0" err="1"/>
              <a:t>already</a:t>
            </a:r>
            <a:r>
              <a:rPr lang="sv-SE" b="0" dirty="0"/>
              <a:t> </a:t>
            </a:r>
            <a:r>
              <a:rPr lang="sv-SE" b="0" dirty="0" err="1"/>
              <a:t>highlighted</a:t>
            </a:r>
            <a:r>
              <a:rPr lang="sv-SE" b="0" dirty="0"/>
              <a:t>, </a:t>
            </a:r>
            <a:r>
              <a:rPr lang="sv-SE" b="0" dirty="0" err="1"/>
              <a:t>choices</a:t>
            </a:r>
            <a:r>
              <a:rPr lang="sv-SE" b="0" dirty="0"/>
              <a:t> for </a:t>
            </a:r>
            <a:r>
              <a:rPr lang="sv-SE" b="0" dirty="0" err="1"/>
              <a:t>moving</a:t>
            </a:r>
            <a:r>
              <a:rPr lang="sv-SE" b="0" dirty="0"/>
              <a:t> </a:t>
            </a:r>
            <a:r>
              <a:rPr lang="sv-SE" b="0" dirty="0" err="1"/>
              <a:t>are</a:t>
            </a:r>
            <a:r>
              <a:rPr lang="sv-SE" b="0" dirty="0"/>
              <a:t> </a:t>
            </a:r>
            <a:r>
              <a:rPr lang="sv-SE" b="0" dirty="0" err="1"/>
              <a:t>multidimensional</a:t>
            </a:r>
            <a:r>
              <a:rPr lang="sv-SE" b="0" dirty="0"/>
              <a:t>, and </a:t>
            </a:r>
            <a:r>
              <a:rPr lang="sv-SE" b="0" dirty="0" err="1"/>
              <a:t>often</a:t>
            </a:r>
            <a:r>
              <a:rPr lang="sv-SE" b="0" dirty="0"/>
              <a:t> </a:t>
            </a:r>
            <a:r>
              <a:rPr lang="sv-SE" b="0" dirty="0" err="1"/>
              <a:t>many</a:t>
            </a:r>
            <a:r>
              <a:rPr lang="sv-SE" b="0" dirty="0"/>
              <a:t> dimensions </a:t>
            </a:r>
            <a:r>
              <a:rPr lang="sv-SE" b="0" dirty="0" err="1"/>
              <a:t>have</a:t>
            </a:r>
            <a:r>
              <a:rPr lang="sv-SE" b="0" dirty="0"/>
              <a:t> to be taken </a:t>
            </a:r>
            <a:r>
              <a:rPr lang="sv-SE" b="0" dirty="0" err="1"/>
              <a:t>into</a:t>
            </a:r>
            <a:r>
              <a:rPr lang="sv-SE" b="0" dirty="0"/>
              <a:t> </a:t>
            </a:r>
            <a:r>
              <a:rPr lang="sv-SE" b="0" dirty="0" err="1"/>
              <a:t>consideration</a:t>
            </a:r>
            <a:r>
              <a:rPr lang="sv-SE" b="0" dirty="0"/>
              <a:t> </a:t>
            </a:r>
            <a:r>
              <a:rPr lang="sv-SE" b="0" dirty="0" err="1"/>
              <a:t>when</a:t>
            </a:r>
            <a:r>
              <a:rPr lang="sv-SE" b="0" dirty="0"/>
              <a:t> </a:t>
            </a:r>
            <a:r>
              <a:rPr lang="sv-SE" b="0" dirty="0" err="1"/>
              <a:t>weighing</a:t>
            </a:r>
            <a:r>
              <a:rPr lang="sv-SE" b="0" dirty="0"/>
              <a:t> the options </a:t>
            </a:r>
            <a:r>
              <a:rPr lang="sv-SE" b="0" dirty="0" err="1"/>
              <a:t>of</a:t>
            </a:r>
            <a:r>
              <a:rPr lang="sv-SE" b="0" dirty="0"/>
              <a:t> </a:t>
            </a:r>
            <a:r>
              <a:rPr lang="sv-SE" b="0" dirty="0" err="1"/>
              <a:t>whether</a:t>
            </a:r>
            <a:r>
              <a:rPr lang="sv-SE" b="0" dirty="0"/>
              <a:t> to </a:t>
            </a:r>
            <a:r>
              <a:rPr lang="sv-SE" b="0" dirty="0" err="1"/>
              <a:t>move</a:t>
            </a:r>
            <a:r>
              <a:rPr lang="sv-SE" b="0" dirty="0"/>
              <a:t>, </a:t>
            </a:r>
            <a:r>
              <a:rPr lang="sv-SE" b="0" dirty="0" err="1"/>
              <a:t>how</a:t>
            </a:r>
            <a:r>
              <a:rPr lang="sv-SE" b="0" dirty="0"/>
              <a:t> to </a:t>
            </a:r>
            <a:r>
              <a:rPr lang="sv-SE" b="0" dirty="0" err="1"/>
              <a:t>move</a:t>
            </a:r>
            <a:r>
              <a:rPr lang="sv-SE" b="0" dirty="0"/>
              <a:t>, and </a:t>
            </a:r>
            <a:r>
              <a:rPr lang="sv-SE" b="0" dirty="0" err="1"/>
              <a:t>where</a:t>
            </a:r>
            <a:r>
              <a:rPr lang="sv-SE" b="0" dirty="0"/>
              <a:t> to </a:t>
            </a:r>
            <a:r>
              <a:rPr lang="sv-SE" b="0" dirty="0" err="1"/>
              <a:t>move</a:t>
            </a:r>
            <a:r>
              <a:rPr lang="sv-SE" b="0" dirty="0"/>
              <a:t>. At </a:t>
            </a:r>
            <a:r>
              <a:rPr lang="sv-SE" b="0" dirty="0" err="1"/>
              <a:t>other</a:t>
            </a:r>
            <a:r>
              <a:rPr lang="sv-SE" b="0" dirty="0"/>
              <a:t> </a:t>
            </a:r>
            <a:r>
              <a:rPr lang="sv-SE" b="0" dirty="0" err="1"/>
              <a:t>times</a:t>
            </a:r>
            <a:r>
              <a:rPr lang="sv-SE" b="0" dirty="0"/>
              <a:t>, the </a:t>
            </a:r>
            <a:r>
              <a:rPr lang="sv-SE" b="0" dirty="0" err="1"/>
              <a:t>mover</a:t>
            </a:r>
            <a:r>
              <a:rPr lang="sv-SE" b="0" dirty="0"/>
              <a:t> </a:t>
            </a:r>
            <a:r>
              <a:rPr lang="sv-SE" b="0" dirty="0" err="1"/>
              <a:t>him</a:t>
            </a:r>
            <a:r>
              <a:rPr lang="sv-SE" b="0" dirty="0"/>
              <a:t>- or </a:t>
            </a:r>
            <a:r>
              <a:rPr lang="sv-SE" b="0" dirty="0" err="1"/>
              <a:t>herself</a:t>
            </a:r>
            <a:r>
              <a:rPr lang="sv-SE" b="0" dirty="0"/>
              <a:t> </a:t>
            </a:r>
            <a:r>
              <a:rPr lang="sv-SE" b="0" dirty="0" err="1"/>
              <a:t>simply</a:t>
            </a:r>
            <a:r>
              <a:rPr lang="sv-SE" b="0" dirty="0"/>
              <a:t> </a:t>
            </a:r>
            <a:r>
              <a:rPr lang="sv-SE" b="0" dirty="0" err="1"/>
              <a:t>does</a:t>
            </a:r>
            <a:r>
              <a:rPr lang="sv-SE" b="0" dirty="0"/>
              <a:t> not </a:t>
            </a:r>
            <a:r>
              <a:rPr lang="sv-SE" b="0" dirty="0" err="1"/>
              <a:t>have</a:t>
            </a:r>
            <a:r>
              <a:rPr lang="sv-SE" b="0" dirty="0"/>
              <a:t> a choice, </a:t>
            </a:r>
            <a:r>
              <a:rPr lang="sv-SE" b="0" dirty="0" err="1"/>
              <a:t>but</a:t>
            </a:r>
            <a:r>
              <a:rPr lang="sv-SE" b="0" dirty="0"/>
              <a:t> </a:t>
            </a:r>
            <a:r>
              <a:rPr lang="sv-SE" b="0" dirty="0" err="1"/>
              <a:t>if</a:t>
            </a:r>
            <a:r>
              <a:rPr lang="sv-SE" b="0" dirty="0"/>
              <a:t> </a:t>
            </a:r>
            <a:r>
              <a:rPr lang="sv-SE" b="0" dirty="0" err="1"/>
              <a:t>forced</a:t>
            </a:r>
            <a:r>
              <a:rPr lang="sv-SE" b="0" dirty="0"/>
              <a:t> to </a:t>
            </a:r>
            <a:r>
              <a:rPr lang="sv-SE" b="0" dirty="0" err="1"/>
              <a:t>move</a:t>
            </a:r>
            <a:r>
              <a:rPr lang="sv-SE" b="0" dirty="0"/>
              <a:t> </a:t>
            </a:r>
            <a:r>
              <a:rPr lang="sv-SE" b="0" dirty="0" err="1"/>
              <a:t>because</a:t>
            </a:r>
            <a:r>
              <a:rPr lang="sv-SE" b="0" dirty="0"/>
              <a:t> </a:t>
            </a:r>
            <a:r>
              <a:rPr lang="sv-SE" b="0" dirty="0" err="1"/>
              <a:t>of</a:t>
            </a:r>
            <a:r>
              <a:rPr lang="sv-SE" b="0" dirty="0"/>
              <a:t> </a:t>
            </a:r>
            <a:r>
              <a:rPr lang="sv-SE" b="0" dirty="0" err="1"/>
              <a:t>reasons</a:t>
            </a:r>
            <a:r>
              <a:rPr lang="sv-SE" b="0" dirty="0"/>
              <a:t> </a:t>
            </a:r>
            <a:r>
              <a:rPr lang="sv-SE" b="0" dirty="0" err="1"/>
              <a:t>outside</a:t>
            </a:r>
            <a:r>
              <a:rPr lang="sv-SE" b="0" dirty="0"/>
              <a:t> </a:t>
            </a:r>
            <a:r>
              <a:rPr lang="sv-SE" b="0" dirty="0" err="1"/>
              <a:t>his</a:t>
            </a:r>
            <a:r>
              <a:rPr lang="sv-SE" b="0" dirty="0"/>
              <a:t> or </a:t>
            </a:r>
            <a:r>
              <a:rPr lang="sv-SE" b="0" dirty="0" err="1"/>
              <a:t>her</a:t>
            </a:r>
            <a:r>
              <a:rPr lang="sv-SE" b="0" dirty="0"/>
              <a:t> </a:t>
            </a:r>
            <a:r>
              <a:rPr lang="sv-SE" b="0" dirty="0" err="1"/>
              <a:t>control</a:t>
            </a:r>
            <a:r>
              <a:rPr lang="sv-SE" b="0" dirty="0"/>
              <a:t>.  </a:t>
            </a:r>
          </a:p>
          <a:p>
            <a:pPr algn="just"/>
            <a:endParaRPr lang="sv-SE" b="0" dirty="0"/>
          </a:p>
          <a:p>
            <a:pPr algn="just"/>
            <a:r>
              <a:rPr lang="sv-SE" b="1" dirty="0"/>
              <a:t>The push-</a:t>
            </a:r>
            <a:r>
              <a:rPr lang="sv-SE" b="1" dirty="0" err="1"/>
              <a:t>pull</a:t>
            </a:r>
            <a:r>
              <a:rPr lang="sv-SE" b="1" dirty="0"/>
              <a:t> </a:t>
            </a:r>
            <a:r>
              <a:rPr lang="sv-SE" b="1" dirty="0" err="1"/>
              <a:t>divide</a:t>
            </a:r>
            <a:endParaRPr lang="sv-SE" b="1" dirty="0"/>
          </a:p>
          <a:p>
            <a:pPr algn="just"/>
            <a:r>
              <a:rPr lang="sv-SE" b="0" dirty="0"/>
              <a:t>Researchers and </a:t>
            </a:r>
            <a:r>
              <a:rPr lang="sv-SE" b="0" dirty="0" err="1"/>
              <a:t>others</a:t>
            </a:r>
            <a:r>
              <a:rPr lang="sv-SE" b="0" dirty="0"/>
              <a:t> </a:t>
            </a:r>
            <a:r>
              <a:rPr lang="sv-SE" b="0" dirty="0" err="1"/>
              <a:t>often</a:t>
            </a:r>
            <a:r>
              <a:rPr lang="sv-SE" b="0" dirty="0"/>
              <a:t> </a:t>
            </a:r>
            <a:r>
              <a:rPr lang="sv-SE" b="0" dirty="0" err="1"/>
              <a:t>speak</a:t>
            </a:r>
            <a:r>
              <a:rPr lang="sv-SE" b="0" dirty="0"/>
              <a:t> </a:t>
            </a:r>
            <a:r>
              <a:rPr lang="sv-SE" b="0" dirty="0" err="1"/>
              <a:t>of</a:t>
            </a:r>
            <a:r>
              <a:rPr lang="sv-SE" b="0" dirty="0"/>
              <a:t> a push-</a:t>
            </a:r>
            <a:r>
              <a:rPr lang="sv-SE" b="0" dirty="0" err="1"/>
              <a:t>pull</a:t>
            </a:r>
            <a:r>
              <a:rPr lang="sv-SE" b="0" dirty="0"/>
              <a:t> </a:t>
            </a:r>
            <a:r>
              <a:rPr lang="sv-SE" b="0" dirty="0" err="1"/>
              <a:t>divide</a:t>
            </a:r>
            <a:r>
              <a:rPr lang="sv-SE" b="0" dirty="0"/>
              <a:t> </a:t>
            </a:r>
            <a:r>
              <a:rPr lang="sv-SE" b="0" dirty="0" err="1"/>
              <a:t>when</a:t>
            </a:r>
            <a:r>
              <a:rPr lang="sv-SE" b="0" dirty="0"/>
              <a:t> </a:t>
            </a:r>
            <a:r>
              <a:rPr lang="sv-SE" b="0" dirty="0" err="1"/>
              <a:t>discussing</a:t>
            </a:r>
            <a:r>
              <a:rPr lang="sv-SE" b="0" dirty="0"/>
              <a:t> the </a:t>
            </a:r>
            <a:r>
              <a:rPr lang="sv-SE" b="0" dirty="0" err="1"/>
              <a:t>types</a:t>
            </a:r>
            <a:r>
              <a:rPr lang="sv-SE" b="0" dirty="0"/>
              <a:t> </a:t>
            </a:r>
            <a:r>
              <a:rPr lang="sv-SE" b="0" dirty="0" err="1"/>
              <a:t>of</a:t>
            </a:r>
            <a:r>
              <a:rPr lang="sv-SE" b="0" dirty="0"/>
              <a:t> </a:t>
            </a:r>
            <a:r>
              <a:rPr lang="sv-SE" b="0" dirty="0" err="1"/>
              <a:t>factors</a:t>
            </a:r>
            <a:r>
              <a:rPr lang="sv-SE" b="0" dirty="0"/>
              <a:t> and </a:t>
            </a:r>
            <a:r>
              <a:rPr lang="sv-SE" b="0" dirty="0" err="1"/>
              <a:t>conditions</a:t>
            </a:r>
            <a:r>
              <a:rPr lang="sv-SE" b="0" dirty="0"/>
              <a:t> </a:t>
            </a:r>
            <a:r>
              <a:rPr lang="sv-SE" b="0" dirty="0" err="1"/>
              <a:t>that</a:t>
            </a:r>
            <a:r>
              <a:rPr lang="sv-SE" b="0" dirty="0"/>
              <a:t> play </a:t>
            </a:r>
            <a:r>
              <a:rPr lang="sv-SE" b="0" dirty="0" err="1"/>
              <a:t>into</a:t>
            </a:r>
            <a:r>
              <a:rPr lang="sv-SE" b="0" dirty="0"/>
              <a:t> human </a:t>
            </a:r>
            <a:r>
              <a:rPr lang="sv-SE" b="0" dirty="0" err="1"/>
              <a:t>movement</a:t>
            </a:r>
            <a:r>
              <a:rPr lang="sv-SE" b="0" dirty="0"/>
              <a:t> and </a:t>
            </a:r>
            <a:r>
              <a:rPr lang="sv-SE" b="0" dirty="0" err="1"/>
              <a:t>mobility</a:t>
            </a:r>
            <a:r>
              <a:rPr lang="sv-SE" b="0" dirty="0"/>
              <a:t>. Push </a:t>
            </a:r>
            <a:r>
              <a:rPr lang="sv-SE" b="0" dirty="0" err="1"/>
              <a:t>factors</a:t>
            </a:r>
            <a:r>
              <a:rPr lang="sv-SE" b="0" dirty="0"/>
              <a:t> </a:t>
            </a:r>
            <a:r>
              <a:rPr lang="sv-SE" b="0" dirty="0" err="1"/>
              <a:t>are</a:t>
            </a:r>
            <a:r>
              <a:rPr lang="sv-SE" b="0" dirty="0"/>
              <a:t> the </a:t>
            </a:r>
            <a:r>
              <a:rPr lang="sv-SE" b="0" dirty="0" err="1"/>
              <a:t>type</a:t>
            </a:r>
            <a:r>
              <a:rPr lang="sv-SE" b="0" dirty="0"/>
              <a:t> </a:t>
            </a:r>
            <a:r>
              <a:rPr lang="sv-SE" b="0" dirty="0" err="1"/>
              <a:t>of</a:t>
            </a:r>
            <a:r>
              <a:rPr lang="sv-SE" b="0" dirty="0"/>
              <a:t> </a:t>
            </a:r>
            <a:r>
              <a:rPr lang="sv-SE" b="0" dirty="0" err="1"/>
              <a:t>factors</a:t>
            </a:r>
            <a:r>
              <a:rPr lang="sv-SE" b="0" dirty="0"/>
              <a:t> </a:t>
            </a:r>
            <a:r>
              <a:rPr lang="sv-SE" b="0" dirty="0" err="1"/>
              <a:t>that</a:t>
            </a:r>
            <a:r>
              <a:rPr lang="sv-SE" b="0" dirty="0"/>
              <a:t> </a:t>
            </a:r>
            <a:r>
              <a:rPr lang="sv-SE" b="0" dirty="0" err="1"/>
              <a:t>incite</a:t>
            </a:r>
            <a:r>
              <a:rPr lang="sv-SE" b="0" dirty="0"/>
              <a:t> a person to </a:t>
            </a:r>
            <a:r>
              <a:rPr lang="sv-SE" b="0" dirty="0" err="1"/>
              <a:t>move</a:t>
            </a:r>
            <a:r>
              <a:rPr lang="sv-SE" b="0" dirty="0"/>
              <a:t> </a:t>
            </a:r>
            <a:r>
              <a:rPr lang="sv-SE" b="0" dirty="0" err="1"/>
              <a:t>out</a:t>
            </a:r>
            <a:r>
              <a:rPr lang="sv-SE" b="0" dirty="0"/>
              <a:t> </a:t>
            </a:r>
            <a:r>
              <a:rPr lang="sv-SE" b="0" dirty="0" err="1"/>
              <a:t>of</a:t>
            </a:r>
            <a:r>
              <a:rPr lang="sv-SE" b="0" dirty="0"/>
              <a:t> an area, </a:t>
            </a:r>
            <a:r>
              <a:rPr lang="sv-SE" b="0" dirty="0" err="1"/>
              <a:t>such</a:t>
            </a:r>
            <a:r>
              <a:rPr lang="sv-SE" b="0" dirty="0"/>
              <a:t> as </a:t>
            </a:r>
            <a:r>
              <a:rPr lang="sv-SE" b="0" dirty="0" err="1"/>
              <a:t>conflict</a:t>
            </a:r>
            <a:r>
              <a:rPr lang="sv-SE" b="0" dirty="0"/>
              <a:t>, </a:t>
            </a:r>
            <a:r>
              <a:rPr lang="sv-SE" b="0" dirty="0" err="1"/>
              <a:t>poverty</a:t>
            </a:r>
            <a:r>
              <a:rPr lang="sv-SE" b="0" dirty="0"/>
              <a:t>, </a:t>
            </a:r>
            <a:r>
              <a:rPr lang="sv-SE" b="0" dirty="0" err="1"/>
              <a:t>disasters</a:t>
            </a:r>
            <a:r>
              <a:rPr lang="sv-SE" b="0" dirty="0"/>
              <a:t> or </a:t>
            </a:r>
            <a:r>
              <a:rPr lang="sv-SE" b="0" dirty="0" err="1"/>
              <a:t>poor</a:t>
            </a:r>
            <a:r>
              <a:rPr lang="sv-SE" b="0" dirty="0"/>
              <a:t> </a:t>
            </a:r>
            <a:r>
              <a:rPr lang="sv-SE" b="0" dirty="0" err="1"/>
              <a:t>governance</a:t>
            </a:r>
            <a:r>
              <a:rPr lang="sv-SE" b="0" dirty="0"/>
              <a:t>. </a:t>
            </a:r>
            <a:r>
              <a:rPr lang="sv-SE" b="0" dirty="0" err="1"/>
              <a:t>Pull</a:t>
            </a:r>
            <a:r>
              <a:rPr lang="sv-SE" b="0" dirty="0"/>
              <a:t> </a:t>
            </a:r>
            <a:r>
              <a:rPr lang="sv-SE" b="0" dirty="0" err="1"/>
              <a:t>factors</a:t>
            </a:r>
            <a:r>
              <a:rPr lang="sv-SE" b="0" dirty="0"/>
              <a:t> </a:t>
            </a:r>
            <a:r>
              <a:rPr lang="sv-SE" b="0" dirty="0" err="1"/>
              <a:t>are</a:t>
            </a:r>
            <a:r>
              <a:rPr lang="sv-SE" b="0" dirty="0"/>
              <a:t> </a:t>
            </a:r>
            <a:r>
              <a:rPr lang="sv-SE" b="0" dirty="0" err="1"/>
              <a:t>factors</a:t>
            </a:r>
            <a:r>
              <a:rPr lang="sv-SE" b="0" dirty="0"/>
              <a:t> </a:t>
            </a:r>
            <a:r>
              <a:rPr lang="sv-SE" b="0" dirty="0" err="1"/>
              <a:t>which</a:t>
            </a:r>
            <a:r>
              <a:rPr lang="sv-SE" b="0" dirty="0"/>
              <a:t> </a:t>
            </a:r>
            <a:r>
              <a:rPr lang="sv-SE" b="0" dirty="0" err="1"/>
              <a:t>draw</a:t>
            </a:r>
            <a:r>
              <a:rPr lang="sv-SE" b="0" dirty="0"/>
              <a:t> the </a:t>
            </a:r>
            <a:r>
              <a:rPr lang="sv-SE" b="0" dirty="0" err="1"/>
              <a:t>mover</a:t>
            </a:r>
            <a:r>
              <a:rPr lang="sv-SE" b="0" dirty="0"/>
              <a:t> to a </a:t>
            </a:r>
            <a:r>
              <a:rPr lang="sv-SE" b="0" dirty="0" err="1"/>
              <a:t>certain</a:t>
            </a:r>
            <a:r>
              <a:rPr lang="sv-SE" b="0" dirty="0"/>
              <a:t> destination. </a:t>
            </a:r>
            <a:r>
              <a:rPr lang="sv-SE" b="0" dirty="0" err="1"/>
              <a:t>Such</a:t>
            </a:r>
            <a:r>
              <a:rPr lang="sv-SE" b="0" dirty="0"/>
              <a:t> </a:t>
            </a:r>
            <a:r>
              <a:rPr lang="sv-SE" b="0" dirty="0" err="1"/>
              <a:t>factors</a:t>
            </a:r>
            <a:r>
              <a:rPr lang="sv-SE" b="0" dirty="0"/>
              <a:t> </a:t>
            </a:r>
            <a:r>
              <a:rPr lang="sv-SE" b="0" dirty="0" err="1"/>
              <a:t>include</a:t>
            </a:r>
            <a:r>
              <a:rPr lang="sv-SE" b="0" dirty="0"/>
              <a:t> the </a:t>
            </a:r>
            <a:r>
              <a:rPr lang="sv-SE" b="0" dirty="0" err="1"/>
              <a:t>presence</a:t>
            </a:r>
            <a:r>
              <a:rPr lang="sv-SE" b="0" dirty="0"/>
              <a:t> </a:t>
            </a:r>
            <a:r>
              <a:rPr lang="sv-SE" b="0" dirty="0" err="1"/>
              <a:t>of</a:t>
            </a:r>
            <a:r>
              <a:rPr lang="sv-SE" b="0" dirty="0"/>
              <a:t> diaspora or </a:t>
            </a:r>
            <a:r>
              <a:rPr lang="sv-SE" b="0" dirty="0" err="1"/>
              <a:t>family</a:t>
            </a:r>
            <a:r>
              <a:rPr lang="sv-SE" b="0" dirty="0"/>
              <a:t>, the </a:t>
            </a:r>
            <a:r>
              <a:rPr lang="sv-SE" b="0" dirty="0" err="1"/>
              <a:t>prospect</a:t>
            </a:r>
            <a:r>
              <a:rPr lang="sv-SE" b="0" dirty="0"/>
              <a:t> </a:t>
            </a:r>
            <a:r>
              <a:rPr lang="sv-SE" b="0" dirty="0" err="1"/>
              <a:t>of</a:t>
            </a:r>
            <a:r>
              <a:rPr lang="sv-SE" b="0" dirty="0"/>
              <a:t> </a:t>
            </a:r>
            <a:r>
              <a:rPr lang="sv-SE" b="0" dirty="0" err="1"/>
              <a:t>being</a:t>
            </a:r>
            <a:r>
              <a:rPr lang="sv-SE" b="0" dirty="0"/>
              <a:t> </a:t>
            </a:r>
            <a:r>
              <a:rPr lang="sv-SE" b="0" dirty="0" err="1"/>
              <a:t>able</a:t>
            </a:r>
            <a:r>
              <a:rPr lang="sv-SE" b="0" dirty="0"/>
              <a:t> to </a:t>
            </a:r>
            <a:r>
              <a:rPr lang="sv-SE" b="0" dirty="0" err="1"/>
              <a:t>create</a:t>
            </a:r>
            <a:r>
              <a:rPr lang="sv-SE" b="0" dirty="0"/>
              <a:t> a </a:t>
            </a:r>
            <a:r>
              <a:rPr lang="sv-SE" b="0" dirty="0" err="1"/>
              <a:t>better</a:t>
            </a:r>
            <a:r>
              <a:rPr lang="sv-SE" b="0" dirty="0"/>
              <a:t> </a:t>
            </a:r>
            <a:r>
              <a:rPr lang="sv-SE" b="0" dirty="0" err="1"/>
              <a:t>future</a:t>
            </a:r>
            <a:r>
              <a:rPr lang="sv-SE" b="0" dirty="0"/>
              <a:t>, or </a:t>
            </a:r>
            <a:r>
              <a:rPr lang="sv-SE" b="0" dirty="0" err="1"/>
              <a:t>simply</a:t>
            </a:r>
            <a:r>
              <a:rPr lang="sv-SE" b="0" dirty="0"/>
              <a:t> the </a:t>
            </a:r>
            <a:r>
              <a:rPr lang="sv-SE" b="0" dirty="0" err="1"/>
              <a:t>ease</a:t>
            </a:r>
            <a:r>
              <a:rPr lang="sv-SE" b="0" dirty="0"/>
              <a:t> </a:t>
            </a:r>
            <a:r>
              <a:rPr lang="sv-SE" b="0" dirty="0" err="1"/>
              <a:t>of</a:t>
            </a:r>
            <a:r>
              <a:rPr lang="sv-SE" b="0" dirty="0"/>
              <a:t> </a:t>
            </a:r>
            <a:r>
              <a:rPr lang="sv-SE" b="0" dirty="0" err="1"/>
              <a:t>getting</a:t>
            </a:r>
            <a:r>
              <a:rPr lang="sv-SE" b="0" dirty="0"/>
              <a:t> to the destination. The </a:t>
            </a:r>
            <a:r>
              <a:rPr lang="sv-SE" b="0" dirty="0" err="1"/>
              <a:t>above</a:t>
            </a:r>
            <a:r>
              <a:rPr lang="sv-SE" b="0" dirty="0"/>
              <a:t> table serves as an </a:t>
            </a:r>
            <a:r>
              <a:rPr lang="sv-SE" b="0" dirty="0" err="1"/>
              <a:t>overview</a:t>
            </a:r>
            <a:r>
              <a:rPr lang="sv-SE" b="0" dirty="0"/>
              <a:t> </a:t>
            </a:r>
            <a:r>
              <a:rPr lang="sv-SE" b="0" dirty="0" err="1"/>
              <a:t>of</a:t>
            </a:r>
            <a:r>
              <a:rPr lang="sv-SE" b="0" dirty="0"/>
              <a:t> </a:t>
            </a:r>
            <a:r>
              <a:rPr lang="sv-SE" b="0" dirty="0" err="1"/>
              <a:t>various</a:t>
            </a:r>
            <a:r>
              <a:rPr lang="sv-SE" b="0" dirty="0"/>
              <a:t> </a:t>
            </a:r>
            <a:r>
              <a:rPr lang="sv-SE" b="0" dirty="0" err="1"/>
              <a:t>factors</a:t>
            </a:r>
            <a:r>
              <a:rPr lang="sv-SE" b="0" dirty="0"/>
              <a:t> </a:t>
            </a:r>
            <a:r>
              <a:rPr lang="sv-SE" b="0" dirty="0" err="1"/>
              <a:t>that</a:t>
            </a:r>
            <a:r>
              <a:rPr lang="sv-SE" b="0" dirty="0"/>
              <a:t> </a:t>
            </a:r>
            <a:r>
              <a:rPr lang="sv-SE" b="0" dirty="0" err="1"/>
              <a:t>can</a:t>
            </a:r>
            <a:r>
              <a:rPr lang="sv-SE" b="0" dirty="0"/>
              <a:t> be </a:t>
            </a:r>
            <a:r>
              <a:rPr lang="sv-SE" b="0" dirty="0" err="1"/>
              <a:t>considered</a:t>
            </a:r>
            <a:r>
              <a:rPr lang="sv-SE" b="0" dirty="0"/>
              <a:t> to ”push” or ”</a:t>
            </a:r>
            <a:r>
              <a:rPr lang="sv-SE" b="0" dirty="0" err="1"/>
              <a:t>pull</a:t>
            </a:r>
            <a:r>
              <a:rPr lang="sv-SE" b="0" dirty="0"/>
              <a:t>” an </a:t>
            </a:r>
            <a:r>
              <a:rPr lang="sv-SE" b="0" dirty="0" err="1"/>
              <a:t>individual</a:t>
            </a:r>
            <a:r>
              <a:rPr lang="sv-SE" b="0" dirty="0"/>
              <a:t>. It is </a:t>
            </a:r>
            <a:r>
              <a:rPr lang="sv-SE" b="0" dirty="0" err="1"/>
              <a:t>however</a:t>
            </a:r>
            <a:r>
              <a:rPr lang="sv-SE" b="0" dirty="0"/>
              <a:t> by no </a:t>
            </a:r>
            <a:r>
              <a:rPr lang="sv-SE" b="0" dirty="0" err="1"/>
              <a:t>means</a:t>
            </a:r>
            <a:r>
              <a:rPr lang="sv-SE" b="0" dirty="0"/>
              <a:t> </a:t>
            </a:r>
            <a:r>
              <a:rPr lang="sv-SE" b="0" dirty="0" err="1"/>
              <a:t>comprehensive</a:t>
            </a:r>
            <a:r>
              <a:rPr lang="sv-SE" b="0" dirty="0"/>
              <a:t> as </a:t>
            </a:r>
            <a:r>
              <a:rPr lang="sv-SE" b="0" dirty="0" err="1"/>
              <a:t>there</a:t>
            </a:r>
            <a:r>
              <a:rPr lang="sv-SE" b="0" dirty="0"/>
              <a:t> </a:t>
            </a:r>
            <a:r>
              <a:rPr lang="sv-SE" b="0" dirty="0" err="1"/>
              <a:t>are</a:t>
            </a:r>
            <a:r>
              <a:rPr lang="sv-SE" b="0" dirty="0"/>
              <a:t> as </a:t>
            </a:r>
            <a:r>
              <a:rPr lang="sv-SE" b="0" dirty="0" err="1"/>
              <a:t>many</a:t>
            </a:r>
            <a:r>
              <a:rPr lang="sv-SE" b="0" dirty="0"/>
              <a:t> </a:t>
            </a:r>
            <a:r>
              <a:rPr lang="sv-SE" b="0" dirty="0" err="1"/>
              <a:t>decisive</a:t>
            </a:r>
            <a:r>
              <a:rPr lang="sv-SE" b="0" dirty="0"/>
              <a:t> </a:t>
            </a:r>
            <a:r>
              <a:rPr lang="sv-SE" b="0" dirty="0" err="1"/>
              <a:t>factors</a:t>
            </a:r>
            <a:r>
              <a:rPr lang="sv-SE" b="0" dirty="0"/>
              <a:t> as </a:t>
            </a:r>
            <a:r>
              <a:rPr lang="sv-SE" b="0" dirty="0" err="1"/>
              <a:t>there</a:t>
            </a:r>
            <a:r>
              <a:rPr lang="sv-SE" b="0" dirty="0"/>
              <a:t> </a:t>
            </a:r>
            <a:r>
              <a:rPr lang="sv-SE" b="0" dirty="0" err="1"/>
              <a:t>are</a:t>
            </a:r>
            <a:r>
              <a:rPr lang="sv-SE" b="0" dirty="0"/>
              <a:t> </a:t>
            </a:r>
            <a:r>
              <a:rPr lang="sv-SE" b="0" dirty="0" err="1"/>
              <a:t>individuals</a:t>
            </a:r>
            <a:r>
              <a:rPr lang="sv-SE" b="0" dirty="0"/>
              <a:t> on the </a:t>
            </a:r>
            <a:r>
              <a:rPr lang="sv-SE" b="0" dirty="0" err="1"/>
              <a:t>move</a:t>
            </a:r>
            <a:r>
              <a:rPr lang="sv-SE" b="0" dirty="0"/>
              <a:t>. </a:t>
            </a:r>
          </a:p>
          <a:p>
            <a:pPr algn="just"/>
            <a:endParaRPr lang="sv-SE" b="0" dirty="0"/>
          </a:p>
          <a:p>
            <a:pPr algn="just"/>
            <a:r>
              <a:rPr lang="en-US" sz="1200" b="1" i="0" kern="1200" dirty="0">
                <a:solidFill>
                  <a:schemeClr val="tx1"/>
                </a:solidFill>
                <a:effectLst/>
                <a:latin typeface="+mn-lt"/>
                <a:ea typeface="+mn-ea"/>
                <a:cs typeface="+mn-cs"/>
              </a:rPr>
              <a:t>The individual decision </a:t>
            </a:r>
          </a:p>
          <a:p>
            <a:pPr marL="0" marR="0" lvl="0" indent="0" algn="just" defTabSz="914400" rtl="0" eaLnBrk="1" fontAlgn="auto" latinLnBrk="0" hangingPunct="1">
              <a:lnSpc>
                <a:spcPct val="100000"/>
              </a:lnSpc>
              <a:spcBef>
                <a:spcPts val="0"/>
              </a:spcBef>
              <a:spcAft>
                <a:spcPts val="0"/>
              </a:spcAft>
              <a:buClrTx/>
              <a:buSzTx/>
              <a:buFontTx/>
              <a:buNone/>
              <a:tabLst/>
              <a:defRPr/>
            </a:pPr>
            <a:r>
              <a:rPr lang="sv-SE" b="0" dirty="0" err="1">
                <a:solidFill>
                  <a:srgbClr val="000000">
                    <a:lumMod val="75000"/>
                    <a:lumOff val="25000"/>
                  </a:srgbClr>
                </a:solidFill>
                <a:latin typeface="+mn-lt"/>
              </a:rPr>
              <a:t>Important</a:t>
            </a:r>
            <a:r>
              <a:rPr lang="sv-SE" b="0" dirty="0">
                <a:solidFill>
                  <a:srgbClr val="000000">
                    <a:lumMod val="75000"/>
                    <a:lumOff val="25000"/>
                  </a:srgbClr>
                </a:solidFill>
                <a:latin typeface="+mn-lt"/>
              </a:rPr>
              <a:t> to understand and </a:t>
            </a:r>
            <a:r>
              <a:rPr lang="sv-SE" b="0" dirty="0" err="1">
                <a:solidFill>
                  <a:srgbClr val="000000">
                    <a:lumMod val="75000"/>
                    <a:lumOff val="25000"/>
                  </a:srgbClr>
                </a:solidFill>
                <a:latin typeface="+mn-lt"/>
              </a:rPr>
              <a:t>remember</a:t>
            </a:r>
            <a:r>
              <a:rPr lang="sv-SE" b="0" dirty="0">
                <a:solidFill>
                  <a:srgbClr val="000000">
                    <a:lumMod val="75000"/>
                    <a:lumOff val="25000"/>
                  </a:srgbClr>
                </a:solidFill>
                <a:latin typeface="+mn-lt"/>
              </a:rPr>
              <a:t> is </a:t>
            </a:r>
            <a:r>
              <a:rPr lang="sv-SE" b="0" dirty="0" err="1">
                <a:solidFill>
                  <a:srgbClr val="000000">
                    <a:lumMod val="75000"/>
                    <a:lumOff val="25000"/>
                  </a:srgbClr>
                </a:solidFill>
                <a:latin typeface="+mn-lt"/>
              </a:rPr>
              <a:t>that</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movers</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are</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individuals</a:t>
            </a:r>
            <a:r>
              <a:rPr lang="sv-SE" b="0" dirty="0">
                <a:solidFill>
                  <a:srgbClr val="000000">
                    <a:lumMod val="75000"/>
                    <a:lumOff val="25000"/>
                  </a:srgbClr>
                </a:solidFill>
                <a:latin typeface="+mn-lt"/>
              </a:rPr>
              <a:t>, and </a:t>
            </a:r>
            <a:r>
              <a:rPr lang="sv-SE" b="0" dirty="0" err="1">
                <a:solidFill>
                  <a:srgbClr val="000000">
                    <a:lumMod val="75000"/>
                    <a:lumOff val="25000"/>
                  </a:srgbClr>
                </a:solidFill>
                <a:latin typeface="+mn-lt"/>
              </a:rPr>
              <a:t>that</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each</a:t>
            </a:r>
            <a:r>
              <a:rPr lang="sv-SE" b="0" dirty="0">
                <a:solidFill>
                  <a:srgbClr val="000000">
                    <a:lumMod val="75000"/>
                    <a:lumOff val="25000"/>
                  </a:srgbClr>
                </a:solidFill>
                <a:latin typeface="+mn-lt"/>
              </a:rPr>
              <a:t> person has </a:t>
            </a:r>
            <a:r>
              <a:rPr lang="sv-SE" b="0" dirty="0" err="1">
                <a:solidFill>
                  <a:srgbClr val="000000">
                    <a:lumMod val="75000"/>
                    <a:lumOff val="25000"/>
                  </a:srgbClr>
                </a:solidFill>
                <a:latin typeface="+mn-lt"/>
              </a:rPr>
              <a:t>his</a:t>
            </a:r>
            <a:r>
              <a:rPr lang="sv-SE" b="0" dirty="0">
                <a:solidFill>
                  <a:srgbClr val="000000">
                    <a:lumMod val="75000"/>
                    <a:lumOff val="25000"/>
                  </a:srgbClr>
                </a:solidFill>
                <a:latin typeface="+mn-lt"/>
              </a:rPr>
              <a:t> or </a:t>
            </a:r>
            <a:r>
              <a:rPr lang="sv-SE" b="0" dirty="0" err="1">
                <a:solidFill>
                  <a:srgbClr val="000000">
                    <a:lumMod val="75000"/>
                    <a:lumOff val="25000"/>
                  </a:srgbClr>
                </a:solidFill>
                <a:latin typeface="+mn-lt"/>
              </a:rPr>
              <a:t>her</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own</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reasons</a:t>
            </a:r>
            <a:r>
              <a:rPr lang="sv-SE" b="0" dirty="0">
                <a:solidFill>
                  <a:srgbClr val="000000">
                    <a:lumMod val="75000"/>
                    <a:lumOff val="25000"/>
                  </a:srgbClr>
                </a:solidFill>
                <a:latin typeface="+mn-lt"/>
              </a:rPr>
              <a:t> to be on the </a:t>
            </a:r>
            <a:r>
              <a:rPr lang="sv-SE" b="0" dirty="0" err="1">
                <a:solidFill>
                  <a:srgbClr val="000000">
                    <a:lumMod val="75000"/>
                    <a:lumOff val="25000"/>
                  </a:srgbClr>
                </a:solidFill>
                <a:latin typeface="+mn-lt"/>
              </a:rPr>
              <a:t>move</a:t>
            </a:r>
            <a:r>
              <a:rPr lang="sv-SE" b="0" dirty="0">
                <a:solidFill>
                  <a:srgbClr val="000000">
                    <a:lumMod val="75000"/>
                    <a:lumOff val="25000"/>
                  </a:srgbClr>
                </a:solidFill>
                <a:latin typeface="+mn-lt"/>
              </a:rPr>
              <a:t>. Not all </a:t>
            </a:r>
            <a:r>
              <a:rPr lang="sv-SE" b="0" dirty="0" err="1">
                <a:solidFill>
                  <a:srgbClr val="000000">
                    <a:lumMod val="75000"/>
                    <a:lumOff val="25000"/>
                  </a:srgbClr>
                </a:solidFill>
                <a:latin typeface="+mn-lt"/>
              </a:rPr>
              <a:t>refugees</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are</a:t>
            </a:r>
            <a:r>
              <a:rPr lang="sv-SE" b="0" dirty="0">
                <a:solidFill>
                  <a:srgbClr val="000000">
                    <a:lumMod val="75000"/>
                    <a:lumOff val="25000"/>
                  </a:srgbClr>
                </a:solidFill>
                <a:latin typeface="+mn-lt"/>
              </a:rPr>
              <a:t> on the </a:t>
            </a:r>
            <a:r>
              <a:rPr lang="sv-SE" b="0" dirty="0" err="1">
                <a:solidFill>
                  <a:srgbClr val="000000">
                    <a:lumMod val="75000"/>
                    <a:lumOff val="25000"/>
                  </a:srgbClr>
                </a:solidFill>
                <a:latin typeface="+mn-lt"/>
              </a:rPr>
              <a:t>move</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because</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of</a:t>
            </a:r>
            <a:r>
              <a:rPr lang="sv-SE" b="0" dirty="0">
                <a:solidFill>
                  <a:srgbClr val="000000">
                    <a:lumMod val="75000"/>
                    <a:lumOff val="25000"/>
                  </a:srgbClr>
                </a:solidFill>
                <a:latin typeface="+mn-lt"/>
              </a:rPr>
              <a:t> the same </a:t>
            </a:r>
            <a:r>
              <a:rPr lang="sv-SE" b="0" dirty="0" err="1">
                <a:solidFill>
                  <a:srgbClr val="000000">
                    <a:lumMod val="75000"/>
                    <a:lumOff val="25000"/>
                  </a:srgbClr>
                </a:solidFill>
                <a:latin typeface="+mn-lt"/>
              </a:rPr>
              <a:t>reason</a:t>
            </a:r>
            <a:r>
              <a:rPr lang="sv-SE" b="0" dirty="0">
                <a:solidFill>
                  <a:srgbClr val="000000">
                    <a:lumMod val="75000"/>
                    <a:lumOff val="25000"/>
                  </a:srgbClr>
                </a:solidFill>
                <a:latin typeface="+mn-lt"/>
              </a:rPr>
              <a:t>, and not all </a:t>
            </a:r>
            <a:r>
              <a:rPr lang="sv-SE" b="0" dirty="0" err="1">
                <a:solidFill>
                  <a:srgbClr val="000000">
                    <a:lumMod val="75000"/>
                    <a:lumOff val="25000"/>
                  </a:srgbClr>
                </a:solidFill>
                <a:latin typeface="+mn-lt"/>
              </a:rPr>
              <a:t>seasonal</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workers</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are</a:t>
            </a:r>
            <a:r>
              <a:rPr lang="sv-SE" b="0" dirty="0">
                <a:solidFill>
                  <a:srgbClr val="000000">
                    <a:lumMod val="75000"/>
                    <a:lumOff val="25000"/>
                  </a:srgbClr>
                </a:solidFill>
                <a:latin typeface="+mn-lt"/>
              </a:rPr>
              <a:t> on the </a:t>
            </a:r>
            <a:r>
              <a:rPr lang="sv-SE" b="0" dirty="0" err="1">
                <a:solidFill>
                  <a:srgbClr val="000000">
                    <a:lumMod val="75000"/>
                    <a:lumOff val="25000"/>
                  </a:srgbClr>
                </a:solidFill>
                <a:latin typeface="+mn-lt"/>
              </a:rPr>
              <a:t>move</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because</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of</a:t>
            </a:r>
            <a:r>
              <a:rPr lang="sv-SE" b="0" dirty="0">
                <a:solidFill>
                  <a:srgbClr val="000000">
                    <a:lumMod val="75000"/>
                    <a:lumOff val="25000"/>
                  </a:srgbClr>
                </a:solidFill>
                <a:latin typeface="+mn-lt"/>
              </a:rPr>
              <a:t> the same cause. </a:t>
            </a:r>
            <a:r>
              <a:rPr lang="sv-SE" b="0" dirty="0" err="1">
                <a:solidFill>
                  <a:srgbClr val="000000">
                    <a:lumMod val="75000"/>
                    <a:lumOff val="25000"/>
                  </a:srgbClr>
                </a:solidFill>
                <a:latin typeface="+mn-lt"/>
              </a:rPr>
              <a:t>Often</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reasons</a:t>
            </a:r>
            <a:r>
              <a:rPr lang="sv-SE" b="0" dirty="0">
                <a:solidFill>
                  <a:srgbClr val="000000">
                    <a:lumMod val="75000"/>
                    <a:lumOff val="25000"/>
                  </a:srgbClr>
                </a:solidFill>
                <a:latin typeface="+mn-lt"/>
              </a:rPr>
              <a:t> and </a:t>
            </a:r>
            <a:r>
              <a:rPr lang="sv-SE" b="0" dirty="0" err="1">
                <a:solidFill>
                  <a:srgbClr val="000000">
                    <a:lumMod val="75000"/>
                    <a:lumOff val="25000"/>
                  </a:srgbClr>
                </a:solidFill>
                <a:latin typeface="+mn-lt"/>
              </a:rPr>
              <a:t>rationales</a:t>
            </a:r>
            <a:r>
              <a:rPr lang="sv-SE" b="0" dirty="0">
                <a:solidFill>
                  <a:srgbClr val="000000">
                    <a:lumMod val="75000"/>
                    <a:lumOff val="25000"/>
                  </a:srgbClr>
                </a:solidFill>
                <a:latin typeface="+mn-lt"/>
              </a:rPr>
              <a:t> for </a:t>
            </a:r>
            <a:r>
              <a:rPr lang="sv-SE" b="0" dirty="0" err="1">
                <a:solidFill>
                  <a:srgbClr val="000000">
                    <a:lumMod val="75000"/>
                    <a:lumOff val="25000"/>
                  </a:srgbClr>
                </a:solidFill>
                <a:latin typeface="+mn-lt"/>
              </a:rPr>
              <a:t>being</a:t>
            </a:r>
            <a:r>
              <a:rPr lang="sv-SE" b="0" dirty="0">
                <a:solidFill>
                  <a:srgbClr val="000000">
                    <a:lumMod val="75000"/>
                    <a:lumOff val="25000"/>
                  </a:srgbClr>
                </a:solidFill>
                <a:latin typeface="+mn-lt"/>
              </a:rPr>
              <a:t> on the </a:t>
            </a:r>
            <a:r>
              <a:rPr lang="sv-SE" b="0" dirty="0" err="1">
                <a:solidFill>
                  <a:srgbClr val="000000">
                    <a:lumMod val="75000"/>
                    <a:lumOff val="25000"/>
                  </a:srgbClr>
                </a:solidFill>
                <a:latin typeface="+mn-lt"/>
              </a:rPr>
              <a:t>move</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may</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even</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differ</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between</a:t>
            </a:r>
            <a:r>
              <a:rPr lang="sv-SE" b="0" dirty="0">
                <a:solidFill>
                  <a:srgbClr val="000000">
                    <a:lumMod val="75000"/>
                    <a:lumOff val="25000"/>
                  </a:srgbClr>
                </a:solidFill>
                <a:latin typeface="+mn-lt"/>
              </a:rPr>
              <a:t> </a:t>
            </a:r>
            <a:r>
              <a:rPr lang="sv-SE" b="0" dirty="0" err="1">
                <a:solidFill>
                  <a:srgbClr val="000000">
                    <a:lumMod val="75000"/>
                    <a:lumOff val="25000"/>
                  </a:srgbClr>
                </a:solidFill>
                <a:latin typeface="+mn-lt"/>
              </a:rPr>
              <a:t>members</a:t>
            </a:r>
            <a:r>
              <a:rPr lang="sv-SE" b="0" dirty="0">
                <a:solidFill>
                  <a:srgbClr val="000000">
                    <a:lumMod val="75000"/>
                    <a:lumOff val="25000"/>
                  </a:srgbClr>
                </a:solidFill>
                <a:latin typeface="+mn-lt"/>
              </a:rPr>
              <a:t> from the same </a:t>
            </a:r>
            <a:r>
              <a:rPr lang="sv-SE" b="0" dirty="0" err="1">
                <a:solidFill>
                  <a:srgbClr val="000000">
                    <a:lumMod val="75000"/>
                    <a:lumOff val="25000"/>
                  </a:srgbClr>
                </a:solidFill>
                <a:latin typeface="+mn-lt"/>
              </a:rPr>
              <a:t>family</a:t>
            </a:r>
            <a:r>
              <a:rPr lang="sv-SE" b="0" dirty="0">
                <a:solidFill>
                  <a:srgbClr val="000000">
                    <a:lumMod val="75000"/>
                    <a:lumOff val="25000"/>
                  </a:srgbClr>
                </a:solidFill>
                <a:latin typeface="+mn-lt"/>
              </a:rPr>
              <a:t>. </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Factors and conditions exist on multiple levels, whether it be structural, societal or individual. If many of the above factors may be viewed as structural or societal, individual conditions such as social class, gender, ethnicity, age, and physical ability also have an important impact on movement and mobility. Even subjective aspects of a person’s character, such as for instance the courage to leave ones country, ultimately play into why, how and where to or from the movement takes place. </a:t>
            </a:r>
          </a:p>
          <a:p>
            <a:pPr algn="just"/>
            <a:endParaRPr lang="en-US" sz="1200" b="0" i="0" kern="1200" dirty="0">
              <a:solidFill>
                <a:schemeClr val="tx1"/>
              </a:solidFill>
              <a:effectLst/>
              <a:latin typeface="+mn-lt"/>
              <a:ea typeface="+mn-ea"/>
              <a:cs typeface="+mn-cs"/>
            </a:endParaRPr>
          </a:p>
          <a:p>
            <a:pPr algn="just"/>
            <a:endParaRPr lang="en-US" sz="1200" b="0" i="0" kern="1200" dirty="0">
              <a:solidFill>
                <a:schemeClr val="tx1"/>
              </a:solidFill>
              <a:effectLst/>
              <a:latin typeface="+mn-lt"/>
              <a:ea typeface="+mn-ea"/>
              <a:cs typeface="+mn-cs"/>
            </a:endParaRPr>
          </a:p>
          <a:p>
            <a:pPr algn="just"/>
            <a:endParaRPr lang="sv-SE" b="0" dirty="0"/>
          </a:p>
        </p:txBody>
      </p:sp>
      <p:sp>
        <p:nvSpPr>
          <p:cNvPr id="4" name="Platshållare för bildnummer 3"/>
          <p:cNvSpPr>
            <a:spLocks noGrp="1"/>
          </p:cNvSpPr>
          <p:nvPr>
            <p:ph type="sldNum" sz="quarter" idx="5"/>
          </p:nvPr>
        </p:nvSpPr>
        <p:spPr/>
        <p:txBody>
          <a:bodyPr/>
          <a:lstStyle/>
          <a:p>
            <a:fld id="{021009FB-07CC-450D-9A25-E526D1458040}" type="slidenum">
              <a:rPr lang="sv-SE" smtClean="0"/>
              <a:t>10</a:t>
            </a:fld>
            <a:endParaRPr lang="sv-SE"/>
          </a:p>
        </p:txBody>
      </p:sp>
    </p:spTree>
    <p:extLst>
      <p:ext uri="{BB962C8B-B14F-4D97-AF65-F5344CB8AC3E}">
        <p14:creationId xmlns:p14="http://schemas.microsoft.com/office/powerpoint/2010/main" val="147912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Preconceived</a:t>
            </a:r>
            <a:r>
              <a:rPr lang="sv-SE" b="1" dirty="0"/>
              <a:t> </a:t>
            </a:r>
            <a:r>
              <a:rPr lang="sv-SE" b="1" dirty="0" err="1"/>
              <a:t>ideas</a:t>
            </a:r>
            <a:r>
              <a:rPr lang="sv-SE" b="1" dirty="0"/>
              <a:t> </a:t>
            </a:r>
            <a:r>
              <a:rPr lang="sv-SE" b="1" dirty="0" err="1"/>
              <a:t>about</a:t>
            </a:r>
            <a:r>
              <a:rPr lang="sv-SE" b="1" dirty="0"/>
              <a:t> </a:t>
            </a:r>
            <a:r>
              <a:rPr lang="sv-SE" b="1" dirty="0" err="1"/>
              <a:t>movement</a:t>
            </a:r>
            <a:endParaRPr lang="sv-SE" b="1" dirty="0"/>
          </a:p>
          <a:p>
            <a:pPr algn="just"/>
            <a:r>
              <a:rPr lang="en-US" sz="1200" b="0" i="0" kern="1200" dirty="0">
                <a:solidFill>
                  <a:schemeClr val="tx1"/>
                </a:solidFill>
                <a:effectLst/>
                <a:latin typeface="+mn-lt"/>
                <a:ea typeface="+mn-ea"/>
                <a:cs typeface="+mn-cs"/>
              </a:rPr>
              <a:t>By now, you have hopefully started to gain an understanding that there is a lot to unfold with regards to talking about human movement and mobility. Hopefully, you have even had some of your presumptions about these topics challenged. The last section of this module aims to continue on this track by problematizing some common preconceived ideas about movement, mobility and movers. As a starting point, you are therefore asked to reflect on what you think your own preconceived ideas about movement are or may have been, as well as if you can come up with some common preconceptions about movement that people hold. </a:t>
            </a:r>
            <a:endParaRPr lang="sv-SE" b="1" dirty="0"/>
          </a:p>
        </p:txBody>
      </p:sp>
      <p:sp>
        <p:nvSpPr>
          <p:cNvPr id="4" name="Platshållare för bildnummer 3"/>
          <p:cNvSpPr>
            <a:spLocks noGrp="1"/>
          </p:cNvSpPr>
          <p:nvPr>
            <p:ph type="sldNum" sz="quarter" idx="5"/>
          </p:nvPr>
        </p:nvSpPr>
        <p:spPr/>
        <p:txBody>
          <a:bodyPr/>
          <a:lstStyle/>
          <a:p>
            <a:fld id="{021009FB-07CC-450D-9A25-E526D1458040}" type="slidenum">
              <a:rPr lang="sv-SE" smtClean="0"/>
              <a:t>11</a:t>
            </a:fld>
            <a:endParaRPr lang="sv-SE"/>
          </a:p>
        </p:txBody>
      </p:sp>
    </p:spTree>
    <p:extLst>
      <p:ext uri="{BB962C8B-B14F-4D97-AF65-F5344CB8AC3E}">
        <p14:creationId xmlns:p14="http://schemas.microsoft.com/office/powerpoint/2010/main" val="310957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Preconceived</a:t>
            </a:r>
            <a:r>
              <a:rPr lang="sv-SE" b="1" dirty="0"/>
              <a:t> </a:t>
            </a:r>
            <a:r>
              <a:rPr lang="sv-SE" b="1" dirty="0" err="1"/>
              <a:t>ideas</a:t>
            </a:r>
            <a:r>
              <a:rPr lang="sv-SE" b="1" dirty="0"/>
              <a:t> </a:t>
            </a:r>
            <a:r>
              <a:rPr lang="sv-SE" b="1" dirty="0" err="1"/>
              <a:t>about</a:t>
            </a:r>
            <a:r>
              <a:rPr lang="sv-SE" b="1" dirty="0"/>
              <a:t> </a:t>
            </a:r>
            <a:r>
              <a:rPr lang="sv-SE" b="1" dirty="0" err="1"/>
              <a:t>movement</a:t>
            </a:r>
            <a:r>
              <a:rPr lang="sv-SE" b="1" dirty="0"/>
              <a:t> </a:t>
            </a:r>
          </a:p>
          <a:p>
            <a:r>
              <a:rPr lang="sv-SE" b="0" dirty="0" err="1"/>
              <a:t>There</a:t>
            </a:r>
            <a:r>
              <a:rPr lang="sv-SE" b="0" dirty="0"/>
              <a:t> is a </a:t>
            </a:r>
            <a:r>
              <a:rPr lang="sv-SE" b="0" dirty="0" err="1"/>
              <a:t>tendency</a:t>
            </a:r>
            <a:r>
              <a:rPr lang="sv-SE" b="0" dirty="0"/>
              <a:t> to </a:t>
            </a:r>
            <a:r>
              <a:rPr lang="sv-SE" b="0" dirty="0" err="1"/>
              <a:t>think</a:t>
            </a:r>
            <a:r>
              <a:rPr lang="sv-SE" b="0" dirty="0"/>
              <a:t> </a:t>
            </a:r>
            <a:r>
              <a:rPr lang="sv-SE" b="0" dirty="0" err="1"/>
              <a:t>about</a:t>
            </a:r>
            <a:r>
              <a:rPr lang="sv-SE" b="0" dirty="0"/>
              <a:t> human </a:t>
            </a:r>
            <a:r>
              <a:rPr lang="sv-SE" b="0" dirty="0" err="1"/>
              <a:t>movement</a:t>
            </a:r>
            <a:r>
              <a:rPr lang="sv-SE" b="0" dirty="0"/>
              <a:t> and migration </a:t>
            </a:r>
            <a:r>
              <a:rPr lang="sv-SE" b="0" dirty="0" err="1"/>
              <a:t>journeys</a:t>
            </a:r>
            <a:r>
              <a:rPr lang="sv-SE" b="0" dirty="0"/>
              <a:t> in </a:t>
            </a:r>
            <a:r>
              <a:rPr lang="sv-SE" b="0" dirty="0" err="1"/>
              <a:t>certain</a:t>
            </a:r>
            <a:r>
              <a:rPr lang="sv-SE" b="0" dirty="0"/>
              <a:t> </a:t>
            </a:r>
            <a:r>
              <a:rPr lang="sv-SE" b="0" dirty="0" err="1"/>
              <a:t>ways</a:t>
            </a:r>
            <a:r>
              <a:rPr lang="sv-SE" b="0" dirty="0"/>
              <a:t>. Not </a:t>
            </a:r>
            <a:r>
              <a:rPr lang="sv-SE" b="0" dirty="0" err="1"/>
              <a:t>only</a:t>
            </a:r>
            <a:r>
              <a:rPr lang="sv-SE" b="0" dirty="0"/>
              <a:t> </a:t>
            </a:r>
            <a:r>
              <a:rPr lang="sv-SE" b="0" dirty="0" err="1"/>
              <a:t>are</a:t>
            </a:r>
            <a:r>
              <a:rPr lang="sv-SE" b="0" dirty="0"/>
              <a:t> </a:t>
            </a:r>
            <a:r>
              <a:rPr lang="sv-SE" b="0" dirty="0" err="1"/>
              <a:t>these</a:t>
            </a:r>
            <a:r>
              <a:rPr lang="sv-SE" b="0" dirty="0"/>
              <a:t> </a:t>
            </a:r>
            <a:r>
              <a:rPr lang="sv-SE" b="0" dirty="0" err="1"/>
              <a:t>ideas</a:t>
            </a:r>
            <a:r>
              <a:rPr lang="sv-SE" b="0" dirty="0"/>
              <a:t> </a:t>
            </a:r>
            <a:r>
              <a:rPr lang="sv-SE" b="0" dirty="0" err="1"/>
              <a:t>quite</a:t>
            </a:r>
            <a:r>
              <a:rPr lang="sv-SE" b="0" dirty="0"/>
              <a:t> </a:t>
            </a:r>
            <a:r>
              <a:rPr lang="sv-SE" b="0" dirty="0" err="1"/>
              <a:t>detached</a:t>
            </a:r>
            <a:r>
              <a:rPr lang="sv-SE" b="0" dirty="0"/>
              <a:t> from </a:t>
            </a:r>
            <a:r>
              <a:rPr lang="sv-SE" b="0" dirty="0" err="1"/>
              <a:t>what</a:t>
            </a:r>
            <a:r>
              <a:rPr lang="sv-SE" b="0" dirty="0"/>
              <a:t> </a:t>
            </a:r>
            <a:r>
              <a:rPr lang="sv-SE" b="0" dirty="0" err="1"/>
              <a:t>reality</a:t>
            </a:r>
            <a:r>
              <a:rPr lang="sv-SE" b="0" dirty="0"/>
              <a:t> looks like, </a:t>
            </a:r>
            <a:r>
              <a:rPr lang="sv-SE" b="0" dirty="0" err="1"/>
              <a:t>but</a:t>
            </a:r>
            <a:r>
              <a:rPr lang="sv-SE" b="0" dirty="0"/>
              <a:t> </a:t>
            </a:r>
            <a:r>
              <a:rPr lang="sv-SE" b="0" dirty="0" err="1"/>
              <a:t>they</a:t>
            </a:r>
            <a:r>
              <a:rPr lang="sv-SE" b="0" dirty="0"/>
              <a:t> </a:t>
            </a:r>
            <a:r>
              <a:rPr lang="sv-SE" b="0" dirty="0" err="1"/>
              <a:t>may</a:t>
            </a:r>
            <a:r>
              <a:rPr lang="sv-SE" b="0" dirty="0"/>
              <a:t> </a:t>
            </a:r>
            <a:r>
              <a:rPr lang="sv-SE" b="0" dirty="0" err="1"/>
              <a:t>also</a:t>
            </a:r>
            <a:r>
              <a:rPr lang="sv-SE" b="0" dirty="0"/>
              <a:t> be </a:t>
            </a:r>
            <a:r>
              <a:rPr lang="sv-SE" b="0" dirty="0" err="1"/>
              <a:t>unhelpful</a:t>
            </a:r>
            <a:r>
              <a:rPr lang="sv-SE" b="0" dirty="0"/>
              <a:t> in </a:t>
            </a:r>
            <a:r>
              <a:rPr lang="sv-SE" b="0" dirty="0" err="1"/>
              <a:t>that</a:t>
            </a:r>
            <a:r>
              <a:rPr lang="sv-SE" b="0" dirty="0"/>
              <a:t> </a:t>
            </a:r>
            <a:r>
              <a:rPr lang="sv-SE" b="0" dirty="0" err="1"/>
              <a:t>they</a:t>
            </a:r>
            <a:r>
              <a:rPr lang="sv-SE" b="0" dirty="0"/>
              <a:t> </a:t>
            </a:r>
            <a:r>
              <a:rPr lang="sv-SE" b="0" dirty="0" err="1"/>
              <a:t>contribute</a:t>
            </a:r>
            <a:r>
              <a:rPr lang="sv-SE" b="0" dirty="0"/>
              <a:t> to negative stereotypes </a:t>
            </a:r>
            <a:r>
              <a:rPr lang="sv-SE" b="0" dirty="0" err="1"/>
              <a:t>about</a:t>
            </a:r>
            <a:r>
              <a:rPr lang="sv-SE" b="0" dirty="0"/>
              <a:t> </a:t>
            </a:r>
            <a:r>
              <a:rPr lang="sv-SE" b="0" dirty="0" err="1"/>
              <a:t>movement</a:t>
            </a:r>
            <a:r>
              <a:rPr lang="sv-SE" b="0" dirty="0"/>
              <a:t>, </a:t>
            </a:r>
            <a:r>
              <a:rPr lang="sv-SE" b="0" dirty="0" err="1"/>
              <a:t>mobility</a:t>
            </a:r>
            <a:r>
              <a:rPr lang="sv-SE" b="0" dirty="0"/>
              <a:t> and </a:t>
            </a:r>
            <a:r>
              <a:rPr lang="sv-SE" b="0" dirty="0" err="1"/>
              <a:t>movers</a:t>
            </a:r>
            <a:r>
              <a:rPr lang="sv-SE" b="0" dirty="0"/>
              <a:t>. </a:t>
            </a:r>
          </a:p>
          <a:p>
            <a:endParaRPr lang="sv-SE" b="0" dirty="0"/>
          </a:p>
          <a:p>
            <a:pPr algn="just"/>
            <a:r>
              <a:rPr lang="sv-SE" b="0" dirty="0"/>
              <a:t>Common </a:t>
            </a:r>
            <a:r>
              <a:rPr lang="sv-SE" b="0" dirty="0" err="1"/>
              <a:t>preconceptions</a:t>
            </a:r>
            <a:r>
              <a:rPr lang="sv-SE" b="0" dirty="0"/>
              <a:t> </a:t>
            </a:r>
            <a:r>
              <a:rPr lang="sv-SE" b="0" dirty="0" err="1"/>
              <a:t>about</a:t>
            </a:r>
            <a:r>
              <a:rPr lang="sv-SE" b="0" dirty="0"/>
              <a:t> </a:t>
            </a:r>
            <a:r>
              <a:rPr lang="sv-SE" b="0" dirty="0" err="1"/>
              <a:t>movement</a:t>
            </a:r>
            <a:r>
              <a:rPr lang="sv-SE" b="0" dirty="0"/>
              <a:t> or migration is </a:t>
            </a:r>
            <a:r>
              <a:rPr lang="sv-SE" b="0" dirty="0" err="1"/>
              <a:t>that</a:t>
            </a:r>
            <a:r>
              <a:rPr lang="sv-SE" b="0" dirty="0"/>
              <a:t> the migration </a:t>
            </a:r>
            <a:r>
              <a:rPr lang="sv-SE" b="0" dirty="0" err="1"/>
              <a:t>journey</a:t>
            </a:r>
            <a:r>
              <a:rPr lang="sv-SE" b="0" dirty="0"/>
              <a:t> is </a:t>
            </a:r>
            <a:r>
              <a:rPr lang="sv-SE" b="0" dirty="0" err="1"/>
              <a:t>linear</a:t>
            </a:r>
            <a:r>
              <a:rPr lang="sv-SE" b="0" dirty="0"/>
              <a:t>, i.e., it is a </a:t>
            </a:r>
            <a:r>
              <a:rPr lang="sv-SE" b="0" dirty="0" err="1"/>
              <a:t>journey</a:t>
            </a:r>
            <a:r>
              <a:rPr lang="sv-SE" b="0" dirty="0"/>
              <a:t> from </a:t>
            </a:r>
            <a:r>
              <a:rPr lang="sv-SE" b="0" dirty="0" err="1"/>
              <a:t>point</a:t>
            </a:r>
            <a:r>
              <a:rPr lang="sv-SE" b="0" dirty="0"/>
              <a:t> A to </a:t>
            </a:r>
            <a:r>
              <a:rPr lang="sv-SE" b="0" dirty="0" err="1"/>
              <a:t>point</a:t>
            </a:r>
            <a:r>
              <a:rPr lang="sv-SE" b="0" dirty="0"/>
              <a:t> B, </a:t>
            </a:r>
            <a:r>
              <a:rPr lang="sv-SE" b="0" dirty="0" err="1"/>
              <a:t>that</a:t>
            </a:r>
            <a:r>
              <a:rPr lang="sv-SE" b="0" dirty="0"/>
              <a:t> the </a:t>
            </a:r>
            <a:r>
              <a:rPr lang="sv-SE" b="0" dirty="0" err="1"/>
              <a:t>journey</a:t>
            </a:r>
            <a:r>
              <a:rPr lang="sv-SE" b="0" dirty="0"/>
              <a:t> is a </a:t>
            </a:r>
            <a:r>
              <a:rPr lang="sv-SE" b="0" dirty="0" err="1"/>
              <a:t>one</a:t>
            </a:r>
            <a:r>
              <a:rPr lang="sv-SE" b="0" dirty="0"/>
              <a:t>-step process, and </a:t>
            </a:r>
            <a:r>
              <a:rPr lang="sv-SE" b="0" dirty="0" err="1"/>
              <a:t>that</a:t>
            </a:r>
            <a:r>
              <a:rPr lang="sv-SE" b="0" dirty="0"/>
              <a:t> the person </a:t>
            </a:r>
            <a:r>
              <a:rPr lang="sv-SE" b="0" dirty="0" err="1"/>
              <a:t>embarking</a:t>
            </a:r>
            <a:r>
              <a:rPr lang="sv-SE" b="0" dirty="0"/>
              <a:t> on the </a:t>
            </a:r>
            <a:r>
              <a:rPr lang="sv-SE" b="0" dirty="0" err="1"/>
              <a:t>journey</a:t>
            </a:r>
            <a:r>
              <a:rPr lang="sv-SE" b="0" dirty="0"/>
              <a:t> has a set destination in mind </a:t>
            </a:r>
            <a:r>
              <a:rPr lang="sv-SE" b="0" dirty="0" err="1"/>
              <a:t>when</a:t>
            </a:r>
            <a:r>
              <a:rPr lang="sv-SE" b="0" dirty="0"/>
              <a:t> </a:t>
            </a:r>
            <a:r>
              <a:rPr lang="sv-SE" b="0" dirty="0" err="1"/>
              <a:t>departing</a:t>
            </a:r>
            <a:r>
              <a:rPr lang="sv-SE" b="0" dirty="0"/>
              <a:t> on </a:t>
            </a:r>
            <a:r>
              <a:rPr lang="sv-SE" b="0" dirty="0" err="1"/>
              <a:t>his</a:t>
            </a:r>
            <a:r>
              <a:rPr lang="sv-SE" b="0" dirty="0"/>
              <a:t> or </a:t>
            </a:r>
            <a:r>
              <a:rPr lang="sv-SE" b="0" dirty="0" err="1"/>
              <a:t>her</a:t>
            </a:r>
            <a:r>
              <a:rPr lang="sv-SE" b="0" dirty="0"/>
              <a:t> </a:t>
            </a:r>
            <a:r>
              <a:rPr lang="sv-SE" b="0" dirty="0" err="1"/>
              <a:t>journey</a:t>
            </a:r>
            <a:r>
              <a:rPr lang="sv-SE" b="0" dirty="0"/>
              <a:t>. In </a:t>
            </a:r>
            <a:r>
              <a:rPr lang="sv-SE" b="0" dirty="0" err="1"/>
              <a:t>reality</a:t>
            </a:r>
            <a:r>
              <a:rPr lang="sv-SE" b="0" dirty="0"/>
              <a:t>, migration </a:t>
            </a:r>
            <a:r>
              <a:rPr lang="sv-SE" b="0" dirty="0" err="1"/>
              <a:t>journeys</a:t>
            </a:r>
            <a:r>
              <a:rPr lang="sv-SE" b="0" dirty="0"/>
              <a:t> </a:t>
            </a:r>
            <a:r>
              <a:rPr lang="sv-SE" b="0" dirty="0" err="1"/>
              <a:t>are</a:t>
            </a:r>
            <a:r>
              <a:rPr lang="sv-SE" b="0" dirty="0"/>
              <a:t> far </a:t>
            </a:r>
            <a:r>
              <a:rPr lang="sv-SE" b="0" dirty="0" err="1"/>
              <a:t>more</a:t>
            </a:r>
            <a:r>
              <a:rPr lang="sv-SE" b="0" dirty="0"/>
              <a:t> </a:t>
            </a:r>
            <a:r>
              <a:rPr lang="sv-SE" b="0" dirty="0" err="1"/>
              <a:t>complicated</a:t>
            </a:r>
            <a:r>
              <a:rPr lang="sv-SE" b="0" dirty="0"/>
              <a:t>. </a:t>
            </a:r>
            <a:r>
              <a:rPr lang="sv-SE" b="0" dirty="0" err="1"/>
              <a:t>Movement</a:t>
            </a:r>
            <a:r>
              <a:rPr lang="sv-SE" b="0" dirty="0"/>
              <a:t> is </a:t>
            </a:r>
            <a:r>
              <a:rPr lang="sv-SE" b="0" dirty="0" err="1"/>
              <a:t>often</a:t>
            </a:r>
            <a:r>
              <a:rPr lang="sv-SE" b="0" dirty="0"/>
              <a:t> </a:t>
            </a:r>
            <a:r>
              <a:rPr lang="sv-SE" b="0" dirty="0" err="1"/>
              <a:t>cyclical</a:t>
            </a:r>
            <a:r>
              <a:rPr lang="sv-SE" b="0" dirty="0"/>
              <a:t>, </a:t>
            </a:r>
            <a:r>
              <a:rPr lang="sv-SE" b="0" dirty="0" err="1"/>
              <a:t>seasonal</a:t>
            </a:r>
            <a:r>
              <a:rPr lang="sv-SE" b="0" dirty="0"/>
              <a:t> or </a:t>
            </a:r>
            <a:r>
              <a:rPr lang="sv-SE" b="0" dirty="0" err="1"/>
              <a:t>circular</a:t>
            </a:r>
            <a:r>
              <a:rPr lang="sv-SE" b="0" dirty="0"/>
              <a:t>, as for </a:t>
            </a:r>
            <a:r>
              <a:rPr lang="sv-SE" b="0" dirty="0" err="1"/>
              <a:t>instance</a:t>
            </a:r>
            <a:r>
              <a:rPr lang="sv-SE" b="0" dirty="0"/>
              <a:t> is the </a:t>
            </a:r>
            <a:r>
              <a:rPr lang="sv-SE" b="0" dirty="0" err="1"/>
              <a:t>case</a:t>
            </a:r>
            <a:r>
              <a:rPr lang="sv-SE" b="0" dirty="0"/>
              <a:t> for </a:t>
            </a:r>
            <a:r>
              <a:rPr lang="sv-SE" b="0" dirty="0" err="1"/>
              <a:t>seasonal</a:t>
            </a:r>
            <a:r>
              <a:rPr lang="sv-SE" b="0" dirty="0"/>
              <a:t> </a:t>
            </a:r>
            <a:r>
              <a:rPr lang="sv-SE" b="0" dirty="0" err="1"/>
              <a:t>workers</a:t>
            </a:r>
            <a:r>
              <a:rPr lang="sv-SE" b="0" dirty="0"/>
              <a:t> going back and </a:t>
            </a:r>
            <a:r>
              <a:rPr lang="sv-SE" b="0" dirty="0" err="1"/>
              <a:t>forth</a:t>
            </a:r>
            <a:r>
              <a:rPr lang="sv-SE" b="0" dirty="0"/>
              <a:t> </a:t>
            </a:r>
            <a:r>
              <a:rPr lang="sv-SE" b="0" dirty="0" err="1"/>
              <a:t>across</a:t>
            </a:r>
            <a:r>
              <a:rPr lang="sv-SE" b="0" dirty="0"/>
              <a:t> a </a:t>
            </a:r>
            <a:r>
              <a:rPr lang="sv-SE" b="0" dirty="0" err="1"/>
              <a:t>border</a:t>
            </a:r>
            <a:r>
              <a:rPr lang="sv-SE" b="0" dirty="0"/>
              <a:t> in </a:t>
            </a:r>
            <a:r>
              <a:rPr lang="sv-SE" b="0" dirty="0" err="1"/>
              <a:t>search</a:t>
            </a:r>
            <a:r>
              <a:rPr lang="sv-SE" b="0" dirty="0"/>
              <a:t> for </a:t>
            </a:r>
            <a:r>
              <a:rPr lang="sv-SE" b="0" dirty="0" err="1"/>
              <a:t>work</a:t>
            </a:r>
            <a:r>
              <a:rPr lang="sv-SE" b="0" dirty="0"/>
              <a:t>. And </a:t>
            </a:r>
            <a:r>
              <a:rPr lang="sv-SE" b="0" dirty="0" err="1"/>
              <a:t>although</a:t>
            </a:r>
            <a:r>
              <a:rPr lang="sv-SE" b="0" dirty="0"/>
              <a:t> </a:t>
            </a:r>
            <a:r>
              <a:rPr lang="sv-SE" b="0" dirty="0" err="1"/>
              <a:t>movers</a:t>
            </a:r>
            <a:r>
              <a:rPr lang="sv-SE" b="0" dirty="0"/>
              <a:t> </a:t>
            </a:r>
            <a:r>
              <a:rPr lang="sv-SE" b="0" dirty="0" err="1"/>
              <a:t>often</a:t>
            </a:r>
            <a:r>
              <a:rPr lang="sv-SE" b="0" dirty="0"/>
              <a:t> </a:t>
            </a:r>
            <a:r>
              <a:rPr lang="sv-SE" b="0" dirty="0" err="1"/>
              <a:t>have</a:t>
            </a:r>
            <a:r>
              <a:rPr lang="sv-SE" b="0" dirty="0"/>
              <a:t> a set destination in mind </a:t>
            </a:r>
            <a:r>
              <a:rPr lang="sv-SE" b="0" dirty="0" err="1"/>
              <a:t>when</a:t>
            </a:r>
            <a:r>
              <a:rPr lang="sv-SE" b="0" dirty="0"/>
              <a:t> </a:t>
            </a:r>
            <a:r>
              <a:rPr lang="sv-SE" b="0" dirty="0" err="1"/>
              <a:t>departing</a:t>
            </a:r>
            <a:r>
              <a:rPr lang="sv-SE" b="0" dirty="0"/>
              <a:t> on </a:t>
            </a:r>
            <a:r>
              <a:rPr lang="sv-SE" b="0" dirty="0" err="1"/>
              <a:t>their</a:t>
            </a:r>
            <a:r>
              <a:rPr lang="sv-SE" b="0" dirty="0"/>
              <a:t> migration </a:t>
            </a:r>
            <a:r>
              <a:rPr lang="sv-SE" b="0" dirty="0" err="1"/>
              <a:t>journey</a:t>
            </a:r>
            <a:r>
              <a:rPr lang="sv-SE" b="0" dirty="0"/>
              <a:t> </a:t>
            </a:r>
            <a:r>
              <a:rPr lang="sv-SE" b="0" dirty="0" err="1"/>
              <a:t>things</a:t>
            </a:r>
            <a:r>
              <a:rPr lang="sv-SE" b="0" dirty="0"/>
              <a:t> </a:t>
            </a:r>
            <a:r>
              <a:rPr lang="sv-SE" b="0" dirty="0" err="1"/>
              <a:t>may</a:t>
            </a:r>
            <a:r>
              <a:rPr lang="sv-SE" b="0" dirty="0"/>
              <a:t> </a:t>
            </a:r>
            <a:r>
              <a:rPr lang="sv-SE" b="0" dirty="0" err="1"/>
              <a:t>happen</a:t>
            </a:r>
            <a:r>
              <a:rPr lang="sv-SE" b="0" dirty="0"/>
              <a:t> </a:t>
            </a:r>
            <a:r>
              <a:rPr lang="sv-SE" b="0" dirty="0" err="1"/>
              <a:t>along</a:t>
            </a:r>
            <a:r>
              <a:rPr lang="sv-SE" b="0" dirty="0"/>
              <a:t> the </a:t>
            </a:r>
            <a:r>
              <a:rPr lang="sv-SE" b="0" dirty="0" err="1"/>
              <a:t>way</a:t>
            </a:r>
            <a:r>
              <a:rPr lang="sv-SE" b="0" dirty="0"/>
              <a:t> and </a:t>
            </a:r>
            <a:r>
              <a:rPr lang="sv-SE" b="0" dirty="0" err="1"/>
              <a:t>circumstances</a:t>
            </a:r>
            <a:r>
              <a:rPr lang="sv-SE" b="0" dirty="0"/>
              <a:t> </a:t>
            </a:r>
            <a:r>
              <a:rPr lang="sv-SE" b="0" dirty="0" err="1"/>
              <a:t>change</a:t>
            </a:r>
            <a:r>
              <a:rPr lang="sv-SE" b="0" dirty="0"/>
              <a:t>, </a:t>
            </a:r>
            <a:r>
              <a:rPr lang="sv-SE" b="0" dirty="0" err="1"/>
              <a:t>which</a:t>
            </a:r>
            <a:r>
              <a:rPr lang="sv-SE" b="0" dirty="0"/>
              <a:t> </a:t>
            </a:r>
            <a:r>
              <a:rPr lang="sv-SE" b="0" dirty="0" err="1"/>
              <a:t>means</a:t>
            </a:r>
            <a:r>
              <a:rPr lang="sv-SE" b="0" dirty="0"/>
              <a:t> </a:t>
            </a:r>
            <a:r>
              <a:rPr lang="sv-SE" b="0" dirty="0" err="1"/>
              <a:t>that</a:t>
            </a:r>
            <a:r>
              <a:rPr lang="sv-SE" b="0" dirty="0"/>
              <a:t> </a:t>
            </a:r>
            <a:r>
              <a:rPr lang="sv-SE" b="0" dirty="0" err="1"/>
              <a:t>decisions</a:t>
            </a:r>
            <a:r>
              <a:rPr lang="sv-SE" b="0" dirty="0"/>
              <a:t> </a:t>
            </a:r>
            <a:r>
              <a:rPr lang="sv-SE" b="0" dirty="0" err="1"/>
              <a:t>regarding</a:t>
            </a:r>
            <a:r>
              <a:rPr lang="sv-SE" b="0" dirty="0"/>
              <a:t> </a:t>
            </a:r>
            <a:r>
              <a:rPr lang="sv-SE" b="0" dirty="0" err="1"/>
              <a:t>where</a:t>
            </a:r>
            <a:r>
              <a:rPr lang="sv-SE" b="0" dirty="0"/>
              <a:t> to go </a:t>
            </a:r>
            <a:r>
              <a:rPr lang="sv-SE" b="0" dirty="0" err="1"/>
              <a:t>next</a:t>
            </a:r>
            <a:r>
              <a:rPr lang="sv-SE" b="0" dirty="0"/>
              <a:t> </a:t>
            </a:r>
            <a:r>
              <a:rPr lang="sv-SE" b="0" dirty="0" err="1"/>
              <a:t>often</a:t>
            </a:r>
            <a:r>
              <a:rPr lang="sv-SE" b="0" dirty="0"/>
              <a:t> </a:t>
            </a:r>
            <a:r>
              <a:rPr lang="sv-SE" b="0" dirty="0" err="1"/>
              <a:t>are</a:t>
            </a:r>
            <a:r>
              <a:rPr lang="sv-SE" b="0" dirty="0"/>
              <a:t> </a:t>
            </a:r>
            <a:r>
              <a:rPr lang="sv-SE" b="0" dirty="0" err="1"/>
              <a:t>changed</a:t>
            </a:r>
            <a:r>
              <a:rPr lang="sv-SE" b="0" dirty="0"/>
              <a:t> </a:t>
            </a:r>
            <a:r>
              <a:rPr lang="sv-SE" b="0" dirty="0" err="1"/>
              <a:t>along</a:t>
            </a:r>
            <a:r>
              <a:rPr lang="sv-SE" b="0" dirty="0"/>
              <a:t> the </a:t>
            </a:r>
            <a:r>
              <a:rPr lang="sv-SE" b="0" dirty="0" err="1"/>
              <a:t>way</a:t>
            </a:r>
            <a:r>
              <a:rPr lang="sv-SE" b="0" dirty="0"/>
              <a:t>. </a:t>
            </a:r>
            <a:r>
              <a:rPr lang="sv-SE" b="0" dirty="0" err="1"/>
              <a:t>This</a:t>
            </a:r>
            <a:r>
              <a:rPr lang="sv-SE" b="0" dirty="0"/>
              <a:t> is </a:t>
            </a:r>
            <a:r>
              <a:rPr lang="sv-SE" b="0" dirty="0" err="1"/>
              <a:t>also</a:t>
            </a:r>
            <a:r>
              <a:rPr lang="sv-SE" b="0" dirty="0"/>
              <a:t> </a:t>
            </a:r>
            <a:r>
              <a:rPr lang="sv-SE" b="0" dirty="0" err="1"/>
              <a:t>because</a:t>
            </a:r>
            <a:r>
              <a:rPr lang="sv-SE" b="0" dirty="0"/>
              <a:t> migration </a:t>
            </a:r>
            <a:r>
              <a:rPr lang="sv-SE" b="0" dirty="0" err="1"/>
              <a:t>often</a:t>
            </a:r>
            <a:r>
              <a:rPr lang="sv-SE" b="0" dirty="0"/>
              <a:t> </a:t>
            </a:r>
            <a:r>
              <a:rPr lang="sv-SE" b="0" dirty="0" err="1"/>
              <a:t>occurs</a:t>
            </a:r>
            <a:r>
              <a:rPr lang="sv-SE" b="0" dirty="0"/>
              <a:t> as a </a:t>
            </a:r>
            <a:r>
              <a:rPr lang="sv-SE" b="0" dirty="0" err="1"/>
              <a:t>many</a:t>
            </a:r>
            <a:r>
              <a:rPr lang="sv-SE" b="0" dirty="0"/>
              <a:t>-step process. </a:t>
            </a:r>
            <a:r>
              <a:rPr lang="sv-SE" b="0" dirty="0" err="1"/>
              <a:t>Movers</a:t>
            </a:r>
            <a:r>
              <a:rPr lang="sv-SE" b="0" dirty="0"/>
              <a:t> </a:t>
            </a:r>
            <a:r>
              <a:rPr lang="sv-SE" b="0" dirty="0" err="1"/>
              <a:t>may</a:t>
            </a:r>
            <a:r>
              <a:rPr lang="sv-SE" b="0" dirty="0"/>
              <a:t> </a:t>
            </a:r>
            <a:r>
              <a:rPr lang="sv-SE" b="0" dirty="0" err="1"/>
              <a:t>spend</a:t>
            </a:r>
            <a:r>
              <a:rPr lang="sv-SE" b="0" dirty="0"/>
              <a:t> long </a:t>
            </a:r>
            <a:r>
              <a:rPr lang="sv-SE" b="0" dirty="0" err="1"/>
              <a:t>times</a:t>
            </a:r>
            <a:r>
              <a:rPr lang="sv-SE" b="0" dirty="0"/>
              <a:t> in transit destinations </a:t>
            </a:r>
            <a:r>
              <a:rPr lang="sv-SE" b="0" dirty="0" err="1"/>
              <a:t>while</a:t>
            </a:r>
            <a:r>
              <a:rPr lang="sv-SE" b="0" dirty="0"/>
              <a:t> </a:t>
            </a:r>
            <a:r>
              <a:rPr lang="sv-SE" b="0" dirty="0" err="1"/>
              <a:t>making</a:t>
            </a:r>
            <a:r>
              <a:rPr lang="sv-SE" b="0" dirty="0"/>
              <a:t> the decision on </a:t>
            </a:r>
            <a:r>
              <a:rPr lang="sv-SE" b="0" dirty="0" err="1"/>
              <a:t>where</a:t>
            </a:r>
            <a:r>
              <a:rPr lang="sv-SE" b="0" dirty="0"/>
              <a:t> to go </a:t>
            </a:r>
            <a:r>
              <a:rPr lang="sv-SE" b="0" dirty="0" err="1"/>
              <a:t>next</a:t>
            </a:r>
            <a:r>
              <a:rPr lang="sv-SE" b="0" dirty="0"/>
              <a:t> or </a:t>
            </a:r>
            <a:r>
              <a:rPr lang="sv-SE" b="0" dirty="0" err="1"/>
              <a:t>whether</a:t>
            </a:r>
            <a:r>
              <a:rPr lang="sv-SE" b="0" dirty="0"/>
              <a:t> to </a:t>
            </a:r>
            <a:r>
              <a:rPr lang="sv-SE" b="0" dirty="0" err="1"/>
              <a:t>move</a:t>
            </a:r>
            <a:r>
              <a:rPr lang="sv-SE" b="0" dirty="0"/>
              <a:t> on at all, for </a:t>
            </a:r>
            <a:r>
              <a:rPr lang="sv-SE" b="0" dirty="0" err="1"/>
              <a:t>instance</a:t>
            </a:r>
            <a:r>
              <a:rPr lang="sv-SE" b="0" dirty="0"/>
              <a:t> </a:t>
            </a:r>
            <a:r>
              <a:rPr lang="sv-SE" b="0" dirty="0" err="1"/>
              <a:t>while</a:t>
            </a:r>
            <a:r>
              <a:rPr lang="sv-SE" b="0" dirty="0"/>
              <a:t> </a:t>
            </a:r>
            <a:r>
              <a:rPr lang="sv-SE" b="0" dirty="0" err="1"/>
              <a:t>working</a:t>
            </a:r>
            <a:r>
              <a:rPr lang="sv-SE" b="0" dirty="0"/>
              <a:t> to save </a:t>
            </a:r>
            <a:r>
              <a:rPr lang="sv-SE" b="0" dirty="0" err="1"/>
              <a:t>up</a:t>
            </a:r>
            <a:r>
              <a:rPr lang="sv-SE" b="0" dirty="0"/>
              <a:t> for the </a:t>
            </a:r>
            <a:r>
              <a:rPr lang="sv-SE" b="0" dirty="0" err="1"/>
              <a:t>next</a:t>
            </a:r>
            <a:r>
              <a:rPr lang="sv-SE" b="0" dirty="0"/>
              <a:t> step in </a:t>
            </a:r>
            <a:r>
              <a:rPr lang="sv-SE" b="0" dirty="0" err="1"/>
              <a:t>their</a:t>
            </a:r>
            <a:r>
              <a:rPr lang="sv-SE" b="0" dirty="0"/>
              <a:t> </a:t>
            </a:r>
            <a:r>
              <a:rPr lang="sv-SE" b="0" dirty="0" err="1"/>
              <a:t>journey</a:t>
            </a:r>
            <a:r>
              <a:rPr lang="sv-SE" b="0" dirty="0"/>
              <a:t>. </a:t>
            </a:r>
          </a:p>
        </p:txBody>
      </p:sp>
      <p:sp>
        <p:nvSpPr>
          <p:cNvPr id="4" name="Platshållare för bildnummer 3"/>
          <p:cNvSpPr>
            <a:spLocks noGrp="1"/>
          </p:cNvSpPr>
          <p:nvPr>
            <p:ph type="sldNum" sz="quarter" idx="5"/>
          </p:nvPr>
        </p:nvSpPr>
        <p:spPr/>
        <p:txBody>
          <a:bodyPr/>
          <a:lstStyle/>
          <a:p>
            <a:fld id="{021009FB-07CC-450D-9A25-E526D1458040}" type="slidenum">
              <a:rPr lang="sv-SE" smtClean="0"/>
              <a:t>12</a:t>
            </a:fld>
            <a:endParaRPr lang="sv-SE"/>
          </a:p>
        </p:txBody>
      </p:sp>
    </p:spTree>
    <p:extLst>
      <p:ext uri="{BB962C8B-B14F-4D97-AF65-F5344CB8AC3E}">
        <p14:creationId xmlns:p14="http://schemas.microsoft.com/office/powerpoint/2010/main" val="365622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sv-SE" b="1" dirty="0" err="1"/>
              <a:t>Preconceived</a:t>
            </a:r>
            <a:r>
              <a:rPr lang="sv-SE" b="1" dirty="0"/>
              <a:t> </a:t>
            </a:r>
            <a:r>
              <a:rPr lang="sv-SE" b="1" dirty="0" err="1"/>
              <a:t>ideas</a:t>
            </a:r>
            <a:r>
              <a:rPr lang="sv-SE" b="1" dirty="0"/>
              <a:t> </a:t>
            </a:r>
            <a:r>
              <a:rPr lang="sv-SE" b="1" dirty="0" err="1"/>
              <a:t>about</a:t>
            </a:r>
            <a:r>
              <a:rPr lang="sv-SE" b="1" dirty="0"/>
              <a:t> migration </a:t>
            </a:r>
            <a:r>
              <a:rPr lang="sv-SE" b="1" dirty="0" err="1"/>
              <a:t>movements</a:t>
            </a:r>
            <a:r>
              <a:rPr lang="sv-SE" b="1" dirty="0"/>
              <a:t> </a:t>
            </a:r>
          </a:p>
          <a:p>
            <a:pPr algn="just"/>
            <a:r>
              <a:rPr lang="sv-SE" b="0" dirty="0" err="1"/>
              <a:t>Many</a:t>
            </a:r>
            <a:r>
              <a:rPr lang="sv-SE" b="0" dirty="0"/>
              <a:t> </a:t>
            </a:r>
            <a:r>
              <a:rPr lang="sv-SE" b="0" dirty="0" err="1"/>
              <a:t>preconceptions</a:t>
            </a:r>
            <a:r>
              <a:rPr lang="sv-SE" b="0" dirty="0"/>
              <a:t> </a:t>
            </a:r>
            <a:r>
              <a:rPr lang="sv-SE" b="0" dirty="0" err="1"/>
              <a:t>also</a:t>
            </a:r>
            <a:r>
              <a:rPr lang="sv-SE" b="0" dirty="0"/>
              <a:t> </a:t>
            </a:r>
            <a:r>
              <a:rPr lang="sv-SE" b="0" dirty="0" err="1"/>
              <a:t>relate</a:t>
            </a:r>
            <a:r>
              <a:rPr lang="sv-SE" b="0" dirty="0"/>
              <a:t> to </a:t>
            </a:r>
            <a:r>
              <a:rPr lang="sv-SE" b="0" dirty="0" err="1"/>
              <a:t>where</a:t>
            </a:r>
            <a:r>
              <a:rPr lang="sv-SE" b="0" dirty="0"/>
              <a:t> migrants </a:t>
            </a:r>
            <a:r>
              <a:rPr lang="sv-SE" b="0" dirty="0" err="1"/>
              <a:t>move</a:t>
            </a:r>
            <a:r>
              <a:rPr lang="sv-SE" b="0" dirty="0"/>
              <a:t> from, and to </a:t>
            </a:r>
            <a:r>
              <a:rPr lang="sv-SE" b="0" dirty="0" err="1"/>
              <a:t>where</a:t>
            </a:r>
            <a:r>
              <a:rPr lang="sv-SE" b="0" dirty="0"/>
              <a:t> </a:t>
            </a:r>
            <a:r>
              <a:rPr lang="sv-SE" b="0" dirty="0" err="1"/>
              <a:t>they</a:t>
            </a:r>
            <a:r>
              <a:rPr lang="sv-SE" b="0" dirty="0"/>
              <a:t> </a:t>
            </a:r>
            <a:r>
              <a:rPr lang="sv-SE" b="0" dirty="0" err="1"/>
              <a:t>are</a:t>
            </a:r>
            <a:r>
              <a:rPr lang="sv-SE" b="0" dirty="0"/>
              <a:t> </a:t>
            </a:r>
            <a:r>
              <a:rPr lang="sv-SE" b="0" dirty="0" err="1"/>
              <a:t>heading</a:t>
            </a:r>
            <a:r>
              <a:rPr lang="sv-SE" b="0" dirty="0"/>
              <a:t>. </a:t>
            </a:r>
            <a:r>
              <a:rPr lang="sv-SE" b="0" dirty="0" err="1"/>
              <a:t>Often</a:t>
            </a:r>
            <a:r>
              <a:rPr lang="sv-SE" b="0" dirty="0"/>
              <a:t>, and </a:t>
            </a:r>
            <a:r>
              <a:rPr lang="sv-SE" b="0" dirty="0" err="1"/>
              <a:t>especially</a:t>
            </a:r>
            <a:r>
              <a:rPr lang="sv-SE" b="0" dirty="0"/>
              <a:t> in </a:t>
            </a:r>
            <a:r>
              <a:rPr lang="sv-SE" b="0" dirty="0" err="1"/>
              <a:t>European</a:t>
            </a:r>
            <a:r>
              <a:rPr lang="sv-SE" b="0" dirty="0"/>
              <a:t> or </a:t>
            </a:r>
            <a:r>
              <a:rPr lang="sv-SE" b="0" dirty="0" err="1"/>
              <a:t>American</a:t>
            </a:r>
            <a:r>
              <a:rPr lang="sv-SE" b="0" dirty="0"/>
              <a:t> </a:t>
            </a:r>
            <a:r>
              <a:rPr lang="sv-SE" b="0" dirty="0" err="1"/>
              <a:t>contexts</a:t>
            </a:r>
            <a:r>
              <a:rPr lang="sv-SE" b="0" dirty="0"/>
              <a:t>, migration </a:t>
            </a:r>
            <a:r>
              <a:rPr lang="sv-SE" b="0" dirty="0" err="1"/>
              <a:t>flows</a:t>
            </a:r>
            <a:r>
              <a:rPr lang="sv-SE" b="0" dirty="0"/>
              <a:t> </a:t>
            </a:r>
            <a:r>
              <a:rPr lang="sv-SE" b="0" dirty="0" err="1"/>
              <a:t>are</a:t>
            </a:r>
            <a:r>
              <a:rPr lang="sv-SE" b="0" dirty="0"/>
              <a:t> </a:t>
            </a:r>
            <a:r>
              <a:rPr lang="sv-SE" b="0" dirty="0" err="1"/>
              <a:t>portrayed</a:t>
            </a:r>
            <a:r>
              <a:rPr lang="sv-SE" b="0" dirty="0"/>
              <a:t> as a ”</a:t>
            </a:r>
            <a:r>
              <a:rPr lang="sv-SE" b="0" dirty="0" err="1"/>
              <a:t>tidal</a:t>
            </a:r>
            <a:r>
              <a:rPr lang="sv-SE" b="0" dirty="0"/>
              <a:t> </a:t>
            </a:r>
            <a:r>
              <a:rPr lang="sv-SE" b="0" dirty="0" err="1"/>
              <a:t>wave</a:t>
            </a:r>
            <a:r>
              <a:rPr lang="sv-SE" b="0" dirty="0"/>
              <a:t>” </a:t>
            </a:r>
            <a:r>
              <a:rPr lang="sv-SE" b="0" dirty="0" err="1"/>
              <a:t>of</a:t>
            </a:r>
            <a:r>
              <a:rPr lang="sv-SE" b="0" dirty="0"/>
              <a:t> </a:t>
            </a:r>
            <a:r>
              <a:rPr lang="sv-SE" b="0" dirty="0" err="1"/>
              <a:t>people</a:t>
            </a:r>
            <a:r>
              <a:rPr lang="sv-SE" b="0" dirty="0"/>
              <a:t> </a:t>
            </a:r>
            <a:r>
              <a:rPr lang="sv-SE" b="0" dirty="0" err="1"/>
              <a:t>moving</a:t>
            </a:r>
            <a:r>
              <a:rPr lang="sv-SE" b="0" dirty="0"/>
              <a:t> from the global </a:t>
            </a:r>
            <a:r>
              <a:rPr lang="sv-SE" b="0" dirty="0" err="1"/>
              <a:t>south</a:t>
            </a:r>
            <a:r>
              <a:rPr lang="sv-SE" b="0" dirty="0"/>
              <a:t> to western or </a:t>
            </a:r>
            <a:r>
              <a:rPr lang="sv-SE" b="0" dirty="0" err="1"/>
              <a:t>more</a:t>
            </a:r>
            <a:r>
              <a:rPr lang="sv-SE" b="0" dirty="0"/>
              <a:t> </a:t>
            </a:r>
            <a:r>
              <a:rPr lang="sv-SE" b="0" dirty="0" err="1"/>
              <a:t>developed</a:t>
            </a:r>
            <a:r>
              <a:rPr lang="sv-SE" b="0" dirty="0"/>
              <a:t> </a:t>
            </a:r>
            <a:r>
              <a:rPr lang="sv-SE" b="0" dirty="0" err="1"/>
              <a:t>countries</a:t>
            </a:r>
            <a:r>
              <a:rPr lang="sv-SE" b="0" dirty="0"/>
              <a:t>. </a:t>
            </a:r>
            <a:r>
              <a:rPr lang="sv-SE" b="0" dirty="0" err="1"/>
              <a:t>Truth</a:t>
            </a:r>
            <a:r>
              <a:rPr lang="sv-SE" b="0" dirty="0"/>
              <a:t> is, </a:t>
            </a:r>
            <a:r>
              <a:rPr lang="sv-SE" b="0" dirty="0" err="1"/>
              <a:t>however</a:t>
            </a:r>
            <a:r>
              <a:rPr lang="sv-SE" b="0" dirty="0"/>
              <a:t>, </a:t>
            </a:r>
            <a:r>
              <a:rPr lang="sv-SE" b="0" dirty="0" err="1"/>
              <a:t>that</a:t>
            </a:r>
            <a:r>
              <a:rPr lang="sv-SE" b="0" dirty="0"/>
              <a:t> </a:t>
            </a:r>
            <a:r>
              <a:rPr lang="sv-SE" b="0" dirty="0" err="1"/>
              <a:t>most</a:t>
            </a:r>
            <a:r>
              <a:rPr lang="sv-SE" b="0" dirty="0"/>
              <a:t> migration </a:t>
            </a:r>
            <a:r>
              <a:rPr lang="sv-SE" b="0" dirty="0" err="1"/>
              <a:t>movement</a:t>
            </a:r>
            <a:r>
              <a:rPr lang="sv-SE" b="0" dirty="0"/>
              <a:t> </a:t>
            </a:r>
            <a:r>
              <a:rPr lang="sv-SE" b="0" dirty="0" err="1"/>
              <a:t>occurs</a:t>
            </a:r>
            <a:r>
              <a:rPr lang="sv-SE" b="0" dirty="0"/>
              <a:t> </a:t>
            </a:r>
            <a:r>
              <a:rPr lang="sv-SE" b="0" dirty="0" err="1"/>
              <a:t>within</a:t>
            </a:r>
            <a:r>
              <a:rPr lang="sv-SE" b="0" dirty="0"/>
              <a:t> regions or </a:t>
            </a:r>
            <a:r>
              <a:rPr lang="sv-SE" b="0" dirty="0" err="1"/>
              <a:t>within</a:t>
            </a:r>
            <a:r>
              <a:rPr lang="sv-SE" b="0" dirty="0"/>
              <a:t> </a:t>
            </a:r>
            <a:r>
              <a:rPr lang="sv-SE" b="0" dirty="0" err="1"/>
              <a:t>continents</a:t>
            </a:r>
            <a:r>
              <a:rPr lang="sv-SE" b="0" dirty="0"/>
              <a:t>, and </a:t>
            </a:r>
            <a:r>
              <a:rPr lang="sv-SE" b="0" dirty="0" err="1"/>
              <a:t>much</a:t>
            </a:r>
            <a:r>
              <a:rPr lang="sv-SE" b="0" dirty="0"/>
              <a:t> </a:t>
            </a:r>
            <a:r>
              <a:rPr lang="sv-SE" b="0" dirty="0" err="1"/>
              <a:t>of</a:t>
            </a:r>
            <a:r>
              <a:rPr lang="sv-SE" b="0" dirty="0"/>
              <a:t> it </a:t>
            </a:r>
            <a:r>
              <a:rPr lang="sv-SE" b="0" dirty="0" err="1"/>
              <a:t>also</a:t>
            </a:r>
            <a:r>
              <a:rPr lang="sv-SE" b="0" dirty="0"/>
              <a:t> </a:t>
            </a:r>
            <a:r>
              <a:rPr lang="sv-SE" b="0" dirty="0" err="1"/>
              <a:t>occurs</a:t>
            </a:r>
            <a:r>
              <a:rPr lang="sv-SE" b="0" dirty="0"/>
              <a:t> </a:t>
            </a:r>
            <a:r>
              <a:rPr lang="sv-SE" b="0" dirty="0" err="1"/>
              <a:t>within</a:t>
            </a:r>
            <a:r>
              <a:rPr lang="sv-SE" b="0" dirty="0"/>
              <a:t> the global </a:t>
            </a:r>
            <a:r>
              <a:rPr lang="sv-SE" b="0" dirty="0" err="1"/>
              <a:t>south</a:t>
            </a:r>
            <a:r>
              <a:rPr lang="sv-SE" b="0" dirty="0"/>
              <a:t>. For </a:t>
            </a:r>
            <a:r>
              <a:rPr lang="sv-SE" b="0" dirty="0" err="1"/>
              <a:t>instance</a:t>
            </a:r>
            <a:r>
              <a:rPr lang="sv-SE" b="0" dirty="0"/>
              <a:t>, </a:t>
            </a:r>
            <a:r>
              <a:rPr lang="sv-SE" b="0" dirty="0" err="1"/>
              <a:t>many</a:t>
            </a:r>
            <a:r>
              <a:rPr lang="sv-SE" b="0" dirty="0"/>
              <a:t> </a:t>
            </a:r>
            <a:r>
              <a:rPr lang="sv-SE" b="0" dirty="0" err="1"/>
              <a:t>African</a:t>
            </a:r>
            <a:r>
              <a:rPr lang="sv-SE" b="0" dirty="0"/>
              <a:t> migrants </a:t>
            </a:r>
            <a:r>
              <a:rPr lang="sv-SE" b="0" dirty="0" err="1"/>
              <a:t>move</a:t>
            </a:r>
            <a:r>
              <a:rPr lang="sv-SE" b="0" dirty="0"/>
              <a:t> </a:t>
            </a:r>
            <a:r>
              <a:rPr lang="sv-SE" b="0" dirty="0" err="1"/>
              <a:t>within</a:t>
            </a:r>
            <a:r>
              <a:rPr lang="sv-SE" b="0" dirty="0"/>
              <a:t> </a:t>
            </a:r>
            <a:r>
              <a:rPr lang="sv-SE" b="0" dirty="0" err="1"/>
              <a:t>Africa</a:t>
            </a:r>
            <a:r>
              <a:rPr lang="sv-SE" b="0" dirty="0"/>
              <a:t> (</a:t>
            </a:r>
            <a:r>
              <a:rPr lang="sv-SE" b="0" dirty="0" err="1"/>
              <a:t>e.g</a:t>
            </a:r>
            <a:r>
              <a:rPr lang="sv-SE" b="0" dirty="0"/>
              <a:t>. from </a:t>
            </a:r>
            <a:r>
              <a:rPr lang="sv-SE" b="0" dirty="0" err="1"/>
              <a:t>sub-Saharan</a:t>
            </a:r>
            <a:r>
              <a:rPr lang="sv-SE" b="0" dirty="0"/>
              <a:t> </a:t>
            </a:r>
            <a:r>
              <a:rPr lang="sv-SE" b="0" dirty="0" err="1"/>
              <a:t>Africa</a:t>
            </a:r>
            <a:r>
              <a:rPr lang="sv-SE" b="0" dirty="0"/>
              <a:t> to </a:t>
            </a:r>
            <a:r>
              <a:rPr lang="sv-SE" b="0" dirty="0" err="1"/>
              <a:t>north</a:t>
            </a:r>
            <a:r>
              <a:rPr lang="sv-SE" b="0" dirty="0"/>
              <a:t> </a:t>
            </a:r>
            <a:r>
              <a:rPr lang="sv-SE" b="0" dirty="0" err="1"/>
              <a:t>Africa</a:t>
            </a:r>
            <a:r>
              <a:rPr lang="sv-SE" b="0" dirty="0"/>
              <a:t>), or </a:t>
            </a:r>
            <a:r>
              <a:rPr lang="sv-SE" b="0" dirty="0" err="1"/>
              <a:t>migrate</a:t>
            </a:r>
            <a:r>
              <a:rPr lang="sv-SE" b="0" dirty="0"/>
              <a:t> to China or South </a:t>
            </a:r>
            <a:r>
              <a:rPr lang="sv-SE" b="0" dirty="0" err="1"/>
              <a:t>East</a:t>
            </a:r>
            <a:r>
              <a:rPr lang="sv-SE" b="0" dirty="0"/>
              <a:t> </a:t>
            </a:r>
            <a:r>
              <a:rPr lang="sv-SE" b="0" dirty="0" err="1"/>
              <a:t>Asia</a:t>
            </a:r>
            <a:r>
              <a:rPr lang="sv-SE" b="0" dirty="0"/>
              <a:t> in </a:t>
            </a:r>
            <a:r>
              <a:rPr lang="sv-SE" b="0" dirty="0" err="1"/>
              <a:t>search</a:t>
            </a:r>
            <a:r>
              <a:rPr lang="sv-SE" b="0" dirty="0"/>
              <a:t> for </a:t>
            </a:r>
            <a:r>
              <a:rPr lang="sv-SE" b="0" dirty="0" err="1"/>
              <a:t>work</a:t>
            </a:r>
            <a:r>
              <a:rPr lang="sv-SE" b="0" dirty="0"/>
              <a:t> </a:t>
            </a:r>
            <a:r>
              <a:rPr lang="sv-SE" b="0" dirty="0" err="1"/>
              <a:t>opportunities</a:t>
            </a:r>
            <a:r>
              <a:rPr lang="sv-SE" b="0" dirty="0"/>
              <a:t>. It is </a:t>
            </a:r>
            <a:r>
              <a:rPr lang="sv-SE" b="0" dirty="0" err="1"/>
              <a:t>also</a:t>
            </a:r>
            <a:r>
              <a:rPr lang="sv-SE" b="0" dirty="0"/>
              <a:t> not the </a:t>
            </a:r>
            <a:r>
              <a:rPr lang="sv-SE" b="0" dirty="0" err="1"/>
              <a:t>case</a:t>
            </a:r>
            <a:r>
              <a:rPr lang="sv-SE" b="0" dirty="0"/>
              <a:t> </a:t>
            </a:r>
            <a:r>
              <a:rPr lang="sv-SE" b="0" dirty="0" err="1"/>
              <a:t>that</a:t>
            </a:r>
            <a:r>
              <a:rPr lang="sv-SE" b="0" dirty="0"/>
              <a:t> migration </a:t>
            </a:r>
            <a:r>
              <a:rPr lang="sv-SE" b="0" dirty="0" err="1"/>
              <a:t>flows</a:t>
            </a:r>
            <a:r>
              <a:rPr lang="sv-SE" b="0" dirty="0"/>
              <a:t> </a:t>
            </a:r>
            <a:r>
              <a:rPr lang="sv-SE" b="0" dirty="0" err="1"/>
              <a:t>have</a:t>
            </a:r>
            <a:r>
              <a:rPr lang="sv-SE" b="0" dirty="0"/>
              <a:t> </a:t>
            </a:r>
            <a:r>
              <a:rPr lang="sv-SE" b="0" dirty="0" err="1"/>
              <a:t>reached</a:t>
            </a:r>
            <a:r>
              <a:rPr lang="sv-SE" b="0" dirty="0"/>
              <a:t> </a:t>
            </a:r>
            <a:r>
              <a:rPr lang="sv-SE" b="0" dirty="0" err="1"/>
              <a:t>unprecedented</a:t>
            </a:r>
            <a:r>
              <a:rPr lang="sv-SE" b="0" dirty="0"/>
              <a:t> </a:t>
            </a:r>
            <a:r>
              <a:rPr lang="sv-SE" b="0" dirty="0" err="1"/>
              <a:t>levels</a:t>
            </a:r>
            <a:r>
              <a:rPr lang="sv-SE" b="0" dirty="0"/>
              <a:t>, or </a:t>
            </a:r>
            <a:r>
              <a:rPr lang="sv-SE" b="0" dirty="0" err="1"/>
              <a:t>that</a:t>
            </a:r>
            <a:r>
              <a:rPr lang="sv-SE" b="0" dirty="0"/>
              <a:t> </a:t>
            </a:r>
            <a:r>
              <a:rPr lang="sv-SE" b="0" dirty="0" err="1"/>
              <a:t>more</a:t>
            </a:r>
            <a:r>
              <a:rPr lang="sv-SE" b="0" dirty="0"/>
              <a:t> </a:t>
            </a:r>
            <a:r>
              <a:rPr lang="sv-SE" b="0" dirty="0" err="1"/>
              <a:t>people</a:t>
            </a:r>
            <a:r>
              <a:rPr lang="sv-SE" b="0" dirty="0"/>
              <a:t> </a:t>
            </a:r>
            <a:r>
              <a:rPr lang="sv-SE" b="0" dirty="0" err="1"/>
              <a:t>than</a:t>
            </a:r>
            <a:r>
              <a:rPr lang="sv-SE" b="0" dirty="0"/>
              <a:t> </a:t>
            </a:r>
            <a:r>
              <a:rPr lang="sv-SE" b="0" dirty="0" err="1"/>
              <a:t>ever</a:t>
            </a:r>
            <a:r>
              <a:rPr lang="sv-SE" b="0" dirty="0"/>
              <a:t> </a:t>
            </a:r>
            <a:r>
              <a:rPr lang="sv-SE" b="0" dirty="0" err="1"/>
              <a:t>are</a:t>
            </a:r>
            <a:r>
              <a:rPr lang="sv-SE" b="0" dirty="0"/>
              <a:t> </a:t>
            </a:r>
            <a:r>
              <a:rPr lang="sv-SE" b="0" dirty="0" err="1"/>
              <a:t>fleeing</a:t>
            </a:r>
            <a:r>
              <a:rPr lang="sv-SE" b="0" dirty="0"/>
              <a:t> </a:t>
            </a:r>
            <a:r>
              <a:rPr lang="sv-SE" b="0" dirty="0" err="1"/>
              <a:t>their</a:t>
            </a:r>
            <a:r>
              <a:rPr lang="sv-SE" b="0" dirty="0"/>
              <a:t> </a:t>
            </a:r>
            <a:r>
              <a:rPr lang="sv-SE" b="0" dirty="0" err="1"/>
              <a:t>homes</a:t>
            </a:r>
            <a:r>
              <a:rPr lang="sv-SE" b="0" dirty="0"/>
              <a:t>. </a:t>
            </a:r>
            <a:r>
              <a:rPr lang="sv-SE" b="0" dirty="0" err="1"/>
              <a:t>While</a:t>
            </a:r>
            <a:r>
              <a:rPr lang="sv-SE" b="0" dirty="0"/>
              <a:t> the </a:t>
            </a:r>
            <a:r>
              <a:rPr lang="sv-SE" b="0" dirty="0" err="1"/>
              <a:t>actual</a:t>
            </a:r>
            <a:r>
              <a:rPr lang="sv-SE" b="0" dirty="0"/>
              <a:t> </a:t>
            </a:r>
            <a:r>
              <a:rPr lang="sv-SE" b="0" dirty="0" err="1"/>
              <a:t>number</a:t>
            </a:r>
            <a:r>
              <a:rPr lang="sv-SE" b="0" dirty="0"/>
              <a:t> </a:t>
            </a:r>
            <a:r>
              <a:rPr lang="sv-SE" b="0" dirty="0" err="1"/>
              <a:t>of</a:t>
            </a:r>
            <a:r>
              <a:rPr lang="sv-SE" b="0" dirty="0"/>
              <a:t> migrants has </a:t>
            </a:r>
            <a:r>
              <a:rPr lang="sv-SE" b="0" dirty="0" err="1"/>
              <a:t>increased</a:t>
            </a:r>
            <a:r>
              <a:rPr lang="sv-SE" b="0" dirty="0"/>
              <a:t>, the proportion </a:t>
            </a:r>
            <a:r>
              <a:rPr lang="sv-SE" b="0" dirty="0" err="1"/>
              <a:t>of</a:t>
            </a:r>
            <a:r>
              <a:rPr lang="sv-SE" b="0" dirty="0"/>
              <a:t> </a:t>
            </a:r>
            <a:r>
              <a:rPr lang="sv-SE" b="0" dirty="0" err="1"/>
              <a:t>people</a:t>
            </a:r>
            <a:r>
              <a:rPr lang="sv-SE" b="0" dirty="0"/>
              <a:t> on the </a:t>
            </a:r>
            <a:r>
              <a:rPr lang="sv-SE" b="0" dirty="0" err="1"/>
              <a:t>move</a:t>
            </a:r>
            <a:r>
              <a:rPr lang="sv-SE" b="0" dirty="0"/>
              <a:t> in relation to the rest </a:t>
            </a:r>
            <a:r>
              <a:rPr lang="sv-SE" b="0" dirty="0" err="1"/>
              <a:t>of</a:t>
            </a:r>
            <a:r>
              <a:rPr lang="sv-SE" b="0" dirty="0"/>
              <a:t> the population has </a:t>
            </a:r>
            <a:r>
              <a:rPr lang="sv-SE" b="0" dirty="0" err="1"/>
              <a:t>remained</a:t>
            </a:r>
            <a:r>
              <a:rPr lang="sv-SE" b="0" dirty="0"/>
              <a:t> </a:t>
            </a:r>
            <a:r>
              <a:rPr lang="sv-SE" b="0" dirty="0" err="1"/>
              <a:t>pretty</a:t>
            </a:r>
            <a:r>
              <a:rPr lang="sv-SE" b="0" dirty="0"/>
              <a:t> </a:t>
            </a:r>
            <a:r>
              <a:rPr lang="sv-SE" b="0" dirty="0" err="1"/>
              <a:t>stable</a:t>
            </a:r>
            <a:r>
              <a:rPr lang="sv-SE" b="0" dirty="0"/>
              <a:t> </a:t>
            </a:r>
            <a:r>
              <a:rPr lang="sv-SE" b="0" dirty="0" err="1"/>
              <a:t>during</a:t>
            </a:r>
            <a:r>
              <a:rPr lang="sv-SE" b="0" dirty="0"/>
              <a:t> the </a:t>
            </a:r>
            <a:r>
              <a:rPr lang="sv-SE" b="0" dirty="0" err="1"/>
              <a:t>past</a:t>
            </a:r>
            <a:r>
              <a:rPr lang="sv-SE" b="0" dirty="0"/>
              <a:t> </a:t>
            </a:r>
            <a:r>
              <a:rPr lang="sv-SE" b="0" dirty="0" err="1"/>
              <a:t>decades</a:t>
            </a:r>
            <a:r>
              <a:rPr lang="sv-SE" b="0" dirty="0"/>
              <a:t>. </a:t>
            </a:r>
          </a:p>
          <a:p>
            <a:pPr algn="just"/>
            <a:endParaRPr lang="sv-SE" b="0" dirty="0"/>
          </a:p>
          <a:p>
            <a:pPr algn="just"/>
            <a:r>
              <a:rPr lang="sv-SE" b="1" dirty="0" err="1"/>
              <a:t>More</a:t>
            </a:r>
            <a:r>
              <a:rPr lang="sv-SE" b="1" dirty="0"/>
              <a:t> </a:t>
            </a:r>
            <a:r>
              <a:rPr lang="sv-SE" b="1" dirty="0" err="1"/>
              <a:t>development</a:t>
            </a:r>
            <a:r>
              <a:rPr lang="sv-SE" b="1" dirty="0"/>
              <a:t>, </a:t>
            </a:r>
            <a:r>
              <a:rPr lang="sv-SE" b="1" dirty="0" err="1"/>
              <a:t>more</a:t>
            </a:r>
            <a:r>
              <a:rPr lang="sv-SE" b="1" dirty="0"/>
              <a:t> migration?</a:t>
            </a:r>
          </a:p>
          <a:p>
            <a:pPr algn="just"/>
            <a:r>
              <a:rPr lang="sv-SE" b="0" dirty="0" err="1"/>
              <a:t>There</a:t>
            </a:r>
            <a:r>
              <a:rPr lang="sv-SE" b="0" dirty="0"/>
              <a:t> is an </a:t>
            </a:r>
            <a:r>
              <a:rPr lang="sv-SE" b="0" dirty="0" err="1"/>
              <a:t>idea</a:t>
            </a:r>
            <a:r>
              <a:rPr lang="sv-SE" b="0" dirty="0"/>
              <a:t> </a:t>
            </a:r>
            <a:r>
              <a:rPr lang="sv-SE" b="0" dirty="0" err="1"/>
              <a:t>that</a:t>
            </a:r>
            <a:r>
              <a:rPr lang="sv-SE" b="0" dirty="0"/>
              <a:t> </a:t>
            </a:r>
            <a:r>
              <a:rPr lang="sv-SE" b="0" dirty="0" err="1"/>
              <a:t>increased</a:t>
            </a:r>
            <a:r>
              <a:rPr lang="sv-SE" b="0" dirty="0"/>
              <a:t> </a:t>
            </a:r>
            <a:r>
              <a:rPr lang="sv-SE" b="0" dirty="0" err="1"/>
              <a:t>development</a:t>
            </a:r>
            <a:r>
              <a:rPr lang="sv-SE" b="0" dirty="0"/>
              <a:t> </a:t>
            </a:r>
            <a:r>
              <a:rPr lang="sv-SE" b="0" dirty="0" err="1"/>
              <a:t>cooperation</a:t>
            </a:r>
            <a:r>
              <a:rPr lang="sv-SE" b="0" dirty="0"/>
              <a:t> and </a:t>
            </a:r>
            <a:r>
              <a:rPr lang="sv-SE" b="0" dirty="0" err="1"/>
              <a:t>aid</a:t>
            </a:r>
            <a:r>
              <a:rPr lang="sv-SE" b="0" dirty="0"/>
              <a:t> to </a:t>
            </a:r>
            <a:r>
              <a:rPr lang="sv-SE" b="0" dirty="0" err="1"/>
              <a:t>underdeveloped</a:t>
            </a:r>
            <a:r>
              <a:rPr lang="sv-SE" b="0" dirty="0"/>
              <a:t> or </a:t>
            </a:r>
            <a:r>
              <a:rPr lang="sv-SE" b="0" dirty="0" err="1"/>
              <a:t>low-income</a:t>
            </a:r>
            <a:r>
              <a:rPr lang="sv-SE" b="0" dirty="0"/>
              <a:t> </a:t>
            </a:r>
            <a:r>
              <a:rPr lang="sv-SE" b="0" dirty="0" err="1"/>
              <a:t>countries</a:t>
            </a:r>
            <a:r>
              <a:rPr lang="sv-SE" b="0" dirty="0"/>
              <a:t> </a:t>
            </a:r>
            <a:r>
              <a:rPr lang="sv-SE" b="0" dirty="0" err="1"/>
              <a:t>will</a:t>
            </a:r>
            <a:r>
              <a:rPr lang="sv-SE" b="0" dirty="0"/>
              <a:t> </a:t>
            </a:r>
            <a:r>
              <a:rPr lang="sv-SE" b="0" dirty="0" err="1"/>
              <a:t>help</a:t>
            </a:r>
            <a:r>
              <a:rPr lang="sv-SE" b="0" dirty="0"/>
              <a:t> </a:t>
            </a:r>
            <a:r>
              <a:rPr lang="sv-SE" b="0" dirty="0" err="1"/>
              <a:t>these</a:t>
            </a:r>
            <a:r>
              <a:rPr lang="sv-SE" b="0" dirty="0"/>
              <a:t> </a:t>
            </a:r>
            <a:r>
              <a:rPr lang="sv-SE" b="0" dirty="0" err="1"/>
              <a:t>countries</a:t>
            </a:r>
            <a:r>
              <a:rPr lang="sv-SE" b="0" dirty="0"/>
              <a:t> </a:t>
            </a:r>
            <a:r>
              <a:rPr lang="sv-SE" b="0" dirty="0" err="1"/>
              <a:t>develop</a:t>
            </a:r>
            <a:r>
              <a:rPr lang="sv-SE" b="0" dirty="0"/>
              <a:t>, </a:t>
            </a:r>
            <a:r>
              <a:rPr lang="sv-SE" b="0" dirty="0" err="1"/>
              <a:t>which</a:t>
            </a:r>
            <a:r>
              <a:rPr lang="sv-SE" b="0" dirty="0"/>
              <a:t> in </a:t>
            </a:r>
            <a:r>
              <a:rPr lang="sv-SE" b="0" dirty="0" err="1"/>
              <a:t>turn</a:t>
            </a:r>
            <a:r>
              <a:rPr lang="sv-SE" b="0" dirty="0"/>
              <a:t> </a:t>
            </a:r>
            <a:r>
              <a:rPr lang="sv-SE" b="0" dirty="0" err="1"/>
              <a:t>will</a:t>
            </a:r>
            <a:r>
              <a:rPr lang="sv-SE" b="0" dirty="0"/>
              <a:t> </a:t>
            </a:r>
            <a:r>
              <a:rPr lang="sv-SE" b="0" dirty="0" err="1"/>
              <a:t>reduce</a:t>
            </a:r>
            <a:r>
              <a:rPr lang="sv-SE" b="0" dirty="0"/>
              <a:t> the </a:t>
            </a:r>
            <a:r>
              <a:rPr lang="sv-SE" b="0" dirty="0" err="1"/>
              <a:t>number</a:t>
            </a:r>
            <a:r>
              <a:rPr lang="sv-SE" b="0" dirty="0"/>
              <a:t> </a:t>
            </a:r>
            <a:r>
              <a:rPr lang="sv-SE" b="0" dirty="0" err="1"/>
              <a:t>of</a:t>
            </a:r>
            <a:r>
              <a:rPr lang="sv-SE" b="0" dirty="0"/>
              <a:t> migrants </a:t>
            </a:r>
            <a:r>
              <a:rPr lang="sv-SE" b="0" dirty="0" err="1"/>
              <a:t>stemming</a:t>
            </a:r>
            <a:r>
              <a:rPr lang="sv-SE" b="0" dirty="0"/>
              <a:t> from </a:t>
            </a:r>
            <a:r>
              <a:rPr lang="sv-SE" b="0" dirty="0" err="1"/>
              <a:t>these</a:t>
            </a:r>
            <a:r>
              <a:rPr lang="sv-SE" b="0" dirty="0"/>
              <a:t> </a:t>
            </a:r>
            <a:r>
              <a:rPr lang="sv-SE" b="0" dirty="0" err="1"/>
              <a:t>countries</a:t>
            </a:r>
            <a:r>
              <a:rPr lang="sv-SE" b="0" dirty="0"/>
              <a:t>. </a:t>
            </a:r>
            <a:r>
              <a:rPr lang="sv-SE" dirty="0" err="1"/>
              <a:t>Rather</a:t>
            </a:r>
            <a:r>
              <a:rPr lang="sv-SE" dirty="0"/>
              <a:t>, research shows </a:t>
            </a:r>
            <a:r>
              <a:rPr lang="sv-SE" dirty="0" err="1"/>
              <a:t>that</a:t>
            </a:r>
            <a:r>
              <a:rPr lang="sv-SE" dirty="0"/>
              <a:t> </a:t>
            </a:r>
            <a:r>
              <a:rPr lang="sv-SE" dirty="0" err="1"/>
              <a:t>increased</a:t>
            </a:r>
            <a:r>
              <a:rPr lang="sv-SE" dirty="0"/>
              <a:t> socio-</a:t>
            </a:r>
            <a:r>
              <a:rPr lang="sv-SE" dirty="0" err="1"/>
              <a:t>economic</a:t>
            </a:r>
            <a:r>
              <a:rPr lang="sv-SE" dirty="0"/>
              <a:t> </a:t>
            </a:r>
            <a:r>
              <a:rPr lang="sv-SE" dirty="0" err="1"/>
              <a:t>development</a:t>
            </a:r>
            <a:r>
              <a:rPr lang="sv-SE" dirty="0"/>
              <a:t> is </a:t>
            </a:r>
            <a:r>
              <a:rPr lang="sv-SE" dirty="0" err="1"/>
              <a:t>likely</a:t>
            </a:r>
            <a:r>
              <a:rPr lang="sv-SE" dirty="0"/>
              <a:t> to </a:t>
            </a:r>
            <a:r>
              <a:rPr lang="sv-SE" dirty="0" err="1"/>
              <a:t>lead</a:t>
            </a:r>
            <a:r>
              <a:rPr lang="sv-SE" dirty="0"/>
              <a:t> to </a:t>
            </a:r>
            <a:r>
              <a:rPr lang="sv-SE" dirty="0" err="1"/>
              <a:t>more</a:t>
            </a:r>
            <a:r>
              <a:rPr lang="sv-SE" dirty="0"/>
              <a:t>, not less, migration.</a:t>
            </a:r>
            <a:r>
              <a:rPr lang="sv-SE" baseline="30000" dirty="0"/>
              <a:t>25</a:t>
            </a:r>
            <a:r>
              <a:rPr lang="sv-SE" dirty="0"/>
              <a:t> </a:t>
            </a:r>
            <a:r>
              <a:rPr lang="en-US" sz="1200" b="0" i="0" kern="1200" dirty="0">
                <a:solidFill>
                  <a:schemeClr val="tx1"/>
                </a:solidFill>
                <a:effectLst/>
                <a:latin typeface="+mn-lt"/>
                <a:ea typeface="+mn-ea"/>
                <a:cs typeface="+mn-cs"/>
              </a:rPr>
              <a:t>Historical and cross-country comparisons show that emigration initially increases when economic growth and rising income levels enable countries to emerge from the status of a low-income country. </a:t>
            </a:r>
            <a:r>
              <a:rPr lang="sv-SE" dirty="0" err="1">
                <a:sym typeface="Wingdings" panose="05000000000000000000" pitchFamily="2" charset="2"/>
              </a:rPr>
              <a:t>Only</a:t>
            </a:r>
            <a:r>
              <a:rPr lang="sv-SE" dirty="0">
                <a:sym typeface="Wingdings" panose="05000000000000000000" pitchFamily="2" charset="2"/>
              </a:rPr>
              <a:t> </a:t>
            </a:r>
            <a:r>
              <a:rPr lang="sv-SE" dirty="0" err="1">
                <a:sym typeface="Wingdings" panose="05000000000000000000" pitchFamily="2" charset="2"/>
              </a:rPr>
              <a:t>when</a:t>
            </a:r>
            <a:r>
              <a:rPr lang="sv-SE" dirty="0">
                <a:sym typeface="Wingdings" panose="05000000000000000000" pitchFamily="2" charset="2"/>
              </a:rPr>
              <a:t> the status </a:t>
            </a:r>
            <a:r>
              <a:rPr lang="sv-SE" dirty="0" err="1">
                <a:sym typeface="Wingdings" panose="05000000000000000000" pitchFamily="2" charset="2"/>
              </a:rPr>
              <a:t>of</a:t>
            </a:r>
            <a:r>
              <a:rPr lang="sv-SE" dirty="0">
                <a:sym typeface="Wingdings" panose="05000000000000000000" pitchFamily="2" charset="2"/>
              </a:rPr>
              <a:t> an </a:t>
            </a:r>
            <a:r>
              <a:rPr lang="sv-SE" dirty="0" err="1">
                <a:sym typeface="Wingdings" panose="05000000000000000000" pitchFamily="2" charset="2"/>
              </a:rPr>
              <a:t>upper</a:t>
            </a:r>
            <a:r>
              <a:rPr lang="sv-SE" dirty="0">
                <a:sym typeface="Wingdings" panose="05000000000000000000" pitchFamily="2" charset="2"/>
              </a:rPr>
              <a:t> </a:t>
            </a:r>
            <a:r>
              <a:rPr lang="sv-SE" dirty="0" err="1">
                <a:sym typeface="Wingdings" panose="05000000000000000000" pitchFamily="2" charset="2"/>
              </a:rPr>
              <a:t>middle-income</a:t>
            </a:r>
            <a:r>
              <a:rPr lang="sv-SE" dirty="0">
                <a:sym typeface="Wingdings" panose="05000000000000000000" pitchFamily="2" charset="2"/>
              </a:rPr>
              <a:t> country has </a:t>
            </a:r>
            <a:r>
              <a:rPr lang="sv-SE" dirty="0" err="1">
                <a:sym typeface="Wingdings" panose="05000000000000000000" pitchFamily="2" charset="2"/>
              </a:rPr>
              <a:t>been</a:t>
            </a:r>
            <a:r>
              <a:rPr lang="sv-SE" dirty="0">
                <a:sym typeface="Wingdings" panose="05000000000000000000" pitchFamily="2" charset="2"/>
              </a:rPr>
              <a:t> </a:t>
            </a:r>
            <a:r>
              <a:rPr lang="sv-SE" dirty="0" err="1">
                <a:sym typeface="Wingdings" panose="05000000000000000000" pitchFamily="2" charset="2"/>
              </a:rPr>
              <a:t>achieved</a:t>
            </a:r>
            <a:r>
              <a:rPr lang="sv-SE" dirty="0">
                <a:sym typeface="Wingdings" panose="05000000000000000000" pitchFamily="2" charset="2"/>
              </a:rPr>
              <a:t> </a:t>
            </a:r>
            <a:r>
              <a:rPr lang="sv-SE" dirty="0" err="1">
                <a:sym typeface="Wingdings" panose="05000000000000000000" pitchFamily="2" charset="2"/>
              </a:rPr>
              <a:t>can</a:t>
            </a:r>
            <a:r>
              <a:rPr lang="sv-SE" dirty="0">
                <a:sym typeface="Wingdings" panose="05000000000000000000" pitchFamily="2" charset="2"/>
              </a:rPr>
              <a:t> a </a:t>
            </a:r>
            <a:r>
              <a:rPr lang="sv-SE" dirty="0" err="1">
                <a:sym typeface="Wingdings" panose="05000000000000000000" pitchFamily="2" charset="2"/>
              </a:rPr>
              <a:t>decrease</a:t>
            </a:r>
            <a:r>
              <a:rPr lang="sv-SE" dirty="0">
                <a:sym typeface="Wingdings" panose="05000000000000000000" pitchFamily="2" charset="2"/>
              </a:rPr>
              <a:t> in international migration be </a:t>
            </a:r>
            <a:r>
              <a:rPr lang="sv-SE" dirty="0" err="1">
                <a:sym typeface="Wingdings" panose="05000000000000000000" pitchFamily="2" charset="2"/>
              </a:rPr>
              <a:t>achieved</a:t>
            </a:r>
            <a:r>
              <a:rPr lang="sv-SE" dirty="0">
                <a:sym typeface="Wingdings" panose="05000000000000000000" pitchFamily="2" charset="2"/>
              </a:rPr>
              <a:t>. </a:t>
            </a:r>
            <a:r>
              <a:rPr lang="sv-SE" dirty="0" err="1">
                <a:sym typeface="Wingdings" panose="05000000000000000000" pitchFamily="2" charset="2"/>
              </a:rPr>
              <a:t>Although</a:t>
            </a:r>
            <a:r>
              <a:rPr lang="sv-SE" dirty="0">
                <a:sym typeface="Wingdings" panose="05000000000000000000" pitchFamily="2" charset="2"/>
              </a:rPr>
              <a:t> an over-</a:t>
            </a:r>
            <a:r>
              <a:rPr lang="sv-SE" dirty="0" err="1">
                <a:sym typeface="Wingdings" panose="05000000000000000000" pitchFamily="2" charset="2"/>
              </a:rPr>
              <a:t>simplification</a:t>
            </a:r>
            <a:r>
              <a:rPr lang="sv-SE" dirty="0">
                <a:sym typeface="Wingdings" panose="05000000000000000000" pitchFamily="2" charset="2"/>
              </a:rPr>
              <a:t>, </a:t>
            </a:r>
            <a:r>
              <a:rPr lang="sv-SE" dirty="0" err="1">
                <a:sym typeface="Wingdings" panose="05000000000000000000" pitchFamily="2" charset="2"/>
              </a:rPr>
              <a:t>this</a:t>
            </a:r>
            <a:r>
              <a:rPr lang="sv-SE" dirty="0">
                <a:sym typeface="Wingdings" panose="05000000000000000000" pitchFamily="2" charset="2"/>
              </a:rPr>
              <a:t> </a:t>
            </a:r>
            <a:r>
              <a:rPr lang="sv-SE" dirty="0" err="1">
                <a:sym typeface="Wingdings" panose="05000000000000000000" pitchFamily="2" charset="2"/>
              </a:rPr>
              <a:t>phenomenon</a:t>
            </a:r>
            <a:r>
              <a:rPr lang="sv-SE" dirty="0">
                <a:sym typeface="Wingdings" panose="05000000000000000000" pitchFamily="2" charset="2"/>
              </a:rPr>
              <a:t> is </a:t>
            </a:r>
            <a:r>
              <a:rPr lang="sv-SE" dirty="0" err="1">
                <a:sym typeface="Wingdings" panose="05000000000000000000" pitchFamily="2" charset="2"/>
              </a:rPr>
              <a:t>known</a:t>
            </a:r>
            <a:r>
              <a:rPr lang="sv-SE" dirty="0">
                <a:sym typeface="Wingdings" panose="05000000000000000000" pitchFamily="2" charset="2"/>
              </a:rPr>
              <a:t> as the ”migration </a:t>
            </a:r>
            <a:r>
              <a:rPr lang="sv-SE" dirty="0" err="1">
                <a:sym typeface="Wingdings" panose="05000000000000000000" pitchFamily="2" charset="2"/>
              </a:rPr>
              <a:t>hump</a:t>
            </a:r>
            <a:r>
              <a:rPr lang="sv-SE" dirty="0">
                <a:sym typeface="Wingdings" panose="05000000000000000000" pitchFamily="2" charset="2"/>
              </a:rPr>
              <a:t>” </a:t>
            </a:r>
            <a:r>
              <a:rPr lang="sv-SE" dirty="0" err="1">
                <a:sym typeface="Wingdings" panose="05000000000000000000" pitchFamily="2" charset="2"/>
              </a:rPr>
              <a:t>within</a:t>
            </a:r>
            <a:r>
              <a:rPr lang="sv-SE" dirty="0">
                <a:sym typeface="Wingdings" panose="05000000000000000000" pitchFamily="2" charset="2"/>
              </a:rPr>
              <a:t> migration and </a:t>
            </a:r>
            <a:r>
              <a:rPr lang="sv-SE" dirty="0" err="1">
                <a:sym typeface="Wingdings" panose="05000000000000000000" pitchFamily="2" charset="2"/>
              </a:rPr>
              <a:t>development</a:t>
            </a:r>
            <a:r>
              <a:rPr lang="sv-SE" dirty="0">
                <a:sym typeface="Wingdings" panose="05000000000000000000" pitchFamily="2" charset="2"/>
              </a:rPr>
              <a:t> research.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37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Challenging</a:t>
            </a:r>
            <a:r>
              <a:rPr lang="sv-SE" b="1" dirty="0"/>
              <a:t> </a:t>
            </a:r>
            <a:r>
              <a:rPr lang="sv-SE" b="1" dirty="0" err="1"/>
              <a:t>preconceptions</a:t>
            </a:r>
            <a:r>
              <a:rPr lang="sv-SE" b="1" dirty="0"/>
              <a:t> </a:t>
            </a:r>
            <a:r>
              <a:rPr lang="sv-SE" b="1" dirty="0" err="1"/>
              <a:t>with</a:t>
            </a:r>
            <a:r>
              <a:rPr lang="sv-SE" b="1" dirty="0"/>
              <a:t> data </a:t>
            </a:r>
          </a:p>
          <a:p>
            <a:pPr algn="just"/>
            <a:r>
              <a:rPr lang="sv-SE" b="0" dirty="0"/>
              <a:t>The best </a:t>
            </a:r>
            <a:r>
              <a:rPr lang="sv-SE" b="0" dirty="0" err="1"/>
              <a:t>way</a:t>
            </a:r>
            <a:r>
              <a:rPr lang="sv-SE" b="0" dirty="0"/>
              <a:t> to </a:t>
            </a:r>
            <a:r>
              <a:rPr lang="sv-SE" b="0" dirty="0" err="1"/>
              <a:t>challenge</a:t>
            </a:r>
            <a:r>
              <a:rPr lang="sv-SE" b="0" dirty="0"/>
              <a:t> or </a:t>
            </a:r>
            <a:r>
              <a:rPr lang="sv-SE" b="0" dirty="0" err="1"/>
              <a:t>debunk</a:t>
            </a:r>
            <a:r>
              <a:rPr lang="sv-SE" b="0" dirty="0"/>
              <a:t> common </a:t>
            </a:r>
            <a:r>
              <a:rPr lang="sv-SE" b="0" dirty="0" err="1"/>
              <a:t>misconceptions</a:t>
            </a:r>
            <a:r>
              <a:rPr lang="sv-SE" b="0" dirty="0"/>
              <a:t> </a:t>
            </a:r>
            <a:r>
              <a:rPr lang="sv-SE" b="0" dirty="0" err="1"/>
              <a:t>about</a:t>
            </a:r>
            <a:r>
              <a:rPr lang="sv-SE" b="0" dirty="0"/>
              <a:t> migration is </a:t>
            </a:r>
            <a:r>
              <a:rPr lang="sv-SE" b="0" dirty="0" err="1"/>
              <a:t>with</a:t>
            </a:r>
            <a:r>
              <a:rPr lang="sv-SE" b="0" dirty="0"/>
              <a:t> proper data or </a:t>
            </a:r>
            <a:r>
              <a:rPr lang="sv-SE" b="0" dirty="0" err="1"/>
              <a:t>statistics</a:t>
            </a:r>
            <a:r>
              <a:rPr lang="sv-SE" b="0" dirty="0"/>
              <a:t>. Proper data is </a:t>
            </a:r>
            <a:r>
              <a:rPr lang="sv-SE" b="0" dirty="0" err="1"/>
              <a:t>also</a:t>
            </a:r>
            <a:r>
              <a:rPr lang="sv-SE" b="0" dirty="0"/>
              <a:t> </a:t>
            </a:r>
            <a:r>
              <a:rPr lang="sv-SE" b="0" dirty="0" err="1"/>
              <a:t>essential</a:t>
            </a:r>
            <a:r>
              <a:rPr lang="sv-SE" b="0" dirty="0"/>
              <a:t> to </a:t>
            </a:r>
            <a:r>
              <a:rPr lang="sv-SE" b="0" dirty="0" err="1"/>
              <a:t>ensure</a:t>
            </a:r>
            <a:r>
              <a:rPr lang="sv-SE" b="0" dirty="0"/>
              <a:t> </a:t>
            </a:r>
            <a:r>
              <a:rPr lang="sv-SE" b="0" dirty="0" err="1"/>
              <a:t>that</a:t>
            </a:r>
            <a:r>
              <a:rPr lang="sv-SE" b="0" dirty="0"/>
              <a:t> </a:t>
            </a:r>
            <a:r>
              <a:rPr lang="sv-SE" b="0" dirty="0" err="1"/>
              <a:t>responses</a:t>
            </a:r>
            <a:r>
              <a:rPr lang="sv-SE" b="0" dirty="0"/>
              <a:t> to migration </a:t>
            </a:r>
            <a:r>
              <a:rPr lang="sv-SE" b="0" dirty="0" err="1"/>
              <a:t>are</a:t>
            </a:r>
            <a:r>
              <a:rPr lang="sv-SE" b="0" dirty="0"/>
              <a:t> </a:t>
            </a:r>
            <a:r>
              <a:rPr lang="sv-SE" b="0" dirty="0" err="1"/>
              <a:t>based</a:t>
            </a:r>
            <a:r>
              <a:rPr lang="sv-SE" b="0" dirty="0"/>
              <a:t> on sound </a:t>
            </a:r>
            <a:r>
              <a:rPr lang="sv-SE" b="0" dirty="0" err="1"/>
              <a:t>facts</a:t>
            </a:r>
            <a:r>
              <a:rPr lang="sv-SE" b="0" dirty="0"/>
              <a:t> and </a:t>
            </a:r>
            <a:r>
              <a:rPr lang="sv-SE" b="0" dirty="0" err="1"/>
              <a:t>accurate</a:t>
            </a:r>
            <a:r>
              <a:rPr lang="sv-SE" b="0" dirty="0"/>
              <a:t> </a:t>
            </a:r>
            <a:r>
              <a:rPr lang="sv-SE" b="0" dirty="0" err="1"/>
              <a:t>analysis</a:t>
            </a:r>
            <a:r>
              <a:rPr lang="sv-SE" b="0" dirty="0"/>
              <a:t>, </a:t>
            </a:r>
            <a:r>
              <a:rPr lang="sv-SE" b="0" dirty="0" err="1"/>
              <a:t>instead</a:t>
            </a:r>
            <a:r>
              <a:rPr lang="sv-SE" b="0" dirty="0"/>
              <a:t> </a:t>
            </a:r>
            <a:r>
              <a:rPr lang="sv-SE" b="0" dirty="0" err="1"/>
              <a:t>of</a:t>
            </a:r>
            <a:r>
              <a:rPr lang="sv-SE" b="0" dirty="0"/>
              <a:t> </a:t>
            </a:r>
            <a:r>
              <a:rPr lang="sv-SE" b="0" dirty="0" err="1"/>
              <a:t>speculations</a:t>
            </a:r>
            <a:r>
              <a:rPr lang="sv-SE" b="0" dirty="0"/>
              <a:t> or media </a:t>
            </a:r>
            <a:r>
              <a:rPr lang="sv-SE" b="0" dirty="0" err="1"/>
              <a:t>misrepresentations</a:t>
            </a:r>
            <a:r>
              <a:rPr lang="sv-SE" b="0" dirty="0"/>
              <a:t>. </a:t>
            </a:r>
            <a:r>
              <a:rPr lang="sv-SE" b="0" dirty="0" err="1"/>
              <a:t>Luckily</a:t>
            </a:r>
            <a:r>
              <a:rPr lang="sv-SE" b="0" dirty="0"/>
              <a:t>, </a:t>
            </a:r>
            <a:r>
              <a:rPr lang="sv-SE" b="0" dirty="0" err="1"/>
              <a:t>much</a:t>
            </a:r>
            <a:r>
              <a:rPr lang="sv-SE" b="0" dirty="0"/>
              <a:t> data is </a:t>
            </a:r>
            <a:r>
              <a:rPr lang="sv-SE" b="0" dirty="0" err="1"/>
              <a:t>collected</a:t>
            </a:r>
            <a:r>
              <a:rPr lang="sv-SE" b="0" dirty="0"/>
              <a:t> on human </a:t>
            </a:r>
            <a:r>
              <a:rPr lang="sv-SE" b="0" dirty="0" err="1"/>
              <a:t>movement</a:t>
            </a:r>
            <a:r>
              <a:rPr lang="sv-SE" b="0" dirty="0"/>
              <a:t>, </a:t>
            </a:r>
            <a:r>
              <a:rPr lang="sv-SE" b="0" dirty="0" err="1"/>
              <a:t>although</a:t>
            </a:r>
            <a:r>
              <a:rPr lang="sv-SE" b="0" dirty="0"/>
              <a:t> </a:t>
            </a:r>
            <a:r>
              <a:rPr lang="sv-SE" b="0" dirty="0" err="1"/>
              <a:t>much</a:t>
            </a:r>
            <a:r>
              <a:rPr lang="sv-SE" b="0" dirty="0"/>
              <a:t> </a:t>
            </a:r>
            <a:r>
              <a:rPr lang="sv-SE" b="0" dirty="0" err="1"/>
              <a:t>movement</a:t>
            </a:r>
            <a:r>
              <a:rPr lang="sv-SE" b="0" dirty="0"/>
              <a:t> </a:t>
            </a:r>
            <a:r>
              <a:rPr lang="sv-SE" b="0" dirty="0" err="1"/>
              <a:t>obviously</a:t>
            </a:r>
            <a:r>
              <a:rPr lang="sv-SE" b="0" dirty="0"/>
              <a:t> </a:t>
            </a:r>
            <a:r>
              <a:rPr lang="sv-SE" b="0" dirty="0" err="1"/>
              <a:t>also</a:t>
            </a:r>
            <a:r>
              <a:rPr lang="sv-SE" b="0" dirty="0"/>
              <a:t> </a:t>
            </a:r>
            <a:r>
              <a:rPr lang="sv-SE" b="0" dirty="0" err="1"/>
              <a:t>remains</a:t>
            </a:r>
            <a:r>
              <a:rPr lang="sv-SE" b="0" dirty="0"/>
              <a:t> </a:t>
            </a:r>
            <a:r>
              <a:rPr lang="sv-SE" b="0" dirty="0" err="1"/>
              <a:t>undetected</a:t>
            </a:r>
            <a:r>
              <a:rPr lang="sv-SE" b="0" dirty="0"/>
              <a:t>. </a:t>
            </a:r>
          </a:p>
          <a:p>
            <a:pPr algn="just"/>
            <a:endParaRPr lang="sv-SE" b="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sv-SE" b="0" dirty="0"/>
              <a:t>The </a:t>
            </a:r>
            <a:r>
              <a:rPr lang="sv-SE" u="none" dirty="0">
                <a:hlinkClick r:id="rId3"/>
              </a:rPr>
              <a:t>Migration data portal</a:t>
            </a:r>
            <a:r>
              <a:rPr lang="sv-SE" u="none" baseline="30000" dirty="0"/>
              <a:t>24</a:t>
            </a:r>
            <a:r>
              <a:rPr lang="sv-SE" u="none" dirty="0"/>
              <a:t> – from </a:t>
            </a:r>
            <a:r>
              <a:rPr lang="sv-SE" u="none" dirty="0" err="1"/>
              <a:t>which</a:t>
            </a:r>
            <a:r>
              <a:rPr lang="sv-SE" u="none" dirty="0"/>
              <a:t> the </a:t>
            </a:r>
            <a:r>
              <a:rPr lang="sv-SE" u="none" dirty="0" err="1"/>
              <a:t>figures</a:t>
            </a:r>
            <a:r>
              <a:rPr lang="sv-SE" u="none" dirty="0"/>
              <a:t> in </a:t>
            </a:r>
            <a:r>
              <a:rPr lang="sv-SE" u="none" dirty="0" err="1"/>
              <a:t>this</a:t>
            </a:r>
            <a:r>
              <a:rPr lang="sv-SE" u="none" dirty="0"/>
              <a:t> </a:t>
            </a:r>
            <a:r>
              <a:rPr lang="sv-SE" u="none" dirty="0" err="1"/>
              <a:t>slide</a:t>
            </a:r>
            <a:r>
              <a:rPr lang="sv-SE" u="none" dirty="0"/>
              <a:t> </a:t>
            </a:r>
            <a:r>
              <a:rPr lang="sv-SE" u="none" dirty="0" err="1"/>
              <a:t>have</a:t>
            </a:r>
            <a:r>
              <a:rPr lang="sv-SE" u="none" dirty="0"/>
              <a:t> </a:t>
            </a:r>
            <a:r>
              <a:rPr lang="sv-SE" u="none" dirty="0" err="1"/>
              <a:t>been</a:t>
            </a:r>
            <a:r>
              <a:rPr lang="sv-SE" u="none" dirty="0"/>
              <a:t> </a:t>
            </a:r>
            <a:r>
              <a:rPr lang="sv-SE" u="none" dirty="0" err="1"/>
              <a:t>extracted</a:t>
            </a:r>
            <a:r>
              <a:rPr lang="sv-SE" u="none" dirty="0"/>
              <a:t> - </a:t>
            </a:r>
            <a:r>
              <a:rPr lang="sv-SE" dirty="0"/>
              <a:t>is a data portal </a:t>
            </a:r>
            <a:r>
              <a:rPr lang="sv-SE" dirty="0" err="1"/>
              <a:t>which</a:t>
            </a:r>
            <a:r>
              <a:rPr lang="sv-SE" dirty="0"/>
              <a:t> </a:t>
            </a:r>
            <a:r>
              <a:rPr lang="sv-SE" dirty="0" err="1"/>
              <a:t>aims</a:t>
            </a:r>
            <a:r>
              <a:rPr lang="sv-SE" dirty="0"/>
              <a:t> to </a:t>
            </a:r>
            <a:r>
              <a:rPr lang="sv-SE" dirty="0" err="1"/>
              <a:t>provide</a:t>
            </a:r>
            <a:r>
              <a:rPr lang="sv-SE" dirty="0"/>
              <a:t> access to </a:t>
            </a:r>
            <a:r>
              <a:rPr lang="sv-SE" dirty="0" err="1"/>
              <a:t>timely</a:t>
            </a:r>
            <a:r>
              <a:rPr lang="sv-SE" dirty="0"/>
              <a:t> and </a:t>
            </a:r>
            <a:r>
              <a:rPr lang="sv-SE" dirty="0" err="1"/>
              <a:t>comprehensive</a:t>
            </a:r>
            <a:r>
              <a:rPr lang="sv-SE" dirty="0"/>
              <a:t> migration </a:t>
            </a:r>
            <a:r>
              <a:rPr lang="sv-SE" dirty="0" err="1"/>
              <a:t>statistics</a:t>
            </a:r>
            <a:r>
              <a:rPr lang="sv-SE" dirty="0"/>
              <a:t> as </a:t>
            </a:r>
            <a:r>
              <a:rPr lang="sv-SE" dirty="0" err="1"/>
              <a:t>well</a:t>
            </a:r>
            <a:r>
              <a:rPr lang="sv-SE" dirty="0"/>
              <a:t> as </a:t>
            </a:r>
            <a:r>
              <a:rPr lang="sv-SE" dirty="0" err="1"/>
              <a:t>reliable</a:t>
            </a:r>
            <a:r>
              <a:rPr lang="sv-SE" dirty="0"/>
              <a:t> information </a:t>
            </a:r>
            <a:r>
              <a:rPr lang="sv-SE" dirty="0" err="1"/>
              <a:t>about</a:t>
            </a:r>
            <a:r>
              <a:rPr lang="sv-SE" dirty="0"/>
              <a:t> migration data </a:t>
            </a:r>
            <a:r>
              <a:rPr lang="sv-SE" dirty="0" err="1"/>
              <a:t>globally</a:t>
            </a:r>
            <a:r>
              <a:rPr lang="sv-SE" dirty="0"/>
              <a:t>, in order to </a:t>
            </a:r>
            <a:r>
              <a:rPr lang="sv-SE" dirty="0" err="1"/>
              <a:t>contribute</a:t>
            </a:r>
            <a:r>
              <a:rPr lang="sv-SE" dirty="0"/>
              <a:t> to a </a:t>
            </a:r>
            <a:r>
              <a:rPr lang="sv-SE" dirty="0" err="1"/>
              <a:t>more</a:t>
            </a:r>
            <a:r>
              <a:rPr lang="sv-SE" dirty="0"/>
              <a:t> </a:t>
            </a:r>
            <a:r>
              <a:rPr lang="sv-SE" dirty="0" err="1"/>
              <a:t>informed</a:t>
            </a:r>
            <a:r>
              <a:rPr lang="sv-SE" dirty="0"/>
              <a:t> public </a:t>
            </a:r>
            <a:r>
              <a:rPr lang="sv-SE" dirty="0" err="1"/>
              <a:t>debate</a:t>
            </a:r>
            <a:r>
              <a:rPr lang="sv-SE" dirty="0"/>
              <a:t>. It </a:t>
            </a:r>
            <a:r>
              <a:rPr lang="sv-SE" dirty="0" err="1"/>
              <a:t>was</a:t>
            </a:r>
            <a:r>
              <a:rPr lang="sv-SE" dirty="0"/>
              <a:t> </a:t>
            </a:r>
            <a:r>
              <a:rPr lang="sv-SE" dirty="0" err="1"/>
              <a:t>formally</a:t>
            </a:r>
            <a:r>
              <a:rPr lang="sv-SE" dirty="0"/>
              <a:t> </a:t>
            </a:r>
            <a:r>
              <a:rPr lang="sv-SE" dirty="0" err="1"/>
              <a:t>announced</a:t>
            </a:r>
            <a:r>
              <a:rPr lang="sv-SE" dirty="0"/>
              <a:t> in 2016 at the second Berlin </a:t>
            </a:r>
            <a:r>
              <a:rPr lang="sv-SE" dirty="0" err="1"/>
              <a:t>Roundtable</a:t>
            </a:r>
            <a:r>
              <a:rPr lang="sv-SE" dirty="0"/>
              <a:t> on </a:t>
            </a:r>
            <a:r>
              <a:rPr lang="sv-SE" dirty="0" err="1"/>
              <a:t>Refugees</a:t>
            </a:r>
            <a:r>
              <a:rPr lang="sv-SE" dirty="0"/>
              <a:t> and Migration, and is </a:t>
            </a:r>
            <a:r>
              <a:rPr lang="sv-SE" dirty="0" err="1"/>
              <a:t>now</a:t>
            </a:r>
            <a:r>
              <a:rPr lang="sv-SE" dirty="0"/>
              <a:t> </a:t>
            </a:r>
            <a:r>
              <a:rPr lang="sv-SE" dirty="0" err="1"/>
              <a:t>managed</a:t>
            </a:r>
            <a:r>
              <a:rPr lang="sv-SE" dirty="0"/>
              <a:t> and </a:t>
            </a:r>
            <a:r>
              <a:rPr lang="sv-SE" dirty="0" err="1"/>
              <a:t>developed</a:t>
            </a:r>
            <a:r>
              <a:rPr lang="sv-SE" dirty="0"/>
              <a:t> by the International </a:t>
            </a:r>
            <a:r>
              <a:rPr lang="sv-SE" dirty="0" err="1"/>
              <a:t>Organization</a:t>
            </a:r>
            <a:r>
              <a:rPr lang="sv-SE" dirty="0"/>
              <a:t> for </a:t>
            </a:r>
            <a:r>
              <a:rPr lang="sv-SE" dirty="0" err="1"/>
              <a:t>Migration’s</a:t>
            </a:r>
            <a:r>
              <a:rPr lang="sv-SE" dirty="0"/>
              <a:t> Migration Data </a:t>
            </a:r>
            <a:r>
              <a:rPr lang="sv-SE" dirty="0" err="1"/>
              <a:t>Analysis</a:t>
            </a:r>
            <a:r>
              <a:rPr lang="sv-SE" dirty="0"/>
              <a:t> Centre. </a:t>
            </a:r>
            <a:r>
              <a:rPr lang="sv-SE" dirty="0" err="1"/>
              <a:t>Here</a:t>
            </a:r>
            <a:r>
              <a:rPr lang="sv-SE" dirty="0"/>
              <a:t>, </a:t>
            </a:r>
            <a:r>
              <a:rPr lang="sv-SE" dirty="0" err="1"/>
              <a:t>you</a:t>
            </a:r>
            <a:r>
              <a:rPr lang="sv-SE" dirty="0"/>
              <a:t> </a:t>
            </a:r>
            <a:r>
              <a:rPr lang="sv-SE" dirty="0" err="1"/>
              <a:t>may</a:t>
            </a:r>
            <a:r>
              <a:rPr lang="sv-SE" dirty="0"/>
              <a:t> </a:t>
            </a:r>
            <a:r>
              <a:rPr lang="sv-SE" dirty="0" err="1"/>
              <a:t>explore</a:t>
            </a:r>
            <a:r>
              <a:rPr lang="sv-SE" dirty="0"/>
              <a:t> international and </a:t>
            </a:r>
            <a:r>
              <a:rPr lang="sv-SE" dirty="0" err="1"/>
              <a:t>comparable</a:t>
            </a:r>
            <a:r>
              <a:rPr lang="sv-SE" dirty="0"/>
              <a:t> migration data via </a:t>
            </a:r>
            <a:r>
              <a:rPr lang="sv-SE" dirty="0" err="1"/>
              <a:t>interactive</a:t>
            </a:r>
            <a:r>
              <a:rPr lang="sv-SE" dirty="0"/>
              <a:t> </a:t>
            </a:r>
            <a:r>
              <a:rPr lang="sv-SE" dirty="0" err="1"/>
              <a:t>maps</a:t>
            </a:r>
            <a:r>
              <a:rPr lang="sv-SE" dirty="0"/>
              <a:t>, </a:t>
            </a:r>
            <a:r>
              <a:rPr lang="sv-SE" dirty="0" err="1"/>
              <a:t>various</a:t>
            </a:r>
            <a:r>
              <a:rPr lang="sv-SE" dirty="0"/>
              <a:t> </a:t>
            </a:r>
            <a:r>
              <a:rPr lang="sv-SE" dirty="0" err="1"/>
              <a:t>thematics</a:t>
            </a:r>
            <a:r>
              <a:rPr lang="sv-SE" dirty="0"/>
              <a:t> on migration, as </a:t>
            </a:r>
            <a:r>
              <a:rPr lang="sv-SE" dirty="0" err="1"/>
              <a:t>well</a:t>
            </a:r>
            <a:r>
              <a:rPr lang="sv-SE" dirty="0"/>
              <a:t> as </a:t>
            </a:r>
            <a:r>
              <a:rPr lang="sv-SE" dirty="0" err="1"/>
              <a:t>various</a:t>
            </a:r>
            <a:r>
              <a:rPr lang="sv-SE" dirty="0"/>
              <a:t> migration data </a:t>
            </a:r>
            <a:r>
              <a:rPr lang="sv-SE" dirty="0" err="1"/>
              <a:t>tools</a:t>
            </a:r>
            <a:r>
              <a:rPr lang="sv-SE" dirty="0"/>
              <a:t>. </a:t>
            </a:r>
          </a:p>
          <a:p>
            <a:pPr algn="just"/>
            <a:endParaRPr lang="sv-SE" b="0" dirty="0"/>
          </a:p>
          <a:p>
            <a:pPr algn="just"/>
            <a:r>
              <a:rPr lang="sv-SE" b="0" dirty="0"/>
              <a:t>The </a:t>
            </a:r>
            <a:r>
              <a:rPr lang="sv-SE" b="0" dirty="0" err="1"/>
              <a:t>above</a:t>
            </a:r>
            <a:r>
              <a:rPr lang="sv-SE" b="0" dirty="0"/>
              <a:t> </a:t>
            </a:r>
            <a:r>
              <a:rPr lang="sv-SE" b="0" dirty="0" err="1"/>
              <a:t>visuals</a:t>
            </a:r>
            <a:r>
              <a:rPr lang="sv-SE" b="0" dirty="0"/>
              <a:t> </a:t>
            </a:r>
            <a:r>
              <a:rPr lang="sv-SE" b="0" dirty="0" err="1"/>
              <a:t>showcase</a:t>
            </a:r>
            <a:r>
              <a:rPr lang="sv-SE" b="0" dirty="0"/>
              <a:t> </a:t>
            </a:r>
            <a:r>
              <a:rPr lang="sv-SE" b="0" dirty="0" err="1"/>
              <a:t>some</a:t>
            </a:r>
            <a:r>
              <a:rPr lang="sv-SE" b="0" dirty="0"/>
              <a:t> </a:t>
            </a:r>
            <a:r>
              <a:rPr lang="sv-SE" b="0" dirty="0" err="1"/>
              <a:t>of</a:t>
            </a:r>
            <a:r>
              <a:rPr lang="sv-SE" b="0" dirty="0"/>
              <a:t> the data </a:t>
            </a:r>
            <a:r>
              <a:rPr lang="sv-SE" b="0" dirty="0" err="1"/>
              <a:t>that</a:t>
            </a:r>
            <a:r>
              <a:rPr lang="sv-SE" b="0" dirty="0"/>
              <a:t> </a:t>
            </a:r>
            <a:r>
              <a:rPr lang="sv-SE" b="0" dirty="0" err="1"/>
              <a:t>can</a:t>
            </a:r>
            <a:r>
              <a:rPr lang="sv-SE" b="0" dirty="0"/>
              <a:t> be </a:t>
            </a:r>
            <a:r>
              <a:rPr lang="sv-SE" b="0" dirty="0" err="1"/>
              <a:t>accessed</a:t>
            </a:r>
            <a:r>
              <a:rPr lang="sv-SE" b="0" dirty="0"/>
              <a:t> via the portal, and </a:t>
            </a:r>
            <a:r>
              <a:rPr lang="sv-SE" b="0" dirty="0" err="1"/>
              <a:t>which</a:t>
            </a:r>
            <a:r>
              <a:rPr lang="sv-SE" b="0" dirty="0"/>
              <a:t> at the same </a:t>
            </a:r>
            <a:r>
              <a:rPr lang="sv-SE" b="0" dirty="0" err="1"/>
              <a:t>time</a:t>
            </a:r>
            <a:r>
              <a:rPr lang="sv-SE" b="0" dirty="0"/>
              <a:t> </a:t>
            </a:r>
            <a:r>
              <a:rPr lang="sv-SE" b="0" dirty="0" err="1"/>
              <a:t>debunks</a:t>
            </a:r>
            <a:r>
              <a:rPr lang="sv-SE" b="0" dirty="0"/>
              <a:t> </a:t>
            </a:r>
            <a:r>
              <a:rPr lang="sv-SE" b="0" dirty="0" err="1"/>
              <a:t>some</a:t>
            </a:r>
            <a:r>
              <a:rPr lang="sv-SE" b="0" dirty="0"/>
              <a:t> </a:t>
            </a:r>
            <a:r>
              <a:rPr lang="sv-SE" b="0" dirty="0" err="1"/>
              <a:t>of</a:t>
            </a:r>
            <a:r>
              <a:rPr lang="sv-SE" b="0" dirty="0"/>
              <a:t> the </a:t>
            </a:r>
            <a:r>
              <a:rPr lang="sv-SE" b="0" dirty="0" err="1"/>
              <a:t>preconceptions</a:t>
            </a:r>
            <a:r>
              <a:rPr lang="sv-SE" b="0" dirty="0"/>
              <a:t> </a:t>
            </a:r>
            <a:r>
              <a:rPr lang="sv-SE" b="0" dirty="0" err="1"/>
              <a:t>that</a:t>
            </a:r>
            <a:r>
              <a:rPr lang="sv-SE" b="0" dirty="0"/>
              <a:t> </a:t>
            </a:r>
            <a:r>
              <a:rPr lang="sv-SE" b="0" dirty="0" err="1"/>
              <a:t>were</a:t>
            </a:r>
            <a:r>
              <a:rPr lang="sv-SE" b="0" dirty="0"/>
              <a:t> </a:t>
            </a:r>
            <a:r>
              <a:rPr lang="sv-SE" b="0" dirty="0" err="1"/>
              <a:t>presented</a:t>
            </a:r>
            <a:r>
              <a:rPr lang="sv-SE" b="0" dirty="0"/>
              <a:t> in the </a:t>
            </a:r>
            <a:r>
              <a:rPr lang="sv-SE" b="0" dirty="0" err="1"/>
              <a:t>previous</a:t>
            </a:r>
            <a:r>
              <a:rPr lang="sv-SE" b="0" dirty="0"/>
              <a:t> </a:t>
            </a:r>
            <a:r>
              <a:rPr lang="sv-SE" b="0" dirty="0" err="1"/>
              <a:t>slides</a:t>
            </a:r>
            <a:r>
              <a:rPr lang="sv-SE" b="0" dirty="0"/>
              <a:t>. </a:t>
            </a:r>
          </a:p>
        </p:txBody>
      </p:sp>
      <p:sp>
        <p:nvSpPr>
          <p:cNvPr id="4" name="Platshållare för bildnummer 3"/>
          <p:cNvSpPr>
            <a:spLocks noGrp="1"/>
          </p:cNvSpPr>
          <p:nvPr>
            <p:ph type="sldNum" sz="quarter" idx="5"/>
          </p:nvPr>
        </p:nvSpPr>
        <p:spPr/>
        <p:txBody>
          <a:bodyPr/>
          <a:lstStyle/>
          <a:p>
            <a:fld id="{021009FB-07CC-450D-9A25-E526D1458040}" type="slidenum">
              <a:rPr lang="sv-SE" smtClean="0"/>
              <a:t>14</a:t>
            </a:fld>
            <a:endParaRPr lang="sv-SE"/>
          </a:p>
        </p:txBody>
      </p:sp>
    </p:spTree>
    <p:extLst>
      <p:ext uri="{BB962C8B-B14F-4D97-AF65-F5344CB8AC3E}">
        <p14:creationId xmlns:p14="http://schemas.microsoft.com/office/powerpoint/2010/main" val="5397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1009FB-07CC-450D-9A25-E526D1458040}" type="slidenum">
              <a:rPr lang="sv-SE" smtClean="0"/>
              <a:t>15</a:t>
            </a:fld>
            <a:endParaRPr lang="sv-SE"/>
          </a:p>
        </p:txBody>
      </p:sp>
    </p:spTree>
    <p:extLst>
      <p:ext uri="{BB962C8B-B14F-4D97-AF65-F5344CB8AC3E}">
        <p14:creationId xmlns:p14="http://schemas.microsoft.com/office/powerpoint/2010/main" val="178033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21009FB-07CC-450D-9A25-E526D1458040}" type="slidenum">
              <a:rPr lang="sv-SE" smtClean="0"/>
              <a:t>16</a:t>
            </a:fld>
            <a:endParaRPr lang="sv-SE"/>
          </a:p>
        </p:txBody>
      </p:sp>
    </p:spTree>
    <p:extLst>
      <p:ext uri="{BB962C8B-B14F-4D97-AF65-F5344CB8AC3E}">
        <p14:creationId xmlns:p14="http://schemas.microsoft.com/office/powerpoint/2010/main" val="137659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21009FB-07CC-450D-9A25-E526D1458040}" type="slidenum">
              <a:rPr lang="sv-SE" smtClean="0"/>
              <a:t>18</a:t>
            </a:fld>
            <a:endParaRPr lang="sv-SE"/>
          </a:p>
        </p:txBody>
      </p:sp>
    </p:spTree>
    <p:extLst>
      <p:ext uri="{BB962C8B-B14F-4D97-AF65-F5344CB8AC3E}">
        <p14:creationId xmlns:p14="http://schemas.microsoft.com/office/powerpoint/2010/main" val="203882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21009FB-07CC-450D-9A25-E526D1458040}" type="slidenum">
              <a:rPr lang="sv-SE" smtClean="0"/>
              <a:t>22</a:t>
            </a:fld>
            <a:endParaRPr lang="sv-SE"/>
          </a:p>
        </p:txBody>
      </p:sp>
    </p:spTree>
    <p:extLst>
      <p:ext uri="{BB962C8B-B14F-4D97-AF65-F5344CB8AC3E}">
        <p14:creationId xmlns:p14="http://schemas.microsoft.com/office/powerpoint/2010/main" val="318822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1009FB-07CC-450D-9A25-E526D1458040}" type="slidenum">
              <a:rPr lang="sv-SE" smtClean="0"/>
              <a:t>23</a:t>
            </a:fld>
            <a:endParaRPr lang="sv-SE"/>
          </a:p>
        </p:txBody>
      </p:sp>
    </p:spTree>
    <p:extLst>
      <p:ext uri="{BB962C8B-B14F-4D97-AF65-F5344CB8AC3E}">
        <p14:creationId xmlns:p14="http://schemas.microsoft.com/office/powerpoint/2010/main" val="4153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sv-SE" sz="1200" b="1" dirty="0"/>
              <a:t>Course </a:t>
            </a:r>
            <a:r>
              <a:rPr lang="sv-SE" sz="1200" b="1" dirty="0" err="1"/>
              <a:t>rationale</a:t>
            </a:r>
            <a:endParaRPr lang="sv-SE" sz="1200" b="1" dirty="0"/>
          </a:p>
          <a:p>
            <a:pPr algn="just"/>
            <a:r>
              <a:rPr lang="en-US" sz="1200" b="0" i="0" kern="1200" dirty="0">
                <a:solidFill>
                  <a:schemeClr val="tx1"/>
                </a:solidFill>
                <a:effectLst/>
                <a:latin typeface="+mn-lt"/>
                <a:ea typeface="+mn-ea"/>
                <a:cs typeface="+mn-cs"/>
              </a:rPr>
              <a:t>This is the first of four modules which together aim to provide you with a basic understanding of the contexts and dynamics of human movement, and more specifically of mass displacement. Together, they provide a foundation for subsequent courses which are more focused on the effects of mass displacement on the built environment, and on how to successfully work with rebuilding societies which have been subjected to mass displacements. </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Some key features are common to all four modules. First of all, repetition is key, and modules have therefore been designed in a cyclical manner, often asking you to repeat and reflect around what you have learned in the previous module or section before building on that knowledge and moving on to the next section. Secondly, throughout the modules, there will be sets of questions for reflection. The purpose of these questions is either to ask you to reflect around the knowledge that has just been presented and apply that knowledge to real-world situations, or to pave the ground for new knowledge by asking you to reflect around a certain topic before introducing said topic in more detail. Thirdly, all modules finish off with a summarizing section, where you will be reminded of the content from the module and what you are supposed to have learned.</a:t>
            </a:r>
            <a:endParaRPr lang="sv-SE" sz="1200" b="0" dirty="0"/>
          </a:p>
          <a:p>
            <a:pPr algn="just"/>
            <a:endParaRPr lang="sv-SE" sz="1200" b="1" dirty="0"/>
          </a:p>
          <a:p>
            <a:pPr algn="just"/>
            <a:r>
              <a:rPr lang="sv-SE" sz="1200" b="1" dirty="0" err="1"/>
              <a:t>Module</a:t>
            </a:r>
            <a:r>
              <a:rPr lang="sv-SE" sz="1200" b="1" dirty="0"/>
              <a:t> </a:t>
            </a:r>
            <a:r>
              <a:rPr lang="sv-SE" sz="1200" b="1" dirty="0" err="1"/>
              <a:t>rationale</a:t>
            </a:r>
            <a:r>
              <a:rPr lang="sv-SE" sz="1200" b="1" dirty="0"/>
              <a:t>: An </a:t>
            </a:r>
            <a:r>
              <a:rPr lang="sv-SE" sz="1200" b="1" dirty="0" err="1"/>
              <a:t>introduction</a:t>
            </a:r>
            <a:r>
              <a:rPr lang="sv-SE" sz="1200" b="1" dirty="0"/>
              <a:t> to human </a:t>
            </a:r>
            <a:r>
              <a:rPr lang="sv-SE" sz="1200" b="1" dirty="0" err="1"/>
              <a:t>movement</a:t>
            </a:r>
            <a:r>
              <a:rPr lang="sv-SE" sz="1200" b="1" dirty="0"/>
              <a:t>  </a:t>
            </a:r>
          </a:p>
          <a:p>
            <a:pPr algn="just"/>
            <a:r>
              <a:rPr lang="en-US" sz="1200" b="0" dirty="0"/>
              <a:t>Studying mass displacement and fully grasping what is implicated by this concept first of all requires a broader understanding of the academic field within which this concept is situated. Normally, one does not talk about mass displacement in isolation, but this concept is part of a very wide variety of fields and sub-fields which look upon human movement and mobility from a variety of perspectives, such as for instance migration studies or refugee studies. Of course, much of what is researched in these fields is interlinked with what is researched in other fields, and it is hard to draw any clear-cut boundaries between them. </a:t>
            </a:r>
          </a:p>
          <a:p>
            <a:pPr algn="just"/>
            <a:endParaRPr lang="en-US" sz="1200" b="0" dirty="0"/>
          </a:p>
          <a:p>
            <a:pPr algn="just"/>
            <a:r>
              <a:rPr lang="en-US" sz="1200" b="0" dirty="0"/>
              <a:t>The first module in the Introduction to Mass Displacement course is therefore named An Introduction to Human Movement. It serves to provide you with a basic yet essential understanding of the key concepts, terminology and categorizations that are used by researchers, academics, politicians, the media and others when referring to human movement and people on the move. As such, it starts by introducing you to some of the terminology and categorizations that are used when speaking about human movement and people on the move, before discussing the many reasons, factors and conditions that lie behind people being on the move at all. Finally, some preconceived ideas about human movement will be brought to your attention and problematized. </a:t>
            </a:r>
          </a:p>
        </p:txBody>
      </p:sp>
      <p:sp>
        <p:nvSpPr>
          <p:cNvPr id="4" name="Platshållare för bildnummer 3"/>
          <p:cNvSpPr>
            <a:spLocks noGrp="1"/>
          </p:cNvSpPr>
          <p:nvPr>
            <p:ph type="sldNum" sz="quarter" idx="5"/>
          </p:nvPr>
        </p:nvSpPr>
        <p:spPr/>
        <p:txBody>
          <a:bodyPr/>
          <a:lstStyle/>
          <a:p>
            <a:fld id="{021009FB-07CC-450D-9A25-E526D1458040}" type="slidenum">
              <a:rPr lang="sv-SE" smtClean="0"/>
              <a:t>2</a:t>
            </a:fld>
            <a:endParaRPr lang="sv-SE"/>
          </a:p>
        </p:txBody>
      </p:sp>
    </p:spTree>
    <p:extLst>
      <p:ext uri="{BB962C8B-B14F-4D97-AF65-F5344CB8AC3E}">
        <p14:creationId xmlns:p14="http://schemas.microsoft.com/office/powerpoint/2010/main" val="139599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Key</a:t>
            </a:r>
            <a:r>
              <a:rPr lang="sv-SE" b="1" dirty="0"/>
              <a:t> </a:t>
            </a:r>
            <a:r>
              <a:rPr lang="sv-SE" b="1" dirty="0" err="1"/>
              <a:t>concepts</a:t>
            </a:r>
            <a:r>
              <a:rPr lang="sv-SE" b="1" dirty="0"/>
              <a:t>: </a:t>
            </a:r>
            <a:r>
              <a:rPr lang="sv-SE" b="1" dirty="0" err="1"/>
              <a:t>Mobility</a:t>
            </a:r>
            <a:r>
              <a:rPr lang="sv-SE" b="1" dirty="0"/>
              <a:t>, </a:t>
            </a:r>
            <a:r>
              <a:rPr lang="sv-SE" b="1" dirty="0" err="1"/>
              <a:t>movement</a:t>
            </a:r>
            <a:r>
              <a:rPr lang="sv-SE" b="1" dirty="0"/>
              <a:t> and migration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sv-SE" b="0" dirty="0" err="1"/>
              <a:t>Movement</a:t>
            </a:r>
            <a:r>
              <a:rPr lang="sv-SE" b="0" dirty="0"/>
              <a:t> and </a:t>
            </a:r>
            <a:r>
              <a:rPr lang="sv-SE" b="0" dirty="0" err="1"/>
              <a:t>mobility</a:t>
            </a:r>
            <a:r>
              <a:rPr lang="sv-SE" b="0" dirty="0"/>
              <a:t> </a:t>
            </a:r>
            <a:r>
              <a:rPr lang="sv-SE" b="0" dirty="0" err="1"/>
              <a:t>are</a:t>
            </a:r>
            <a:r>
              <a:rPr lang="sv-SE" b="0" dirty="0"/>
              <a:t> </a:t>
            </a:r>
            <a:r>
              <a:rPr lang="sv-SE" b="0" dirty="0" err="1"/>
              <a:t>two</a:t>
            </a:r>
            <a:r>
              <a:rPr lang="sv-SE" b="0" dirty="0"/>
              <a:t> terms </a:t>
            </a:r>
            <a:r>
              <a:rPr lang="sv-SE" b="0" dirty="0" err="1"/>
              <a:t>that</a:t>
            </a:r>
            <a:r>
              <a:rPr lang="sv-SE" b="0" dirty="0"/>
              <a:t> </a:t>
            </a:r>
            <a:r>
              <a:rPr lang="sv-SE" b="0" dirty="0" err="1"/>
              <a:t>are</a:t>
            </a:r>
            <a:r>
              <a:rPr lang="sv-SE" b="0" dirty="0"/>
              <a:t> </a:t>
            </a:r>
            <a:r>
              <a:rPr lang="sv-SE" b="0" dirty="0" err="1"/>
              <a:t>often</a:t>
            </a:r>
            <a:r>
              <a:rPr lang="sv-SE" b="0" dirty="0"/>
              <a:t> </a:t>
            </a:r>
            <a:r>
              <a:rPr lang="sv-SE" b="0" dirty="0" err="1"/>
              <a:t>used</a:t>
            </a:r>
            <a:r>
              <a:rPr lang="sv-SE" b="0" dirty="0"/>
              <a:t> </a:t>
            </a:r>
            <a:r>
              <a:rPr lang="sv-SE" b="0" dirty="0" err="1"/>
              <a:t>interchangeably</a:t>
            </a:r>
            <a:r>
              <a:rPr lang="sv-SE" b="0" dirty="0"/>
              <a:t>, </a:t>
            </a:r>
            <a:r>
              <a:rPr lang="sv-SE" b="0" dirty="0" err="1"/>
              <a:t>both</a:t>
            </a:r>
            <a:r>
              <a:rPr lang="sv-SE" b="0" dirty="0"/>
              <a:t> in common </a:t>
            </a:r>
            <a:r>
              <a:rPr lang="sv-SE" b="0" dirty="0" err="1"/>
              <a:t>speech</a:t>
            </a:r>
            <a:r>
              <a:rPr lang="sv-SE" b="0" dirty="0"/>
              <a:t> and in </a:t>
            </a:r>
            <a:r>
              <a:rPr lang="sv-SE" b="0" dirty="0" err="1"/>
              <a:t>more</a:t>
            </a:r>
            <a:r>
              <a:rPr lang="sv-SE" b="0" dirty="0"/>
              <a:t> </a:t>
            </a:r>
            <a:r>
              <a:rPr lang="sv-SE" b="0" dirty="0" err="1"/>
              <a:t>academic</a:t>
            </a:r>
            <a:r>
              <a:rPr lang="sv-SE" b="0" dirty="0"/>
              <a:t> </a:t>
            </a:r>
            <a:r>
              <a:rPr lang="sv-SE" b="0" dirty="0" err="1"/>
              <a:t>settings</a:t>
            </a:r>
            <a:r>
              <a:rPr lang="sv-SE" b="0" dirty="0"/>
              <a:t>, </a:t>
            </a:r>
            <a:r>
              <a:rPr lang="sv-SE" b="0" dirty="0" err="1"/>
              <a:t>such</a:t>
            </a:r>
            <a:r>
              <a:rPr lang="sv-SE" b="0" dirty="0"/>
              <a:t> as migration research. </a:t>
            </a:r>
            <a:r>
              <a:rPr lang="sv-SE" b="0" dirty="0" err="1"/>
              <a:t>There</a:t>
            </a:r>
            <a:r>
              <a:rPr lang="sv-SE" b="0" dirty="0"/>
              <a:t> </a:t>
            </a:r>
            <a:r>
              <a:rPr lang="sv-SE" b="0" dirty="0" err="1"/>
              <a:t>are</a:t>
            </a:r>
            <a:r>
              <a:rPr lang="sv-SE" b="0" dirty="0"/>
              <a:t> </a:t>
            </a:r>
            <a:r>
              <a:rPr lang="sv-SE" b="0" dirty="0" err="1"/>
              <a:t>however</a:t>
            </a:r>
            <a:r>
              <a:rPr lang="sv-SE" b="0" dirty="0"/>
              <a:t> </a:t>
            </a:r>
            <a:r>
              <a:rPr lang="sv-SE" b="0" dirty="0" err="1"/>
              <a:t>key</a:t>
            </a:r>
            <a:r>
              <a:rPr lang="sv-SE" b="0" dirty="0"/>
              <a:t> </a:t>
            </a:r>
            <a:r>
              <a:rPr lang="sv-SE" b="0" dirty="0" err="1"/>
              <a:t>differences</a:t>
            </a:r>
            <a:r>
              <a:rPr lang="sv-SE" b="0" dirty="0"/>
              <a:t> </a:t>
            </a:r>
            <a:r>
              <a:rPr lang="sv-SE" b="0" dirty="0" err="1"/>
              <a:t>between</a:t>
            </a:r>
            <a:r>
              <a:rPr lang="sv-SE" b="0" dirty="0"/>
              <a:t> </a:t>
            </a:r>
            <a:r>
              <a:rPr lang="sv-SE" b="0" dirty="0" err="1"/>
              <a:t>these</a:t>
            </a:r>
            <a:r>
              <a:rPr lang="sv-SE" b="0" dirty="0"/>
              <a:t> terms, as </a:t>
            </a:r>
            <a:r>
              <a:rPr lang="sv-SE" b="0" dirty="0" err="1"/>
              <a:t>shown</a:t>
            </a:r>
            <a:r>
              <a:rPr lang="sv-SE" b="0" dirty="0"/>
              <a:t> in </a:t>
            </a:r>
            <a:r>
              <a:rPr lang="sv-SE" b="0" dirty="0" err="1"/>
              <a:t>some</a:t>
            </a:r>
            <a:r>
              <a:rPr lang="sv-SE" b="0" dirty="0"/>
              <a:t> </a:t>
            </a:r>
            <a:r>
              <a:rPr lang="sv-SE" b="0" dirty="0" err="1"/>
              <a:t>of</a:t>
            </a:r>
            <a:r>
              <a:rPr lang="sv-SE" b="0" dirty="0"/>
              <a:t> the </a:t>
            </a:r>
            <a:r>
              <a:rPr lang="sv-SE" b="0" dirty="0" err="1"/>
              <a:t>basic</a:t>
            </a:r>
            <a:r>
              <a:rPr lang="sv-SE" b="0" dirty="0"/>
              <a:t> definitions </a:t>
            </a:r>
            <a:r>
              <a:rPr lang="sv-SE" b="0" dirty="0" err="1"/>
              <a:t>included</a:t>
            </a:r>
            <a:r>
              <a:rPr lang="sv-SE" b="0" dirty="0"/>
              <a:t> </a:t>
            </a:r>
            <a:r>
              <a:rPr lang="sv-SE" b="0" dirty="0" err="1"/>
              <a:t>above</a:t>
            </a:r>
            <a:r>
              <a:rPr lang="sv-SE" b="0" dirty="0"/>
              <a:t>. </a:t>
            </a:r>
            <a:r>
              <a:rPr lang="sv-SE" b="0" dirty="0" err="1"/>
              <a:t>While</a:t>
            </a:r>
            <a:r>
              <a:rPr lang="sv-SE" b="0" dirty="0"/>
              <a:t> </a:t>
            </a:r>
            <a:r>
              <a:rPr lang="sv-SE" b="0" i="1" dirty="0" err="1"/>
              <a:t>movement</a:t>
            </a:r>
            <a:r>
              <a:rPr lang="sv-SE" b="0" i="1" dirty="0"/>
              <a:t> </a:t>
            </a:r>
            <a:r>
              <a:rPr lang="sv-SE" b="0" i="0" dirty="0" err="1"/>
              <a:t>refers</a:t>
            </a:r>
            <a:r>
              <a:rPr lang="sv-SE" b="0" i="0" dirty="0"/>
              <a:t> to a </a:t>
            </a:r>
            <a:r>
              <a:rPr lang="sv-SE" b="0" i="0" dirty="0" err="1"/>
              <a:t>change</a:t>
            </a:r>
            <a:r>
              <a:rPr lang="sv-SE" b="0" i="0" dirty="0"/>
              <a:t> in position or the process </a:t>
            </a:r>
            <a:r>
              <a:rPr lang="sv-SE" b="0" i="0" dirty="0" err="1"/>
              <a:t>of</a:t>
            </a:r>
            <a:r>
              <a:rPr lang="sv-SE" b="0" i="0" dirty="0"/>
              <a:t> </a:t>
            </a:r>
            <a:r>
              <a:rPr lang="sv-SE" b="0" i="0" dirty="0" err="1"/>
              <a:t>moving</a:t>
            </a:r>
            <a:r>
              <a:rPr lang="sv-SE" b="0" i="0" dirty="0"/>
              <a:t>, i.e. an </a:t>
            </a:r>
            <a:r>
              <a:rPr lang="sv-SE" b="0" i="0" dirty="0" err="1"/>
              <a:t>object’s</a:t>
            </a:r>
            <a:r>
              <a:rPr lang="sv-SE" b="0" i="0" dirty="0"/>
              <a:t> </a:t>
            </a:r>
            <a:r>
              <a:rPr lang="sv-SE" b="0" i="0" dirty="0" err="1"/>
              <a:t>change</a:t>
            </a:r>
            <a:r>
              <a:rPr lang="sv-SE" b="0" i="0" dirty="0"/>
              <a:t> in position from </a:t>
            </a:r>
            <a:r>
              <a:rPr lang="sv-SE" b="0" i="0" dirty="0" err="1"/>
              <a:t>point</a:t>
            </a:r>
            <a:r>
              <a:rPr lang="sv-SE" b="0" i="0" dirty="0"/>
              <a:t> A to </a:t>
            </a:r>
            <a:r>
              <a:rPr lang="sv-SE" b="0" i="0" dirty="0" err="1"/>
              <a:t>point</a:t>
            </a:r>
            <a:r>
              <a:rPr lang="sv-SE" b="0" i="0" dirty="0"/>
              <a:t> B, inherent in the term </a:t>
            </a:r>
            <a:r>
              <a:rPr lang="sv-SE" b="0" i="1" dirty="0" err="1"/>
              <a:t>mobility</a:t>
            </a:r>
            <a:r>
              <a:rPr lang="sv-SE" b="0" i="1" dirty="0"/>
              <a:t> </a:t>
            </a:r>
            <a:r>
              <a:rPr lang="sv-SE" b="0" i="0" dirty="0"/>
              <a:t>is </a:t>
            </a:r>
            <a:r>
              <a:rPr lang="sv-SE" b="0" i="0" dirty="0" err="1"/>
              <a:t>also</a:t>
            </a:r>
            <a:r>
              <a:rPr lang="sv-SE" b="0" i="0" dirty="0"/>
              <a:t> the </a:t>
            </a:r>
            <a:r>
              <a:rPr lang="sv-SE" b="0" i="0" dirty="0" err="1"/>
              <a:t>quality</a:t>
            </a:r>
            <a:r>
              <a:rPr lang="sv-SE" b="0" i="0" dirty="0"/>
              <a:t> </a:t>
            </a:r>
            <a:r>
              <a:rPr lang="sv-SE" b="0" i="0" dirty="0" err="1"/>
              <a:t>of</a:t>
            </a:r>
            <a:r>
              <a:rPr lang="sv-SE" b="0" i="0" dirty="0"/>
              <a:t> </a:t>
            </a:r>
            <a:r>
              <a:rPr lang="sv-SE" b="0" i="0" dirty="0" err="1"/>
              <a:t>being</a:t>
            </a:r>
            <a:r>
              <a:rPr lang="sv-SE" b="0" i="0" dirty="0"/>
              <a:t> </a:t>
            </a:r>
            <a:r>
              <a:rPr lang="sv-SE" b="0" i="0" dirty="0" err="1"/>
              <a:t>movable</a:t>
            </a:r>
            <a:r>
              <a:rPr lang="sv-SE" b="0" i="0" dirty="0"/>
              <a:t>, or the </a:t>
            </a:r>
            <a:r>
              <a:rPr lang="sv-SE" b="0" i="0" dirty="0" err="1"/>
              <a:t>capacity</a:t>
            </a:r>
            <a:r>
              <a:rPr lang="sv-SE" b="0" i="0" dirty="0"/>
              <a:t> to </a:t>
            </a:r>
            <a:r>
              <a:rPr lang="sv-SE" b="0" i="0" dirty="0" err="1"/>
              <a:t>move</a:t>
            </a:r>
            <a:r>
              <a:rPr lang="sv-SE" b="0" i="0" dirty="0"/>
              <a:t>. </a:t>
            </a:r>
            <a:r>
              <a:rPr lang="sv-SE" b="0" i="0" dirty="0" err="1"/>
              <a:t>This</a:t>
            </a:r>
            <a:r>
              <a:rPr lang="sv-SE" b="0" i="0" dirty="0"/>
              <a:t> </a:t>
            </a:r>
            <a:r>
              <a:rPr lang="sv-SE" b="0" i="0" dirty="0" err="1"/>
              <a:t>distinction</a:t>
            </a:r>
            <a:r>
              <a:rPr lang="sv-SE" b="0" i="0" dirty="0"/>
              <a:t> is </a:t>
            </a:r>
            <a:r>
              <a:rPr lang="sv-SE" b="0" i="0" dirty="0" err="1"/>
              <a:t>brought</a:t>
            </a:r>
            <a:r>
              <a:rPr lang="sv-SE" b="0" i="0" dirty="0"/>
              <a:t> </a:t>
            </a:r>
            <a:r>
              <a:rPr lang="sv-SE" b="0" i="0" dirty="0" err="1"/>
              <a:t>up</a:t>
            </a:r>
            <a:r>
              <a:rPr lang="sv-SE" b="0" i="0" dirty="0"/>
              <a:t> as an </a:t>
            </a:r>
            <a:r>
              <a:rPr lang="sv-SE" b="0" i="0" dirty="0" err="1"/>
              <a:t>understanding</a:t>
            </a:r>
            <a:r>
              <a:rPr lang="sv-SE" b="0" i="0" dirty="0"/>
              <a:t> </a:t>
            </a:r>
            <a:r>
              <a:rPr lang="sv-SE" b="0" i="0" dirty="0" err="1"/>
              <a:t>of</a:t>
            </a:r>
            <a:r>
              <a:rPr lang="sv-SE" b="0" i="0" dirty="0"/>
              <a:t> </a:t>
            </a:r>
            <a:r>
              <a:rPr lang="sv-SE" b="0" i="0" dirty="0" err="1"/>
              <a:t>what</a:t>
            </a:r>
            <a:r>
              <a:rPr lang="sv-SE" b="0" i="0" dirty="0"/>
              <a:t> it </a:t>
            </a:r>
            <a:r>
              <a:rPr lang="sv-SE" b="0" i="0" dirty="0" err="1"/>
              <a:t>means</a:t>
            </a:r>
            <a:r>
              <a:rPr lang="sv-SE" b="0" i="0" dirty="0"/>
              <a:t> to be mobile, and </a:t>
            </a:r>
            <a:r>
              <a:rPr lang="sv-SE" b="0" i="0" dirty="0" err="1"/>
              <a:t>that</a:t>
            </a:r>
            <a:r>
              <a:rPr lang="sv-SE" b="0" i="0" dirty="0"/>
              <a:t> </a:t>
            </a:r>
            <a:r>
              <a:rPr lang="sv-SE" b="0" i="0" dirty="0" err="1"/>
              <a:t>many</a:t>
            </a:r>
            <a:r>
              <a:rPr lang="sv-SE" b="0" i="0" dirty="0"/>
              <a:t> </a:t>
            </a:r>
            <a:r>
              <a:rPr lang="sv-SE" b="0" i="0" dirty="0" err="1"/>
              <a:t>factors</a:t>
            </a:r>
            <a:r>
              <a:rPr lang="sv-SE" b="0" i="0" dirty="0"/>
              <a:t> </a:t>
            </a:r>
            <a:r>
              <a:rPr lang="sv-SE" b="0" i="0" dirty="0" err="1"/>
              <a:t>influence</a:t>
            </a:r>
            <a:r>
              <a:rPr lang="sv-SE" b="0" i="0" dirty="0"/>
              <a:t> </a:t>
            </a:r>
            <a:r>
              <a:rPr lang="sv-SE" b="0" i="0" dirty="0" err="1"/>
              <a:t>people’s</a:t>
            </a:r>
            <a:r>
              <a:rPr lang="sv-SE" b="0" i="0" dirty="0"/>
              <a:t> </a:t>
            </a:r>
            <a:r>
              <a:rPr lang="sv-SE" b="0" i="0" dirty="0" err="1"/>
              <a:t>mobility</a:t>
            </a:r>
            <a:r>
              <a:rPr lang="sv-SE" b="0" i="0" dirty="0"/>
              <a:t> and </a:t>
            </a:r>
            <a:r>
              <a:rPr lang="sv-SE" b="0" i="0" dirty="0" err="1"/>
              <a:t>their</a:t>
            </a:r>
            <a:r>
              <a:rPr lang="sv-SE" b="0" i="0" dirty="0"/>
              <a:t> </a:t>
            </a:r>
            <a:r>
              <a:rPr lang="sv-SE" b="0" i="0" dirty="0" err="1"/>
              <a:t>ability</a:t>
            </a:r>
            <a:r>
              <a:rPr lang="sv-SE" b="0" i="0" dirty="0"/>
              <a:t> to </a:t>
            </a:r>
            <a:r>
              <a:rPr lang="sv-SE" b="0" i="0" dirty="0" err="1"/>
              <a:t>move</a:t>
            </a:r>
            <a:r>
              <a:rPr lang="sv-SE" b="0" i="0" dirty="0"/>
              <a:t>, is </a:t>
            </a:r>
            <a:r>
              <a:rPr lang="sv-SE" b="0" i="0" dirty="0" err="1"/>
              <a:t>important</a:t>
            </a:r>
            <a:r>
              <a:rPr lang="sv-SE" b="0" i="0" dirty="0"/>
              <a:t> </a:t>
            </a:r>
            <a:r>
              <a:rPr lang="sv-SE" b="0" i="0" dirty="0" err="1"/>
              <a:t>when</a:t>
            </a:r>
            <a:r>
              <a:rPr lang="sv-SE" b="0" i="0" dirty="0"/>
              <a:t> </a:t>
            </a:r>
            <a:r>
              <a:rPr lang="sv-SE" b="0" i="0" dirty="0" err="1"/>
              <a:t>talking</a:t>
            </a:r>
            <a:r>
              <a:rPr lang="sv-SE" b="0" i="0" dirty="0"/>
              <a:t> </a:t>
            </a:r>
            <a:r>
              <a:rPr lang="sv-SE" b="0" i="0" dirty="0" err="1"/>
              <a:t>about</a:t>
            </a:r>
            <a:r>
              <a:rPr lang="sv-SE" b="0" i="0" dirty="0"/>
              <a:t> </a:t>
            </a:r>
            <a:r>
              <a:rPr lang="sv-SE" b="0" i="0" dirty="0" err="1"/>
              <a:t>how</a:t>
            </a:r>
            <a:r>
              <a:rPr lang="sv-SE" b="0" i="0" dirty="0"/>
              <a:t> </a:t>
            </a:r>
            <a:r>
              <a:rPr lang="sv-SE" b="0" i="0" dirty="0" err="1"/>
              <a:t>people</a:t>
            </a:r>
            <a:r>
              <a:rPr lang="sv-SE" b="0" i="0" dirty="0"/>
              <a:t> </a:t>
            </a:r>
            <a:r>
              <a:rPr lang="sv-SE" b="0" i="0" dirty="0" err="1"/>
              <a:t>move</a:t>
            </a:r>
            <a:r>
              <a:rPr lang="sv-SE" b="0" i="0" dirty="0"/>
              <a:t>, </a:t>
            </a:r>
            <a:r>
              <a:rPr lang="sv-SE" b="0" i="0" dirty="0" err="1"/>
              <a:t>why</a:t>
            </a:r>
            <a:r>
              <a:rPr lang="sv-SE" b="0" i="0" dirty="0"/>
              <a:t> </a:t>
            </a:r>
            <a:r>
              <a:rPr lang="sv-SE" b="0" i="0" dirty="0" err="1"/>
              <a:t>they</a:t>
            </a:r>
            <a:r>
              <a:rPr lang="sv-SE" b="0" i="0" dirty="0"/>
              <a:t> </a:t>
            </a:r>
            <a:r>
              <a:rPr lang="sv-SE" b="0" i="0" dirty="0" err="1"/>
              <a:t>move</a:t>
            </a:r>
            <a:r>
              <a:rPr lang="sv-SE" b="0" i="0" dirty="0"/>
              <a:t>, and </a:t>
            </a:r>
            <a:r>
              <a:rPr lang="sv-SE" b="0" i="0" dirty="0" err="1"/>
              <a:t>where</a:t>
            </a:r>
            <a:r>
              <a:rPr lang="sv-SE" b="0" i="0" dirty="0"/>
              <a:t> </a:t>
            </a:r>
            <a:r>
              <a:rPr lang="sv-SE" b="0" i="0" dirty="0" err="1"/>
              <a:t>they</a:t>
            </a:r>
            <a:r>
              <a:rPr lang="sv-SE" b="0" i="0" dirty="0"/>
              <a:t> </a:t>
            </a:r>
            <a:r>
              <a:rPr lang="sv-SE" b="0" i="0" dirty="0" err="1"/>
              <a:t>move</a:t>
            </a:r>
            <a:r>
              <a:rPr lang="sv-SE" b="0" i="0" dirty="0"/>
              <a:t>. As </a:t>
            </a:r>
            <a:r>
              <a:rPr lang="sv-SE" b="0" i="0" dirty="0" err="1"/>
              <a:t>will</a:t>
            </a:r>
            <a:r>
              <a:rPr lang="sv-SE" b="0" i="0" dirty="0"/>
              <a:t> be </a:t>
            </a:r>
            <a:r>
              <a:rPr lang="sv-SE" b="0" i="0" dirty="0" err="1"/>
              <a:t>highlighted</a:t>
            </a:r>
            <a:r>
              <a:rPr lang="sv-SE" b="0" i="0" dirty="0"/>
              <a:t> later on in </a:t>
            </a:r>
            <a:r>
              <a:rPr lang="sv-SE" b="0" i="0" dirty="0" err="1"/>
              <a:t>this</a:t>
            </a:r>
            <a:r>
              <a:rPr lang="sv-SE" b="0" i="0" dirty="0"/>
              <a:t> </a:t>
            </a:r>
            <a:r>
              <a:rPr lang="sv-SE" b="0" i="0" dirty="0" err="1"/>
              <a:t>module</a:t>
            </a:r>
            <a:r>
              <a:rPr lang="sv-SE" b="0" i="0" dirty="0"/>
              <a:t> in the </a:t>
            </a:r>
            <a:r>
              <a:rPr lang="sv-SE" b="0" i="0" dirty="0" err="1"/>
              <a:t>section</a:t>
            </a:r>
            <a:r>
              <a:rPr lang="sv-SE" b="0" i="0" dirty="0"/>
              <a:t> </a:t>
            </a:r>
            <a:r>
              <a:rPr lang="en-GB" i="1" dirty="0"/>
              <a:t>Being on the move: The logics behind moving</a:t>
            </a:r>
            <a:r>
              <a:rPr lang="sv-SE" b="0" i="0" dirty="0"/>
              <a:t>, </a:t>
            </a:r>
            <a:r>
              <a:rPr lang="sv-SE" b="0" i="0" dirty="0" err="1"/>
              <a:t>many</a:t>
            </a:r>
            <a:r>
              <a:rPr lang="sv-SE" b="0" i="0" dirty="0"/>
              <a:t> </a:t>
            </a:r>
            <a:r>
              <a:rPr lang="sv-SE" b="0" i="0" dirty="0" err="1"/>
              <a:t>factors</a:t>
            </a:r>
            <a:r>
              <a:rPr lang="sv-SE" b="0" i="0" dirty="0"/>
              <a:t> and </a:t>
            </a:r>
            <a:r>
              <a:rPr lang="sv-SE" b="0" i="0" dirty="0" err="1"/>
              <a:t>conditions</a:t>
            </a:r>
            <a:r>
              <a:rPr lang="sv-SE" b="0" i="0" dirty="0"/>
              <a:t> </a:t>
            </a:r>
            <a:r>
              <a:rPr lang="sv-SE" b="0" i="0" dirty="0" err="1"/>
              <a:t>affect</a:t>
            </a:r>
            <a:r>
              <a:rPr lang="sv-SE" b="0" i="0" dirty="0"/>
              <a:t> </a:t>
            </a:r>
            <a:r>
              <a:rPr lang="sv-SE" b="0" i="0" dirty="0" err="1"/>
              <a:t>people’s</a:t>
            </a:r>
            <a:r>
              <a:rPr lang="sv-SE" b="0" i="0" dirty="0"/>
              <a:t> </a:t>
            </a:r>
            <a:r>
              <a:rPr lang="sv-SE" b="0" i="0" dirty="0" err="1"/>
              <a:t>capacity</a:t>
            </a:r>
            <a:r>
              <a:rPr lang="sv-SE" b="0" i="0" dirty="0"/>
              <a:t> to </a:t>
            </a:r>
            <a:r>
              <a:rPr lang="sv-SE" b="0" i="0" dirty="0" err="1"/>
              <a:t>move</a:t>
            </a:r>
            <a:r>
              <a:rPr lang="sv-SE" b="0" i="0" dirty="0"/>
              <a:t>, and </a:t>
            </a:r>
            <a:r>
              <a:rPr lang="sv-SE" b="0" i="0" dirty="0" err="1"/>
              <a:t>consequently</a:t>
            </a:r>
            <a:r>
              <a:rPr lang="sv-SE" b="0" i="0" dirty="0"/>
              <a:t> the </a:t>
            </a:r>
            <a:r>
              <a:rPr lang="sv-SE" b="0" i="0" dirty="0" err="1"/>
              <a:t>movements</a:t>
            </a:r>
            <a:r>
              <a:rPr lang="sv-SE" b="0" i="0" dirty="0"/>
              <a:t> </a:t>
            </a:r>
            <a:r>
              <a:rPr lang="sv-SE" b="0" i="0" dirty="0" err="1"/>
              <a:t>they</a:t>
            </a:r>
            <a:r>
              <a:rPr lang="sv-SE" b="0" i="0" dirty="0"/>
              <a:t> make. As an </a:t>
            </a:r>
            <a:r>
              <a:rPr lang="sv-SE" b="0" i="0" dirty="0" err="1"/>
              <a:t>example</a:t>
            </a:r>
            <a:r>
              <a:rPr lang="sv-SE" b="0" i="0" dirty="0"/>
              <a:t> </a:t>
            </a:r>
            <a:r>
              <a:rPr lang="sv-SE" b="0" i="0" dirty="0" err="1"/>
              <a:t>of</a:t>
            </a:r>
            <a:r>
              <a:rPr lang="sv-SE" b="0" i="0" dirty="0"/>
              <a:t> </a:t>
            </a:r>
            <a:r>
              <a:rPr lang="sv-SE" b="0" i="0" dirty="0" err="1"/>
              <a:t>how</a:t>
            </a:r>
            <a:r>
              <a:rPr lang="sv-SE" b="0" i="0" dirty="0"/>
              <a:t> </a:t>
            </a:r>
            <a:r>
              <a:rPr lang="sv-SE" b="0" i="0" dirty="0" err="1"/>
              <a:t>these</a:t>
            </a:r>
            <a:r>
              <a:rPr lang="sv-SE" b="0" i="0" dirty="0"/>
              <a:t> terms </a:t>
            </a:r>
            <a:r>
              <a:rPr lang="sv-SE" b="0" i="0" dirty="0" err="1"/>
              <a:t>are</a:t>
            </a:r>
            <a:r>
              <a:rPr lang="sv-SE" b="0" i="0" dirty="0"/>
              <a:t> </a:t>
            </a:r>
            <a:r>
              <a:rPr lang="sv-SE" b="0" i="0" dirty="0" err="1"/>
              <a:t>interconnected</a:t>
            </a:r>
            <a:r>
              <a:rPr lang="sv-SE" b="0" i="0" dirty="0"/>
              <a:t>, </a:t>
            </a:r>
            <a:r>
              <a:rPr lang="sv-SE" b="0" i="0" dirty="0" err="1"/>
              <a:t>another</a:t>
            </a:r>
            <a:r>
              <a:rPr lang="sv-SE" b="0" i="0" dirty="0"/>
              <a:t> term </a:t>
            </a:r>
            <a:r>
              <a:rPr lang="sv-SE" b="0" i="0" dirty="0" err="1"/>
              <a:t>often</a:t>
            </a:r>
            <a:r>
              <a:rPr lang="sv-SE" b="0" i="0" dirty="0"/>
              <a:t> </a:t>
            </a:r>
            <a:r>
              <a:rPr lang="sv-SE" b="0" i="0" dirty="0" err="1"/>
              <a:t>used</a:t>
            </a:r>
            <a:r>
              <a:rPr lang="sv-SE" b="0" i="0" dirty="0"/>
              <a:t> in </a:t>
            </a:r>
            <a:r>
              <a:rPr lang="sv-SE" b="0" i="0" dirty="0" err="1"/>
              <a:t>these</a:t>
            </a:r>
            <a:r>
              <a:rPr lang="sv-SE" b="0" i="0" dirty="0"/>
              <a:t> </a:t>
            </a:r>
            <a:r>
              <a:rPr lang="sv-SE" b="0" i="0" dirty="0" err="1"/>
              <a:t>settings</a:t>
            </a:r>
            <a:r>
              <a:rPr lang="sv-SE" b="0" i="0" dirty="0"/>
              <a:t> is </a:t>
            </a:r>
            <a:r>
              <a:rPr lang="sv-SE" b="0" i="1" dirty="0"/>
              <a:t>human </a:t>
            </a:r>
            <a:r>
              <a:rPr lang="sv-SE" b="0" i="1" dirty="0" err="1"/>
              <a:t>mobility</a:t>
            </a:r>
            <a:r>
              <a:rPr lang="sv-SE" b="0" i="0" dirty="0"/>
              <a:t>, </a:t>
            </a:r>
            <a:r>
              <a:rPr lang="sv-SE" b="0" i="0" dirty="0" err="1"/>
              <a:t>which</a:t>
            </a:r>
            <a:r>
              <a:rPr lang="sv-SE" b="0" i="0" dirty="0"/>
              <a:t> is </a:t>
            </a:r>
            <a:r>
              <a:rPr lang="sv-SE" b="0" i="0" dirty="0" err="1"/>
              <a:t>defined</a:t>
            </a:r>
            <a:r>
              <a:rPr lang="sv-SE" b="0" i="0" dirty="0"/>
              <a:t> by the International </a:t>
            </a:r>
            <a:r>
              <a:rPr lang="sv-SE" b="0" i="0" dirty="0" err="1"/>
              <a:t>Organization</a:t>
            </a:r>
            <a:r>
              <a:rPr lang="sv-SE" b="0" i="0" dirty="0"/>
              <a:t> for Migration (IOM) as ”A </a:t>
            </a:r>
            <a:r>
              <a:rPr lang="sv-SE" b="0" i="0" dirty="0" err="1"/>
              <a:t>generic</a:t>
            </a:r>
            <a:r>
              <a:rPr lang="sv-SE" b="0" i="0" dirty="0"/>
              <a:t> term </a:t>
            </a:r>
            <a:r>
              <a:rPr lang="sv-SE" b="0" i="0" dirty="0" err="1"/>
              <a:t>covering</a:t>
            </a:r>
            <a:r>
              <a:rPr lang="sv-SE" b="0" i="0" dirty="0"/>
              <a:t> all the different forms </a:t>
            </a:r>
            <a:r>
              <a:rPr lang="sv-SE" b="0" i="0" dirty="0" err="1"/>
              <a:t>of</a:t>
            </a:r>
            <a:r>
              <a:rPr lang="sv-SE" b="0" i="0" dirty="0"/>
              <a:t> </a:t>
            </a:r>
            <a:r>
              <a:rPr lang="sv-SE" b="0" i="0" dirty="0" err="1"/>
              <a:t>movements</a:t>
            </a:r>
            <a:r>
              <a:rPr lang="sv-SE" b="0" i="0" dirty="0"/>
              <a:t> </a:t>
            </a:r>
            <a:r>
              <a:rPr lang="sv-SE" b="0" i="0" dirty="0" err="1"/>
              <a:t>of</a:t>
            </a:r>
            <a:r>
              <a:rPr lang="sv-SE" b="0" i="0" dirty="0"/>
              <a:t> persons”.</a:t>
            </a:r>
            <a:r>
              <a:rPr lang="sv-SE" b="0" i="0" baseline="30000" dirty="0"/>
              <a:t>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v-SE" b="0" i="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sv-SE" b="0" i="0" dirty="0" err="1"/>
              <a:t>While</a:t>
            </a:r>
            <a:r>
              <a:rPr lang="sv-SE" b="0" i="0" dirty="0"/>
              <a:t> </a:t>
            </a:r>
            <a:r>
              <a:rPr lang="sv-SE" b="0" i="1" dirty="0"/>
              <a:t>human </a:t>
            </a:r>
            <a:r>
              <a:rPr lang="sv-SE" b="0" i="1" dirty="0" err="1"/>
              <a:t>mobility</a:t>
            </a:r>
            <a:r>
              <a:rPr lang="sv-SE" b="0" i="1" dirty="0"/>
              <a:t> </a:t>
            </a:r>
            <a:r>
              <a:rPr lang="sv-SE" b="0" i="0" dirty="0" err="1"/>
              <a:t>refers</a:t>
            </a:r>
            <a:r>
              <a:rPr lang="sv-SE" b="0" i="0" dirty="0"/>
              <a:t> to all the different forms </a:t>
            </a:r>
            <a:r>
              <a:rPr lang="sv-SE" b="0" i="0" dirty="0" err="1"/>
              <a:t>of</a:t>
            </a:r>
            <a:r>
              <a:rPr lang="sv-SE" b="0" i="0" dirty="0"/>
              <a:t> </a:t>
            </a:r>
            <a:r>
              <a:rPr lang="sv-SE" b="0" i="0" dirty="0" err="1"/>
              <a:t>movements</a:t>
            </a:r>
            <a:r>
              <a:rPr lang="sv-SE" b="0" i="0" dirty="0"/>
              <a:t> </a:t>
            </a:r>
            <a:r>
              <a:rPr lang="sv-SE" b="0" i="0" dirty="0" err="1"/>
              <a:t>of</a:t>
            </a:r>
            <a:r>
              <a:rPr lang="sv-SE" b="0" i="0" dirty="0"/>
              <a:t> persons, the term migration is </a:t>
            </a:r>
            <a:r>
              <a:rPr lang="sv-SE" b="0" i="0" dirty="0" err="1"/>
              <a:t>narrower</a:t>
            </a:r>
            <a:r>
              <a:rPr lang="sv-SE" b="0" i="0" dirty="0"/>
              <a:t> and </a:t>
            </a:r>
            <a:r>
              <a:rPr lang="sv-SE" b="0" i="0" dirty="0" err="1"/>
              <a:t>refers</a:t>
            </a:r>
            <a:r>
              <a:rPr lang="sv-SE" b="0" i="0" dirty="0"/>
              <a:t> to a </a:t>
            </a:r>
            <a:r>
              <a:rPr lang="sv-SE" b="0" i="0" dirty="0" err="1"/>
              <a:t>very</a:t>
            </a:r>
            <a:r>
              <a:rPr lang="sv-SE" b="0" i="0" dirty="0"/>
              <a:t> </a:t>
            </a:r>
            <a:r>
              <a:rPr lang="sv-SE" b="0" i="0" dirty="0" err="1"/>
              <a:t>specific</a:t>
            </a:r>
            <a:r>
              <a:rPr lang="sv-SE" b="0" i="0" dirty="0"/>
              <a:t> </a:t>
            </a:r>
            <a:r>
              <a:rPr lang="sv-SE" b="0" i="0" dirty="0" err="1"/>
              <a:t>type</a:t>
            </a:r>
            <a:r>
              <a:rPr lang="sv-SE" b="0" i="0" dirty="0"/>
              <a:t> </a:t>
            </a:r>
            <a:r>
              <a:rPr lang="sv-SE" b="0" i="0" dirty="0" err="1"/>
              <a:t>of</a:t>
            </a:r>
            <a:r>
              <a:rPr lang="sv-SE" b="0" i="0" dirty="0"/>
              <a:t> </a:t>
            </a:r>
            <a:r>
              <a:rPr lang="sv-SE" b="0" i="0" dirty="0" err="1"/>
              <a:t>movement</a:t>
            </a:r>
            <a:r>
              <a:rPr lang="sv-SE" b="0" i="0" dirty="0"/>
              <a:t>. It </a:t>
            </a:r>
            <a:r>
              <a:rPr lang="sv-SE" b="0" i="0" dirty="0" err="1"/>
              <a:t>involves</a:t>
            </a:r>
            <a:r>
              <a:rPr lang="sv-SE" b="0" i="0" dirty="0"/>
              <a:t> the </a:t>
            </a:r>
            <a:r>
              <a:rPr lang="sv-SE" b="0" i="0" dirty="0" err="1"/>
              <a:t>movement</a:t>
            </a:r>
            <a:r>
              <a:rPr lang="sv-SE" b="0" i="0" dirty="0"/>
              <a:t> </a:t>
            </a:r>
            <a:r>
              <a:rPr lang="sv-SE" b="0" i="0" dirty="0" err="1"/>
              <a:t>of</a:t>
            </a:r>
            <a:r>
              <a:rPr lang="sv-SE" b="0" i="0" dirty="0"/>
              <a:t> a person from </a:t>
            </a:r>
            <a:r>
              <a:rPr lang="sv-SE" b="0" i="0" dirty="0" err="1"/>
              <a:t>his</a:t>
            </a:r>
            <a:r>
              <a:rPr lang="sv-SE" b="0" i="0" dirty="0"/>
              <a:t> or </a:t>
            </a:r>
            <a:r>
              <a:rPr lang="sv-SE" b="0" i="0" dirty="0" err="1"/>
              <a:t>her</a:t>
            </a:r>
            <a:r>
              <a:rPr lang="sv-SE" b="0" i="0" dirty="0"/>
              <a:t> </a:t>
            </a:r>
            <a:r>
              <a:rPr lang="sv-SE" b="0" i="0" dirty="0" err="1"/>
              <a:t>usual</a:t>
            </a:r>
            <a:r>
              <a:rPr lang="sv-SE" b="0" i="0" dirty="0"/>
              <a:t> </a:t>
            </a:r>
            <a:r>
              <a:rPr lang="sv-SE" b="0" i="0" dirty="0" err="1"/>
              <a:t>place</a:t>
            </a:r>
            <a:r>
              <a:rPr lang="sv-SE" b="0" i="0" dirty="0"/>
              <a:t> </a:t>
            </a:r>
            <a:r>
              <a:rPr lang="sv-SE" b="0" i="0" dirty="0" err="1"/>
              <a:t>of</a:t>
            </a:r>
            <a:r>
              <a:rPr lang="sv-SE" b="0" i="0" dirty="0"/>
              <a:t> </a:t>
            </a:r>
            <a:r>
              <a:rPr lang="sv-SE" b="0" i="0" dirty="0" err="1"/>
              <a:t>residence</a:t>
            </a:r>
            <a:r>
              <a:rPr lang="sv-SE" b="0" i="0" dirty="0"/>
              <a:t>, </a:t>
            </a:r>
            <a:r>
              <a:rPr lang="sv-SE" b="0" i="0" dirty="0" err="1"/>
              <a:t>either</a:t>
            </a:r>
            <a:r>
              <a:rPr lang="sv-SE" b="0" i="0" dirty="0"/>
              <a:t> </a:t>
            </a:r>
            <a:r>
              <a:rPr lang="sv-SE" b="0" i="0" dirty="0" err="1"/>
              <a:t>across</a:t>
            </a:r>
            <a:r>
              <a:rPr lang="sv-SE" b="0" i="0" dirty="0"/>
              <a:t> an international </a:t>
            </a:r>
            <a:r>
              <a:rPr lang="sv-SE" b="0" i="0" dirty="0" err="1"/>
              <a:t>border</a:t>
            </a:r>
            <a:r>
              <a:rPr lang="sv-SE" b="0" i="0" dirty="0"/>
              <a:t> or </a:t>
            </a:r>
            <a:r>
              <a:rPr lang="sv-SE" b="0" i="0" dirty="0" err="1"/>
              <a:t>within</a:t>
            </a:r>
            <a:r>
              <a:rPr lang="sv-SE" b="0" i="0" dirty="0"/>
              <a:t> a </a:t>
            </a:r>
            <a:r>
              <a:rPr lang="sv-SE" b="0" i="0" dirty="0" err="1"/>
              <a:t>state</a:t>
            </a:r>
            <a:r>
              <a:rPr lang="sv-SE" b="0" i="0" dirty="0"/>
              <a:t>, to </a:t>
            </a:r>
            <a:r>
              <a:rPr lang="sv-SE" b="0" i="0" dirty="0" err="1"/>
              <a:t>another</a:t>
            </a:r>
            <a:r>
              <a:rPr lang="sv-SE" b="0" i="0" dirty="0"/>
              <a:t> </a:t>
            </a:r>
            <a:r>
              <a:rPr lang="sv-SE" b="0" i="0" dirty="0" err="1"/>
              <a:t>place</a:t>
            </a:r>
            <a:r>
              <a:rPr lang="sv-SE" b="0" i="0" dirty="0"/>
              <a:t> </a:t>
            </a:r>
            <a:r>
              <a:rPr lang="sv-SE" b="0" i="0" dirty="0" err="1"/>
              <a:t>of</a:t>
            </a:r>
            <a:r>
              <a:rPr lang="sv-SE" b="0" i="0" dirty="0"/>
              <a:t> </a:t>
            </a:r>
            <a:r>
              <a:rPr lang="sv-SE" b="0" i="0" dirty="0" err="1"/>
              <a:t>residence</a:t>
            </a:r>
            <a:r>
              <a:rPr lang="sv-SE" b="0" i="0" dirty="0"/>
              <a:t>. </a:t>
            </a:r>
            <a:r>
              <a:rPr lang="sv-SE" b="0" i="0" dirty="0" err="1"/>
              <a:t>Some</a:t>
            </a:r>
            <a:r>
              <a:rPr lang="sv-SE" b="0" i="0" dirty="0"/>
              <a:t> definitions </a:t>
            </a:r>
            <a:r>
              <a:rPr lang="sv-SE" b="0" i="0" dirty="0" err="1"/>
              <a:t>also</a:t>
            </a:r>
            <a:r>
              <a:rPr lang="sv-SE" b="0" i="0" dirty="0"/>
              <a:t> </a:t>
            </a:r>
            <a:r>
              <a:rPr lang="sv-SE" b="0" i="0" dirty="0" err="1"/>
              <a:t>include</a:t>
            </a:r>
            <a:r>
              <a:rPr lang="sv-SE" b="0" i="0" dirty="0"/>
              <a:t> a set </a:t>
            </a:r>
            <a:r>
              <a:rPr lang="sv-SE" b="0" i="0" dirty="0" err="1"/>
              <a:t>amount</a:t>
            </a:r>
            <a:r>
              <a:rPr lang="sv-SE" b="0" i="0" dirty="0"/>
              <a:t> </a:t>
            </a:r>
            <a:r>
              <a:rPr lang="sv-SE" b="0" i="0" dirty="0" err="1"/>
              <a:t>of</a:t>
            </a:r>
            <a:r>
              <a:rPr lang="sv-SE" b="0" i="0" dirty="0"/>
              <a:t> </a:t>
            </a:r>
            <a:r>
              <a:rPr lang="sv-SE" b="0" i="0" dirty="0" err="1"/>
              <a:t>time</a:t>
            </a:r>
            <a:r>
              <a:rPr lang="sv-SE" b="0" i="0" dirty="0"/>
              <a:t> </a:t>
            </a:r>
            <a:r>
              <a:rPr lang="sv-SE" b="0" i="0" dirty="0" err="1"/>
              <a:t>during</a:t>
            </a:r>
            <a:r>
              <a:rPr lang="sv-SE" b="0" i="0" dirty="0"/>
              <a:t> </a:t>
            </a:r>
            <a:r>
              <a:rPr lang="sv-SE" b="0" i="0" dirty="0" err="1"/>
              <a:t>which</a:t>
            </a:r>
            <a:r>
              <a:rPr lang="sv-SE" b="0" i="0" dirty="0"/>
              <a:t> the </a:t>
            </a:r>
            <a:r>
              <a:rPr lang="sv-SE" b="0" i="0" dirty="0" err="1"/>
              <a:t>mover</a:t>
            </a:r>
            <a:r>
              <a:rPr lang="sv-SE" b="0" i="0" dirty="0"/>
              <a:t> has </a:t>
            </a:r>
            <a:r>
              <a:rPr lang="sv-SE" b="0" i="0" dirty="0" err="1"/>
              <a:t>had</a:t>
            </a:r>
            <a:r>
              <a:rPr lang="sv-SE" b="0" i="0" dirty="0"/>
              <a:t> to be present in </a:t>
            </a:r>
            <a:r>
              <a:rPr lang="sv-SE" b="0" i="0" dirty="0" err="1"/>
              <a:t>his</a:t>
            </a:r>
            <a:r>
              <a:rPr lang="sv-SE" b="0" i="0" dirty="0"/>
              <a:t> or </a:t>
            </a:r>
            <a:r>
              <a:rPr lang="sv-SE" b="0" i="0" dirty="0" err="1"/>
              <a:t>her</a:t>
            </a:r>
            <a:r>
              <a:rPr lang="sv-SE" b="0" i="0" dirty="0"/>
              <a:t> new </a:t>
            </a:r>
            <a:r>
              <a:rPr lang="sv-SE" b="0" i="0" dirty="0" err="1"/>
              <a:t>place</a:t>
            </a:r>
            <a:r>
              <a:rPr lang="sv-SE" b="0" i="0" dirty="0"/>
              <a:t> </a:t>
            </a:r>
            <a:r>
              <a:rPr lang="sv-SE" b="0" i="0" dirty="0" err="1"/>
              <a:t>of</a:t>
            </a:r>
            <a:r>
              <a:rPr lang="sv-SE" b="0" i="0" dirty="0"/>
              <a:t> </a:t>
            </a:r>
            <a:r>
              <a:rPr lang="sv-SE" b="0" i="0" dirty="0" err="1"/>
              <a:t>residence</a:t>
            </a:r>
            <a:r>
              <a:rPr lang="sv-SE" b="0" i="0" dirty="0"/>
              <a:t> to be </a:t>
            </a:r>
            <a:r>
              <a:rPr lang="sv-SE" b="0" i="0" dirty="0" err="1"/>
              <a:t>considered</a:t>
            </a:r>
            <a:r>
              <a:rPr lang="sv-SE" b="0" i="0" dirty="0"/>
              <a:t> a migrant. </a:t>
            </a:r>
            <a:r>
              <a:rPr lang="sv-SE" b="0" i="0" dirty="0" err="1"/>
              <a:t>Notably</a:t>
            </a:r>
            <a:r>
              <a:rPr lang="sv-SE" b="0" i="0" dirty="0"/>
              <a:t>, </a:t>
            </a:r>
            <a:r>
              <a:rPr lang="sv-SE" b="0" i="0" dirty="0" err="1"/>
              <a:t>this</a:t>
            </a:r>
            <a:r>
              <a:rPr lang="sv-SE" b="0" i="0" dirty="0"/>
              <a:t> definition </a:t>
            </a:r>
            <a:r>
              <a:rPr lang="sv-SE" b="0" i="0" dirty="0" err="1"/>
              <a:t>does</a:t>
            </a:r>
            <a:r>
              <a:rPr lang="sv-SE" b="0" i="0" dirty="0"/>
              <a:t> not </a:t>
            </a:r>
            <a:r>
              <a:rPr lang="sv-SE" b="0" i="0" dirty="0" err="1"/>
              <a:t>say</a:t>
            </a:r>
            <a:r>
              <a:rPr lang="sv-SE" b="0" i="0" dirty="0"/>
              <a:t> </a:t>
            </a:r>
            <a:r>
              <a:rPr lang="sv-SE" b="0" i="0" dirty="0" err="1"/>
              <a:t>anything</a:t>
            </a:r>
            <a:r>
              <a:rPr lang="sv-SE" b="0" i="0" dirty="0"/>
              <a:t> </a:t>
            </a:r>
            <a:r>
              <a:rPr lang="sv-SE" b="0" i="0" dirty="0" err="1"/>
              <a:t>about</a:t>
            </a:r>
            <a:r>
              <a:rPr lang="sv-SE" b="0" i="0" dirty="0"/>
              <a:t> the </a:t>
            </a:r>
            <a:r>
              <a:rPr lang="sv-SE" b="0" i="0" dirty="0" err="1"/>
              <a:t>reasons</a:t>
            </a:r>
            <a:r>
              <a:rPr lang="sv-SE" b="0" i="0" dirty="0"/>
              <a:t> </a:t>
            </a:r>
            <a:r>
              <a:rPr lang="sv-SE" b="0" i="0" dirty="0" err="1"/>
              <a:t>why</a:t>
            </a:r>
            <a:r>
              <a:rPr lang="sv-SE" b="0" i="0" dirty="0"/>
              <a:t> the person is </a:t>
            </a:r>
            <a:r>
              <a:rPr lang="sv-SE" b="0" i="0" dirty="0" err="1"/>
              <a:t>moving</a:t>
            </a:r>
            <a:r>
              <a:rPr lang="sv-SE" b="0" i="0" dirty="0"/>
              <a:t>. As </a:t>
            </a:r>
            <a:r>
              <a:rPr lang="sv-SE" b="0" i="0" dirty="0" err="1"/>
              <a:t>such</a:t>
            </a:r>
            <a:r>
              <a:rPr lang="sv-SE" b="0" i="0" dirty="0"/>
              <a:t>, </a:t>
            </a:r>
            <a:r>
              <a:rPr lang="sv-SE" b="0" i="0" dirty="0" err="1"/>
              <a:t>we</a:t>
            </a:r>
            <a:r>
              <a:rPr lang="sv-SE" b="0" i="0" dirty="0"/>
              <a:t> </a:t>
            </a:r>
            <a:r>
              <a:rPr lang="sv-SE" b="0" i="0" dirty="0" err="1"/>
              <a:t>have</a:t>
            </a:r>
            <a:r>
              <a:rPr lang="sv-SE" b="0" i="0" dirty="0"/>
              <a:t> migrants </a:t>
            </a:r>
            <a:r>
              <a:rPr lang="sv-SE" b="0" i="0" dirty="0" err="1"/>
              <a:t>who</a:t>
            </a:r>
            <a:r>
              <a:rPr lang="sv-SE" b="0" i="0" dirty="0"/>
              <a:t> </a:t>
            </a:r>
            <a:r>
              <a:rPr lang="sv-SE" b="0" i="0" dirty="0" err="1"/>
              <a:t>move</a:t>
            </a:r>
            <a:r>
              <a:rPr lang="sv-SE" b="0" i="0" dirty="0"/>
              <a:t> for a </a:t>
            </a:r>
            <a:r>
              <a:rPr lang="sv-SE" b="0" i="0" dirty="0" err="1"/>
              <a:t>variety</a:t>
            </a:r>
            <a:r>
              <a:rPr lang="sv-SE" b="0" i="0" dirty="0"/>
              <a:t> </a:t>
            </a:r>
            <a:r>
              <a:rPr lang="sv-SE" b="0" i="0" dirty="0" err="1"/>
              <a:t>of</a:t>
            </a:r>
            <a:r>
              <a:rPr lang="sv-SE" b="0" i="0" dirty="0"/>
              <a:t> resons, </a:t>
            </a:r>
            <a:r>
              <a:rPr lang="sv-SE" b="0" i="0" dirty="0" err="1"/>
              <a:t>such</a:t>
            </a:r>
            <a:r>
              <a:rPr lang="sv-SE" b="0" i="0" dirty="0"/>
              <a:t> as for </a:t>
            </a:r>
            <a:r>
              <a:rPr lang="sv-SE" b="0" i="0" dirty="0" err="1"/>
              <a:t>seeking</a:t>
            </a:r>
            <a:r>
              <a:rPr lang="sv-SE" b="0" i="0" dirty="0"/>
              <a:t> a </a:t>
            </a:r>
            <a:r>
              <a:rPr lang="sv-SE" b="0" i="0" dirty="0" err="1"/>
              <a:t>better</a:t>
            </a:r>
            <a:r>
              <a:rPr lang="sv-SE" b="0" i="0" dirty="0"/>
              <a:t> </a:t>
            </a:r>
            <a:r>
              <a:rPr lang="sv-SE" b="0" i="0" dirty="0" err="1"/>
              <a:t>life</a:t>
            </a:r>
            <a:r>
              <a:rPr lang="sv-SE" b="0" i="0" dirty="0"/>
              <a:t>, </a:t>
            </a:r>
            <a:r>
              <a:rPr lang="sv-SE" b="0" i="0" dirty="0" err="1"/>
              <a:t>family</a:t>
            </a:r>
            <a:r>
              <a:rPr lang="sv-SE" b="0" i="0" dirty="0"/>
              <a:t> </a:t>
            </a:r>
            <a:r>
              <a:rPr lang="sv-SE" b="0" i="0" dirty="0" err="1"/>
              <a:t>reunification</a:t>
            </a:r>
            <a:r>
              <a:rPr lang="sv-SE" b="0" i="0" dirty="0"/>
              <a:t> or the </a:t>
            </a:r>
            <a:r>
              <a:rPr lang="sv-SE" b="0" i="0" dirty="0" err="1"/>
              <a:t>pursuit</a:t>
            </a:r>
            <a:r>
              <a:rPr lang="sv-SE" b="0" i="0" dirty="0"/>
              <a:t> </a:t>
            </a:r>
            <a:r>
              <a:rPr lang="sv-SE" b="0" i="0" dirty="0" err="1"/>
              <a:t>of</a:t>
            </a:r>
            <a:r>
              <a:rPr lang="sv-SE" b="0" i="0" dirty="0"/>
              <a:t> </a:t>
            </a:r>
            <a:r>
              <a:rPr lang="sv-SE" b="0" i="0" dirty="0" err="1"/>
              <a:t>better</a:t>
            </a:r>
            <a:r>
              <a:rPr lang="sv-SE" b="0" i="0" dirty="0"/>
              <a:t> </a:t>
            </a:r>
            <a:r>
              <a:rPr lang="sv-SE" b="0" i="0" dirty="0" err="1"/>
              <a:t>work</a:t>
            </a:r>
            <a:r>
              <a:rPr lang="sv-SE" b="0" i="0" dirty="0"/>
              <a:t> and </a:t>
            </a:r>
            <a:r>
              <a:rPr lang="sv-SE" b="0" i="0" dirty="0" err="1"/>
              <a:t>education</a:t>
            </a:r>
            <a:r>
              <a:rPr lang="sv-SE" b="0" i="0" dirty="0"/>
              <a:t> </a:t>
            </a:r>
            <a:r>
              <a:rPr lang="sv-SE" b="0" i="0" dirty="0" err="1"/>
              <a:t>opportunities</a:t>
            </a:r>
            <a:r>
              <a:rPr lang="sv-SE" b="0" i="0" dirty="0"/>
              <a:t>. </a:t>
            </a:r>
          </a:p>
        </p:txBody>
      </p:sp>
      <p:sp>
        <p:nvSpPr>
          <p:cNvPr id="4" name="Platshållare för bildnummer 3"/>
          <p:cNvSpPr>
            <a:spLocks noGrp="1"/>
          </p:cNvSpPr>
          <p:nvPr>
            <p:ph type="sldNum" sz="quarter" idx="5"/>
          </p:nvPr>
        </p:nvSpPr>
        <p:spPr/>
        <p:txBody>
          <a:bodyPr/>
          <a:lstStyle/>
          <a:p>
            <a:fld id="{021009FB-07CC-450D-9A25-E526D1458040}" type="slidenum">
              <a:rPr lang="sv-SE" smtClean="0"/>
              <a:t>3</a:t>
            </a:fld>
            <a:endParaRPr lang="sv-SE"/>
          </a:p>
        </p:txBody>
      </p:sp>
    </p:spTree>
    <p:extLst>
      <p:ext uri="{BB962C8B-B14F-4D97-AF65-F5344CB8AC3E}">
        <p14:creationId xmlns:p14="http://schemas.microsoft.com/office/powerpoint/2010/main" val="123226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a:t>A </a:t>
            </a:r>
            <a:r>
              <a:rPr lang="sv-SE" b="1" dirty="0" err="1"/>
              <a:t>typology</a:t>
            </a:r>
            <a:r>
              <a:rPr lang="sv-SE" b="1" dirty="0"/>
              <a:t> </a:t>
            </a:r>
            <a:r>
              <a:rPr lang="sv-SE" b="1" dirty="0" err="1"/>
              <a:t>of</a:t>
            </a:r>
            <a:r>
              <a:rPr lang="sv-SE" b="1" dirty="0"/>
              <a:t> </a:t>
            </a:r>
            <a:r>
              <a:rPr lang="sv-SE" b="1" dirty="0" err="1"/>
              <a:t>movement</a:t>
            </a:r>
            <a:endParaRPr lang="sv-SE" b="1" dirty="0"/>
          </a:p>
          <a:p>
            <a:pPr marL="0" indent="0" algn="just">
              <a:buFont typeface="+mj-lt"/>
              <a:buNone/>
            </a:pPr>
            <a:r>
              <a:rPr lang="en-GB" sz="1800" dirty="0">
                <a:effectLst/>
                <a:latin typeface="Times New Roman" panose="02020603050405020304" pitchFamily="18" charset="0"/>
                <a:ea typeface="Calibri" panose="020F0502020204030204" pitchFamily="34" charset="0"/>
              </a:rPr>
              <a:t>A key aim of this module is to broaden your understanding of movement and mobility by introducing some of the many terms and categories which are used when referring to movement and people on the move, whether it be in research, in political debates or in the media. As a first step, this section therefore aims to showcase the broad variety of terminology that is used when referring to the movements of people. </a:t>
            </a:r>
          </a:p>
          <a:p>
            <a:pPr marL="0" indent="0" algn="just">
              <a:buFont typeface="+mj-lt"/>
              <a:buNone/>
            </a:pPr>
            <a:endParaRPr lang="en-GB" sz="1800" dirty="0">
              <a:effectLst/>
              <a:latin typeface="Times New Roman" panose="02020603050405020304" pitchFamily="18" charset="0"/>
              <a:ea typeface="Calibri" panose="020F0502020204030204" pitchFamily="34" charset="0"/>
            </a:endParaRPr>
          </a:p>
          <a:p>
            <a:pPr marL="0" indent="0" algn="just">
              <a:buFont typeface="+mj-lt"/>
              <a:buNone/>
            </a:pPr>
            <a:r>
              <a:rPr lang="en-GB" sz="1800" dirty="0">
                <a:effectLst/>
                <a:latin typeface="Times New Roman" panose="02020603050405020304" pitchFamily="18" charset="0"/>
                <a:ea typeface="Calibri" panose="020F0502020204030204" pitchFamily="34" charset="0"/>
              </a:rPr>
              <a:t>The last section introduced the term </a:t>
            </a:r>
            <a:r>
              <a:rPr lang="en-GB" sz="1800" i="1" dirty="0">
                <a:effectLst/>
                <a:latin typeface="Times New Roman" panose="02020603050405020304" pitchFamily="18" charset="0"/>
                <a:ea typeface="Calibri" panose="020F0502020204030204" pitchFamily="34" charset="0"/>
              </a:rPr>
              <a:t>migration</a:t>
            </a:r>
            <a:r>
              <a:rPr lang="en-GB" sz="1800" dirty="0">
                <a:effectLst/>
                <a:latin typeface="Times New Roman" panose="02020603050405020304" pitchFamily="18" charset="0"/>
                <a:ea typeface="Calibri" panose="020F0502020204030204" pitchFamily="34" charset="0"/>
              </a:rPr>
              <a:t> (as well as </a:t>
            </a:r>
            <a:r>
              <a:rPr lang="en-GB" sz="1800" i="1" dirty="0">
                <a:effectLst/>
                <a:latin typeface="Times New Roman" panose="02020603050405020304" pitchFamily="18" charset="0"/>
                <a:ea typeface="Calibri" panose="020F0502020204030204" pitchFamily="34" charset="0"/>
              </a:rPr>
              <a:t>international </a:t>
            </a:r>
            <a:r>
              <a:rPr lang="en-GB" sz="1800" i="0" dirty="0">
                <a:effectLst/>
                <a:latin typeface="Times New Roman" panose="02020603050405020304" pitchFamily="18" charset="0"/>
                <a:ea typeface="Calibri" panose="020F0502020204030204" pitchFamily="34" charset="0"/>
              </a:rPr>
              <a:t>and </a:t>
            </a:r>
            <a:r>
              <a:rPr lang="en-GB" sz="1800" i="1" dirty="0">
                <a:effectLst/>
                <a:latin typeface="Times New Roman" panose="02020603050405020304" pitchFamily="18" charset="0"/>
                <a:ea typeface="Calibri" panose="020F0502020204030204" pitchFamily="34" charset="0"/>
              </a:rPr>
              <a:t>internal migration</a:t>
            </a:r>
            <a:r>
              <a:rPr lang="en-GB" sz="1800" i="0" dirty="0">
                <a:effectLst/>
                <a:latin typeface="Times New Roman" panose="02020603050405020304" pitchFamily="18" charset="0"/>
                <a:ea typeface="Calibri" panose="020F0502020204030204" pitchFamily="34" charset="0"/>
              </a:rPr>
              <a:t>) as</a:t>
            </a:r>
            <a:r>
              <a:rPr lang="en-GB" sz="1800" dirty="0">
                <a:effectLst/>
                <a:latin typeface="Times New Roman" panose="02020603050405020304" pitchFamily="18" charset="0"/>
                <a:ea typeface="Calibri" panose="020F0502020204030204" pitchFamily="34" charset="0"/>
              </a:rPr>
              <a:t> a term referring to a person’s movement from one place of residence to another place of residence. This section introduces some of the more specific terminology which is used in these settings. Already here, you may note that there often is a distinction when talking about internal movements, such as moving within a state, country or region, and cross-border movements, such as moving to a different country or continent. This is an important distinction in most migration-related discussions; the reasons why this is of importance will be explained in more detail in Module 3. </a:t>
            </a:r>
          </a:p>
          <a:p>
            <a:pPr marL="0" indent="0" algn="just">
              <a:buFont typeface="+mj-lt"/>
              <a:buNone/>
            </a:pPr>
            <a:endParaRPr lang="en-GB" sz="1800" dirty="0">
              <a:effectLst/>
              <a:latin typeface="Times New Roman" panose="02020603050405020304" pitchFamily="18" charset="0"/>
              <a:ea typeface="Calibri" panose="020F0502020204030204" pitchFamily="34" charset="0"/>
            </a:endParaRPr>
          </a:p>
          <a:p>
            <a:pPr marL="0" indent="0" algn="just">
              <a:buFont typeface="+mj-lt"/>
              <a:buNone/>
            </a:pPr>
            <a:r>
              <a:rPr lang="en-GB" sz="1800" dirty="0">
                <a:effectLst/>
                <a:latin typeface="Times New Roman" panose="02020603050405020304" pitchFamily="18" charset="0"/>
                <a:ea typeface="Calibri" panose="020F0502020204030204" pitchFamily="34" charset="0"/>
              </a:rPr>
              <a:t>Most definitions used in this and the following modules can be found in the International Organization for Migration’s </a:t>
            </a:r>
            <a:r>
              <a:rPr lang="en-GB" sz="1800" i="1" dirty="0">
                <a:effectLst/>
                <a:latin typeface="Times New Roman" panose="02020603050405020304" pitchFamily="18" charset="0"/>
                <a:ea typeface="Calibri" panose="020F0502020204030204" pitchFamily="34" charset="0"/>
              </a:rPr>
              <a:t>Glossary on Migration</a:t>
            </a:r>
            <a:r>
              <a:rPr lang="en-GB" sz="1800" i="0" dirty="0">
                <a:effectLst/>
                <a:latin typeface="Times New Roman" panose="02020603050405020304" pitchFamily="18" charset="0"/>
                <a:ea typeface="Calibri" panose="020F0502020204030204" pitchFamily="34" charset="0"/>
              </a:rPr>
              <a:t>, a compilation of migration-related terminology which serves to promote a common understanding of how we speak about migration and migration-related issues. </a:t>
            </a:r>
            <a:endParaRPr lang="en-GB" sz="1800" dirty="0">
              <a:effectLst/>
              <a:latin typeface="Times New Roman" panose="02020603050405020304" pitchFamily="18"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021009FB-07CC-450D-9A25-E526D1458040}" type="slidenum">
              <a:rPr lang="sv-SE" smtClean="0"/>
              <a:t>4</a:t>
            </a:fld>
            <a:endParaRPr lang="sv-SE"/>
          </a:p>
        </p:txBody>
      </p:sp>
    </p:spTree>
    <p:extLst>
      <p:ext uri="{BB962C8B-B14F-4D97-AF65-F5344CB8AC3E}">
        <p14:creationId xmlns:p14="http://schemas.microsoft.com/office/powerpoint/2010/main" val="17374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1009FB-07CC-450D-9A25-E526D1458040}" type="slidenum">
              <a:rPr lang="sv-SE" smtClean="0"/>
              <a:t>5</a:t>
            </a:fld>
            <a:endParaRPr lang="sv-SE"/>
          </a:p>
        </p:txBody>
      </p:sp>
    </p:spTree>
    <p:extLst>
      <p:ext uri="{BB962C8B-B14F-4D97-AF65-F5344CB8AC3E}">
        <p14:creationId xmlns:p14="http://schemas.microsoft.com/office/powerpoint/2010/main" val="93193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 </a:t>
            </a:r>
            <a:r>
              <a:rPr lang="sv-SE" b="1" dirty="0" err="1"/>
              <a:t>typology</a:t>
            </a:r>
            <a:r>
              <a:rPr lang="sv-SE" b="1" dirty="0"/>
              <a:t> </a:t>
            </a:r>
            <a:r>
              <a:rPr lang="sv-SE" b="1" dirty="0" err="1"/>
              <a:t>of</a:t>
            </a:r>
            <a:r>
              <a:rPr lang="sv-SE" b="1" dirty="0"/>
              <a:t> </a:t>
            </a:r>
            <a:r>
              <a:rPr lang="sv-SE" b="1" dirty="0" err="1"/>
              <a:t>movers</a:t>
            </a:r>
            <a:r>
              <a:rPr lang="sv-SE" b="1" dirty="0"/>
              <a:t> </a:t>
            </a:r>
          </a:p>
          <a:p>
            <a:pPr algn="just"/>
            <a:r>
              <a:rPr lang="sv-SE" b="0" dirty="0"/>
              <a:t>The </a:t>
            </a:r>
            <a:r>
              <a:rPr lang="sv-SE" b="0" dirty="0" err="1"/>
              <a:t>previous</a:t>
            </a:r>
            <a:r>
              <a:rPr lang="sv-SE" b="0" dirty="0"/>
              <a:t> </a:t>
            </a:r>
            <a:r>
              <a:rPr lang="sv-SE" b="0" dirty="0" err="1"/>
              <a:t>slides</a:t>
            </a:r>
            <a:r>
              <a:rPr lang="sv-SE" b="0" dirty="0"/>
              <a:t> </a:t>
            </a:r>
            <a:r>
              <a:rPr lang="sv-SE" b="0" dirty="0" err="1"/>
              <a:t>showcased</a:t>
            </a:r>
            <a:r>
              <a:rPr lang="sv-SE" b="0" dirty="0"/>
              <a:t> </a:t>
            </a:r>
            <a:r>
              <a:rPr lang="sv-SE" b="0" dirty="0" err="1"/>
              <a:t>some</a:t>
            </a:r>
            <a:r>
              <a:rPr lang="sv-SE" b="0" dirty="0"/>
              <a:t> </a:t>
            </a:r>
            <a:r>
              <a:rPr lang="sv-SE" b="0" dirty="0" err="1"/>
              <a:t>of</a:t>
            </a:r>
            <a:r>
              <a:rPr lang="sv-SE" b="0" dirty="0"/>
              <a:t> the </a:t>
            </a:r>
            <a:r>
              <a:rPr lang="sv-SE" b="0" dirty="0" err="1"/>
              <a:t>many</a:t>
            </a:r>
            <a:r>
              <a:rPr lang="sv-SE" b="0" dirty="0"/>
              <a:t> terms and </a:t>
            </a:r>
            <a:r>
              <a:rPr lang="sv-SE" b="0" dirty="0" err="1"/>
              <a:t>categories</a:t>
            </a:r>
            <a:r>
              <a:rPr lang="sv-SE" b="0" dirty="0"/>
              <a:t> </a:t>
            </a:r>
            <a:r>
              <a:rPr lang="sv-SE" b="0" dirty="0" err="1"/>
              <a:t>that</a:t>
            </a:r>
            <a:r>
              <a:rPr lang="sv-SE" b="0" dirty="0"/>
              <a:t> </a:t>
            </a:r>
            <a:r>
              <a:rPr lang="sv-SE" b="0" dirty="0" err="1"/>
              <a:t>are</a:t>
            </a:r>
            <a:r>
              <a:rPr lang="sv-SE" b="0" dirty="0"/>
              <a:t> </a:t>
            </a:r>
            <a:r>
              <a:rPr lang="sv-SE" b="0" dirty="0" err="1"/>
              <a:t>used</a:t>
            </a:r>
            <a:r>
              <a:rPr lang="sv-SE" b="0" dirty="0"/>
              <a:t> </a:t>
            </a:r>
            <a:r>
              <a:rPr lang="sv-SE" b="0" dirty="0" err="1"/>
              <a:t>when</a:t>
            </a:r>
            <a:r>
              <a:rPr lang="sv-SE" b="0" dirty="0"/>
              <a:t> </a:t>
            </a:r>
            <a:r>
              <a:rPr lang="sv-SE" b="0" dirty="0" err="1"/>
              <a:t>referring</a:t>
            </a:r>
            <a:r>
              <a:rPr lang="sv-SE" b="0" dirty="0"/>
              <a:t> to human </a:t>
            </a:r>
            <a:r>
              <a:rPr lang="sv-SE" b="0" dirty="0" err="1"/>
              <a:t>movement</a:t>
            </a:r>
            <a:r>
              <a:rPr lang="sv-SE" b="0" dirty="0"/>
              <a:t>. </a:t>
            </a:r>
            <a:r>
              <a:rPr lang="sv-SE" b="0" dirty="0" err="1"/>
              <a:t>This</a:t>
            </a:r>
            <a:r>
              <a:rPr lang="sv-SE" b="0" dirty="0"/>
              <a:t> </a:t>
            </a:r>
            <a:r>
              <a:rPr lang="sv-SE" b="0" dirty="0" err="1"/>
              <a:t>section</a:t>
            </a:r>
            <a:r>
              <a:rPr lang="sv-SE" b="0" dirty="0"/>
              <a:t> </a:t>
            </a:r>
            <a:r>
              <a:rPr lang="sv-SE" b="0" dirty="0" err="1"/>
              <a:t>will</a:t>
            </a:r>
            <a:r>
              <a:rPr lang="sv-SE" b="0" dirty="0"/>
              <a:t> </a:t>
            </a:r>
            <a:r>
              <a:rPr lang="sv-SE" b="0" dirty="0" err="1"/>
              <a:t>further</a:t>
            </a:r>
            <a:r>
              <a:rPr lang="sv-SE" b="0" dirty="0"/>
              <a:t> </a:t>
            </a:r>
            <a:r>
              <a:rPr lang="sv-SE" b="0" dirty="0" err="1"/>
              <a:t>broaden</a:t>
            </a:r>
            <a:r>
              <a:rPr lang="sv-SE" b="0" dirty="0"/>
              <a:t> </a:t>
            </a:r>
            <a:r>
              <a:rPr lang="sv-SE" b="0" dirty="0" err="1"/>
              <a:t>your</a:t>
            </a:r>
            <a:r>
              <a:rPr lang="sv-SE" b="0" dirty="0"/>
              <a:t> </a:t>
            </a:r>
            <a:r>
              <a:rPr lang="sv-SE" b="0" dirty="0" err="1"/>
              <a:t>understanding</a:t>
            </a:r>
            <a:r>
              <a:rPr lang="sv-SE" b="0" dirty="0"/>
              <a:t> </a:t>
            </a:r>
            <a:r>
              <a:rPr lang="sv-SE" b="0" dirty="0" err="1"/>
              <a:t>of</a:t>
            </a:r>
            <a:r>
              <a:rPr lang="sv-SE" b="0" dirty="0"/>
              <a:t> </a:t>
            </a:r>
            <a:r>
              <a:rPr lang="sv-SE" b="0" dirty="0" err="1"/>
              <a:t>movement</a:t>
            </a:r>
            <a:r>
              <a:rPr lang="sv-SE" b="0" dirty="0"/>
              <a:t> and </a:t>
            </a:r>
            <a:r>
              <a:rPr lang="sv-SE" b="0" dirty="0" err="1"/>
              <a:t>mobility</a:t>
            </a:r>
            <a:r>
              <a:rPr lang="sv-SE" b="0" dirty="0"/>
              <a:t>, </a:t>
            </a:r>
            <a:r>
              <a:rPr lang="sv-SE" b="0" dirty="0" err="1"/>
              <a:t>but</a:t>
            </a:r>
            <a:r>
              <a:rPr lang="sv-SE" b="0" dirty="0"/>
              <a:t> </a:t>
            </a:r>
            <a:r>
              <a:rPr lang="sv-SE" b="0" dirty="0" err="1"/>
              <a:t>this</a:t>
            </a:r>
            <a:r>
              <a:rPr lang="sv-SE" b="0" dirty="0"/>
              <a:t> </a:t>
            </a:r>
            <a:r>
              <a:rPr lang="sv-SE" b="0" dirty="0" err="1"/>
              <a:t>time</a:t>
            </a:r>
            <a:r>
              <a:rPr lang="sv-SE" b="0" dirty="0"/>
              <a:t> </a:t>
            </a:r>
            <a:r>
              <a:rPr lang="sv-SE" b="0" dirty="0" err="1"/>
              <a:t>with</a:t>
            </a:r>
            <a:r>
              <a:rPr lang="sv-SE" b="0" dirty="0"/>
              <a:t> a focus on the </a:t>
            </a:r>
            <a:r>
              <a:rPr lang="sv-SE" b="0" dirty="0" err="1"/>
              <a:t>terminology</a:t>
            </a:r>
            <a:r>
              <a:rPr lang="sv-SE" b="0" dirty="0"/>
              <a:t> </a:t>
            </a:r>
            <a:r>
              <a:rPr lang="sv-SE" b="0" dirty="0" err="1"/>
              <a:t>used</a:t>
            </a:r>
            <a:r>
              <a:rPr lang="sv-SE" b="0" dirty="0"/>
              <a:t> </a:t>
            </a:r>
            <a:r>
              <a:rPr lang="sv-SE" b="0" dirty="0" err="1"/>
              <a:t>when</a:t>
            </a:r>
            <a:r>
              <a:rPr lang="sv-SE" b="0" dirty="0"/>
              <a:t> </a:t>
            </a:r>
            <a:r>
              <a:rPr lang="sv-SE" b="0" dirty="0" err="1"/>
              <a:t>talking</a:t>
            </a:r>
            <a:r>
              <a:rPr lang="sv-SE" b="0" dirty="0"/>
              <a:t> </a:t>
            </a:r>
            <a:r>
              <a:rPr lang="sv-SE" b="0" dirty="0" err="1"/>
              <a:t>about</a:t>
            </a:r>
            <a:r>
              <a:rPr lang="sv-SE" b="0" dirty="0"/>
              <a:t> the </a:t>
            </a:r>
            <a:r>
              <a:rPr lang="sv-SE" b="0" dirty="0" err="1"/>
              <a:t>people</a:t>
            </a:r>
            <a:r>
              <a:rPr lang="sv-SE" b="0" dirty="0"/>
              <a:t> </a:t>
            </a:r>
            <a:r>
              <a:rPr lang="sv-SE" b="0" dirty="0" err="1"/>
              <a:t>that</a:t>
            </a:r>
            <a:r>
              <a:rPr lang="sv-SE" b="0" dirty="0"/>
              <a:t> </a:t>
            </a:r>
            <a:r>
              <a:rPr lang="sv-SE" b="0" dirty="0" err="1"/>
              <a:t>are</a:t>
            </a:r>
            <a:r>
              <a:rPr lang="sv-SE" b="0" dirty="0"/>
              <a:t> on the </a:t>
            </a:r>
            <a:r>
              <a:rPr lang="sv-SE" b="0" dirty="0" err="1"/>
              <a:t>move</a:t>
            </a:r>
            <a:r>
              <a:rPr lang="sv-SE" b="0" dirty="0"/>
              <a:t>. </a:t>
            </a:r>
          </a:p>
          <a:p>
            <a:pPr algn="just"/>
            <a:endParaRPr lang="sv-SE" b="0" dirty="0"/>
          </a:p>
          <a:p>
            <a:pPr algn="just"/>
            <a:r>
              <a:rPr lang="sv-SE" b="0" dirty="0"/>
              <a:t>As </a:t>
            </a:r>
            <a:r>
              <a:rPr lang="sv-SE" b="0" dirty="0" err="1"/>
              <a:t>with</a:t>
            </a:r>
            <a:r>
              <a:rPr lang="sv-SE" b="0" dirty="0"/>
              <a:t> terms </a:t>
            </a:r>
            <a:r>
              <a:rPr lang="sv-SE" b="0" dirty="0" err="1"/>
              <a:t>of</a:t>
            </a:r>
            <a:r>
              <a:rPr lang="sv-SE" b="0" dirty="0"/>
              <a:t> </a:t>
            </a:r>
            <a:r>
              <a:rPr lang="sv-SE" b="0" dirty="0" err="1"/>
              <a:t>movement</a:t>
            </a:r>
            <a:r>
              <a:rPr lang="sv-SE" b="0" dirty="0"/>
              <a:t>, </a:t>
            </a:r>
            <a:r>
              <a:rPr lang="sv-SE" b="0" dirty="0" err="1"/>
              <a:t>there</a:t>
            </a:r>
            <a:r>
              <a:rPr lang="sv-SE" b="0" dirty="0"/>
              <a:t> </a:t>
            </a:r>
            <a:r>
              <a:rPr lang="sv-SE" b="0" dirty="0" err="1"/>
              <a:t>exists</a:t>
            </a:r>
            <a:r>
              <a:rPr lang="sv-SE" b="0" dirty="0"/>
              <a:t> a </a:t>
            </a:r>
            <a:r>
              <a:rPr lang="sv-SE" b="0" dirty="0" err="1"/>
              <a:t>wide</a:t>
            </a:r>
            <a:r>
              <a:rPr lang="sv-SE" b="0" dirty="0"/>
              <a:t> </a:t>
            </a:r>
            <a:r>
              <a:rPr lang="sv-SE" b="0" dirty="0" err="1"/>
              <a:t>variety</a:t>
            </a:r>
            <a:r>
              <a:rPr lang="sv-SE" b="0" dirty="0"/>
              <a:t> </a:t>
            </a:r>
            <a:r>
              <a:rPr lang="sv-SE" b="0" dirty="0" err="1"/>
              <a:t>of</a:t>
            </a:r>
            <a:r>
              <a:rPr lang="sv-SE" b="0" dirty="0"/>
              <a:t> </a:t>
            </a:r>
            <a:r>
              <a:rPr lang="sv-SE" b="0" dirty="0" err="1"/>
              <a:t>other</a:t>
            </a:r>
            <a:r>
              <a:rPr lang="sv-SE" b="0" dirty="0"/>
              <a:t> terms and </a:t>
            </a:r>
            <a:r>
              <a:rPr lang="sv-SE" b="0" dirty="0" err="1"/>
              <a:t>categories</a:t>
            </a:r>
            <a:r>
              <a:rPr lang="sv-SE" b="0" dirty="0"/>
              <a:t> </a:t>
            </a:r>
            <a:r>
              <a:rPr lang="sv-SE" b="0" dirty="0" err="1"/>
              <a:t>describing</a:t>
            </a:r>
            <a:r>
              <a:rPr lang="sv-SE" b="0" dirty="0"/>
              <a:t> </a:t>
            </a:r>
            <a:r>
              <a:rPr lang="sv-SE" b="0" dirty="0" err="1"/>
              <a:t>people</a:t>
            </a:r>
            <a:r>
              <a:rPr lang="sv-SE" b="0" dirty="0"/>
              <a:t> </a:t>
            </a:r>
            <a:r>
              <a:rPr lang="sv-SE" b="0" dirty="0" err="1"/>
              <a:t>who</a:t>
            </a:r>
            <a:r>
              <a:rPr lang="sv-SE" b="0" dirty="0"/>
              <a:t> </a:t>
            </a:r>
            <a:r>
              <a:rPr lang="sv-SE" b="0" dirty="0" err="1"/>
              <a:t>move</a:t>
            </a:r>
            <a:r>
              <a:rPr lang="sv-SE" b="0" dirty="0"/>
              <a:t> </a:t>
            </a:r>
            <a:r>
              <a:rPr lang="sv-SE" b="0" dirty="0" err="1"/>
              <a:t>around</a:t>
            </a:r>
            <a:r>
              <a:rPr lang="sv-SE" b="0" dirty="0"/>
              <a:t>, and it is </a:t>
            </a:r>
            <a:r>
              <a:rPr lang="sv-SE" b="0" dirty="0" err="1"/>
              <a:t>impossible</a:t>
            </a:r>
            <a:r>
              <a:rPr lang="sv-SE" b="0" dirty="0"/>
              <a:t> to </a:t>
            </a:r>
            <a:r>
              <a:rPr lang="sv-SE" b="0" dirty="0" err="1"/>
              <a:t>account</a:t>
            </a:r>
            <a:r>
              <a:rPr lang="sv-SE" b="0" dirty="0"/>
              <a:t> for </a:t>
            </a:r>
            <a:r>
              <a:rPr lang="sv-SE" b="0" dirty="0" err="1"/>
              <a:t>them</a:t>
            </a:r>
            <a:r>
              <a:rPr lang="sv-SE" b="0" dirty="0"/>
              <a:t> all </a:t>
            </a:r>
            <a:r>
              <a:rPr lang="sv-SE" b="0" dirty="0" err="1"/>
              <a:t>within</a:t>
            </a:r>
            <a:r>
              <a:rPr lang="sv-SE" b="0" dirty="0"/>
              <a:t> the </a:t>
            </a:r>
            <a:r>
              <a:rPr lang="sv-SE" b="0" dirty="0" err="1"/>
              <a:t>frames</a:t>
            </a:r>
            <a:r>
              <a:rPr lang="sv-SE" b="0" dirty="0"/>
              <a:t> </a:t>
            </a:r>
            <a:r>
              <a:rPr lang="sv-SE" b="0" dirty="0" err="1"/>
              <a:t>of</a:t>
            </a:r>
            <a:r>
              <a:rPr lang="sv-SE" b="0" dirty="0"/>
              <a:t> </a:t>
            </a:r>
            <a:r>
              <a:rPr lang="sv-SE" b="0" dirty="0" err="1"/>
              <a:t>this</a:t>
            </a:r>
            <a:r>
              <a:rPr lang="sv-SE" b="0" dirty="0"/>
              <a:t> </a:t>
            </a:r>
            <a:r>
              <a:rPr lang="sv-SE" b="0" dirty="0" err="1"/>
              <a:t>module</a:t>
            </a:r>
            <a:r>
              <a:rPr lang="sv-SE" b="0" dirty="0"/>
              <a:t>. </a:t>
            </a:r>
            <a:r>
              <a:rPr lang="sv-SE" b="0" dirty="0" err="1"/>
              <a:t>Examples</a:t>
            </a:r>
            <a:r>
              <a:rPr lang="sv-SE" b="0" dirty="0"/>
              <a:t> </a:t>
            </a:r>
            <a:r>
              <a:rPr lang="sv-SE" b="0" dirty="0" err="1"/>
              <a:t>of</a:t>
            </a:r>
            <a:r>
              <a:rPr lang="sv-SE" b="0" dirty="0"/>
              <a:t> </a:t>
            </a:r>
            <a:r>
              <a:rPr lang="sv-SE" b="0" dirty="0" err="1"/>
              <a:t>other</a:t>
            </a:r>
            <a:r>
              <a:rPr lang="sv-SE" b="0" dirty="0"/>
              <a:t> </a:t>
            </a:r>
            <a:r>
              <a:rPr lang="sv-SE" b="0" dirty="0" err="1"/>
              <a:t>terminology</a:t>
            </a:r>
            <a:r>
              <a:rPr lang="sv-SE" b="0" dirty="0"/>
              <a:t> is </a:t>
            </a:r>
            <a:r>
              <a:rPr lang="sv-SE" b="0" i="1" dirty="0" err="1"/>
              <a:t>displaced</a:t>
            </a:r>
            <a:r>
              <a:rPr lang="sv-SE" b="0" i="1" dirty="0"/>
              <a:t> person</a:t>
            </a:r>
            <a:r>
              <a:rPr lang="sv-SE" b="0" dirty="0"/>
              <a:t>, </a:t>
            </a:r>
            <a:r>
              <a:rPr lang="sv-SE" b="0" i="1" dirty="0" err="1"/>
              <a:t>forced</a:t>
            </a:r>
            <a:r>
              <a:rPr lang="sv-SE" b="0" i="1" dirty="0"/>
              <a:t> migrant</a:t>
            </a:r>
            <a:r>
              <a:rPr lang="sv-SE" b="0" dirty="0"/>
              <a:t>, </a:t>
            </a:r>
            <a:r>
              <a:rPr lang="sv-SE" b="0" i="1" dirty="0" err="1"/>
              <a:t>internally</a:t>
            </a:r>
            <a:r>
              <a:rPr lang="sv-SE" b="0" i="1" dirty="0"/>
              <a:t> </a:t>
            </a:r>
            <a:r>
              <a:rPr lang="sv-SE" b="0" i="1" dirty="0" err="1"/>
              <a:t>displaced</a:t>
            </a:r>
            <a:r>
              <a:rPr lang="sv-SE" b="0" i="1" dirty="0"/>
              <a:t> person</a:t>
            </a:r>
            <a:r>
              <a:rPr lang="sv-SE" b="0" dirty="0"/>
              <a:t>, and </a:t>
            </a:r>
            <a:r>
              <a:rPr lang="sv-SE" b="0" i="1" dirty="0"/>
              <a:t>rural-urban migrant</a:t>
            </a:r>
            <a:r>
              <a:rPr lang="sv-SE" b="0" dirty="0"/>
              <a:t>. </a:t>
            </a:r>
            <a:r>
              <a:rPr lang="sv-SE" b="0" dirty="0" err="1"/>
              <a:t>Some</a:t>
            </a:r>
            <a:r>
              <a:rPr lang="sv-SE" b="0" dirty="0"/>
              <a:t> </a:t>
            </a:r>
            <a:r>
              <a:rPr lang="sv-SE" b="0" dirty="0" err="1"/>
              <a:t>of</a:t>
            </a:r>
            <a:r>
              <a:rPr lang="sv-SE" b="0" dirty="0"/>
              <a:t> </a:t>
            </a:r>
            <a:r>
              <a:rPr lang="sv-SE" b="0" dirty="0" err="1"/>
              <a:t>these</a:t>
            </a:r>
            <a:r>
              <a:rPr lang="sv-SE" b="0" dirty="0"/>
              <a:t> terms, as </a:t>
            </a:r>
            <a:r>
              <a:rPr lang="sv-SE" b="0" dirty="0" err="1"/>
              <a:t>well</a:t>
            </a:r>
            <a:r>
              <a:rPr lang="sv-SE" b="0" dirty="0"/>
              <a:t> as the </a:t>
            </a:r>
            <a:r>
              <a:rPr lang="sv-SE" b="0" dirty="0" err="1"/>
              <a:t>implications</a:t>
            </a:r>
            <a:r>
              <a:rPr lang="sv-SE" b="0" dirty="0"/>
              <a:t> </a:t>
            </a:r>
            <a:r>
              <a:rPr lang="sv-SE" b="0" dirty="0" err="1"/>
              <a:t>of</a:t>
            </a:r>
            <a:r>
              <a:rPr lang="sv-SE" b="0" dirty="0"/>
              <a:t> </a:t>
            </a:r>
            <a:r>
              <a:rPr lang="sv-SE" b="0" dirty="0" err="1"/>
              <a:t>using</a:t>
            </a:r>
            <a:r>
              <a:rPr lang="sv-SE" b="0" dirty="0"/>
              <a:t> </a:t>
            </a:r>
            <a:r>
              <a:rPr lang="sv-SE" b="0" dirty="0" err="1"/>
              <a:t>these</a:t>
            </a:r>
            <a:r>
              <a:rPr lang="sv-SE" b="0" dirty="0"/>
              <a:t> terms, </a:t>
            </a:r>
            <a:r>
              <a:rPr lang="sv-SE" b="0" dirty="0" err="1"/>
              <a:t>will</a:t>
            </a:r>
            <a:r>
              <a:rPr lang="sv-SE" b="0" dirty="0"/>
              <a:t> be </a:t>
            </a:r>
            <a:r>
              <a:rPr lang="sv-SE" b="0" dirty="0" err="1"/>
              <a:t>discussed</a:t>
            </a:r>
            <a:r>
              <a:rPr lang="sv-SE" b="0" dirty="0"/>
              <a:t> in </a:t>
            </a:r>
            <a:r>
              <a:rPr lang="sv-SE" b="0" dirty="0" err="1"/>
              <a:t>more</a:t>
            </a:r>
            <a:r>
              <a:rPr lang="sv-SE" b="0" dirty="0"/>
              <a:t> </a:t>
            </a:r>
            <a:r>
              <a:rPr lang="sv-SE" b="0" dirty="0" err="1"/>
              <a:t>detail</a:t>
            </a:r>
            <a:r>
              <a:rPr lang="sv-SE" b="0" dirty="0"/>
              <a:t> in later </a:t>
            </a:r>
            <a:r>
              <a:rPr lang="sv-SE" b="0" dirty="0" err="1"/>
              <a:t>modules</a:t>
            </a:r>
            <a:r>
              <a:rPr lang="sv-SE" b="0" dirty="0"/>
              <a:t>, </a:t>
            </a:r>
            <a:r>
              <a:rPr lang="sv-SE" b="0" dirty="0" err="1"/>
              <a:t>when</a:t>
            </a:r>
            <a:r>
              <a:rPr lang="sv-SE" b="0" dirty="0"/>
              <a:t> the </a:t>
            </a:r>
            <a:r>
              <a:rPr lang="sv-SE" b="0" dirty="0" err="1"/>
              <a:t>course</a:t>
            </a:r>
            <a:r>
              <a:rPr lang="sv-SE" b="0" dirty="0"/>
              <a:t> </a:t>
            </a:r>
            <a:r>
              <a:rPr lang="sv-SE" b="0" dirty="0" err="1"/>
              <a:t>takes</a:t>
            </a:r>
            <a:r>
              <a:rPr lang="sv-SE" b="0" dirty="0"/>
              <a:t> the step from a general </a:t>
            </a:r>
            <a:r>
              <a:rPr lang="sv-SE" b="0" dirty="0" err="1"/>
              <a:t>overview</a:t>
            </a:r>
            <a:r>
              <a:rPr lang="sv-SE" b="0" dirty="0"/>
              <a:t> </a:t>
            </a:r>
            <a:r>
              <a:rPr lang="sv-SE" b="0" dirty="0" err="1"/>
              <a:t>of</a:t>
            </a:r>
            <a:r>
              <a:rPr lang="sv-SE" b="0" dirty="0"/>
              <a:t> </a:t>
            </a:r>
            <a:r>
              <a:rPr lang="sv-SE" b="0" dirty="0" err="1"/>
              <a:t>movement</a:t>
            </a:r>
            <a:r>
              <a:rPr lang="sv-SE" b="0" dirty="0"/>
              <a:t> and </a:t>
            </a:r>
            <a:r>
              <a:rPr lang="sv-SE" b="0" dirty="0" err="1"/>
              <a:t>mobility</a:t>
            </a:r>
            <a:r>
              <a:rPr lang="sv-SE" b="0" dirty="0"/>
              <a:t> to a </a:t>
            </a:r>
            <a:r>
              <a:rPr lang="sv-SE" b="0" dirty="0" err="1"/>
              <a:t>more</a:t>
            </a:r>
            <a:r>
              <a:rPr lang="sv-SE" b="0" dirty="0"/>
              <a:t> </a:t>
            </a:r>
            <a:r>
              <a:rPr lang="sv-SE" b="0" dirty="0" err="1"/>
              <a:t>specific</a:t>
            </a:r>
            <a:r>
              <a:rPr lang="sv-SE" b="0" dirty="0"/>
              <a:t> </a:t>
            </a:r>
            <a:r>
              <a:rPr lang="sv-SE" b="0" dirty="0" err="1"/>
              <a:t>discussion</a:t>
            </a:r>
            <a:r>
              <a:rPr lang="sv-SE" b="0" dirty="0"/>
              <a:t> on </a:t>
            </a:r>
            <a:r>
              <a:rPr lang="sv-SE" b="0" dirty="0" err="1"/>
              <a:t>mass</a:t>
            </a:r>
            <a:r>
              <a:rPr lang="sv-SE" b="0" dirty="0"/>
              <a:t> </a:t>
            </a:r>
            <a:r>
              <a:rPr lang="sv-SE" b="0" dirty="0" err="1"/>
              <a:t>displacement</a:t>
            </a:r>
            <a:r>
              <a:rPr lang="sv-SE" b="0" dirty="0"/>
              <a:t>. For </a:t>
            </a:r>
            <a:r>
              <a:rPr lang="sv-SE" b="0" dirty="0" err="1"/>
              <a:t>now</a:t>
            </a:r>
            <a:r>
              <a:rPr lang="sv-SE" b="0" dirty="0"/>
              <a:t>, the </a:t>
            </a:r>
            <a:r>
              <a:rPr lang="sv-SE" b="0" dirty="0" err="1"/>
              <a:t>included</a:t>
            </a:r>
            <a:r>
              <a:rPr lang="sv-SE" b="0" dirty="0"/>
              <a:t> </a:t>
            </a:r>
            <a:r>
              <a:rPr lang="sv-SE" b="0" dirty="0" err="1"/>
              <a:t>terminology</a:t>
            </a:r>
            <a:r>
              <a:rPr lang="sv-SE" b="0" dirty="0"/>
              <a:t> </a:t>
            </a:r>
            <a:r>
              <a:rPr lang="sv-SE" b="0" dirty="0" err="1"/>
              <a:t>will</a:t>
            </a:r>
            <a:r>
              <a:rPr lang="sv-SE" b="0" dirty="0"/>
              <a:t> serve to make </a:t>
            </a:r>
            <a:r>
              <a:rPr lang="sv-SE" b="0" dirty="0" err="1"/>
              <a:t>you</a:t>
            </a:r>
            <a:r>
              <a:rPr lang="sv-SE" b="0" dirty="0"/>
              <a:t> </a:t>
            </a:r>
            <a:r>
              <a:rPr lang="sv-SE" b="0" dirty="0" err="1"/>
              <a:t>aware</a:t>
            </a:r>
            <a:r>
              <a:rPr lang="sv-SE" b="0" dirty="0"/>
              <a:t> </a:t>
            </a:r>
            <a:r>
              <a:rPr lang="sv-SE" b="0" dirty="0" err="1"/>
              <a:t>of</a:t>
            </a:r>
            <a:r>
              <a:rPr lang="sv-SE" b="0" dirty="0"/>
              <a:t> </a:t>
            </a:r>
            <a:r>
              <a:rPr lang="sv-SE" b="0" dirty="0" err="1"/>
              <a:t>how</a:t>
            </a:r>
            <a:r>
              <a:rPr lang="sv-SE" b="0" dirty="0"/>
              <a:t> </a:t>
            </a:r>
            <a:r>
              <a:rPr lang="sv-SE" b="0" dirty="0" err="1"/>
              <a:t>complex</a:t>
            </a:r>
            <a:r>
              <a:rPr lang="sv-SE" b="0" dirty="0"/>
              <a:t> and </a:t>
            </a:r>
            <a:r>
              <a:rPr lang="sv-SE" b="0" dirty="0" err="1"/>
              <a:t>varied</a:t>
            </a:r>
            <a:r>
              <a:rPr lang="sv-SE" b="0" dirty="0"/>
              <a:t> </a:t>
            </a:r>
            <a:r>
              <a:rPr lang="sv-SE" b="0" dirty="0" err="1"/>
              <a:t>debates</a:t>
            </a:r>
            <a:r>
              <a:rPr lang="sv-SE" b="0" dirty="0"/>
              <a:t> </a:t>
            </a:r>
            <a:r>
              <a:rPr lang="sv-SE" b="0" dirty="0" err="1"/>
              <a:t>about</a:t>
            </a:r>
            <a:r>
              <a:rPr lang="sv-SE" b="0" dirty="0"/>
              <a:t> </a:t>
            </a:r>
            <a:r>
              <a:rPr lang="sv-SE" b="0" dirty="0" err="1"/>
              <a:t>movement</a:t>
            </a:r>
            <a:r>
              <a:rPr lang="sv-SE" b="0" dirty="0"/>
              <a:t> and </a:t>
            </a:r>
            <a:r>
              <a:rPr lang="sv-SE" b="0" dirty="0" err="1"/>
              <a:t>movers</a:t>
            </a:r>
            <a:r>
              <a:rPr lang="sv-SE" b="0" dirty="0"/>
              <a:t> in research, the media and in </a:t>
            </a:r>
            <a:r>
              <a:rPr lang="sv-SE" b="0" dirty="0" err="1"/>
              <a:t>political</a:t>
            </a:r>
            <a:r>
              <a:rPr lang="sv-SE" b="0" dirty="0"/>
              <a:t> </a:t>
            </a:r>
            <a:r>
              <a:rPr lang="sv-SE" b="0" dirty="0" err="1"/>
              <a:t>debates</a:t>
            </a:r>
            <a:r>
              <a:rPr lang="sv-SE" b="0" dirty="0"/>
              <a:t> </a:t>
            </a:r>
            <a:r>
              <a:rPr lang="sv-SE" b="0" dirty="0" err="1"/>
              <a:t>actually</a:t>
            </a:r>
            <a:r>
              <a:rPr lang="sv-SE" b="0" dirty="0"/>
              <a:t> </a:t>
            </a:r>
            <a:r>
              <a:rPr lang="sv-SE" b="0" dirty="0" err="1"/>
              <a:t>may</a:t>
            </a:r>
            <a:r>
              <a:rPr lang="sv-SE" b="0" dirty="0"/>
              <a:t> be. </a:t>
            </a:r>
          </a:p>
        </p:txBody>
      </p:sp>
      <p:sp>
        <p:nvSpPr>
          <p:cNvPr id="4" name="Platshållare för bildnummer 3"/>
          <p:cNvSpPr>
            <a:spLocks noGrp="1"/>
          </p:cNvSpPr>
          <p:nvPr>
            <p:ph type="sldNum" sz="quarter" idx="5"/>
          </p:nvPr>
        </p:nvSpPr>
        <p:spPr/>
        <p:txBody>
          <a:bodyPr/>
          <a:lstStyle/>
          <a:p>
            <a:fld id="{021009FB-07CC-450D-9A25-E526D1458040}" type="slidenum">
              <a:rPr lang="sv-SE" smtClean="0"/>
              <a:t>6</a:t>
            </a:fld>
            <a:endParaRPr lang="sv-SE"/>
          </a:p>
        </p:txBody>
      </p:sp>
    </p:spTree>
    <p:extLst>
      <p:ext uri="{BB962C8B-B14F-4D97-AF65-F5344CB8AC3E}">
        <p14:creationId xmlns:p14="http://schemas.microsoft.com/office/powerpoint/2010/main" val="368993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54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en-US" b="1" dirty="0"/>
              <a:t>Implications of the terminology </a:t>
            </a:r>
          </a:p>
          <a:p>
            <a:pPr algn="just"/>
            <a:r>
              <a:rPr lang="en-US" b="0" dirty="0"/>
              <a:t>You are above asked to reflect around how the various types of movement and movers just presented usually are represented in research, the media or political debates, and why you think this may be the case. This is to bring attention to something which is of great importance when discussing movements and movers, namely that using </a:t>
            </a:r>
            <a:r>
              <a:rPr lang="en-US" dirty="0"/>
              <a:t>specific terms and categories often is a political and social choice (sometimes conscious, sometimes unconscious). This is as:</a:t>
            </a:r>
          </a:p>
          <a:p>
            <a:pPr algn="just"/>
            <a:endParaRPr lang="en-US" dirty="0"/>
          </a:p>
          <a:p>
            <a:pPr marL="171450" indent="-171450" algn="just">
              <a:buFont typeface="Arial" panose="020B0604020202020204" pitchFamily="34" charset="0"/>
              <a:buChar char="•"/>
            </a:pPr>
            <a:r>
              <a:rPr lang="en-US" dirty="0"/>
              <a:t>Some of the terminology used has legal definitions and is normative rather than descriptive in nature</a:t>
            </a:r>
          </a:p>
          <a:p>
            <a:pPr marL="171450" indent="-171450" algn="just">
              <a:buFont typeface="Arial" panose="020B0604020202020204" pitchFamily="34" charset="0"/>
              <a:buChar char="•"/>
            </a:pPr>
            <a:r>
              <a:rPr lang="en-US" dirty="0"/>
              <a:t>Some terms have a bearing on the obligations of states and the international community </a:t>
            </a:r>
          </a:p>
          <a:p>
            <a:pPr marL="171450" indent="-171450" algn="just">
              <a:buFont typeface="Arial" panose="020B0604020202020204" pitchFamily="34" charset="0"/>
              <a:buChar char="•"/>
            </a:pPr>
            <a:r>
              <a:rPr lang="en-US" dirty="0"/>
              <a:t>Representations in the media and culture have a bearing on how the wider public understands the terms used and consequently on how various types of movers are treated </a:t>
            </a:r>
          </a:p>
          <a:p>
            <a:pPr algn="just"/>
            <a:endParaRPr lang="en-US" dirty="0"/>
          </a:p>
          <a:p>
            <a:pPr algn="just"/>
            <a:r>
              <a:rPr lang="en-US" dirty="0"/>
              <a:t>The choice of terminology is not neutral. Instead, it communicates hidden ideas about power, relationships, obligations and rights. Some terminology is value-loaded and implies expectations on the behavior of states and other national and international actors. Using specific terminology can also be a conscious choice meant to affect how others are viewing a specific migration-related question or problem. </a:t>
            </a:r>
          </a:p>
          <a:p>
            <a:pPr algn="just"/>
            <a:endParaRPr lang="en-US" dirty="0"/>
          </a:p>
          <a:p>
            <a:pPr algn="just"/>
            <a:r>
              <a:rPr lang="en-US" b="1" dirty="0"/>
              <a:t>Examples of value loaded terminology</a:t>
            </a:r>
          </a:p>
          <a:p>
            <a:pPr algn="just"/>
            <a:r>
              <a:rPr lang="en-US" dirty="0"/>
              <a:t>An example of how terminology can be value-loaded and give a hint about rights and obligations, is how migrants in the media and in politics often are referred to as “legal” or “illegal”. Being a legal migrant implies that your cause for migrating is just, that the society which welcomes you has obligations towards you, and that you in return have rights. Being an illegal migrant implies the reverse. How you use these terms and what migrants you name legal or illegal thus has something to say about how you look upon their place in society. As the legal-illegal distinction has received a lot of critique, it is also common to hear migrants referred to as “regular” and “irregular”, or “documented” and “undocumented”. The implications of the choice of terminology still remains. </a:t>
            </a:r>
          </a:p>
          <a:p>
            <a:pPr algn="just"/>
            <a:endParaRPr lang="en-US" dirty="0"/>
          </a:p>
          <a:p>
            <a:pPr algn="just"/>
            <a:r>
              <a:rPr lang="en-US" dirty="0"/>
              <a:t>What do you think – is it possible to categorize humans as legal or illegal? What implications does it have if we categorize people on the move in this way, especially if being on the move may not have been a choice from their side (such as for instance is the case for refugees)?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0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mj-lt"/>
              <a:buNone/>
              <a:tabLst/>
              <a:defRPr/>
            </a:pPr>
            <a:r>
              <a:rPr lang="sv-SE" b="1" dirty="0" err="1">
                <a:solidFill>
                  <a:srgbClr val="000000">
                    <a:lumMod val="75000"/>
                    <a:lumOff val="25000"/>
                  </a:srgbClr>
                </a:solidFill>
                <a:latin typeface="Calibri" panose="020F0502020204030204"/>
              </a:rPr>
              <a:t>Being</a:t>
            </a:r>
            <a:r>
              <a:rPr lang="sv-SE" b="1" dirty="0">
                <a:solidFill>
                  <a:srgbClr val="000000">
                    <a:lumMod val="75000"/>
                    <a:lumOff val="25000"/>
                  </a:srgbClr>
                </a:solidFill>
                <a:latin typeface="Calibri" panose="020F0502020204030204"/>
              </a:rPr>
              <a:t> on the </a:t>
            </a:r>
            <a:r>
              <a:rPr lang="sv-SE" b="1" dirty="0" err="1">
                <a:solidFill>
                  <a:srgbClr val="000000">
                    <a:lumMod val="75000"/>
                    <a:lumOff val="25000"/>
                  </a:srgbClr>
                </a:solidFill>
                <a:latin typeface="Calibri" panose="020F0502020204030204"/>
              </a:rPr>
              <a:t>move</a:t>
            </a:r>
            <a:endParaRPr lang="sv-SE" b="1" dirty="0">
              <a:solidFill>
                <a:srgbClr val="000000">
                  <a:lumMod val="75000"/>
                  <a:lumOff val="25000"/>
                </a:srgbClr>
              </a:solidFill>
              <a:latin typeface="Calibri" panose="020F0502020204030204"/>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lang="sv-SE" b="0" dirty="0">
                <a:solidFill>
                  <a:srgbClr val="000000">
                    <a:lumMod val="75000"/>
                    <a:lumOff val="25000"/>
                  </a:srgbClr>
                </a:solidFill>
                <a:latin typeface="Calibri" panose="020F0502020204030204"/>
              </a:rPr>
              <a:t>The </a:t>
            </a:r>
            <a:r>
              <a:rPr lang="sv-SE" b="0" dirty="0" err="1">
                <a:solidFill>
                  <a:srgbClr val="000000">
                    <a:lumMod val="75000"/>
                    <a:lumOff val="25000"/>
                  </a:srgbClr>
                </a:solidFill>
                <a:latin typeface="Calibri" panose="020F0502020204030204"/>
              </a:rPr>
              <a:t>previous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slides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introduced</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you</a:t>
            </a:r>
            <a:r>
              <a:rPr lang="sv-SE" b="0" dirty="0">
                <a:solidFill>
                  <a:srgbClr val="000000">
                    <a:lumMod val="75000"/>
                    <a:lumOff val="25000"/>
                  </a:srgbClr>
                </a:solidFill>
                <a:latin typeface="Calibri" panose="020F0502020204030204"/>
              </a:rPr>
              <a:t> to </a:t>
            </a:r>
            <a:r>
              <a:rPr lang="sv-SE" b="0" dirty="0" err="1">
                <a:solidFill>
                  <a:srgbClr val="000000">
                    <a:lumMod val="75000"/>
                    <a:lumOff val="25000"/>
                  </a:srgbClr>
                </a:solidFill>
                <a:latin typeface="Calibri" panose="020F0502020204030204"/>
              </a:rPr>
              <a:t>some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of</a:t>
            </a:r>
            <a:r>
              <a:rPr lang="sv-SE" b="0" dirty="0">
                <a:solidFill>
                  <a:srgbClr val="000000">
                    <a:lumMod val="75000"/>
                    <a:lumOff val="25000"/>
                  </a:srgbClr>
                </a:solidFill>
                <a:latin typeface="Calibri" panose="020F0502020204030204"/>
              </a:rPr>
              <a:t> the </a:t>
            </a:r>
            <a:r>
              <a:rPr lang="sv-SE" b="0" dirty="0" err="1">
                <a:solidFill>
                  <a:srgbClr val="000000">
                    <a:lumMod val="75000"/>
                    <a:lumOff val="25000"/>
                  </a:srgbClr>
                </a:solidFill>
                <a:latin typeface="Calibri" panose="020F0502020204030204"/>
              </a:rPr>
              <a:t>terminology</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used</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when</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referring</a:t>
            </a:r>
            <a:r>
              <a:rPr lang="sv-SE" b="0" dirty="0">
                <a:solidFill>
                  <a:srgbClr val="000000">
                    <a:lumMod val="75000"/>
                    <a:lumOff val="25000"/>
                  </a:srgbClr>
                </a:solidFill>
                <a:latin typeface="Calibri" panose="020F0502020204030204"/>
              </a:rPr>
              <a:t> to </a:t>
            </a:r>
            <a:r>
              <a:rPr lang="sv-SE" b="0" dirty="0" err="1">
                <a:solidFill>
                  <a:srgbClr val="000000">
                    <a:lumMod val="75000"/>
                    <a:lumOff val="25000"/>
                  </a:srgbClr>
                </a:solidFill>
                <a:latin typeface="Calibri" panose="020F0502020204030204"/>
              </a:rPr>
              <a:t>movement</a:t>
            </a:r>
            <a:r>
              <a:rPr lang="sv-SE" b="0" dirty="0">
                <a:solidFill>
                  <a:srgbClr val="000000">
                    <a:lumMod val="75000"/>
                    <a:lumOff val="25000"/>
                  </a:srgbClr>
                </a:solidFill>
                <a:latin typeface="Calibri" panose="020F0502020204030204"/>
              </a:rPr>
              <a:t> and </a:t>
            </a:r>
            <a:r>
              <a:rPr lang="sv-SE" b="0" dirty="0" err="1">
                <a:solidFill>
                  <a:srgbClr val="000000">
                    <a:lumMod val="75000"/>
                    <a:lumOff val="25000"/>
                  </a:srgbClr>
                </a:solidFill>
                <a:latin typeface="Calibri" panose="020F0502020204030204"/>
              </a:rPr>
              <a:t>movers</a:t>
            </a:r>
            <a:r>
              <a:rPr lang="sv-SE" b="0" dirty="0">
                <a:solidFill>
                  <a:srgbClr val="000000">
                    <a:lumMod val="75000"/>
                    <a:lumOff val="25000"/>
                  </a:srgbClr>
                </a:solidFill>
                <a:latin typeface="Calibri" panose="020F0502020204030204"/>
              </a:rPr>
              <a:t>. It is evident </a:t>
            </a:r>
            <a:r>
              <a:rPr lang="sv-SE" b="0" dirty="0" err="1">
                <a:solidFill>
                  <a:srgbClr val="000000">
                    <a:lumMod val="75000"/>
                    <a:lumOff val="25000"/>
                  </a:srgbClr>
                </a:solidFill>
                <a:latin typeface="Calibri" panose="020F0502020204030204"/>
              </a:rPr>
              <a:t>that</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these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are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intricate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categories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which</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each</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housing</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many</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sub-categories</a:t>
            </a:r>
            <a:r>
              <a:rPr lang="sv-SE" b="0" dirty="0">
                <a:solidFill>
                  <a:srgbClr val="000000">
                    <a:lumMod val="75000"/>
                    <a:lumOff val="25000"/>
                  </a:srgbClr>
                </a:solidFill>
                <a:latin typeface="Calibri" panose="020F0502020204030204"/>
              </a:rPr>
              <a:t>, and </a:t>
            </a:r>
            <a:r>
              <a:rPr lang="sv-SE" b="0" dirty="0" err="1">
                <a:solidFill>
                  <a:srgbClr val="000000">
                    <a:lumMod val="75000"/>
                    <a:lumOff val="25000"/>
                  </a:srgbClr>
                </a:solidFill>
                <a:latin typeface="Calibri" panose="020F0502020204030204"/>
              </a:rPr>
              <a:t>moreover</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there</a:t>
            </a:r>
            <a:r>
              <a:rPr lang="sv-SE" b="0" dirty="0">
                <a:solidFill>
                  <a:srgbClr val="000000">
                    <a:lumMod val="75000"/>
                    <a:lumOff val="25000"/>
                  </a:srgbClr>
                </a:solidFill>
                <a:latin typeface="Calibri" panose="020F0502020204030204"/>
              </a:rPr>
              <a:t> is </a:t>
            </a:r>
            <a:r>
              <a:rPr lang="sv-SE" b="0" dirty="0" err="1">
                <a:solidFill>
                  <a:srgbClr val="000000">
                    <a:lumMod val="75000"/>
                    <a:lumOff val="25000"/>
                  </a:srgbClr>
                </a:solidFill>
                <a:latin typeface="Calibri" panose="020F0502020204030204"/>
              </a:rPr>
              <a:t>constant</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overlap</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between</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categories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This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section</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will</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introduce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you</a:t>
            </a:r>
            <a:r>
              <a:rPr lang="sv-SE" b="0" dirty="0">
                <a:solidFill>
                  <a:srgbClr val="000000">
                    <a:lumMod val="75000"/>
                    <a:lumOff val="25000"/>
                  </a:srgbClr>
                </a:solidFill>
                <a:latin typeface="Calibri" panose="020F0502020204030204"/>
              </a:rPr>
              <a:t> to </a:t>
            </a:r>
            <a:r>
              <a:rPr lang="sv-SE" b="0" dirty="0" err="1">
                <a:solidFill>
                  <a:srgbClr val="000000">
                    <a:lumMod val="75000"/>
                    <a:lumOff val="25000"/>
                  </a:srgbClr>
                </a:solidFill>
                <a:latin typeface="Calibri" panose="020F0502020204030204"/>
              </a:rPr>
              <a:t>some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of</a:t>
            </a:r>
            <a:r>
              <a:rPr lang="sv-SE" b="0" dirty="0">
                <a:solidFill>
                  <a:srgbClr val="000000">
                    <a:lumMod val="75000"/>
                    <a:lumOff val="25000"/>
                  </a:srgbClr>
                </a:solidFill>
                <a:latin typeface="Calibri" panose="020F0502020204030204"/>
              </a:rPr>
              <a:t> the </a:t>
            </a:r>
            <a:r>
              <a:rPr lang="sv-SE" b="0" dirty="0" err="1">
                <a:solidFill>
                  <a:srgbClr val="000000">
                    <a:lumMod val="75000"/>
                    <a:lumOff val="25000"/>
                  </a:srgbClr>
                </a:solidFill>
                <a:latin typeface="Calibri" panose="020F0502020204030204"/>
              </a:rPr>
              <a:t>reasons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why</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people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are</a:t>
            </a:r>
            <a:r>
              <a:rPr lang="sv-SE" b="0" dirty="0">
                <a:solidFill>
                  <a:srgbClr val="000000">
                    <a:lumMod val="75000"/>
                    <a:lumOff val="25000"/>
                  </a:srgbClr>
                </a:solidFill>
                <a:latin typeface="Calibri" panose="020F0502020204030204"/>
              </a:rPr>
              <a:t> on the </a:t>
            </a:r>
            <a:r>
              <a:rPr lang="sv-SE" b="0" dirty="0" err="1">
                <a:solidFill>
                  <a:srgbClr val="000000">
                    <a:lumMod val="75000"/>
                    <a:lumOff val="25000"/>
                  </a:srgbClr>
                </a:solidFill>
                <a:latin typeface="Calibri" panose="020F0502020204030204"/>
              </a:rPr>
              <a:t>move</a:t>
            </a:r>
            <a:r>
              <a:rPr lang="sv-SE" b="0" dirty="0">
                <a:solidFill>
                  <a:srgbClr val="000000">
                    <a:lumMod val="75000"/>
                    <a:lumOff val="25000"/>
                  </a:srgbClr>
                </a:solidFill>
                <a:latin typeface="Calibri" panose="020F0502020204030204"/>
              </a:rPr>
              <a:t> at all. As </a:t>
            </a:r>
            <a:r>
              <a:rPr lang="sv-SE" b="0" dirty="0" err="1">
                <a:solidFill>
                  <a:srgbClr val="000000">
                    <a:lumMod val="75000"/>
                    <a:lumOff val="25000"/>
                  </a:srgbClr>
                </a:solidFill>
                <a:latin typeface="Calibri" panose="020F0502020204030204"/>
              </a:rPr>
              <a:t>you</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will</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see</a:t>
            </a:r>
            <a:r>
              <a:rPr lang="sv-SE" b="0" dirty="0">
                <a:solidFill>
                  <a:srgbClr val="000000">
                    <a:lumMod val="75000"/>
                    <a:lumOff val="25000"/>
                  </a:srgbClr>
                </a:solidFill>
                <a:latin typeface="Calibri" panose="020F0502020204030204"/>
              </a:rPr>
              <a:t>, the </a:t>
            </a:r>
            <a:r>
              <a:rPr lang="sv-SE" b="0" dirty="0" err="1">
                <a:solidFill>
                  <a:srgbClr val="000000">
                    <a:lumMod val="75000"/>
                    <a:lumOff val="25000"/>
                  </a:srgbClr>
                </a:solidFill>
                <a:latin typeface="Calibri" panose="020F0502020204030204"/>
              </a:rPr>
              <a:t>reasons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why</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people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are</a:t>
            </a:r>
            <a:r>
              <a:rPr lang="sv-SE" b="0" dirty="0">
                <a:solidFill>
                  <a:srgbClr val="000000">
                    <a:lumMod val="75000"/>
                    <a:lumOff val="25000"/>
                  </a:srgbClr>
                </a:solidFill>
                <a:latin typeface="Calibri" panose="020F0502020204030204"/>
              </a:rPr>
              <a:t> on the </a:t>
            </a:r>
            <a:r>
              <a:rPr lang="sv-SE" b="0" dirty="0" err="1">
                <a:solidFill>
                  <a:srgbClr val="000000">
                    <a:lumMod val="75000"/>
                    <a:lumOff val="25000"/>
                  </a:srgbClr>
                </a:solidFill>
                <a:latin typeface="Calibri" panose="020F0502020204030204"/>
              </a:rPr>
              <a:t>move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are</a:t>
            </a:r>
            <a:r>
              <a:rPr lang="sv-SE" b="0" dirty="0">
                <a:solidFill>
                  <a:srgbClr val="000000">
                    <a:lumMod val="75000"/>
                    <a:lumOff val="25000"/>
                  </a:srgbClr>
                </a:solidFill>
                <a:latin typeface="Calibri" panose="020F0502020204030204"/>
              </a:rPr>
              <a:t> as </a:t>
            </a:r>
            <a:r>
              <a:rPr lang="sv-SE" b="0" dirty="0" err="1">
                <a:solidFill>
                  <a:srgbClr val="000000">
                    <a:lumMod val="75000"/>
                    <a:lumOff val="25000"/>
                  </a:srgbClr>
                </a:solidFill>
                <a:latin typeface="Calibri" panose="020F0502020204030204"/>
              </a:rPr>
              <a:t>manifold</a:t>
            </a:r>
            <a:r>
              <a:rPr lang="sv-SE" b="0" dirty="0">
                <a:solidFill>
                  <a:srgbClr val="000000">
                    <a:lumMod val="75000"/>
                    <a:lumOff val="25000"/>
                  </a:srgbClr>
                </a:solidFill>
                <a:latin typeface="Calibri" panose="020F0502020204030204"/>
              </a:rPr>
              <a:t> and </a:t>
            </a:r>
            <a:r>
              <a:rPr lang="sv-SE" b="0" dirty="0" err="1">
                <a:solidFill>
                  <a:srgbClr val="000000">
                    <a:lumMod val="75000"/>
                    <a:lumOff val="25000"/>
                  </a:srgbClr>
                </a:solidFill>
                <a:latin typeface="Calibri" panose="020F0502020204030204"/>
              </a:rPr>
              <a:t>complicated</a:t>
            </a:r>
            <a:r>
              <a:rPr lang="sv-SE" b="0" dirty="0">
                <a:solidFill>
                  <a:srgbClr val="000000">
                    <a:lumMod val="75000"/>
                    <a:lumOff val="25000"/>
                  </a:srgbClr>
                </a:solidFill>
                <a:latin typeface="Calibri" panose="020F0502020204030204"/>
              </a:rPr>
              <a:t> as the </a:t>
            </a:r>
            <a:r>
              <a:rPr lang="sv-SE" b="0" dirty="0" err="1">
                <a:solidFill>
                  <a:srgbClr val="000000">
                    <a:lumMod val="75000"/>
                    <a:lumOff val="25000"/>
                  </a:srgbClr>
                </a:solidFill>
                <a:latin typeface="Calibri" panose="020F0502020204030204"/>
              </a:rPr>
              <a:t>various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categories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of</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movement</a:t>
            </a:r>
            <a:r>
              <a:rPr lang="sv-SE" b="0" dirty="0">
                <a:solidFill>
                  <a:srgbClr val="000000">
                    <a:lumMod val="75000"/>
                    <a:lumOff val="25000"/>
                  </a:srgbClr>
                </a:solidFill>
                <a:latin typeface="Calibri" panose="020F0502020204030204"/>
              </a:rPr>
              <a:t> and </a:t>
            </a:r>
            <a:r>
              <a:rPr lang="sv-SE" b="0" dirty="0" err="1">
                <a:solidFill>
                  <a:srgbClr val="000000">
                    <a:lumMod val="75000"/>
                    <a:lumOff val="25000"/>
                  </a:srgbClr>
                </a:solidFill>
                <a:latin typeface="Calibri" panose="020F0502020204030204"/>
              </a:rPr>
              <a:t>movers</a:t>
            </a:r>
            <a:r>
              <a:rPr lang="sv-SE" b="0" dirty="0">
                <a:solidFill>
                  <a:srgbClr val="000000">
                    <a:lumMod val="75000"/>
                    <a:lumOff val="25000"/>
                  </a:srgbClr>
                </a:solidFill>
                <a:latin typeface="Calibri" panose="020F0502020204030204"/>
              </a:rPr>
              <a:t> just </a:t>
            </a:r>
            <a:r>
              <a:rPr lang="sv-SE" b="0" dirty="0" err="1">
                <a:solidFill>
                  <a:srgbClr val="000000">
                    <a:lumMod val="75000"/>
                    <a:lumOff val="25000"/>
                  </a:srgbClr>
                </a:solidFill>
                <a:latin typeface="Calibri" panose="020F0502020204030204"/>
              </a:rPr>
              <a:t>presented</a:t>
            </a:r>
            <a:r>
              <a:rPr lang="sv-SE" b="0" dirty="0">
                <a:solidFill>
                  <a:srgbClr val="000000">
                    <a:lumMod val="75000"/>
                    <a:lumOff val="25000"/>
                  </a:srgbClr>
                </a:solidFill>
                <a:latin typeface="Calibri" panose="020F0502020204030204"/>
              </a:rPr>
              <a:t>, and the ”decision” to </a:t>
            </a:r>
            <a:r>
              <a:rPr lang="sv-SE" b="0" dirty="0" err="1">
                <a:solidFill>
                  <a:srgbClr val="000000">
                    <a:lumMod val="75000"/>
                    <a:lumOff val="25000"/>
                  </a:srgbClr>
                </a:solidFill>
                <a:latin typeface="Calibri" panose="020F0502020204030204"/>
              </a:rPr>
              <a:t>move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often</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does</a:t>
            </a:r>
            <a:r>
              <a:rPr lang="sv-SE" b="0" dirty="0">
                <a:solidFill>
                  <a:srgbClr val="000000">
                    <a:lumMod val="75000"/>
                    <a:lumOff val="25000"/>
                  </a:srgbClr>
                </a:solidFill>
                <a:latin typeface="Calibri" panose="020F0502020204030204"/>
              </a:rPr>
              <a:t> not </a:t>
            </a:r>
            <a:r>
              <a:rPr lang="sv-SE" b="0" dirty="0" err="1">
                <a:solidFill>
                  <a:srgbClr val="000000">
                    <a:lumMod val="75000"/>
                    <a:lumOff val="25000"/>
                  </a:srgbClr>
                </a:solidFill>
                <a:latin typeface="Calibri" panose="020F0502020204030204"/>
              </a:rPr>
              <a:t>boil</a:t>
            </a:r>
            <a:r>
              <a:rPr lang="sv-SE" b="0" dirty="0">
                <a:solidFill>
                  <a:srgbClr val="000000">
                    <a:lumMod val="75000"/>
                    <a:lumOff val="25000"/>
                  </a:srgbClr>
                </a:solidFill>
                <a:latin typeface="Calibri" panose="020F0502020204030204"/>
              </a:rPr>
              <a:t> down to </a:t>
            </a:r>
            <a:r>
              <a:rPr lang="sv-SE" b="0" dirty="0" err="1">
                <a:solidFill>
                  <a:srgbClr val="000000">
                    <a:lumMod val="75000"/>
                    <a:lumOff val="25000"/>
                  </a:srgbClr>
                </a:solidFill>
                <a:latin typeface="Calibri" panose="020F0502020204030204"/>
              </a:rPr>
              <a:t>one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single</a:t>
            </a:r>
            <a:r>
              <a:rPr lang="sv-SE" b="0" dirty="0">
                <a:solidFill>
                  <a:srgbClr val="000000">
                    <a:lumMod val="75000"/>
                    <a:lumOff val="25000"/>
                  </a:srgbClr>
                </a:solidFill>
                <a:latin typeface="Calibri" panose="020F0502020204030204"/>
              </a:rPr>
              <a:t> event or </a:t>
            </a:r>
            <a:r>
              <a:rPr lang="sv-SE" b="0" dirty="0" err="1">
                <a:solidFill>
                  <a:srgbClr val="000000">
                    <a:lumMod val="75000"/>
                    <a:lumOff val="25000"/>
                  </a:srgbClr>
                </a:solidFill>
                <a:latin typeface="Calibri" panose="020F0502020204030204"/>
              </a:rPr>
              <a:t>factor</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but</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there</a:t>
            </a:r>
            <a:r>
              <a:rPr lang="sv-SE" b="0" dirty="0">
                <a:solidFill>
                  <a:srgbClr val="000000">
                    <a:lumMod val="75000"/>
                    <a:lumOff val="25000"/>
                  </a:srgbClr>
                </a:solidFill>
                <a:latin typeface="Calibri" panose="020F0502020204030204"/>
              </a:rPr>
              <a:t> is a </a:t>
            </a:r>
            <a:r>
              <a:rPr lang="sv-SE" b="0" dirty="0" err="1">
                <a:solidFill>
                  <a:srgbClr val="000000">
                    <a:lumMod val="75000"/>
                    <a:lumOff val="25000"/>
                  </a:srgbClr>
                </a:solidFill>
                <a:latin typeface="Calibri" panose="020F0502020204030204"/>
              </a:rPr>
              <a:t>variety</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of</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factors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which</a:t>
            </a:r>
            <a:r>
              <a:rPr lang="sv-SE" b="0" dirty="0">
                <a:solidFill>
                  <a:srgbClr val="000000">
                    <a:lumMod val="75000"/>
                    <a:lumOff val="25000"/>
                  </a:srgbClr>
                </a:solidFill>
                <a:latin typeface="Calibri" panose="020F0502020204030204"/>
              </a:rPr>
              <a:t> play </a:t>
            </a:r>
            <a:r>
              <a:rPr lang="sv-SE" b="0" dirty="0" err="1">
                <a:solidFill>
                  <a:srgbClr val="000000">
                    <a:lumMod val="75000"/>
                    <a:lumOff val="25000"/>
                  </a:srgbClr>
                </a:solidFill>
                <a:latin typeface="Calibri" panose="020F0502020204030204"/>
              </a:rPr>
              <a:t>into</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this</a:t>
            </a:r>
            <a:r>
              <a:rPr lang="sv-SE" b="0" dirty="0">
                <a:solidFill>
                  <a:srgbClr val="000000">
                    <a:lumMod val="75000"/>
                    <a:lumOff val="25000"/>
                  </a:srgbClr>
                </a:solidFill>
                <a:latin typeface="Calibri" panose="020F0502020204030204"/>
              </a:rPr>
              <a:t> decision. </a:t>
            </a:r>
            <a:r>
              <a:rPr lang="sv-SE" b="0" dirty="0" err="1">
                <a:solidFill>
                  <a:srgbClr val="000000">
                    <a:lumMod val="75000"/>
                    <a:lumOff val="25000"/>
                  </a:srgbClr>
                </a:solidFill>
                <a:latin typeface="Calibri" panose="020F0502020204030204"/>
              </a:rPr>
              <a:t>Opening</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up</a:t>
            </a:r>
            <a:r>
              <a:rPr lang="sv-SE" b="0" dirty="0">
                <a:solidFill>
                  <a:srgbClr val="000000">
                    <a:lumMod val="75000"/>
                    <a:lumOff val="25000"/>
                  </a:srgbClr>
                </a:solidFill>
                <a:latin typeface="Calibri" panose="020F0502020204030204"/>
              </a:rPr>
              <a:t> for </a:t>
            </a:r>
            <a:r>
              <a:rPr lang="sv-SE" b="0" dirty="0" err="1">
                <a:solidFill>
                  <a:srgbClr val="000000">
                    <a:lumMod val="75000"/>
                    <a:lumOff val="25000"/>
                  </a:srgbClr>
                </a:solidFill>
                <a:latin typeface="Calibri" panose="020F0502020204030204"/>
              </a:rPr>
              <a:t>this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subject</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you</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are</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asked</a:t>
            </a:r>
            <a:r>
              <a:rPr lang="sv-SE" b="0" dirty="0">
                <a:solidFill>
                  <a:srgbClr val="000000">
                    <a:lumMod val="75000"/>
                    <a:lumOff val="25000"/>
                  </a:srgbClr>
                </a:solidFill>
                <a:latin typeface="Calibri" panose="020F0502020204030204"/>
              </a:rPr>
              <a:t> to </a:t>
            </a:r>
            <a:r>
              <a:rPr lang="sv-SE" b="0" dirty="0" err="1">
                <a:solidFill>
                  <a:srgbClr val="000000">
                    <a:lumMod val="75000"/>
                    <a:lumOff val="25000"/>
                  </a:srgbClr>
                </a:solidFill>
                <a:latin typeface="Calibri" panose="020F0502020204030204"/>
              </a:rPr>
              <a:t>reflect</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around</a:t>
            </a:r>
            <a:r>
              <a:rPr lang="sv-SE" b="0" dirty="0">
                <a:solidFill>
                  <a:srgbClr val="000000">
                    <a:lumMod val="75000"/>
                    <a:lumOff val="25000"/>
                  </a:srgbClr>
                </a:solidFill>
                <a:latin typeface="Calibri" panose="020F0502020204030204"/>
              </a:rPr>
              <a:t> the </a:t>
            </a:r>
            <a:r>
              <a:rPr lang="sv-SE" b="0" dirty="0" err="1">
                <a:solidFill>
                  <a:srgbClr val="000000">
                    <a:lumMod val="75000"/>
                    <a:lumOff val="25000"/>
                  </a:srgbClr>
                </a:solidFill>
                <a:latin typeface="Calibri" panose="020F0502020204030204"/>
              </a:rPr>
              <a:t>questions</a:t>
            </a:r>
            <a:r>
              <a:rPr lang="sv-SE" b="0" dirty="0">
                <a:solidFill>
                  <a:srgbClr val="000000">
                    <a:lumMod val="75000"/>
                    <a:lumOff val="25000"/>
                  </a:srgbClr>
                </a:solidFill>
                <a:latin typeface="Calibri" panose="020F0502020204030204"/>
              </a:rPr>
              <a:t> </a:t>
            </a:r>
            <a:r>
              <a:rPr lang="sv-SE" b="0" dirty="0" err="1">
                <a:solidFill>
                  <a:srgbClr val="000000">
                    <a:lumMod val="75000"/>
                    <a:lumOff val="25000"/>
                  </a:srgbClr>
                </a:solidFill>
                <a:latin typeface="Calibri" panose="020F0502020204030204"/>
              </a:rPr>
              <a:t>above</a:t>
            </a:r>
            <a:r>
              <a:rPr lang="sv-SE" b="0" dirty="0">
                <a:solidFill>
                  <a:srgbClr val="000000">
                    <a:lumMod val="75000"/>
                    <a:lumOff val="25000"/>
                  </a:srgbClr>
                </a:solidFill>
                <a:latin typeface="Calibri" panose="020F0502020204030204"/>
              </a:rPr>
              <a:t>. </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endParaRPr lang="sv-SE" b="0" dirty="0">
              <a:solidFill>
                <a:srgbClr val="000000">
                  <a:lumMod val="75000"/>
                  <a:lumOff val="25000"/>
                </a:srgbClr>
              </a:solidFill>
              <a:latin typeface="Calibri" panose="020F0502020204030204"/>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mj-lt"/>
              <a:buNone/>
              <a:tabLst/>
              <a:defRPr/>
            </a:pPr>
            <a:endParaRPr lang="sv-SE" dirty="0">
              <a:solidFill>
                <a:srgbClr val="000000">
                  <a:lumMod val="75000"/>
                  <a:lumOff val="25000"/>
                </a:srgbClr>
              </a:solidFill>
              <a:latin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21009FB-07CC-450D-9A25-E526D1458040}" type="slidenum">
              <a:rPr lang="sv-SE" smtClean="0"/>
              <a:t>9</a:t>
            </a:fld>
            <a:endParaRPr lang="sv-SE"/>
          </a:p>
        </p:txBody>
      </p:sp>
    </p:spTree>
    <p:extLst>
      <p:ext uri="{BB962C8B-B14F-4D97-AF65-F5344CB8AC3E}">
        <p14:creationId xmlns:p14="http://schemas.microsoft.com/office/powerpoint/2010/main" val="104499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714F6C-BBE4-422F-80D4-B59231F927CD}"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136014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D4B6-E382-4461-AA93-12D328A01B56}"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72987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C419-2DFA-433A-AE17-30C87EC555D2}"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781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FD257E15-86D7-4D73-977C-0A3AD15A0B1F}" type="datetime1">
              <a:rPr lang="en-GB" smtClean="0"/>
              <a:t>01/11/2021</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79292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47CC2792-48C5-49D7-A527-552BF0C970C4}" type="datetime1">
              <a:rPr lang="en-GB" smtClean="0"/>
              <a:t>01/11/2021</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46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3A5E8FF0-5642-4360-9690-B4C9B0481717}" type="datetime1">
              <a:rPr lang="en-GB" smtClean="0"/>
              <a:t>01/11/2021</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19204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87EBF228-5A1B-46C9-9F0A-E0ED7AB279DA}" type="datetime1">
              <a:rPr lang="en-GB" smtClean="0"/>
              <a:t>01/11/2021</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0067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4E6CEB46-C907-4115-94C5-17E6A8662316}" type="datetime1">
              <a:rPr lang="en-GB" smtClean="0"/>
              <a:t>01/11/2021</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1085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C8B52B57-EB73-483D-89FF-E79D5255A3FA}" type="datetime1">
              <a:rPr lang="en-GB" smtClean="0"/>
              <a:t>01/11/2021</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86182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30CBB8D8-4104-4668-820A-218C99FF8EAB}" type="datetime1">
              <a:rPr lang="en-GB" smtClean="0"/>
              <a:t>01/11/2021</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5746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F2CF3688-846D-48A7-A32A-6ED7EE8BA90A}" type="datetime1">
              <a:rPr lang="en-GB" smtClean="0"/>
              <a:t>01/11/2021</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73203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427F5-F29D-4982-B2E4-DC01828588BC}"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pic>
        <p:nvPicPr>
          <p:cNvPr id="7" name="Picture 6">
            <a:extLst>
              <a:ext uri="{FF2B5EF4-FFF2-40B4-BE49-F238E27FC236}">
                <a16:creationId xmlns:a16="http://schemas.microsoft.com/office/drawing/2014/main" id="{1B26D898-02A4-4D43-A4EE-64ADC7DC2A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178164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9DACA62A-B23C-49CF-B8FE-F9F8A32D166C}" type="datetime1">
              <a:rPr lang="en-GB" smtClean="0"/>
              <a:t>01/11/2021</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230772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A894DC92-18B8-4F75-B985-5F44D50C3970}" type="datetime1">
              <a:rPr lang="en-GB" smtClean="0"/>
              <a:t>01/11/2021</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997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B352552D-C4D1-4A6A-9E91-84CE3962C565}" type="datetime1">
              <a:rPr lang="en-GB" smtClean="0"/>
              <a:t>01/11/2021</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5052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BCA167-377F-4FA4-A953-D47A300AD387}"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6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58C5A8-3758-48DC-B6E5-D2BEBB62C180}"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2042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C8F7B8-7868-4AA8-8882-9DAA42110868}" type="datetime1">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6055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D49587-DEE8-429D-8FD4-A17B6B9529F7}" type="datetime1">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36965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EC4C1E-C697-4F12-894C-AF28DC11BEAD}" type="datetime1">
              <a:rPr lang="en-GB" smtClean="0"/>
              <a:t>01/11/2021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049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8F9419-498C-4C4E-9B5E-95182A48A5FE}" type="datetime1">
              <a:rPr lang="en-GB" smtClean="0"/>
              <a:t>01/11/2021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30ACF3-4854-4857-A683-D5429A81F3F2}" type="slidenum">
              <a:rPr lang="en-GB" smtClean="0"/>
              <a:t>‹#›</a:t>
            </a:fld>
            <a:endParaRPr lang="en-GB"/>
          </a:p>
        </p:txBody>
      </p:sp>
    </p:spTree>
    <p:extLst>
      <p:ext uri="{BB962C8B-B14F-4D97-AF65-F5344CB8AC3E}">
        <p14:creationId xmlns:p14="http://schemas.microsoft.com/office/powerpoint/2010/main" val="24751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F4CA-69C9-4770-A62D-C875604F1321}"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3136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8216CB-0B69-4359-94C0-A6559E79EB66}" type="datetime1">
              <a:rPr lang="en-GB" smtClean="0"/>
              <a:t>01/11/2021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30ACF3-4854-4857-A683-D5429A81F3F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4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61235-A93C-4BAA-AFC3-46B5C94B4FE6}" type="datetime1">
              <a:rPr lang="en-GB" smtClean="0"/>
              <a:t>01/11/2021</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512166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3.xml"/><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ictionary.cambridge.org/dictionary/english/movement?q=movement" TargetMode="External"/><Relationship Id="rId7" Type="http://schemas.openxmlformats.org/officeDocument/2006/relationships/hyperlink" Target="https://publications.iom.int/system/files/pdf/iml_34_glossary.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merriam-webster.com/dictionary/mobility" TargetMode="External"/><Relationship Id="rId5" Type="http://schemas.openxmlformats.org/officeDocument/2006/relationships/hyperlink" Target="https://www.merriam-webster.com/dictionary/movement" TargetMode="External"/><Relationship Id="rId4" Type="http://schemas.openxmlformats.org/officeDocument/2006/relationships/hyperlink" Target="https://dictionary.cambridge.org/dictionary/english/mobilit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ublications.iom.int/system/files/pdf/iml_34_glossary.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die-gdi.de/en/briefing-paper/article/more-development-more-migration-the-migration-hump-and-its-significance-for-development-policy-co-operation-with-sub-saharan-africa/" TargetMode="External"/><Relationship Id="rId4" Type="http://schemas.openxmlformats.org/officeDocument/2006/relationships/hyperlink" Target="https://www.migrationdataporta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48491-2B56-4AEB-853B-C42192F3F063}"/>
              </a:ext>
            </a:extLst>
          </p:cNvPr>
          <p:cNvSpPr>
            <a:spLocks noGrp="1"/>
          </p:cNvSpPr>
          <p:nvPr>
            <p:ph type="ctrTitle"/>
          </p:nvPr>
        </p:nvSpPr>
        <p:spPr/>
        <p:txBody>
          <a:bodyPr>
            <a:normAutofit/>
          </a:bodyPr>
          <a:lstStyle/>
          <a:p>
            <a:r>
              <a:rPr lang="en-GB" sz="4800" b="1" dirty="0">
                <a:latin typeface="+mn-lt"/>
                <a:cs typeface="Aharoni" panose="02010803020104030203" pitchFamily="2" charset="-79"/>
              </a:rPr>
              <a:t>Introduction to Mass Displacement</a:t>
            </a:r>
          </a:p>
        </p:txBody>
      </p:sp>
      <p:sp>
        <p:nvSpPr>
          <p:cNvPr id="5" name="Subtitle 4">
            <a:extLst>
              <a:ext uri="{FF2B5EF4-FFF2-40B4-BE49-F238E27FC236}">
                <a16:creationId xmlns:a16="http://schemas.microsoft.com/office/drawing/2014/main" id="{6189E3F3-1C53-4B9A-AF63-5258D7CD2C29}"/>
              </a:ext>
            </a:extLst>
          </p:cNvPr>
          <p:cNvSpPr>
            <a:spLocks noGrp="1"/>
          </p:cNvSpPr>
          <p:nvPr>
            <p:ph type="subTitle" idx="1"/>
          </p:nvPr>
        </p:nvSpPr>
        <p:spPr/>
        <p:txBody>
          <a:bodyPr/>
          <a:lstStyle/>
          <a:p>
            <a:r>
              <a:rPr lang="en-GB" b="1" cap="none" dirty="0">
                <a:latin typeface="+mn-lt"/>
                <a:cs typeface="Aharoni" panose="02010803020104030203" pitchFamily="2" charset="-79"/>
              </a:rPr>
              <a:t>Module 1: An Introduction to Human Movement </a:t>
            </a:r>
          </a:p>
        </p:txBody>
      </p:sp>
    </p:spTree>
    <p:extLst>
      <p:ext uri="{BB962C8B-B14F-4D97-AF65-F5344CB8AC3E}">
        <p14:creationId xmlns:p14="http://schemas.microsoft.com/office/powerpoint/2010/main" val="336225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0137A4-3B7E-4C86-BD21-9A9090AC6557}"/>
              </a:ext>
            </a:extLst>
          </p:cNvPr>
          <p:cNvSpPr>
            <a:spLocks noGrp="1"/>
          </p:cNvSpPr>
          <p:nvPr>
            <p:ph type="title"/>
          </p:nvPr>
        </p:nvSpPr>
        <p:spPr/>
        <p:txBody>
          <a:bodyPr>
            <a:normAutofit/>
          </a:bodyPr>
          <a:lstStyle/>
          <a:p>
            <a:pPr marL="500063" indent="-500063"/>
            <a:r>
              <a:rPr lang="sv-SE" sz="3200" b="1" dirty="0"/>
              <a:t>4.	</a:t>
            </a:r>
            <a:r>
              <a:rPr lang="sv-SE" sz="3200" b="1" dirty="0" err="1"/>
              <a:t>Being</a:t>
            </a:r>
            <a:r>
              <a:rPr lang="sv-SE" sz="3200" b="1" dirty="0"/>
              <a:t> on the </a:t>
            </a:r>
            <a:r>
              <a:rPr lang="sv-SE" sz="3200" b="1" dirty="0" err="1"/>
              <a:t>move</a:t>
            </a:r>
            <a:br>
              <a:rPr lang="sv-SE" sz="3600" dirty="0"/>
            </a:br>
            <a:r>
              <a:rPr lang="sv-SE" sz="2000" dirty="0"/>
              <a:t>The </a:t>
            </a:r>
            <a:r>
              <a:rPr lang="sv-SE" sz="2000" dirty="0" err="1"/>
              <a:t>logics</a:t>
            </a:r>
            <a:r>
              <a:rPr lang="sv-SE" sz="2000" dirty="0"/>
              <a:t> </a:t>
            </a:r>
            <a:r>
              <a:rPr lang="sv-SE" sz="2000" dirty="0" err="1"/>
              <a:t>behind</a:t>
            </a:r>
            <a:r>
              <a:rPr lang="sv-SE" sz="2000" dirty="0"/>
              <a:t> </a:t>
            </a:r>
            <a:r>
              <a:rPr lang="sv-SE" sz="2000" dirty="0" err="1"/>
              <a:t>moving</a:t>
            </a:r>
            <a:r>
              <a:rPr lang="sv-SE" sz="2000" dirty="0"/>
              <a:t> </a:t>
            </a:r>
            <a:endParaRPr lang="sv-SE" dirty="0"/>
          </a:p>
        </p:txBody>
      </p:sp>
      <p:sp>
        <p:nvSpPr>
          <p:cNvPr id="4" name="Platshållare för bildnummer 3">
            <a:extLst>
              <a:ext uri="{FF2B5EF4-FFF2-40B4-BE49-F238E27FC236}">
                <a16:creationId xmlns:a16="http://schemas.microsoft.com/office/drawing/2014/main" id="{612B4AF9-462C-4611-BDEC-04C30488C1F1}"/>
              </a:ext>
            </a:extLst>
          </p:cNvPr>
          <p:cNvSpPr>
            <a:spLocks noGrp="1"/>
          </p:cNvSpPr>
          <p:nvPr>
            <p:ph type="sldNum" sz="quarter" idx="12"/>
          </p:nvPr>
        </p:nvSpPr>
        <p:spPr>
          <a:xfrm>
            <a:off x="10670479" y="6468811"/>
            <a:ext cx="1312025" cy="365125"/>
          </a:xfrm>
        </p:spPr>
        <p:txBody>
          <a:bodyPr/>
          <a:lstStyle/>
          <a:p>
            <a:r>
              <a:rPr lang="en-GB" dirty="0"/>
              <a:t>8</a:t>
            </a:r>
          </a:p>
        </p:txBody>
      </p:sp>
      <p:graphicFrame>
        <p:nvGraphicFramePr>
          <p:cNvPr id="7" name="Tabell 6">
            <a:extLst>
              <a:ext uri="{FF2B5EF4-FFF2-40B4-BE49-F238E27FC236}">
                <a16:creationId xmlns:a16="http://schemas.microsoft.com/office/drawing/2014/main" id="{ED1C1BB6-02C6-4695-BF7B-462E9DDDB118}"/>
              </a:ext>
            </a:extLst>
          </p:cNvPr>
          <p:cNvGraphicFramePr>
            <a:graphicFrameLocks noGrp="1"/>
          </p:cNvGraphicFramePr>
          <p:nvPr>
            <p:extLst>
              <p:ext uri="{D42A27DB-BD31-4B8C-83A1-F6EECF244321}">
                <p14:modId xmlns:p14="http://schemas.microsoft.com/office/powerpoint/2010/main" val="815521250"/>
              </p:ext>
            </p:extLst>
          </p:nvPr>
        </p:nvGraphicFramePr>
        <p:xfrm>
          <a:off x="1066800" y="1880948"/>
          <a:ext cx="10058400" cy="3993396"/>
        </p:xfrm>
        <a:graphic>
          <a:graphicData uri="http://schemas.openxmlformats.org/drawingml/2006/table">
            <a:tbl>
              <a:tblPr firstRow="1" bandRow="1">
                <a:tableStyleId>{5940675A-B579-460E-94D1-54222C63F5DA}</a:tableStyleId>
              </a:tblPr>
              <a:tblGrid>
                <a:gridCol w="428625">
                  <a:extLst>
                    <a:ext uri="{9D8B030D-6E8A-4147-A177-3AD203B41FA5}">
                      <a16:colId xmlns:a16="http://schemas.microsoft.com/office/drawing/2014/main" val="3846510783"/>
                    </a:ext>
                  </a:extLst>
                </a:gridCol>
                <a:gridCol w="2781300">
                  <a:extLst>
                    <a:ext uri="{9D8B030D-6E8A-4147-A177-3AD203B41FA5}">
                      <a16:colId xmlns:a16="http://schemas.microsoft.com/office/drawing/2014/main" val="3302197910"/>
                    </a:ext>
                  </a:extLst>
                </a:gridCol>
                <a:gridCol w="2409825">
                  <a:extLst>
                    <a:ext uri="{9D8B030D-6E8A-4147-A177-3AD203B41FA5}">
                      <a16:colId xmlns:a16="http://schemas.microsoft.com/office/drawing/2014/main" val="475714033"/>
                    </a:ext>
                  </a:extLst>
                </a:gridCol>
                <a:gridCol w="2171700">
                  <a:extLst>
                    <a:ext uri="{9D8B030D-6E8A-4147-A177-3AD203B41FA5}">
                      <a16:colId xmlns:a16="http://schemas.microsoft.com/office/drawing/2014/main" val="1507863596"/>
                    </a:ext>
                  </a:extLst>
                </a:gridCol>
                <a:gridCol w="2266950">
                  <a:extLst>
                    <a:ext uri="{9D8B030D-6E8A-4147-A177-3AD203B41FA5}">
                      <a16:colId xmlns:a16="http://schemas.microsoft.com/office/drawing/2014/main" val="98583310"/>
                    </a:ext>
                  </a:extLst>
                </a:gridCol>
              </a:tblGrid>
              <a:tr h="396756">
                <a:tc>
                  <a:txBody>
                    <a:bodyPr/>
                    <a:lstStyle/>
                    <a:p>
                      <a:endParaRPr lang="sv-SE" dirty="0"/>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sv-SE" sz="2000" dirty="0" err="1">
                          <a:solidFill>
                            <a:schemeClr val="bg1"/>
                          </a:solidFill>
                        </a:rPr>
                        <a:t>Political</a:t>
                      </a:r>
                      <a:endParaRPr lang="sv-SE" sz="2000" dirty="0">
                        <a:solidFill>
                          <a:schemeClr val="bg1"/>
                        </a:solidFill>
                      </a:endParaRPr>
                    </a:p>
                  </a:txBody>
                  <a:tcPr anchor="ct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2000" dirty="0" err="1">
                          <a:solidFill>
                            <a:schemeClr val="bg1"/>
                          </a:solidFill>
                        </a:rPr>
                        <a:t>Economic</a:t>
                      </a:r>
                      <a:endParaRPr lang="sv-SE" sz="2000" dirty="0">
                        <a:solidFill>
                          <a:schemeClr val="bg1"/>
                        </a:solidFill>
                      </a:endParaRPr>
                    </a:p>
                  </a:txBody>
                  <a:tcPr anchor="ct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2000" dirty="0">
                          <a:solidFill>
                            <a:schemeClr val="bg1"/>
                          </a:solidFill>
                        </a:rPr>
                        <a:t>Social</a:t>
                      </a:r>
                    </a:p>
                  </a:txBody>
                  <a:tcPr anchor="ct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2000" dirty="0" err="1">
                          <a:solidFill>
                            <a:schemeClr val="bg1"/>
                          </a:solidFill>
                        </a:rPr>
                        <a:t>Environmental</a:t>
                      </a:r>
                      <a:endParaRPr lang="sv-SE" sz="2000" dirty="0">
                        <a:solidFill>
                          <a:schemeClr val="bg1"/>
                        </a:solidFill>
                      </a:endParaRPr>
                    </a:p>
                  </a:txBody>
                  <a:tcPr anchor="ct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356003648"/>
                  </a:ext>
                </a:extLst>
              </a:tr>
              <a:tr h="1177749">
                <a:tc>
                  <a:txBody>
                    <a:bodyPr/>
                    <a:lstStyle/>
                    <a:p>
                      <a:pPr algn="ctr"/>
                      <a:r>
                        <a:rPr lang="sv-SE" b="1" dirty="0">
                          <a:solidFill>
                            <a:schemeClr val="accent2">
                              <a:lumMod val="75000"/>
                            </a:schemeClr>
                          </a:solidFill>
                        </a:rPr>
                        <a:t>Push</a:t>
                      </a:r>
                    </a:p>
                  </a:txBody>
                  <a:tcPr vert="vert270" anchor="ct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err="1"/>
                        <a:t>Conflict</a:t>
                      </a:r>
                      <a:r>
                        <a:rPr lang="sv-SE" sz="1400" dirty="0"/>
                        <a:t> and </a:t>
                      </a:r>
                      <a:r>
                        <a:rPr lang="sv-SE" sz="1400" dirty="0" err="1"/>
                        <a:t>instability</a:t>
                      </a:r>
                      <a:r>
                        <a:rPr lang="sv-SE" sz="1400" dirty="0"/>
                        <a:t>/lack </a:t>
                      </a:r>
                      <a:r>
                        <a:rPr lang="sv-SE" sz="1400" dirty="0" err="1"/>
                        <a:t>of</a:t>
                      </a:r>
                      <a:r>
                        <a:rPr lang="sv-SE" sz="1400" dirty="0"/>
                        <a:t> </a:t>
                      </a:r>
                      <a:r>
                        <a:rPr lang="sv-SE" sz="1400" dirty="0" err="1"/>
                        <a:t>safety</a:t>
                      </a:r>
                      <a:endParaRPr lang="sv-SE" sz="1400" dirty="0"/>
                    </a:p>
                    <a:p>
                      <a:pPr marL="285750" indent="-285750">
                        <a:buFont typeface="Arial" panose="020B0604020202020204" pitchFamily="34" charset="0"/>
                        <a:buChar char="•"/>
                      </a:pPr>
                      <a:r>
                        <a:rPr lang="sv-SE" sz="1400" dirty="0" err="1"/>
                        <a:t>Poor</a:t>
                      </a:r>
                      <a:r>
                        <a:rPr lang="sv-SE" sz="1400" dirty="0"/>
                        <a:t> </a:t>
                      </a:r>
                      <a:r>
                        <a:rPr lang="sv-SE" sz="1400" dirty="0" err="1"/>
                        <a:t>governance</a:t>
                      </a:r>
                      <a:r>
                        <a:rPr lang="sv-SE" sz="1400" dirty="0"/>
                        <a:t>, </a:t>
                      </a:r>
                      <a:r>
                        <a:rPr lang="sv-SE" sz="1400" dirty="0" err="1"/>
                        <a:t>including</a:t>
                      </a:r>
                      <a:r>
                        <a:rPr lang="sv-SE" sz="1400" dirty="0"/>
                        <a:t> </a:t>
                      </a:r>
                      <a:r>
                        <a:rPr lang="sv-SE" sz="1400" dirty="0" err="1"/>
                        <a:t>corruption</a:t>
                      </a:r>
                      <a:r>
                        <a:rPr lang="sv-SE" sz="1400" dirty="0"/>
                        <a:t>, </a:t>
                      </a:r>
                      <a:r>
                        <a:rPr lang="sv-SE" sz="1400" dirty="0" err="1"/>
                        <a:t>weak</a:t>
                      </a:r>
                      <a:r>
                        <a:rPr lang="sv-SE" sz="1400" dirty="0"/>
                        <a:t> </a:t>
                      </a:r>
                      <a:r>
                        <a:rPr lang="sv-SE" sz="1400" dirty="0" err="1"/>
                        <a:t>rule</a:t>
                      </a:r>
                      <a:r>
                        <a:rPr lang="sv-SE" sz="1400" dirty="0"/>
                        <a:t> </a:t>
                      </a:r>
                      <a:r>
                        <a:rPr lang="sv-SE" sz="1400" dirty="0" err="1"/>
                        <a:t>of</a:t>
                      </a:r>
                      <a:r>
                        <a:rPr lang="sv-SE" sz="1400" dirty="0"/>
                        <a:t> </a:t>
                      </a:r>
                      <a:r>
                        <a:rPr lang="sv-SE" sz="1400" dirty="0" err="1"/>
                        <a:t>law</a:t>
                      </a:r>
                      <a:r>
                        <a:rPr lang="sv-SE" sz="1400" dirty="0"/>
                        <a:t> and fragile </a:t>
                      </a:r>
                      <a:r>
                        <a:rPr lang="sv-SE" sz="1400" dirty="0" err="1"/>
                        <a:t>statehood</a:t>
                      </a:r>
                      <a:endParaRPr lang="sv-SE" sz="1400" dirty="0"/>
                    </a:p>
                    <a:p>
                      <a:pPr marL="285750" indent="-285750">
                        <a:buFont typeface="Arial" panose="020B0604020202020204" pitchFamily="34" charset="0"/>
                        <a:buChar char="•"/>
                      </a:pPr>
                      <a:r>
                        <a:rPr lang="sv-SE" sz="1400" dirty="0" err="1"/>
                        <a:t>Development</a:t>
                      </a:r>
                      <a:r>
                        <a:rPr lang="sv-SE" sz="1400" dirty="0"/>
                        <a:t> </a:t>
                      </a:r>
                      <a:r>
                        <a:rPr lang="sv-SE" sz="1400" dirty="0" err="1"/>
                        <a:t>projects</a:t>
                      </a:r>
                      <a:r>
                        <a:rPr lang="sv-SE" sz="1400" dirty="0"/>
                        <a:t> </a:t>
                      </a:r>
                      <a:r>
                        <a:rPr lang="sv-SE" sz="1400" dirty="0" err="1"/>
                        <a:t>pushing</a:t>
                      </a:r>
                      <a:r>
                        <a:rPr lang="sv-SE" sz="1400" dirty="0"/>
                        <a:t> </a:t>
                      </a:r>
                      <a:r>
                        <a:rPr lang="sv-SE" sz="1400" dirty="0" err="1"/>
                        <a:t>people</a:t>
                      </a:r>
                      <a:r>
                        <a:rPr lang="sv-SE" sz="1400" dirty="0"/>
                        <a:t> from </a:t>
                      </a:r>
                      <a:r>
                        <a:rPr lang="sv-SE" sz="1400" dirty="0" err="1"/>
                        <a:t>their</a:t>
                      </a:r>
                      <a:r>
                        <a:rPr lang="sv-SE" sz="1400" dirty="0"/>
                        <a:t> </a:t>
                      </a:r>
                      <a:r>
                        <a:rPr lang="sv-SE" sz="1400" dirty="0" err="1"/>
                        <a:t>homes</a:t>
                      </a:r>
                      <a:r>
                        <a:rPr lang="sv-SE" sz="1400" dirty="0"/>
                        <a:t> </a:t>
                      </a:r>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a:t>General </a:t>
                      </a:r>
                      <a:r>
                        <a:rPr lang="sv-SE" sz="1400" dirty="0" err="1"/>
                        <a:t>poverty</a:t>
                      </a:r>
                      <a:r>
                        <a:rPr lang="sv-SE" sz="1400" dirty="0"/>
                        <a:t> (relative and absolute)</a:t>
                      </a:r>
                    </a:p>
                    <a:p>
                      <a:pPr marL="285750" indent="-285750">
                        <a:buFont typeface="Arial" panose="020B0604020202020204" pitchFamily="34" charset="0"/>
                        <a:buChar char="•"/>
                      </a:pPr>
                      <a:r>
                        <a:rPr lang="sv-SE" sz="1400" dirty="0"/>
                        <a:t>Loss </a:t>
                      </a:r>
                      <a:r>
                        <a:rPr lang="sv-SE" sz="1400" dirty="0" err="1"/>
                        <a:t>of</a:t>
                      </a:r>
                      <a:r>
                        <a:rPr lang="sv-SE" sz="1400" dirty="0"/>
                        <a:t> </a:t>
                      </a:r>
                      <a:r>
                        <a:rPr lang="sv-SE" sz="1400" dirty="0" err="1"/>
                        <a:t>specific</a:t>
                      </a:r>
                      <a:r>
                        <a:rPr lang="sv-SE" sz="1400" dirty="0"/>
                        <a:t> source </a:t>
                      </a:r>
                      <a:r>
                        <a:rPr lang="sv-SE" sz="1400" dirty="0" err="1"/>
                        <a:t>of</a:t>
                      </a:r>
                      <a:r>
                        <a:rPr lang="sv-SE" sz="1400" dirty="0"/>
                        <a:t> </a:t>
                      </a:r>
                      <a:r>
                        <a:rPr lang="sv-SE" sz="1400" dirty="0" err="1"/>
                        <a:t>income</a:t>
                      </a:r>
                      <a:r>
                        <a:rPr lang="sv-SE" sz="1400" dirty="0"/>
                        <a:t> </a:t>
                      </a:r>
                    </a:p>
                    <a:p>
                      <a:pPr marL="285750" indent="-285750">
                        <a:buFont typeface="Arial" panose="020B0604020202020204" pitchFamily="34" charset="0"/>
                        <a:buChar char="•"/>
                      </a:pPr>
                      <a:r>
                        <a:rPr lang="sv-SE" sz="1400" dirty="0" err="1"/>
                        <a:t>High</a:t>
                      </a:r>
                      <a:r>
                        <a:rPr lang="sv-SE" sz="1400" dirty="0"/>
                        <a:t> </a:t>
                      </a:r>
                      <a:r>
                        <a:rPr lang="sv-SE" sz="1400" dirty="0" err="1"/>
                        <a:t>unemployment</a:t>
                      </a:r>
                      <a:r>
                        <a:rPr lang="sv-SE" sz="1400" dirty="0"/>
                        <a:t> rates </a:t>
                      </a:r>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err="1"/>
                        <a:t>Persecution</a:t>
                      </a:r>
                      <a:r>
                        <a:rPr lang="sv-SE" sz="1400" dirty="0"/>
                        <a:t> and </a:t>
                      </a:r>
                      <a:r>
                        <a:rPr lang="sv-SE" sz="1400" dirty="0" err="1"/>
                        <a:t>marginalization</a:t>
                      </a:r>
                      <a:r>
                        <a:rPr lang="sv-SE" sz="1400" dirty="0"/>
                        <a:t> </a:t>
                      </a:r>
                      <a:r>
                        <a:rPr lang="sv-SE" sz="1400" dirty="0" err="1"/>
                        <a:t>of</a:t>
                      </a:r>
                      <a:r>
                        <a:rPr lang="sv-SE" sz="1400" dirty="0"/>
                        <a:t> </a:t>
                      </a:r>
                      <a:r>
                        <a:rPr lang="sv-SE" sz="1400" dirty="0" err="1"/>
                        <a:t>minority</a:t>
                      </a:r>
                      <a:r>
                        <a:rPr lang="sv-SE" sz="1400" dirty="0"/>
                        <a:t> </a:t>
                      </a:r>
                      <a:r>
                        <a:rPr lang="sv-SE" sz="1400" dirty="0" err="1"/>
                        <a:t>groups</a:t>
                      </a:r>
                      <a:r>
                        <a:rPr lang="sv-SE" sz="1400" dirty="0"/>
                        <a:t> </a:t>
                      </a:r>
                    </a:p>
                    <a:p>
                      <a:pPr marL="285750" indent="-285750">
                        <a:buFont typeface="Arial" panose="020B0604020202020204" pitchFamily="34" charset="0"/>
                        <a:buChar char="•"/>
                      </a:pPr>
                      <a:r>
                        <a:rPr lang="sv-SE" sz="1400" dirty="0"/>
                        <a:t>Human </a:t>
                      </a:r>
                      <a:r>
                        <a:rPr lang="sv-SE" sz="1400" dirty="0" err="1"/>
                        <a:t>rights</a:t>
                      </a:r>
                      <a:r>
                        <a:rPr lang="sv-SE" sz="1400" dirty="0"/>
                        <a:t> </a:t>
                      </a:r>
                      <a:r>
                        <a:rPr lang="sv-SE" sz="1400" dirty="0" err="1"/>
                        <a:t>infringements</a:t>
                      </a:r>
                      <a:r>
                        <a:rPr lang="sv-SE" sz="1400" dirty="0"/>
                        <a:t> </a:t>
                      </a:r>
                    </a:p>
                    <a:p>
                      <a:pPr marL="285750" indent="-285750">
                        <a:buFont typeface="Arial" panose="020B0604020202020204" pitchFamily="34" charset="0"/>
                        <a:buChar char="•"/>
                      </a:pPr>
                      <a:r>
                        <a:rPr lang="sv-SE" sz="1400" dirty="0"/>
                        <a:t>Lack </a:t>
                      </a:r>
                      <a:r>
                        <a:rPr lang="sv-SE" sz="1400" dirty="0" err="1"/>
                        <a:t>of</a:t>
                      </a:r>
                      <a:r>
                        <a:rPr lang="sv-SE" sz="1400" dirty="0"/>
                        <a:t> access to services (</a:t>
                      </a:r>
                      <a:r>
                        <a:rPr lang="sv-SE" sz="1400" dirty="0" err="1"/>
                        <a:t>e.g</a:t>
                      </a:r>
                      <a:r>
                        <a:rPr lang="sv-SE" sz="1400" dirty="0"/>
                        <a:t>. </a:t>
                      </a:r>
                      <a:r>
                        <a:rPr lang="sv-SE" sz="1400" dirty="0" err="1"/>
                        <a:t>school</a:t>
                      </a:r>
                      <a:r>
                        <a:rPr lang="sv-SE" sz="1400" dirty="0"/>
                        <a:t>, </a:t>
                      </a:r>
                      <a:r>
                        <a:rPr lang="sv-SE" sz="1400" dirty="0" err="1"/>
                        <a:t>healthcare</a:t>
                      </a:r>
                      <a:r>
                        <a:rPr lang="sv-SE" sz="1400" dirty="0"/>
                        <a:t>)</a:t>
                      </a:r>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a:t>General </a:t>
                      </a:r>
                      <a:r>
                        <a:rPr lang="sv-SE" sz="1400" dirty="0" err="1"/>
                        <a:t>environmental</a:t>
                      </a:r>
                      <a:r>
                        <a:rPr lang="sv-SE" sz="1400" dirty="0"/>
                        <a:t> degradation</a:t>
                      </a:r>
                    </a:p>
                    <a:p>
                      <a:pPr marL="285750" indent="-285750">
                        <a:buFont typeface="Arial" panose="020B0604020202020204" pitchFamily="34" charset="0"/>
                        <a:buChar char="•"/>
                      </a:pPr>
                      <a:r>
                        <a:rPr lang="sv-SE" sz="1400" dirty="0" err="1"/>
                        <a:t>Recurrent</a:t>
                      </a:r>
                      <a:r>
                        <a:rPr lang="sv-SE" sz="1400" dirty="0"/>
                        <a:t> </a:t>
                      </a:r>
                      <a:r>
                        <a:rPr lang="sv-SE" sz="1400" dirty="0" err="1"/>
                        <a:t>disasters</a:t>
                      </a:r>
                      <a:r>
                        <a:rPr lang="sv-SE" sz="1400" dirty="0"/>
                        <a:t> (</a:t>
                      </a:r>
                      <a:r>
                        <a:rPr lang="sv-SE" sz="1400" dirty="0" err="1"/>
                        <a:t>e.g</a:t>
                      </a:r>
                      <a:r>
                        <a:rPr lang="sv-SE" sz="1400" dirty="0"/>
                        <a:t>. </a:t>
                      </a:r>
                      <a:r>
                        <a:rPr lang="sv-SE" sz="1400" dirty="0" err="1"/>
                        <a:t>floodings</a:t>
                      </a:r>
                      <a:r>
                        <a:rPr lang="sv-SE" sz="1400" dirty="0"/>
                        <a:t>, </a:t>
                      </a:r>
                      <a:r>
                        <a:rPr lang="sv-SE" sz="1400" dirty="0" err="1"/>
                        <a:t>droughts</a:t>
                      </a:r>
                      <a:r>
                        <a:rPr lang="sv-SE" sz="1400" dirty="0"/>
                        <a:t>, </a:t>
                      </a:r>
                      <a:r>
                        <a:rPr lang="sv-SE" sz="1400" dirty="0" err="1"/>
                        <a:t>landslides</a:t>
                      </a:r>
                      <a:r>
                        <a:rPr lang="sv-SE" sz="1400" dirty="0"/>
                        <a:t>)</a:t>
                      </a:r>
                    </a:p>
                    <a:p>
                      <a:pPr marL="285750" indent="-285750">
                        <a:buFont typeface="Arial" panose="020B0604020202020204" pitchFamily="34" charset="0"/>
                        <a:buChar char="•"/>
                      </a:pPr>
                      <a:r>
                        <a:rPr lang="sv-SE" sz="1400" dirty="0" err="1"/>
                        <a:t>Climate</a:t>
                      </a:r>
                      <a:r>
                        <a:rPr lang="sv-SE" sz="1400" dirty="0"/>
                        <a:t> </a:t>
                      </a:r>
                      <a:r>
                        <a:rPr lang="sv-SE" sz="1400" dirty="0" err="1"/>
                        <a:t>change</a:t>
                      </a:r>
                      <a:r>
                        <a:rPr lang="sv-SE" sz="1400" dirty="0"/>
                        <a:t> and </a:t>
                      </a:r>
                      <a:r>
                        <a:rPr lang="sv-SE" sz="1400" dirty="0" err="1"/>
                        <a:t>climate</a:t>
                      </a:r>
                      <a:r>
                        <a:rPr lang="sv-SE" sz="1400" dirty="0"/>
                        <a:t> </a:t>
                      </a:r>
                      <a:r>
                        <a:rPr lang="sv-SE" sz="1400" dirty="0" err="1"/>
                        <a:t>change</a:t>
                      </a:r>
                      <a:r>
                        <a:rPr lang="sv-SE" sz="1400" dirty="0"/>
                        <a:t> </a:t>
                      </a:r>
                      <a:r>
                        <a:rPr lang="sv-SE" sz="1400" dirty="0" err="1"/>
                        <a:t>consequences</a:t>
                      </a:r>
                      <a:endParaRPr lang="sv-SE" sz="1400" dirty="0"/>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09062"/>
                  </a:ext>
                </a:extLst>
              </a:tr>
              <a:tr h="1177749">
                <a:tc>
                  <a:txBody>
                    <a:bodyPr/>
                    <a:lstStyle/>
                    <a:p>
                      <a:pPr algn="ctr"/>
                      <a:r>
                        <a:rPr lang="sv-SE" b="1" dirty="0" err="1">
                          <a:solidFill>
                            <a:schemeClr val="accent2">
                              <a:lumMod val="75000"/>
                            </a:schemeClr>
                          </a:solidFill>
                        </a:rPr>
                        <a:t>Pull</a:t>
                      </a:r>
                      <a:endParaRPr lang="sv-SE" b="1" dirty="0">
                        <a:solidFill>
                          <a:schemeClr val="accent2">
                            <a:lumMod val="75000"/>
                          </a:schemeClr>
                        </a:solidFill>
                      </a:endParaRPr>
                    </a:p>
                  </a:txBody>
                  <a:tcPr vert="vert270" anchor="ct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a:t>No </a:t>
                      </a:r>
                      <a:r>
                        <a:rPr lang="sv-SE" sz="1400" dirty="0" err="1"/>
                        <a:t>conflict</a:t>
                      </a:r>
                      <a:r>
                        <a:rPr lang="sv-SE" sz="1400" dirty="0"/>
                        <a:t>/</a:t>
                      </a:r>
                      <a:r>
                        <a:rPr lang="sv-SE" sz="1400" dirty="0" err="1"/>
                        <a:t>stability</a:t>
                      </a:r>
                      <a:r>
                        <a:rPr lang="sv-SE" sz="1400" dirty="0"/>
                        <a:t> </a:t>
                      </a:r>
                    </a:p>
                    <a:p>
                      <a:pPr marL="285750" indent="-285750">
                        <a:buFont typeface="Arial" panose="020B0604020202020204" pitchFamily="34" charset="0"/>
                        <a:buChar char="•"/>
                      </a:pPr>
                      <a:r>
                        <a:rPr lang="sv-SE" sz="1400" dirty="0" err="1"/>
                        <a:t>Better</a:t>
                      </a:r>
                      <a:r>
                        <a:rPr lang="sv-SE" sz="1400" dirty="0"/>
                        <a:t> </a:t>
                      </a:r>
                      <a:r>
                        <a:rPr lang="sv-SE" sz="1400" dirty="0" err="1"/>
                        <a:t>governance</a:t>
                      </a:r>
                      <a:r>
                        <a:rPr lang="sv-SE" sz="1400" dirty="0"/>
                        <a:t> </a:t>
                      </a:r>
                    </a:p>
                    <a:p>
                      <a:pPr marL="285750" indent="-285750">
                        <a:buFont typeface="Arial" panose="020B0604020202020204" pitchFamily="34" charset="0"/>
                        <a:buChar char="•"/>
                      </a:pPr>
                      <a:r>
                        <a:rPr lang="sv-SE" sz="1400" dirty="0"/>
                        <a:t>The </a:t>
                      </a:r>
                      <a:r>
                        <a:rPr lang="sv-SE" sz="1400" dirty="0" err="1"/>
                        <a:t>ease</a:t>
                      </a:r>
                      <a:r>
                        <a:rPr lang="sv-SE" sz="1400" dirty="0"/>
                        <a:t> </a:t>
                      </a:r>
                      <a:r>
                        <a:rPr lang="sv-SE" sz="1400" dirty="0" err="1"/>
                        <a:t>of</a:t>
                      </a:r>
                      <a:r>
                        <a:rPr lang="sv-SE" sz="1400" dirty="0"/>
                        <a:t> </a:t>
                      </a:r>
                      <a:r>
                        <a:rPr lang="sv-SE" sz="1400" dirty="0" err="1"/>
                        <a:t>getting</a:t>
                      </a:r>
                      <a:r>
                        <a:rPr lang="sv-SE" sz="1400" dirty="0"/>
                        <a:t> </a:t>
                      </a:r>
                      <a:r>
                        <a:rPr lang="sv-SE" sz="1400" dirty="0" err="1"/>
                        <a:t>there</a:t>
                      </a:r>
                      <a:r>
                        <a:rPr lang="sv-SE" sz="1400" dirty="0"/>
                        <a:t> or </a:t>
                      </a:r>
                      <a:r>
                        <a:rPr lang="sv-SE" sz="1400" dirty="0" err="1"/>
                        <a:t>being</a:t>
                      </a:r>
                      <a:r>
                        <a:rPr lang="sv-SE" sz="1400" dirty="0"/>
                        <a:t> </a:t>
                      </a:r>
                      <a:r>
                        <a:rPr lang="sv-SE" sz="1400" dirty="0" err="1"/>
                        <a:t>allowed</a:t>
                      </a:r>
                      <a:r>
                        <a:rPr lang="sv-SE" sz="1400" dirty="0"/>
                        <a:t> to </a:t>
                      </a:r>
                      <a:r>
                        <a:rPr lang="sv-SE" sz="1400" dirty="0" err="1"/>
                        <a:t>stay</a:t>
                      </a:r>
                      <a:r>
                        <a:rPr lang="sv-SE" sz="1400" dirty="0"/>
                        <a:t>, </a:t>
                      </a:r>
                      <a:r>
                        <a:rPr lang="sv-SE" sz="1400" dirty="0" err="1"/>
                        <a:t>such</a:t>
                      </a:r>
                      <a:r>
                        <a:rPr lang="sv-SE" sz="1400" dirty="0"/>
                        <a:t> as </a:t>
                      </a:r>
                      <a:r>
                        <a:rPr lang="sv-SE" sz="1400" dirty="0" err="1"/>
                        <a:t>proximity</a:t>
                      </a:r>
                      <a:r>
                        <a:rPr lang="sv-SE" sz="1400" dirty="0"/>
                        <a:t> or visa and </a:t>
                      </a:r>
                      <a:r>
                        <a:rPr lang="sv-SE" sz="1400" dirty="0" err="1"/>
                        <a:t>asylum</a:t>
                      </a:r>
                      <a:r>
                        <a:rPr lang="sv-SE" sz="1400" dirty="0"/>
                        <a:t> </a:t>
                      </a:r>
                      <a:r>
                        <a:rPr lang="sv-SE" sz="1400" dirty="0" err="1"/>
                        <a:t>policies</a:t>
                      </a:r>
                      <a:r>
                        <a:rPr lang="sv-SE" sz="1400" dirty="0"/>
                        <a:t> </a:t>
                      </a:r>
                    </a:p>
                    <a:p>
                      <a:pPr marL="285750" indent="-285750">
                        <a:buFont typeface="Arial" panose="020B0604020202020204" pitchFamily="34" charset="0"/>
                        <a:buChar char="•"/>
                      </a:pPr>
                      <a:r>
                        <a:rPr lang="sv-SE" sz="1400" dirty="0"/>
                        <a:t>The </a:t>
                      </a:r>
                      <a:r>
                        <a:rPr lang="sv-SE" sz="1400" dirty="0" err="1"/>
                        <a:t>possibility</a:t>
                      </a:r>
                      <a:r>
                        <a:rPr lang="sv-SE" sz="1400" dirty="0"/>
                        <a:t> </a:t>
                      </a:r>
                      <a:r>
                        <a:rPr lang="sv-SE" sz="1400" dirty="0" err="1"/>
                        <a:t>of</a:t>
                      </a:r>
                      <a:r>
                        <a:rPr lang="sv-SE" sz="1400" dirty="0"/>
                        <a:t> </a:t>
                      </a:r>
                      <a:r>
                        <a:rPr lang="sv-SE" sz="1400" dirty="0" err="1"/>
                        <a:t>family</a:t>
                      </a:r>
                      <a:r>
                        <a:rPr lang="sv-SE" sz="1400" dirty="0"/>
                        <a:t> </a:t>
                      </a:r>
                      <a:r>
                        <a:rPr lang="sv-SE" sz="1400" dirty="0" err="1"/>
                        <a:t>reunification</a:t>
                      </a:r>
                      <a:endParaRPr lang="sv-SE" sz="1400" dirty="0"/>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a:t>Risk diversion or diversion </a:t>
                      </a:r>
                      <a:r>
                        <a:rPr lang="sv-SE" sz="1400" dirty="0" err="1"/>
                        <a:t>of</a:t>
                      </a:r>
                      <a:r>
                        <a:rPr lang="sv-SE" sz="1400" dirty="0"/>
                        <a:t> </a:t>
                      </a:r>
                      <a:r>
                        <a:rPr lang="sv-SE" sz="1400" dirty="0" err="1"/>
                        <a:t>income</a:t>
                      </a:r>
                      <a:r>
                        <a:rPr lang="sv-SE" sz="1400" dirty="0"/>
                        <a:t> source </a:t>
                      </a:r>
                    </a:p>
                    <a:p>
                      <a:pPr marL="285750" indent="-285750">
                        <a:buFont typeface="Arial" panose="020B0604020202020204" pitchFamily="34" charset="0"/>
                        <a:buChar char="•"/>
                      </a:pPr>
                      <a:r>
                        <a:rPr lang="sv-SE" sz="1400" dirty="0"/>
                        <a:t>The </a:t>
                      </a:r>
                      <a:r>
                        <a:rPr lang="sv-SE" sz="1400" dirty="0" err="1"/>
                        <a:t>prospect</a:t>
                      </a:r>
                      <a:r>
                        <a:rPr lang="sv-SE" sz="1400" dirty="0"/>
                        <a:t> </a:t>
                      </a:r>
                      <a:r>
                        <a:rPr lang="sv-SE" sz="1400" dirty="0" err="1"/>
                        <a:t>of</a:t>
                      </a:r>
                      <a:r>
                        <a:rPr lang="sv-SE" sz="1400" dirty="0"/>
                        <a:t> </a:t>
                      </a:r>
                      <a:r>
                        <a:rPr lang="sv-SE" sz="1400" dirty="0" err="1"/>
                        <a:t>finding</a:t>
                      </a:r>
                      <a:r>
                        <a:rPr lang="sv-SE" sz="1400" dirty="0"/>
                        <a:t> </a:t>
                      </a:r>
                      <a:r>
                        <a:rPr lang="sv-SE" sz="1400" dirty="0" err="1"/>
                        <a:t>work</a:t>
                      </a:r>
                      <a:r>
                        <a:rPr lang="sv-SE" sz="1400" dirty="0"/>
                        <a:t> or </a:t>
                      </a:r>
                      <a:r>
                        <a:rPr lang="sv-SE" sz="1400" dirty="0" err="1"/>
                        <a:t>following</a:t>
                      </a:r>
                      <a:r>
                        <a:rPr lang="sv-SE" sz="1400" dirty="0"/>
                        <a:t> a </a:t>
                      </a:r>
                      <a:r>
                        <a:rPr lang="sv-SE" sz="1400" dirty="0" err="1"/>
                        <a:t>particular</a:t>
                      </a:r>
                      <a:r>
                        <a:rPr lang="sv-SE" sz="1400" dirty="0"/>
                        <a:t> </a:t>
                      </a:r>
                      <a:r>
                        <a:rPr lang="sv-SE" sz="1400" dirty="0" err="1"/>
                        <a:t>career</a:t>
                      </a:r>
                      <a:r>
                        <a:rPr lang="sv-SE" sz="1400" dirty="0"/>
                        <a:t> </a:t>
                      </a:r>
                      <a:r>
                        <a:rPr lang="sv-SE" sz="1400" dirty="0" err="1"/>
                        <a:t>path</a:t>
                      </a:r>
                      <a:endParaRPr lang="sv-SE" sz="1400" dirty="0"/>
                    </a:p>
                    <a:p>
                      <a:pPr marL="285750" indent="-285750">
                        <a:buFont typeface="Arial" panose="020B0604020202020204" pitchFamily="34" charset="0"/>
                        <a:buChar char="•"/>
                      </a:pPr>
                      <a:r>
                        <a:rPr lang="sv-SE" sz="1400" dirty="0"/>
                        <a:t>The </a:t>
                      </a:r>
                      <a:r>
                        <a:rPr lang="sv-SE" sz="1400" dirty="0" err="1"/>
                        <a:t>prospect</a:t>
                      </a:r>
                      <a:r>
                        <a:rPr lang="sv-SE" sz="1400" dirty="0"/>
                        <a:t> </a:t>
                      </a:r>
                      <a:r>
                        <a:rPr lang="sv-SE" sz="1400" dirty="0" err="1"/>
                        <a:t>of</a:t>
                      </a:r>
                      <a:r>
                        <a:rPr lang="sv-SE" sz="1400" dirty="0"/>
                        <a:t> </a:t>
                      </a:r>
                      <a:r>
                        <a:rPr lang="sv-SE" sz="1400" dirty="0" err="1"/>
                        <a:t>education</a:t>
                      </a:r>
                      <a:r>
                        <a:rPr lang="sv-SE" sz="1400" dirty="0"/>
                        <a:t> </a:t>
                      </a:r>
                    </a:p>
                    <a:p>
                      <a:pPr marL="285750" indent="-285750">
                        <a:buFont typeface="Arial" panose="020B0604020202020204" pitchFamily="34" charset="0"/>
                        <a:buChar char="•"/>
                      </a:pPr>
                      <a:r>
                        <a:rPr lang="sv-SE" sz="1400" dirty="0" err="1"/>
                        <a:t>Lower</a:t>
                      </a:r>
                      <a:r>
                        <a:rPr lang="sv-SE" sz="1400" dirty="0"/>
                        <a:t> </a:t>
                      </a:r>
                      <a:r>
                        <a:rPr lang="sv-SE" sz="1400" dirty="0" err="1"/>
                        <a:t>unemployment</a:t>
                      </a:r>
                      <a:r>
                        <a:rPr lang="sv-SE" sz="1400" dirty="0"/>
                        <a:t> rates</a:t>
                      </a:r>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a:t>The </a:t>
                      </a:r>
                      <a:r>
                        <a:rPr lang="sv-SE" sz="1400" dirty="0" err="1"/>
                        <a:t>presence</a:t>
                      </a:r>
                      <a:r>
                        <a:rPr lang="sv-SE" sz="1400" dirty="0"/>
                        <a:t> </a:t>
                      </a:r>
                      <a:r>
                        <a:rPr lang="sv-SE" sz="1400" dirty="0" err="1"/>
                        <a:t>of</a:t>
                      </a:r>
                      <a:r>
                        <a:rPr lang="sv-SE" sz="1400" dirty="0"/>
                        <a:t> diaspora and </a:t>
                      </a:r>
                      <a:r>
                        <a:rPr lang="sv-SE" sz="1400" dirty="0" err="1"/>
                        <a:t>family</a:t>
                      </a:r>
                      <a:endParaRPr lang="sv-SE" sz="1400" dirty="0"/>
                    </a:p>
                    <a:p>
                      <a:pPr marL="285750" indent="-285750">
                        <a:buFont typeface="Arial" panose="020B0604020202020204" pitchFamily="34" charset="0"/>
                        <a:buChar char="•"/>
                      </a:pPr>
                      <a:r>
                        <a:rPr lang="sv-SE" sz="1400" dirty="0" err="1"/>
                        <a:t>Similar</a:t>
                      </a:r>
                      <a:r>
                        <a:rPr lang="sv-SE" sz="1400" dirty="0"/>
                        <a:t> </a:t>
                      </a:r>
                      <a:r>
                        <a:rPr lang="sv-SE" sz="1400" dirty="0" err="1"/>
                        <a:t>culture</a:t>
                      </a:r>
                      <a:r>
                        <a:rPr lang="sv-SE" sz="1400" dirty="0"/>
                        <a:t>, </a:t>
                      </a:r>
                      <a:r>
                        <a:rPr lang="sv-SE" sz="1400" dirty="0" err="1"/>
                        <a:t>language</a:t>
                      </a:r>
                      <a:r>
                        <a:rPr lang="sv-SE" sz="1400" dirty="0"/>
                        <a:t>, religion or traditions</a:t>
                      </a:r>
                    </a:p>
                    <a:p>
                      <a:pPr marL="285750" indent="-285750">
                        <a:buFont typeface="Arial" panose="020B0604020202020204" pitchFamily="34" charset="0"/>
                        <a:buChar char="•"/>
                      </a:pPr>
                      <a:r>
                        <a:rPr lang="sv-SE" sz="1400" dirty="0" err="1"/>
                        <a:t>Better</a:t>
                      </a:r>
                      <a:r>
                        <a:rPr lang="sv-SE" sz="1400" dirty="0"/>
                        <a:t> access to services (</a:t>
                      </a:r>
                      <a:r>
                        <a:rPr lang="sv-SE" sz="1400" dirty="0" err="1"/>
                        <a:t>e.g</a:t>
                      </a:r>
                      <a:r>
                        <a:rPr lang="sv-SE" sz="1400" dirty="0"/>
                        <a:t>. </a:t>
                      </a:r>
                      <a:r>
                        <a:rPr lang="sv-SE" sz="1400" dirty="0" err="1"/>
                        <a:t>school</a:t>
                      </a:r>
                      <a:r>
                        <a:rPr lang="sv-SE" sz="1400" dirty="0"/>
                        <a:t>, </a:t>
                      </a:r>
                      <a:r>
                        <a:rPr lang="sv-SE" sz="1400" dirty="0" err="1"/>
                        <a:t>healtcare</a:t>
                      </a:r>
                      <a:r>
                        <a:rPr lang="sv-SE" sz="1400" dirty="0"/>
                        <a:t>)</a:t>
                      </a:r>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400" dirty="0" err="1"/>
                        <a:t>Lower</a:t>
                      </a:r>
                      <a:r>
                        <a:rPr lang="sv-SE" sz="1400" dirty="0"/>
                        <a:t> risk </a:t>
                      </a:r>
                      <a:r>
                        <a:rPr lang="sv-SE" sz="1400" dirty="0" err="1"/>
                        <a:t>of</a:t>
                      </a:r>
                      <a:r>
                        <a:rPr lang="sv-SE" sz="1400" dirty="0"/>
                        <a:t> </a:t>
                      </a:r>
                      <a:r>
                        <a:rPr lang="sv-SE" sz="1400" dirty="0" err="1"/>
                        <a:t>natural</a:t>
                      </a:r>
                      <a:r>
                        <a:rPr lang="sv-SE" sz="1400" dirty="0"/>
                        <a:t> </a:t>
                      </a:r>
                      <a:r>
                        <a:rPr lang="sv-SE" sz="1400" dirty="0" err="1"/>
                        <a:t>hazards</a:t>
                      </a:r>
                      <a:r>
                        <a:rPr lang="sv-SE" sz="1400" dirty="0"/>
                        <a:t> </a:t>
                      </a:r>
                    </a:p>
                    <a:p>
                      <a:pPr marL="285750" indent="-285750">
                        <a:buFont typeface="Arial" panose="020B0604020202020204" pitchFamily="34" charset="0"/>
                        <a:buChar char="•"/>
                      </a:pPr>
                      <a:r>
                        <a:rPr lang="sv-SE" sz="1400" dirty="0" err="1"/>
                        <a:t>Better</a:t>
                      </a:r>
                      <a:r>
                        <a:rPr lang="sv-SE" sz="1400" dirty="0"/>
                        <a:t> </a:t>
                      </a:r>
                      <a:r>
                        <a:rPr lang="sv-SE" sz="1400" dirty="0" err="1"/>
                        <a:t>climate</a:t>
                      </a:r>
                      <a:r>
                        <a:rPr lang="sv-SE" sz="1400" dirty="0"/>
                        <a:t> </a:t>
                      </a:r>
                      <a:r>
                        <a:rPr lang="sv-SE" sz="1400" dirty="0" err="1"/>
                        <a:t>with</a:t>
                      </a:r>
                      <a:r>
                        <a:rPr lang="sv-SE" sz="1400" dirty="0"/>
                        <a:t> less </a:t>
                      </a:r>
                      <a:r>
                        <a:rPr lang="sv-SE" sz="1400" dirty="0" err="1"/>
                        <a:t>impact</a:t>
                      </a:r>
                      <a:r>
                        <a:rPr lang="sv-SE" sz="1400" dirty="0"/>
                        <a:t> from </a:t>
                      </a:r>
                      <a:r>
                        <a:rPr lang="sv-SE" sz="1400" dirty="0" err="1"/>
                        <a:t>climate</a:t>
                      </a:r>
                      <a:r>
                        <a:rPr lang="sv-SE" sz="1400" dirty="0"/>
                        <a:t> </a:t>
                      </a:r>
                      <a:r>
                        <a:rPr lang="sv-SE" sz="1400" dirty="0" err="1"/>
                        <a:t>changes</a:t>
                      </a:r>
                      <a:endParaRPr lang="sv-SE" sz="1400" dirty="0"/>
                    </a:p>
                  </a:txBody>
                  <a:tcPr>
                    <a:lnL w="6350" cap="flat" cmpd="sng" algn="ctr">
                      <a:solidFill>
                        <a:schemeClr val="bg1">
                          <a:lumMod val="50000"/>
                        </a:schemeClr>
                      </a:solidFill>
                      <a:prstDash val="sysDot"/>
                      <a:round/>
                      <a:headEnd type="none" w="med" len="med"/>
                      <a:tailEnd type="none" w="med" len="med"/>
                    </a:lnL>
                    <a:lnR w="6350" cap="flat" cmpd="sng" algn="ctr">
                      <a:solidFill>
                        <a:schemeClr val="bg1">
                          <a:lumMod val="50000"/>
                        </a:schemeClr>
                      </a:solidFill>
                      <a:prstDash val="sysDot"/>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037848"/>
                  </a:ext>
                </a:extLst>
              </a:tr>
            </a:tbl>
          </a:graphicData>
        </a:graphic>
      </p:graphicFrame>
      <p:sp>
        <p:nvSpPr>
          <p:cNvPr id="11" name="Rektangel 10">
            <a:extLst>
              <a:ext uri="{FF2B5EF4-FFF2-40B4-BE49-F238E27FC236}">
                <a16:creationId xmlns:a16="http://schemas.microsoft.com/office/drawing/2014/main" id="{3506026D-75AA-4EF4-A71E-EDAA7355AAF1}"/>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4. </a:t>
            </a:r>
            <a:r>
              <a:rPr lang="sv-SE" sz="1400" dirty="0" err="1"/>
              <a:t>Being</a:t>
            </a:r>
            <a:r>
              <a:rPr lang="sv-SE" sz="1400" dirty="0"/>
              <a:t> on the </a:t>
            </a:r>
            <a:r>
              <a:rPr lang="sv-SE" sz="1400" dirty="0" err="1"/>
              <a:t>move</a:t>
            </a:r>
            <a:endParaRPr lang="sv-SE" sz="1400" dirty="0"/>
          </a:p>
        </p:txBody>
      </p:sp>
    </p:spTree>
    <p:extLst>
      <p:ext uri="{BB962C8B-B14F-4D97-AF65-F5344CB8AC3E}">
        <p14:creationId xmlns:p14="http://schemas.microsoft.com/office/powerpoint/2010/main" val="34583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A0DC0-9EB8-476D-857B-98B329DA755E}"/>
              </a:ext>
            </a:extLst>
          </p:cNvPr>
          <p:cNvSpPr>
            <a:spLocks noGrp="1"/>
          </p:cNvSpPr>
          <p:nvPr>
            <p:ph type="title"/>
          </p:nvPr>
        </p:nvSpPr>
        <p:spPr/>
        <p:txBody>
          <a:bodyPr>
            <a:normAutofit/>
          </a:bodyPr>
          <a:lstStyle/>
          <a:p>
            <a:pPr marL="536575" indent="-536575"/>
            <a:r>
              <a:rPr lang="sv-SE" sz="3200" b="1" dirty="0"/>
              <a:t>5.	</a:t>
            </a:r>
            <a:r>
              <a:rPr lang="sv-SE" sz="3200" b="1" dirty="0" err="1"/>
              <a:t>Preconceived</a:t>
            </a:r>
            <a:r>
              <a:rPr lang="sv-SE" sz="3200" b="1" dirty="0"/>
              <a:t> </a:t>
            </a:r>
            <a:r>
              <a:rPr lang="sv-SE" sz="3200" b="1" dirty="0" err="1"/>
              <a:t>ideas</a:t>
            </a:r>
            <a:r>
              <a:rPr lang="sv-SE" sz="3200" b="1" dirty="0"/>
              <a:t> </a:t>
            </a:r>
            <a:r>
              <a:rPr lang="sv-SE" sz="3200" b="1" dirty="0" err="1"/>
              <a:t>about</a:t>
            </a:r>
            <a:r>
              <a:rPr lang="sv-SE" sz="3200" b="1" dirty="0"/>
              <a:t> </a:t>
            </a:r>
            <a:r>
              <a:rPr lang="sv-SE" sz="3200" b="1" dirty="0" err="1"/>
              <a:t>movement</a:t>
            </a:r>
            <a:r>
              <a:rPr lang="sv-SE" sz="3200" b="1" dirty="0"/>
              <a:t> </a:t>
            </a:r>
            <a:br>
              <a:rPr lang="sv-SE" sz="3200" b="1" dirty="0"/>
            </a:br>
            <a:r>
              <a:rPr lang="sv-SE" sz="2000" dirty="0" err="1"/>
              <a:t>Questions</a:t>
            </a:r>
            <a:r>
              <a:rPr lang="sv-SE" sz="2000" dirty="0"/>
              <a:t> for </a:t>
            </a:r>
            <a:r>
              <a:rPr lang="sv-SE" sz="2000" dirty="0" err="1"/>
              <a:t>reflection</a:t>
            </a:r>
            <a:endParaRPr lang="sv-SE" sz="4400" dirty="0"/>
          </a:p>
        </p:txBody>
      </p:sp>
      <p:sp>
        <p:nvSpPr>
          <p:cNvPr id="4" name="Platshållare för bildnummer 3">
            <a:extLst>
              <a:ext uri="{FF2B5EF4-FFF2-40B4-BE49-F238E27FC236}">
                <a16:creationId xmlns:a16="http://schemas.microsoft.com/office/drawing/2014/main" id="{DA57865A-CD89-487D-92EC-4A0868AF79AC}"/>
              </a:ext>
            </a:extLst>
          </p:cNvPr>
          <p:cNvSpPr>
            <a:spLocks noGrp="1"/>
          </p:cNvSpPr>
          <p:nvPr>
            <p:ph type="sldNum" sz="quarter" idx="12"/>
          </p:nvPr>
        </p:nvSpPr>
        <p:spPr>
          <a:xfrm>
            <a:off x="10670479" y="6456779"/>
            <a:ext cx="1312025" cy="365125"/>
          </a:xfrm>
        </p:spPr>
        <p:txBody>
          <a:bodyPr/>
          <a:lstStyle/>
          <a:p>
            <a:r>
              <a:rPr lang="en-GB" dirty="0"/>
              <a:t>9</a:t>
            </a:r>
          </a:p>
        </p:txBody>
      </p:sp>
      <p:pic>
        <p:nvPicPr>
          <p:cNvPr id="5" name="Bild 4" descr="Frågetecken med hel fyllning">
            <a:extLst>
              <a:ext uri="{FF2B5EF4-FFF2-40B4-BE49-F238E27FC236}">
                <a16:creationId xmlns:a16="http://schemas.microsoft.com/office/drawing/2014/main" id="{90A15779-C46E-4348-A531-826F72D8FD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1982417"/>
            <a:ext cx="658756" cy="658756"/>
          </a:xfrm>
          <a:prstGeom prst="rect">
            <a:avLst/>
          </a:prstGeom>
        </p:spPr>
      </p:pic>
      <p:pic>
        <p:nvPicPr>
          <p:cNvPr id="6" name="Bild 5" descr="Frågetecken med hel fyllning">
            <a:extLst>
              <a:ext uri="{FF2B5EF4-FFF2-40B4-BE49-F238E27FC236}">
                <a16:creationId xmlns:a16="http://schemas.microsoft.com/office/drawing/2014/main" id="{378535E6-506F-42D7-BDAE-970F7C481A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3352775"/>
            <a:ext cx="658756" cy="658756"/>
          </a:xfrm>
          <a:prstGeom prst="rect">
            <a:avLst/>
          </a:prstGeom>
        </p:spPr>
      </p:pic>
      <p:sp>
        <p:nvSpPr>
          <p:cNvPr id="7" name="textruta 6">
            <a:extLst>
              <a:ext uri="{FF2B5EF4-FFF2-40B4-BE49-F238E27FC236}">
                <a16:creationId xmlns:a16="http://schemas.microsoft.com/office/drawing/2014/main" id="{6EB21239-67C9-42DE-95C2-F2836B67D85B}"/>
              </a:ext>
            </a:extLst>
          </p:cNvPr>
          <p:cNvSpPr txBox="1"/>
          <p:nvPr/>
        </p:nvSpPr>
        <p:spPr>
          <a:xfrm>
            <a:off x="2255786" y="2095313"/>
            <a:ext cx="8852262" cy="3139321"/>
          </a:xfrm>
          <a:prstGeom prst="rect">
            <a:avLst/>
          </a:prstGeom>
          <a:noFill/>
        </p:spPr>
        <p:txBody>
          <a:bodyPr wrap="square" rtlCol="0">
            <a:spAutoFit/>
          </a:bodyPr>
          <a:lstStyle/>
          <a:p>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have</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learned</a:t>
            </a:r>
            <a:r>
              <a:rPr lang="sv-SE" dirty="0">
                <a:solidFill>
                  <a:schemeClr val="tx1">
                    <a:lumMod val="75000"/>
                    <a:lumOff val="25000"/>
                  </a:schemeClr>
                </a:solidFill>
              </a:rPr>
              <a:t> so far in </a:t>
            </a:r>
            <a:r>
              <a:rPr lang="sv-SE" dirty="0" err="1">
                <a:solidFill>
                  <a:schemeClr val="tx1">
                    <a:lumMod val="75000"/>
                    <a:lumOff val="25000"/>
                  </a:schemeClr>
                </a:solidFill>
              </a:rPr>
              <a:t>this</a:t>
            </a:r>
            <a:r>
              <a:rPr lang="sv-SE" dirty="0">
                <a:solidFill>
                  <a:schemeClr val="tx1">
                    <a:lumMod val="75000"/>
                    <a:lumOff val="25000"/>
                  </a:schemeClr>
                </a:solidFill>
              </a:rPr>
              <a:t> </a:t>
            </a:r>
            <a:r>
              <a:rPr lang="sv-SE" dirty="0" err="1">
                <a:solidFill>
                  <a:schemeClr val="tx1">
                    <a:lumMod val="75000"/>
                    <a:lumOff val="25000"/>
                  </a:schemeClr>
                </a:solidFill>
              </a:rPr>
              <a:t>module</a:t>
            </a:r>
            <a:r>
              <a:rPr lang="sv-SE" dirty="0">
                <a:solidFill>
                  <a:schemeClr val="tx1">
                    <a:lumMod val="75000"/>
                    <a:lumOff val="25000"/>
                  </a:schemeClr>
                </a:solidFill>
              </a:rPr>
              <a:t> </a:t>
            </a:r>
            <a:r>
              <a:rPr lang="sv-SE" dirty="0" err="1">
                <a:solidFill>
                  <a:schemeClr val="tx1">
                    <a:lumMod val="75000"/>
                    <a:lumOff val="25000"/>
                  </a:schemeClr>
                </a:solidFill>
              </a:rPr>
              <a:t>that</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did</a:t>
            </a:r>
            <a:r>
              <a:rPr lang="sv-SE" dirty="0">
                <a:solidFill>
                  <a:schemeClr val="tx1">
                    <a:lumMod val="75000"/>
                    <a:lumOff val="25000"/>
                  </a:schemeClr>
                </a:solidFill>
              </a:rPr>
              <a:t> not </a:t>
            </a:r>
            <a:r>
              <a:rPr lang="sv-SE" dirty="0" err="1">
                <a:solidFill>
                  <a:schemeClr val="tx1">
                    <a:lumMod val="75000"/>
                    <a:lumOff val="25000"/>
                  </a:schemeClr>
                </a:solidFill>
              </a:rPr>
              <a:t>know</a:t>
            </a:r>
            <a:r>
              <a:rPr lang="sv-SE" dirty="0">
                <a:solidFill>
                  <a:schemeClr val="tx1">
                    <a:lumMod val="75000"/>
                    <a:lumOff val="25000"/>
                  </a:schemeClr>
                </a:solidFill>
              </a:rPr>
              <a:t> </a:t>
            </a:r>
            <a:r>
              <a:rPr lang="sv-SE" dirty="0" err="1">
                <a:solidFill>
                  <a:schemeClr val="tx1">
                    <a:lumMod val="75000"/>
                    <a:lumOff val="25000"/>
                  </a:schemeClr>
                </a:solidFill>
              </a:rPr>
              <a:t>before</a:t>
            </a:r>
            <a:r>
              <a:rPr lang="sv-SE" dirty="0">
                <a:solidFill>
                  <a:schemeClr val="tx1">
                    <a:lumMod val="75000"/>
                    <a:lumOff val="25000"/>
                  </a:schemeClr>
                </a:solidFill>
              </a:rPr>
              <a:t> </a:t>
            </a:r>
            <a:r>
              <a:rPr lang="sv-SE" dirty="0" err="1">
                <a:solidFill>
                  <a:schemeClr val="tx1">
                    <a:lumMod val="75000"/>
                    <a:lumOff val="25000"/>
                  </a:schemeClr>
                </a:solidFill>
              </a:rPr>
              <a:t>about</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a:t>
            </a:r>
            <a:r>
              <a:rPr lang="sv-SE" dirty="0" err="1">
                <a:solidFill>
                  <a:schemeClr val="tx1">
                    <a:lumMod val="75000"/>
                    <a:lumOff val="25000"/>
                  </a:schemeClr>
                </a:solidFill>
              </a:rPr>
              <a:t>mobility</a:t>
            </a:r>
            <a:r>
              <a:rPr lang="sv-SE" dirty="0">
                <a:solidFill>
                  <a:schemeClr val="tx1">
                    <a:lumMod val="75000"/>
                    <a:lumOff val="25000"/>
                  </a:schemeClr>
                </a:solidFill>
              </a:rPr>
              <a:t> and </a:t>
            </a:r>
            <a:r>
              <a:rPr lang="sv-SE" dirty="0" err="1">
                <a:solidFill>
                  <a:schemeClr val="tx1">
                    <a:lumMod val="75000"/>
                    <a:lumOff val="25000"/>
                  </a:schemeClr>
                </a:solidFill>
              </a:rPr>
              <a:t>movers</a:t>
            </a:r>
            <a:r>
              <a:rPr lang="sv-SE" dirty="0">
                <a:solidFill>
                  <a:schemeClr val="tx1">
                    <a:lumMod val="75000"/>
                    <a:lumOff val="25000"/>
                  </a:schemeClr>
                </a:solidFill>
              </a:rPr>
              <a:t>?</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Reflecting</a:t>
            </a:r>
            <a:r>
              <a:rPr lang="sv-SE" dirty="0">
                <a:solidFill>
                  <a:schemeClr val="tx1">
                    <a:lumMod val="75000"/>
                    <a:lumOff val="25000"/>
                  </a:schemeClr>
                </a:solidFill>
              </a:rPr>
              <a:t> on </a:t>
            </a:r>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have</a:t>
            </a:r>
            <a:r>
              <a:rPr lang="sv-SE" dirty="0">
                <a:solidFill>
                  <a:schemeClr val="tx1">
                    <a:lumMod val="75000"/>
                    <a:lumOff val="25000"/>
                  </a:schemeClr>
                </a:solidFill>
              </a:rPr>
              <a:t> </a:t>
            </a:r>
            <a:r>
              <a:rPr lang="sv-SE" dirty="0" err="1">
                <a:solidFill>
                  <a:schemeClr val="tx1">
                    <a:lumMod val="75000"/>
                    <a:lumOff val="25000"/>
                  </a:schemeClr>
                </a:solidFill>
              </a:rPr>
              <a:t>learned</a:t>
            </a:r>
            <a:r>
              <a:rPr lang="sv-SE" dirty="0">
                <a:solidFill>
                  <a:schemeClr val="tx1">
                    <a:lumMod val="75000"/>
                    <a:lumOff val="25000"/>
                  </a:schemeClr>
                </a:solidFill>
              </a:rPr>
              <a:t>, do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think</a:t>
            </a:r>
            <a:r>
              <a:rPr lang="sv-SE" dirty="0">
                <a:solidFill>
                  <a:schemeClr val="tx1">
                    <a:lumMod val="75000"/>
                    <a:lumOff val="25000"/>
                  </a:schemeClr>
                </a:solidFill>
              </a:rPr>
              <a:t> </a:t>
            </a:r>
            <a:r>
              <a:rPr lang="sv-SE" dirty="0" err="1">
                <a:solidFill>
                  <a:schemeClr val="tx1">
                    <a:lumMod val="75000"/>
                    <a:lumOff val="25000"/>
                  </a:schemeClr>
                </a:solidFill>
              </a:rPr>
              <a:t>that</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had</a:t>
            </a:r>
            <a:r>
              <a:rPr lang="sv-SE" dirty="0">
                <a:solidFill>
                  <a:schemeClr val="tx1">
                    <a:lumMod val="75000"/>
                    <a:lumOff val="25000"/>
                  </a:schemeClr>
                </a:solidFill>
              </a:rPr>
              <a:t> </a:t>
            </a:r>
            <a:r>
              <a:rPr lang="sv-SE" dirty="0" err="1">
                <a:solidFill>
                  <a:schemeClr val="tx1">
                    <a:lumMod val="75000"/>
                    <a:lumOff val="25000"/>
                  </a:schemeClr>
                </a:solidFill>
              </a:rPr>
              <a:t>any</a:t>
            </a:r>
            <a:r>
              <a:rPr lang="sv-SE" dirty="0">
                <a:solidFill>
                  <a:schemeClr val="tx1">
                    <a:lumMod val="75000"/>
                    <a:lumOff val="25000"/>
                  </a:schemeClr>
                </a:solidFill>
              </a:rPr>
              <a:t> </a:t>
            </a:r>
            <a:r>
              <a:rPr lang="sv-SE" dirty="0" err="1">
                <a:solidFill>
                  <a:schemeClr val="tx1">
                    <a:lumMod val="75000"/>
                    <a:lumOff val="25000"/>
                  </a:schemeClr>
                </a:solidFill>
              </a:rPr>
              <a:t>preconceptions</a:t>
            </a:r>
            <a:r>
              <a:rPr lang="sv-SE" dirty="0">
                <a:solidFill>
                  <a:schemeClr val="tx1">
                    <a:lumMod val="75000"/>
                    <a:lumOff val="25000"/>
                  </a:schemeClr>
                </a:solidFill>
              </a:rPr>
              <a:t> </a:t>
            </a:r>
            <a:r>
              <a:rPr lang="sv-SE" dirty="0" err="1">
                <a:solidFill>
                  <a:schemeClr val="tx1">
                    <a:lumMod val="75000"/>
                    <a:lumOff val="25000"/>
                  </a:schemeClr>
                </a:solidFill>
              </a:rPr>
              <a:t>about</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a:t>
            </a:r>
            <a:r>
              <a:rPr lang="sv-SE" dirty="0" err="1">
                <a:solidFill>
                  <a:schemeClr val="tx1">
                    <a:lumMod val="75000"/>
                    <a:lumOff val="25000"/>
                  </a:schemeClr>
                </a:solidFill>
              </a:rPr>
              <a:t>mobility</a:t>
            </a:r>
            <a:r>
              <a:rPr lang="sv-SE" dirty="0">
                <a:solidFill>
                  <a:schemeClr val="tx1">
                    <a:lumMod val="75000"/>
                    <a:lumOff val="25000"/>
                  </a:schemeClr>
                </a:solidFill>
              </a:rPr>
              <a:t> and </a:t>
            </a:r>
            <a:r>
              <a:rPr lang="sv-SE" dirty="0" err="1">
                <a:solidFill>
                  <a:schemeClr val="tx1">
                    <a:lumMod val="75000"/>
                    <a:lumOff val="25000"/>
                  </a:schemeClr>
                </a:solidFill>
              </a:rPr>
              <a:t>movers</a:t>
            </a:r>
            <a:r>
              <a:rPr lang="sv-SE" dirty="0">
                <a:solidFill>
                  <a:schemeClr val="tx1">
                    <a:lumMod val="75000"/>
                    <a:lumOff val="25000"/>
                  </a:schemeClr>
                </a:solidFill>
              </a:rPr>
              <a:t> </a:t>
            </a:r>
            <a:r>
              <a:rPr lang="sv-SE" dirty="0" err="1">
                <a:solidFill>
                  <a:schemeClr val="tx1">
                    <a:lumMod val="75000"/>
                    <a:lumOff val="25000"/>
                  </a:schemeClr>
                </a:solidFill>
              </a:rPr>
              <a:t>before</a:t>
            </a:r>
            <a:r>
              <a:rPr lang="sv-SE" dirty="0">
                <a:solidFill>
                  <a:schemeClr val="tx1">
                    <a:lumMod val="75000"/>
                    <a:lumOff val="25000"/>
                  </a:schemeClr>
                </a:solidFill>
              </a:rPr>
              <a:t> the start </a:t>
            </a:r>
            <a:r>
              <a:rPr lang="sv-SE" dirty="0" err="1">
                <a:solidFill>
                  <a:schemeClr val="tx1">
                    <a:lumMod val="75000"/>
                    <a:lumOff val="25000"/>
                  </a:schemeClr>
                </a:solidFill>
              </a:rPr>
              <a:t>of</a:t>
            </a:r>
            <a:r>
              <a:rPr lang="sv-SE" dirty="0">
                <a:solidFill>
                  <a:schemeClr val="tx1">
                    <a:lumMod val="75000"/>
                    <a:lumOff val="25000"/>
                  </a:schemeClr>
                </a:solidFill>
              </a:rPr>
              <a:t> the </a:t>
            </a:r>
            <a:r>
              <a:rPr lang="sv-SE" dirty="0" err="1">
                <a:solidFill>
                  <a:schemeClr val="tx1">
                    <a:lumMod val="75000"/>
                    <a:lumOff val="25000"/>
                  </a:schemeClr>
                </a:solidFill>
              </a:rPr>
              <a:t>module</a:t>
            </a:r>
            <a:r>
              <a:rPr lang="sv-SE" dirty="0">
                <a:solidFill>
                  <a:schemeClr val="tx1">
                    <a:lumMod val="75000"/>
                    <a:lumOff val="25000"/>
                  </a:schemeClr>
                </a:solidFill>
              </a:rPr>
              <a:t>?</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What</a:t>
            </a:r>
            <a:r>
              <a:rPr lang="sv-SE" dirty="0">
                <a:solidFill>
                  <a:schemeClr val="tx1">
                    <a:lumMod val="75000"/>
                    <a:lumOff val="25000"/>
                  </a:schemeClr>
                </a:solidFill>
              </a:rPr>
              <a:t> common </a:t>
            </a:r>
            <a:r>
              <a:rPr lang="sv-SE" dirty="0" err="1">
                <a:solidFill>
                  <a:schemeClr val="tx1">
                    <a:lumMod val="75000"/>
                    <a:lumOff val="25000"/>
                  </a:schemeClr>
                </a:solidFill>
              </a:rPr>
              <a:t>preconceptions</a:t>
            </a:r>
            <a:r>
              <a:rPr lang="sv-SE" dirty="0">
                <a:solidFill>
                  <a:schemeClr val="tx1">
                    <a:lumMod val="75000"/>
                    <a:lumOff val="25000"/>
                  </a:schemeClr>
                </a:solidFill>
              </a:rPr>
              <a:t> </a:t>
            </a:r>
            <a:r>
              <a:rPr lang="sv-SE" dirty="0" err="1">
                <a:solidFill>
                  <a:schemeClr val="tx1">
                    <a:lumMod val="75000"/>
                    <a:lumOff val="25000"/>
                  </a:schemeClr>
                </a:solidFill>
              </a:rPr>
              <a:t>about</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a:t>
            </a:r>
            <a:r>
              <a:rPr lang="sv-SE" dirty="0" err="1">
                <a:solidFill>
                  <a:schemeClr val="tx1">
                    <a:lumMod val="75000"/>
                    <a:lumOff val="25000"/>
                  </a:schemeClr>
                </a:solidFill>
              </a:rPr>
              <a:t>mobility</a:t>
            </a:r>
            <a:r>
              <a:rPr lang="sv-SE" dirty="0">
                <a:solidFill>
                  <a:schemeClr val="tx1">
                    <a:lumMod val="75000"/>
                    <a:lumOff val="25000"/>
                  </a:schemeClr>
                </a:solidFill>
              </a:rPr>
              <a:t> and </a:t>
            </a:r>
            <a:r>
              <a:rPr lang="sv-SE" dirty="0" err="1">
                <a:solidFill>
                  <a:schemeClr val="tx1">
                    <a:lumMod val="75000"/>
                    <a:lumOff val="25000"/>
                  </a:schemeClr>
                </a:solidFill>
              </a:rPr>
              <a:t>movers</a:t>
            </a:r>
            <a:r>
              <a:rPr lang="sv-SE" dirty="0">
                <a:solidFill>
                  <a:schemeClr val="tx1">
                    <a:lumMod val="75000"/>
                    <a:lumOff val="25000"/>
                  </a:schemeClr>
                </a:solidFill>
              </a:rPr>
              <a:t> do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think</a:t>
            </a:r>
            <a:r>
              <a:rPr lang="sv-SE" dirty="0">
                <a:solidFill>
                  <a:schemeClr val="tx1">
                    <a:lumMod val="75000"/>
                    <a:lumOff val="25000"/>
                  </a:schemeClr>
                </a:solidFill>
              </a:rPr>
              <a:t> </a:t>
            </a:r>
            <a:r>
              <a:rPr lang="sv-SE" dirty="0" err="1">
                <a:solidFill>
                  <a:schemeClr val="tx1">
                    <a:lumMod val="75000"/>
                    <a:lumOff val="25000"/>
                  </a:schemeClr>
                </a:solidFill>
              </a:rPr>
              <a:t>exist</a:t>
            </a:r>
            <a:r>
              <a:rPr lang="sv-SE" dirty="0">
                <a:solidFill>
                  <a:schemeClr val="tx1">
                    <a:lumMod val="75000"/>
                    <a:lumOff val="25000"/>
                  </a:schemeClr>
                </a:solidFill>
              </a:rPr>
              <a:t>? </a:t>
            </a:r>
          </a:p>
        </p:txBody>
      </p:sp>
      <p:pic>
        <p:nvPicPr>
          <p:cNvPr id="9" name="Bild 8" descr="Frågetecken med hel fyllning">
            <a:extLst>
              <a:ext uri="{FF2B5EF4-FFF2-40B4-BE49-F238E27FC236}">
                <a16:creationId xmlns:a16="http://schemas.microsoft.com/office/drawing/2014/main" id="{3C68B28C-DB94-409A-91A8-1C78A41436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4677020"/>
            <a:ext cx="658756" cy="658756"/>
          </a:xfrm>
          <a:prstGeom prst="rect">
            <a:avLst/>
          </a:prstGeom>
        </p:spPr>
      </p:pic>
      <p:sp>
        <p:nvSpPr>
          <p:cNvPr id="13" name="Rektangel 12">
            <a:extLst>
              <a:ext uri="{FF2B5EF4-FFF2-40B4-BE49-F238E27FC236}">
                <a16:creationId xmlns:a16="http://schemas.microsoft.com/office/drawing/2014/main" id="{BE783321-5732-4B3D-B9F9-8912B6EB605C}"/>
              </a:ext>
            </a:extLst>
          </p:cNvPr>
          <p:cNvSpPr/>
          <p:nvPr/>
        </p:nvSpPr>
        <p:spPr>
          <a:xfrm>
            <a:off x="-1" y="0"/>
            <a:ext cx="324853"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Preconceived</a:t>
            </a:r>
            <a:r>
              <a:rPr lang="sv-SE" sz="1400" dirty="0"/>
              <a:t> </a:t>
            </a:r>
            <a:r>
              <a:rPr lang="sv-SE" sz="1400" dirty="0" err="1"/>
              <a:t>ideas</a:t>
            </a:r>
            <a:r>
              <a:rPr lang="sv-SE" sz="1400" dirty="0"/>
              <a:t> </a:t>
            </a:r>
            <a:r>
              <a:rPr lang="sv-SE" sz="1400" dirty="0" err="1"/>
              <a:t>about</a:t>
            </a:r>
            <a:r>
              <a:rPr lang="sv-SE" sz="1400" dirty="0"/>
              <a:t> </a:t>
            </a:r>
            <a:r>
              <a:rPr lang="sv-SE" sz="1400" dirty="0" err="1"/>
              <a:t>movement</a:t>
            </a:r>
            <a:endParaRPr lang="sv-SE" sz="1400" dirty="0"/>
          </a:p>
        </p:txBody>
      </p:sp>
    </p:spTree>
    <p:extLst>
      <p:ext uri="{BB962C8B-B14F-4D97-AF65-F5344CB8AC3E}">
        <p14:creationId xmlns:p14="http://schemas.microsoft.com/office/powerpoint/2010/main" val="294805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A0DC0-9EB8-476D-857B-98B329DA755E}"/>
              </a:ext>
            </a:extLst>
          </p:cNvPr>
          <p:cNvSpPr>
            <a:spLocks noGrp="1"/>
          </p:cNvSpPr>
          <p:nvPr>
            <p:ph type="title"/>
          </p:nvPr>
        </p:nvSpPr>
        <p:spPr>
          <a:xfrm>
            <a:off x="1097280" y="286603"/>
            <a:ext cx="10058400" cy="1450757"/>
          </a:xfrm>
        </p:spPr>
        <p:txBody>
          <a:bodyPr>
            <a:normAutofit/>
          </a:bodyPr>
          <a:lstStyle/>
          <a:p>
            <a:pPr marL="500063" indent="-500063"/>
            <a:r>
              <a:rPr lang="sv-SE" sz="3200" b="1" dirty="0"/>
              <a:t>5.	</a:t>
            </a:r>
            <a:r>
              <a:rPr lang="sv-SE" sz="3200" b="1" dirty="0" err="1"/>
              <a:t>Preconceived</a:t>
            </a:r>
            <a:r>
              <a:rPr lang="sv-SE" sz="3200" b="1" dirty="0"/>
              <a:t> </a:t>
            </a:r>
            <a:r>
              <a:rPr lang="sv-SE" sz="3200" b="1" dirty="0" err="1"/>
              <a:t>ideas</a:t>
            </a:r>
            <a:r>
              <a:rPr lang="sv-SE" sz="3200" b="1" dirty="0"/>
              <a:t> </a:t>
            </a:r>
            <a:r>
              <a:rPr lang="sv-SE" sz="3200" b="1" dirty="0" err="1"/>
              <a:t>about</a:t>
            </a:r>
            <a:r>
              <a:rPr lang="sv-SE" sz="3200" b="1" dirty="0"/>
              <a:t> </a:t>
            </a:r>
            <a:r>
              <a:rPr lang="sv-SE" sz="3200" b="1" dirty="0" err="1"/>
              <a:t>movement</a:t>
            </a:r>
            <a:r>
              <a:rPr lang="sv-SE" sz="3200" b="1" dirty="0"/>
              <a:t> </a:t>
            </a:r>
            <a:br>
              <a:rPr lang="sv-SE" sz="3200" b="1" dirty="0"/>
            </a:br>
            <a:r>
              <a:rPr lang="sv-SE" sz="2000" dirty="0" err="1"/>
              <a:t>Preconceived</a:t>
            </a:r>
            <a:r>
              <a:rPr lang="sv-SE" sz="2000" dirty="0"/>
              <a:t> </a:t>
            </a:r>
            <a:r>
              <a:rPr lang="sv-SE" sz="2000" dirty="0" err="1"/>
              <a:t>ideas</a:t>
            </a:r>
            <a:r>
              <a:rPr lang="sv-SE" sz="2000" dirty="0"/>
              <a:t> </a:t>
            </a:r>
            <a:r>
              <a:rPr lang="sv-SE" sz="2000" dirty="0" err="1"/>
              <a:t>about</a:t>
            </a:r>
            <a:r>
              <a:rPr lang="sv-SE" sz="2000" dirty="0"/>
              <a:t> </a:t>
            </a:r>
            <a:r>
              <a:rPr lang="sv-SE" sz="2000" dirty="0" err="1"/>
              <a:t>movement</a:t>
            </a:r>
            <a:r>
              <a:rPr lang="sv-SE" sz="2000" dirty="0"/>
              <a:t> </a:t>
            </a:r>
            <a:r>
              <a:rPr lang="sv-SE" sz="2000" dirty="0" err="1"/>
              <a:t>choices</a:t>
            </a:r>
            <a:r>
              <a:rPr lang="sv-SE" sz="2000" dirty="0"/>
              <a:t> </a:t>
            </a:r>
            <a:endParaRPr lang="sv-SE" sz="4400" b="1" dirty="0"/>
          </a:p>
        </p:txBody>
      </p:sp>
      <p:sp>
        <p:nvSpPr>
          <p:cNvPr id="4" name="Platshållare för bildnummer 3">
            <a:extLst>
              <a:ext uri="{FF2B5EF4-FFF2-40B4-BE49-F238E27FC236}">
                <a16:creationId xmlns:a16="http://schemas.microsoft.com/office/drawing/2014/main" id="{D3224F0A-C6DA-4135-B28F-D347C3E8086B}"/>
              </a:ext>
            </a:extLst>
          </p:cNvPr>
          <p:cNvSpPr>
            <a:spLocks noGrp="1"/>
          </p:cNvSpPr>
          <p:nvPr>
            <p:ph type="sldNum" sz="quarter" idx="12"/>
          </p:nvPr>
        </p:nvSpPr>
        <p:spPr>
          <a:xfrm>
            <a:off x="10682510" y="6468811"/>
            <a:ext cx="1312025" cy="365125"/>
          </a:xfrm>
        </p:spPr>
        <p:txBody>
          <a:bodyPr/>
          <a:lstStyle/>
          <a:p>
            <a:r>
              <a:rPr lang="en-GB" dirty="0"/>
              <a:t>10</a:t>
            </a:r>
          </a:p>
        </p:txBody>
      </p:sp>
      <p:graphicFrame>
        <p:nvGraphicFramePr>
          <p:cNvPr id="7" name="Tabell 6">
            <a:extLst>
              <a:ext uri="{FF2B5EF4-FFF2-40B4-BE49-F238E27FC236}">
                <a16:creationId xmlns:a16="http://schemas.microsoft.com/office/drawing/2014/main" id="{E1D98ADD-A5EA-471C-8F97-8DD88FB7B4DA}"/>
              </a:ext>
            </a:extLst>
          </p:cNvPr>
          <p:cNvGraphicFramePr>
            <a:graphicFrameLocks noGrp="1"/>
          </p:cNvGraphicFramePr>
          <p:nvPr>
            <p:extLst>
              <p:ext uri="{D42A27DB-BD31-4B8C-83A1-F6EECF244321}">
                <p14:modId xmlns:p14="http://schemas.microsoft.com/office/powerpoint/2010/main" val="1936503526"/>
              </p:ext>
            </p:extLst>
          </p:nvPr>
        </p:nvGraphicFramePr>
        <p:xfrm>
          <a:off x="1097281" y="2071228"/>
          <a:ext cx="10058401" cy="4230717"/>
        </p:xfrm>
        <a:graphic>
          <a:graphicData uri="http://schemas.openxmlformats.org/drawingml/2006/table">
            <a:tbl>
              <a:tblPr firstRow="1" bandRow="1">
                <a:tableStyleId>{5940675A-B579-460E-94D1-54222C63F5DA}</a:tableStyleId>
              </a:tblPr>
              <a:tblGrid>
                <a:gridCol w="731522">
                  <a:extLst>
                    <a:ext uri="{9D8B030D-6E8A-4147-A177-3AD203B41FA5}">
                      <a16:colId xmlns:a16="http://schemas.microsoft.com/office/drawing/2014/main" val="216417980"/>
                    </a:ext>
                  </a:extLst>
                </a:gridCol>
                <a:gridCol w="3551274">
                  <a:extLst>
                    <a:ext uri="{9D8B030D-6E8A-4147-A177-3AD203B41FA5}">
                      <a16:colId xmlns:a16="http://schemas.microsoft.com/office/drawing/2014/main" val="4264113740"/>
                    </a:ext>
                  </a:extLst>
                </a:gridCol>
                <a:gridCol w="1467293">
                  <a:extLst>
                    <a:ext uri="{9D8B030D-6E8A-4147-A177-3AD203B41FA5}">
                      <a16:colId xmlns:a16="http://schemas.microsoft.com/office/drawing/2014/main" val="3191681411"/>
                    </a:ext>
                  </a:extLst>
                </a:gridCol>
                <a:gridCol w="765545">
                  <a:extLst>
                    <a:ext uri="{9D8B030D-6E8A-4147-A177-3AD203B41FA5}">
                      <a16:colId xmlns:a16="http://schemas.microsoft.com/office/drawing/2014/main" val="394613116"/>
                    </a:ext>
                  </a:extLst>
                </a:gridCol>
                <a:gridCol w="3542767">
                  <a:extLst>
                    <a:ext uri="{9D8B030D-6E8A-4147-A177-3AD203B41FA5}">
                      <a16:colId xmlns:a16="http://schemas.microsoft.com/office/drawing/2014/main" val="2306436848"/>
                    </a:ext>
                  </a:extLst>
                </a:gridCol>
              </a:tblGrid>
              <a:tr h="589063">
                <a:tc gridSpan="2">
                  <a:txBody>
                    <a:bodyPr/>
                    <a:lstStyle/>
                    <a:p>
                      <a:pPr algn="ctr"/>
                      <a:r>
                        <a:rPr lang="sv-SE" sz="2000" dirty="0" err="1">
                          <a:solidFill>
                            <a:schemeClr val="bg1"/>
                          </a:solidFill>
                        </a:rPr>
                        <a:t>Preconceived</a:t>
                      </a:r>
                      <a:r>
                        <a:rPr lang="sv-SE" sz="2000" dirty="0">
                          <a:solidFill>
                            <a:schemeClr val="bg1"/>
                          </a:solidFill>
                        </a:rPr>
                        <a:t> </a:t>
                      </a:r>
                      <a:r>
                        <a:rPr lang="sv-SE" sz="2000" dirty="0" err="1">
                          <a:solidFill>
                            <a:schemeClr val="bg1"/>
                          </a:solidFill>
                        </a:rPr>
                        <a:t>idea</a:t>
                      </a:r>
                      <a:endParaRPr lang="sv-SE"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sv-SE" dirty="0"/>
                    </a:p>
                  </a:txBody>
                  <a:tcPr/>
                </a:tc>
                <a:tc>
                  <a:txBody>
                    <a:bodyPr/>
                    <a:lstStyle/>
                    <a:p>
                      <a:endParaRPr lang="sv-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sv-SE" sz="2000" dirty="0" err="1">
                          <a:solidFill>
                            <a:schemeClr val="bg1"/>
                          </a:solidFill>
                        </a:rPr>
                        <a:t>Reality</a:t>
                      </a:r>
                      <a:endParaRPr lang="sv-SE"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sv-SE" dirty="0"/>
                    </a:p>
                  </a:txBody>
                  <a:tcPr/>
                </a:tc>
                <a:extLst>
                  <a:ext uri="{0D108BD9-81ED-4DB2-BD59-A6C34878D82A}">
                    <a16:rowId xmlns:a16="http://schemas.microsoft.com/office/drawing/2014/main" val="3978289384"/>
                  </a:ext>
                </a:extLst>
              </a:tr>
              <a:tr h="912648">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600" dirty="0">
                        <a:solidFill>
                          <a:schemeClr val="tx1">
                            <a:lumMod val="75000"/>
                            <a:lumOff val="25000"/>
                          </a:schemeClr>
                        </a:solidFill>
                      </a:endParaRPr>
                    </a:p>
                    <a:p>
                      <a:r>
                        <a:rPr lang="sv-SE" sz="1600" dirty="0" err="1">
                          <a:solidFill>
                            <a:schemeClr val="tx1">
                              <a:lumMod val="75000"/>
                              <a:lumOff val="25000"/>
                            </a:schemeClr>
                          </a:solidFill>
                        </a:rPr>
                        <a:t>Movement</a:t>
                      </a:r>
                      <a:r>
                        <a:rPr lang="sv-SE" sz="1600" dirty="0">
                          <a:solidFill>
                            <a:schemeClr val="tx1">
                              <a:lumMod val="75000"/>
                              <a:lumOff val="25000"/>
                            </a:schemeClr>
                          </a:solidFill>
                        </a:rPr>
                        <a:t> is </a:t>
                      </a:r>
                      <a:r>
                        <a:rPr lang="sv-SE" sz="1600" dirty="0" err="1">
                          <a:solidFill>
                            <a:schemeClr val="tx1">
                              <a:lumMod val="75000"/>
                              <a:lumOff val="25000"/>
                            </a:schemeClr>
                          </a:solidFill>
                        </a:rPr>
                        <a:t>unidirectional</a:t>
                      </a:r>
                      <a:r>
                        <a:rPr lang="sv-SE" sz="1600" dirty="0">
                          <a:solidFill>
                            <a:schemeClr val="tx1">
                              <a:lumMod val="75000"/>
                              <a:lumOff val="25000"/>
                            </a:schemeClr>
                          </a:solidFill>
                        </a:rPr>
                        <a:t> or </a:t>
                      </a:r>
                      <a:r>
                        <a:rPr lang="sv-SE" sz="1600" dirty="0" err="1">
                          <a:solidFill>
                            <a:schemeClr val="tx1">
                              <a:lumMod val="75000"/>
                              <a:lumOff val="25000"/>
                            </a:schemeClr>
                          </a:solidFill>
                        </a:rPr>
                        <a:t>linear</a:t>
                      </a:r>
                      <a:r>
                        <a:rPr lang="sv-SE" sz="1600" dirty="0">
                          <a:solidFill>
                            <a:schemeClr val="tx1">
                              <a:lumMod val="75000"/>
                              <a:lumOff val="25000"/>
                            </a:schemeClr>
                          </a:solidFill>
                        </a:rPr>
                        <a:t> (i.e. from </a:t>
                      </a:r>
                      <a:r>
                        <a:rPr lang="sv-SE" sz="1600" dirty="0" err="1">
                          <a:solidFill>
                            <a:schemeClr val="tx1">
                              <a:lumMod val="75000"/>
                              <a:lumOff val="25000"/>
                            </a:schemeClr>
                          </a:solidFill>
                        </a:rPr>
                        <a:t>point</a:t>
                      </a:r>
                      <a:r>
                        <a:rPr lang="sv-SE" sz="1600" dirty="0">
                          <a:solidFill>
                            <a:schemeClr val="tx1">
                              <a:lumMod val="75000"/>
                              <a:lumOff val="25000"/>
                            </a:schemeClr>
                          </a:solidFill>
                        </a:rPr>
                        <a:t> A to </a:t>
                      </a:r>
                      <a:r>
                        <a:rPr lang="sv-SE" sz="1600" dirty="0" err="1">
                          <a:solidFill>
                            <a:schemeClr val="tx1">
                              <a:lumMod val="75000"/>
                              <a:lumOff val="25000"/>
                            </a:schemeClr>
                          </a:solidFill>
                        </a:rPr>
                        <a:t>point</a:t>
                      </a:r>
                      <a:r>
                        <a:rPr lang="sv-SE" sz="1600" dirty="0">
                          <a:solidFill>
                            <a:schemeClr val="tx1">
                              <a:lumMod val="75000"/>
                              <a:lumOff val="25000"/>
                            </a:schemeClr>
                          </a:solidFill>
                        </a:rPr>
                        <a:t> 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600" dirty="0">
                        <a:solidFill>
                          <a:schemeClr val="tx1">
                            <a:lumMod val="75000"/>
                            <a:lumOff val="25000"/>
                          </a:schemeClr>
                        </a:solidFill>
                      </a:endParaRPr>
                    </a:p>
                    <a:p>
                      <a:r>
                        <a:rPr lang="sv-SE" sz="1600" dirty="0" err="1">
                          <a:solidFill>
                            <a:schemeClr val="tx1">
                              <a:lumMod val="75000"/>
                              <a:lumOff val="25000"/>
                            </a:schemeClr>
                          </a:solidFill>
                        </a:rPr>
                        <a:t>Movement</a:t>
                      </a:r>
                      <a:r>
                        <a:rPr lang="sv-SE" sz="1600" dirty="0">
                          <a:solidFill>
                            <a:schemeClr val="tx1">
                              <a:lumMod val="75000"/>
                              <a:lumOff val="25000"/>
                            </a:schemeClr>
                          </a:solidFill>
                        </a:rPr>
                        <a:t> is </a:t>
                      </a:r>
                      <a:r>
                        <a:rPr lang="sv-SE" sz="1600" dirty="0" err="1">
                          <a:solidFill>
                            <a:schemeClr val="tx1">
                              <a:lumMod val="75000"/>
                              <a:lumOff val="25000"/>
                            </a:schemeClr>
                          </a:solidFill>
                        </a:rPr>
                        <a:t>multidirectional</a:t>
                      </a:r>
                      <a:r>
                        <a:rPr lang="sv-SE" sz="1600" dirty="0">
                          <a:solidFill>
                            <a:schemeClr val="tx1">
                              <a:lumMod val="75000"/>
                              <a:lumOff val="25000"/>
                            </a:schemeClr>
                          </a:solidFill>
                        </a:rPr>
                        <a:t> and </a:t>
                      </a:r>
                      <a:r>
                        <a:rPr lang="sv-SE" sz="1600" dirty="0" err="1">
                          <a:solidFill>
                            <a:schemeClr val="tx1">
                              <a:lumMod val="75000"/>
                              <a:lumOff val="25000"/>
                            </a:schemeClr>
                          </a:solidFill>
                        </a:rPr>
                        <a:t>may</a:t>
                      </a:r>
                      <a:r>
                        <a:rPr lang="sv-SE" sz="1600" dirty="0">
                          <a:solidFill>
                            <a:schemeClr val="tx1">
                              <a:lumMod val="75000"/>
                              <a:lumOff val="25000"/>
                            </a:schemeClr>
                          </a:solidFill>
                        </a:rPr>
                        <a:t> be </a:t>
                      </a:r>
                      <a:r>
                        <a:rPr lang="sv-SE" sz="1600" dirty="0" err="1">
                          <a:solidFill>
                            <a:schemeClr val="tx1">
                              <a:lumMod val="75000"/>
                              <a:lumOff val="25000"/>
                            </a:schemeClr>
                          </a:solidFill>
                        </a:rPr>
                        <a:t>cyclical</a:t>
                      </a:r>
                      <a:r>
                        <a:rPr lang="sv-SE" sz="1600" dirty="0">
                          <a:solidFill>
                            <a:schemeClr val="tx1">
                              <a:lumMod val="75000"/>
                              <a:lumOff val="25000"/>
                            </a:schemeClr>
                          </a:solidFill>
                        </a:rPr>
                        <a:t>, </a:t>
                      </a:r>
                      <a:r>
                        <a:rPr lang="sv-SE" sz="1600" dirty="0" err="1">
                          <a:solidFill>
                            <a:schemeClr val="tx1">
                              <a:lumMod val="75000"/>
                              <a:lumOff val="25000"/>
                            </a:schemeClr>
                          </a:solidFill>
                        </a:rPr>
                        <a:t>seasonal</a:t>
                      </a:r>
                      <a:r>
                        <a:rPr lang="sv-SE" sz="1600" dirty="0">
                          <a:solidFill>
                            <a:schemeClr val="tx1">
                              <a:lumMod val="75000"/>
                              <a:lumOff val="25000"/>
                            </a:schemeClr>
                          </a:solidFill>
                        </a:rPr>
                        <a:t> or </a:t>
                      </a:r>
                      <a:r>
                        <a:rPr lang="sv-SE" sz="1600" dirty="0" err="1">
                          <a:solidFill>
                            <a:schemeClr val="tx1">
                              <a:lumMod val="75000"/>
                              <a:lumOff val="25000"/>
                            </a:schemeClr>
                          </a:solidFill>
                        </a:rPr>
                        <a:t>circular</a:t>
                      </a:r>
                      <a:endParaRPr lang="sv-SE" sz="16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869624"/>
                  </a:ext>
                </a:extLst>
              </a:tr>
              <a:tr h="1110642">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600" dirty="0">
                        <a:solidFill>
                          <a:schemeClr val="tx1">
                            <a:lumMod val="75000"/>
                            <a:lumOff val="25000"/>
                          </a:schemeClr>
                        </a:solidFill>
                      </a:endParaRPr>
                    </a:p>
                    <a:p>
                      <a:r>
                        <a:rPr lang="sv-SE" sz="1600" dirty="0" err="1">
                          <a:solidFill>
                            <a:schemeClr val="tx1">
                              <a:lumMod val="75000"/>
                              <a:lumOff val="25000"/>
                            </a:schemeClr>
                          </a:solidFill>
                        </a:rPr>
                        <a:t>Movement</a:t>
                      </a:r>
                      <a:r>
                        <a:rPr lang="sv-SE" sz="1600" dirty="0">
                          <a:solidFill>
                            <a:schemeClr val="tx1">
                              <a:lumMod val="75000"/>
                              <a:lumOff val="25000"/>
                            </a:schemeClr>
                          </a:solidFill>
                        </a:rPr>
                        <a:t> is a ”</a:t>
                      </a:r>
                      <a:r>
                        <a:rPr lang="sv-SE" sz="1600" dirty="0" err="1">
                          <a:solidFill>
                            <a:schemeClr val="tx1">
                              <a:lumMod val="75000"/>
                              <a:lumOff val="25000"/>
                            </a:schemeClr>
                          </a:solidFill>
                        </a:rPr>
                        <a:t>one</a:t>
                      </a:r>
                      <a:r>
                        <a:rPr lang="sv-SE" sz="1600" dirty="0">
                          <a:solidFill>
                            <a:schemeClr val="tx1">
                              <a:lumMod val="75000"/>
                              <a:lumOff val="25000"/>
                            </a:schemeClr>
                          </a:solidFill>
                        </a:rPr>
                        <a:t>-step”, </a:t>
                      </a:r>
                      <a:r>
                        <a:rPr lang="sv-SE" sz="1600" dirty="0" err="1">
                          <a:solidFill>
                            <a:schemeClr val="tx1">
                              <a:lumMod val="75000"/>
                              <a:lumOff val="25000"/>
                            </a:schemeClr>
                          </a:solidFill>
                        </a:rPr>
                        <a:t>ongoing</a:t>
                      </a:r>
                      <a:r>
                        <a:rPr lang="sv-SE" sz="1600" dirty="0">
                          <a:solidFill>
                            <a:schemeClr val="tx1">
                              <a:lumMod val="75000"/>
                              <a:lumOff val="25000"/>
                            </a:schemeClr>
                          </a:solidFill>
                        </a:rPr>
                        <a:t> </a:t>
                      </a:r>
                      <a:r>
                        <a:rPr lang="sv-SE" sz="1600" dirty="0" err="1">
                          <a:solidFill>
                            <a:schemeClr val="tx1">
                              <a:lumMod val="75000"/>
                              <a:lumOff val="25000"/>
                            </a:schemeClr>
                          </a:solidFill>
                        </a:rPr>
                        <a:t>journey</a:t>
                      </a:r>
                      <a:r>
                        <a:rPr lang="sv-SE" sz="1600" dirty="0">
                          <a:solidFill>
                            <a:schemeClr val="tx1">
                              <a:lumMod val="75000"/>
                              <a:lumOff val="25000"/>
                            </a:schemeClr>
                          </a:solidFill>
                        </a:rPr>
                        <a:t> </a:t>
                      </a:r>
                      <a:r>
                        <a:rPr lang="sv-SE" sz="1600" dirty="0" err="1">
                          <a:solidFill>
                            <a:schemeClr val="tx1">
                              <a:lumMod val="75000"/>
                              <a:lumOff val="25000"/>
                            </a:schemeClr>
                          </a:solidFill>
                        </a:rPr>
                        <a:t>without</a:t>
                      </a:r>
                      <a:r>
                        <a:rPr lang="sv-SE" sz="1600" dirty="0">
                          <a:solidFill>
                            <a:schemeClr val="tx1">
                              <a:lumMod val="75000"/>
                              <a:lumOff val="25000"/>
                            </a:schemeClr>
                          </a:solidFill>
                        </a:rPr>
                        <a:t> </a:t>
                      </a:r>
                      <a:r>
                        <a:rPr lang="sv-SE" sz="1600" dirty="0" err="1">
                          <a:solidFill>
                            <a:schemeClr val="tx1">
                              <a:lumMod val="75000"/>
                              <a:lumOff val="25000"/>
                            </a:schemeClr>
                          </a:solidFill>
                        </a:rPr>
                        <a:t>any</a:t>
                      </a:r>
                      <a:r>
                        <a:rPr lang="sv-SE" sz="1600" dirty="0">
                          <a:solidFill>
                            <a:schemeClr val="tx1">
                              <a:lumMod val="75000"/>
                              <a:lumOff val="25000"/>
                            </a:schemeClr>
                          </a:solidFill>
                        </a:rPr>
                        <a:t> breaks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600" dirty="0" err="1">
                          <a:solidFill>
                            <a:schemeClr val="tx1">
                              <a:lumMod val="75000"/>
                              <a:lumOff val="25000"/>
                            </a:schemeClr>
                          </a:solidFill>
                        </a:rPr>
                        <a:t>Movement</a:t>
                      </a:r>
                      <a:r>
                        <a:rPr lang="sv-SE" sz="1600" dirty="0">
                          <a:solidFill>
                            <a:schemeClr val="tx1">
                              <a:lumMod val="75000"/>
                              <a:lumOff val="25000"/>
                            </a:schemeClr>
                          </a:solidFill>
                        </a:rPr>
                        <a:t> </a:t>
                      </a:r>
                      <a:r>
                        <a:rPr lang="sv-SE" sz="1600" dirty="0" err="1">
                          <a:solidFill>
                            <a:schemeClr val="tx1">
                              <a:lumMod val="75000"/>
                              <a:lumOff val="25000"/>
                            </a:schemeClr>
                          </a:solidFill>
                        </a:rPr>
                        <a:t>often</a:t>
                      </a:r>
                      <a:r>
                        <a:rPr lang="sv-SE" sz="1600" dirty="0">
                          <a:solidFill>
                            <a:schemeClr val="tx1">
                              <a:lumMod val="75000"/>
                              <a:lumOff val="25000"/>
                            </a:schemeClr>
                          </a:solidFill>
                        </a:rPr>
                        <a:t> </a:t>
                      </a:r>
                      <a:r>
                        <a:rPr lang="sv-SE" sz="1600" dirty="0" err="1">
                          <a:solidFill>
                            <a:schemeClr val="tx1">
                              <a:lumMod val="75000"/>
                              <a:lumOff val="25000"/>
                            </a:schemeClr>
                          </a:solidFill>
                        </a:rPr>
                        <a:t>occurs</a:t>
                      </a:r>
                      <a:r>
                        <a:rPr lang="sv-SE" sz="1600" dirty="0">
                          <a:solidFill>
                            <a:schemeClr val="tx1">
                              <a:lumMod val="75000"/>
                              <a:lumOff val="25000"/>
                            </a:schemeClr>
                          </a:solidFill>
                        </a:rPr>
                        <a:t> as a </a:t>
                      </a:r>
                      <a:r>
                        <a:rPr lang="sv-SE" sz="1600" dirty="0" err="1">
                          <a:solidFill>
                            <a:schemeClr val="tx1">
                              <a:lumMod val="75000"/>
                              <a:lumOff val="25000"/>
                            </a:schemeClr>
                          </a:solidFill>
                        </a:rPr>
                        <a:t>many</a:t>
                      </a:r>
                      <a:r>
                        <a:rPr lang="sv-SE" sz="1600" dirty="0">
                          <a:solidFill>
                            <a:schemeClr val="tx1">
                              <a:lumMod val="75000"/>
                              <a:lumOff val="25000"/>
                            </a:schemeClr>
                          </a:solidFill>
                        </a:rPr>
                        <a:t>-step process and </a:t>
                      </a:r>
                      <a:r>
                        <a:rPr lang="sv-SE" sz="1600" dirty="0" err="1">
                          <a:solidFill>
                            <a:schemeClr val="tx1">
                              <a:lumMod val="75000"/>
                              <a:lumOff val="25000"/>
                            </a:schemeClr>
                          </a:solidFill>
                        </a:rPr>
                        <a:t>movers</a:t>
                      </a:r>
                      <a:r>
                        <a:rPr lang="sv-SE" sz="1600" dirty="0">
                          <a:solidFill>
                            <a:schemeClr val="tx1">
                              <a:lumMod val="75000"/>
                              <a:lumOff val="25000"/>
                            </a:schemeClr>
                          </a:solidFill>
                        </a:rPr>
                        <a:t> </a:t>
                      </a:r>
                      <a:r>
                        <a:rPr lang="sv-SE" sz="1600" dirty="0" err="1">
                          <a:solidFill>
                            <a:schemeClr val="tx1">
                              <a:lumMod val="75000"/>
                              <a:lumOff val="25000"/>
                            </a:schemeClr>
                          </a:solidFill>
                        </a:rPr>
                        <a:t>often</a:t>
                      </a:r>
                      <a:r>
                        <a:rPr lang="sv-SE" sz="1600" dirty="0">
                          <a:solidFill>
                            <a:schemeClr val="tx1">
                              <a:lumMod val="75000"/>
                              <a:lumOff val="25000"/>
                            </a:schemeClr>
                          </a:solidFill>
                        </a:rPr>
                        <a:t> </a:t>
                      </a:r>
                      <a:r>
                        <a:rPr lang="sv-SE" sz="1600" dirty="0" err="1">
                          <a:solidFill>
                            <a:schemeClr val="tx1">
                              <a:lumMod val="75000"/>
                              <a:lumOff val="25000"/>
                            </a:schemeClr>
                          </a:solidFill>
                        </a:rPr>
                        <a:t>spend</a:t>
                      </a:r>
                      <a:r>
                        <a:rPr lang="sv-SE" sz="1600" dirty="0">
                          <a:solidFill>
                            <a:schemeClr val="tx1">
                              <a:lumMod val="75000"/>
                              <a:lumOff val="25000"/>
                            </a:schemeClr>
                          </a:solidFill>
                        </a:rPr>
                        <a:t> long periods in transit </a:t>
                      </a:r>
                      <a:r>
                        <a:rPr lang="sv-SE" sz="1600" dirty="0" err="1">
                          <a:solidFill>
                            <a:schemeClr val="tx1">
                              <a:lumMod val="75000"/>
                              <a:lumOff val="25000"/>
                            </a:schemeClr>
                          </a:solidFill>
                        </a:rPr>
                        <a:t>before</a:t>
                      </a:r>
                      <a:r>
                        <a:rPr lang="sv-SE" sz="1600" dirty="0">
                          <a:solidFill>
                            <a:schemeClr val="tx1">
                              <a:lumMod val="75000"/>
                              <a:lumOff val="25000"/>
                            </a:schemeClr>
                          </a:solidFill>
                        </a:rPr>
                        <a:t> </a:t>
                      </a:r>
                      <a:r>
                        <a:rPr lang="sv-SE" sz="1600" dirty="0" err="1">
                          <a:solidFill>
                            <a:schemeClr val="tx1">
                              <a:lumMod val="75000"/>
                              <a:lumOff val="25000"/>
                            </a:schemeClr>
                          </a:solidFill>
                        </a:rPr>
                        <a:t>moving</a:t>
                      </a:r>
                      <a:r>
                        <a:rPr lang="sv-SE" sz="1600" dirty="0">
                          <a:solidFill>
                            <a:schemeClr val="tx1">
                              <a:lumMod val="75000"/>
                              <a:lumOff val="25000"/>
                            </a:schemeClr>
                          </a:solidFill>
                        </a:rPr>
                        <a:t> on to the </a:t>
                      </a:r>
                      <a:r>
                        <a:rPr lang="sv-SE" sz="1600" dirty="0" err="1">
                          <a:solidFill>
                            <a:schemeClr val="tx1">
                              <a:lumMod val="75000"/>
                              <a:lumOff val="25000"/>
                            </a:schemeClr>
                          </a:solidFill>
                        </a:rPr>
                        <a:t>next</a:t>
                      </a:r>
                      <a:r>
                        <a:rPr lang="sv-SE" sz="1600" dirty="0">
                          <a:solidFill>
                            <a:schemeClr val="tx1">
                              <a:lumMod val="75000"/>
                              <a:lumOff val="25000"/>
                            </a:schemeClr>
                          </a:solidFill>
                        </a:rPr>
                        <a:t> step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8074911"/>
                  </a:ext>
                </a:extLst>
              </a:tr>
              <a:tr h="1618364">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600" dirty="0">
                        <a:solidFill>
                          <a:schemeClr val="tx1">
                            <a:lumMod val="75000"/>
                            <a:lumOff val="25000"/>
                          </a:schemeClr>
                        </a:solidFill>
                      </a:endParaRPr>
                    </a:p>
                    <a:p>
                      <a:r>
                        <a:rPr lang="sv-SE" sz="1600" dirty="0" err="1">
                          <a:solidFill>
                            <a:schemeClr val="tx1">
                              <a:lumMod val="75000"/>
                              <a:lumOff val="25000"/>
                            </a:schemeClr>
                          </a:solidFill>
                        </a:rPr>
                        <a:t>Movers</a:t>
                      </a:r>
                      <a:r>
                        <a:rPr lang="sv-SE" sz="1600" dirty="0">
                          <a:solidFill>
                            <a:schemeClr val="tx1">
                              <a:lumMod val="75000"/>
                              <a:lumOff val="25000"/>
                            </a:schemeClr>
                          </a:solidFill>
                        </a:rPr>
                        <a:t> </a:t>
                      </a:r>
                      <a:r>
                        <a:rPr lang="sv-SE" sz="1600" dirty="0" err="1">
                          <a:solidFill>
                            <a:schemeClr val="tx1">
                              <a:lumMod val="75000"/>
                              <a:lumOff val="25000"/>
                            </a:schemeClr>
                          </a:solidFill>
                        </a:rPr>
                        <a:t>often</a:t>
                      </a:r>
                      <a:r>
                        <a:rPr lang="sv-SE" sz="1600" dirty="0">
                          <a:solidFill>
                            <a:schemeClr val="tx1">
                              <a:lumMod val="75000"/>
                              <a:lumOff val="25000"/>
                            </a:schemeClr>
                          </a:solidFill>
                        </a:rPr>
                        <a:t> </a:t>
                      </a:r>
                      <a:r>
                        <a:rPr lang="sv-SE" sz="1600" dirty="0" err="1">
                          <a:solidFill>
                            <a:schemeClr val="tx1">
                              <a:lumMod val="75000"/>
                              <a:lumOff val="25000"/>
                            </a:schemeClr>
                          </a:solidFill>
                        </a:rPr>
                        <a:t>have</a:t>
                      </a:r>
                      <a:r>
                        <a:rPr lang="sv-SE" sz="1600" dirty="0">
                          <a:solidFill>
                            <a:schemeClr val="tx1">
                              <a:lumMod val="75000"/>
                              <a:lumOff val="25000"/>
                            </a:schemeClr>
                          </a:solidFill>
                        </a:rPr>
                        <a:t> a set destination in mind </a:t>
                      </a:r>
                      <a:r>
                        <a:rPr lang="sv-SE" sz="1600" dirty="0" err="1">
                          <a:solidFill>
                            <a:schemeClr val="tx1">
                              <a:lumMod val="75000"/>
                              <a:lumOff val="25000"/>
                            </a:schemeClr>
                          </a:solidFill>
                        </a:rPr>
                        <a:t>when</a:t>
                      </a:r>
                      <a:r>
                        <a:rPr lang="sv-SE" sz="1600" dirty="0">
                          <a:solidFill>
                            <a:schemeClr val="tx1">
                              <a:lumMod val="75000"/>
                              <a:lumOff val="25000"/>
                            </a:schemeClr>
                          </a:solidFill>
                        </a:rPr>
                        <a:t> </a:t>
                      </a:r>
                      <a:r>
                        <a:rPr lang="sv-SE" sz="1600" dirty="0" err="1">
                          <a:solidFill>
                            <a:schemeClr val="tx1">
                              <a:lumMod val="75000"/>
                              <a:lumOff val="25000"/>
                            </a:schemeClr>
                          </a:solidFill>
                        </a:rPr>
                        <a:t>departing</a:t>
                      </a:r>
                      <a:r>
                        <a:rPr lang="sv-SE" sz="1600" dirty="0">
                          <a:solidFill>
                            <a:schemeClr val="tx1">
                              <a:lumMod val="75000"/>
                              <a:lumOff val="25000"/>
                            </a:schemeClr>
                          </a:solidFill>
                        </a:rPr>
                        <a:t> on </a:t>
                      </a:r>
                      <a:r>
                        <a:rPr lang="sv-SE" sz="1600" dirty="0" err="1">
                          <a:solidFill>
                            <a:schemeClr val="tx1">
                              <a:lumMod val="75000"/>
                              <a:lumOff val="25000"/>
                            </a:schemeClr>
                          </a:solidFill>
                        </a:rPr>
                        <a:t>their</a:t>
                      </a:r>
                      <a:r>
                        <a:rPr lang="sv-SE" sz="1600" dirty="0">
                          <a:solidFill>
                            <a:schemeClr val="tx1">
                              <a:lumMod val="75000"/>
                              <a:lumOff val="25000"/>
                            </a:schemeClr>
                          </a:solidFill>
                        </a:rPr>
                        <a:t> </a:t>
                      </a:r>
                      <a:r>
                        <a:rPr lang="sv-SE" sz="1600" dirty="0" err="1">
                          <a:solidFill>
                            <a:schemeClr val="tx1">
                              <a:lumMod val="75000"/>
                              <a:lumOff val="25000"/>
                            </a:schemeClr>
                          </a:solidFill>
                        </a:rPr>
                        <a:t>journey</a:t>
                      </a:r>
                      <a:endParaRPr lang="sv-SE" sz="16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600" dirty="0" err="1">
                          <a:solidFill>
                            <a:schemeClr val="tx1">
                              <a:lumMod val="75000"/>
                              <a:lumOff val="25000"/>
                            </a:schemeClr>
                          </a:solidFill>
                        </a:rPr>
                        <a:t>While</a:t>
                      </a:r>
                      <a:r>
                        <a:rPr lang="sv-SE" sz="1600" dirty="0">
                          <a:solidFill>
                            <a:schemeClr val="tx1">
                              <a:lumMod val="75000"/>
                              <a:lumOff val="25000"/>
                            </a:schemeClr>
                          </a:solidFill>
                        </a:rPr>
                        <a:t> </a:t>
                      </a:r>
                      <a:r>
                        <a:rPr lang="sv-SE" sz="1600" dirty="0" err="1">
                          <a:solidFill>
                            <a:schemeClr val="tx1">
                              <a:lumMod val="75000"/>
                              <a:lumOff val="25000"/>
                            </a:schemeClr>
                          </a:solidFill>
                        </a:rPr>
                        <a:t>movers</a:t>
                      </a:r>
                      <a:r>
                        <a:rPr lang="sv-SE" sz="1600" dirty="0">
                          <a:solidFill>
                            <a:schemeClr val="tx1">
                              <a:lumMod val="75000"/>
                              <a:lumOff val="25000"/>
                            </a:schemeClr>
                          </a:solidFill>
                        </a:rPr>
                        <a:t> </a:t>
                      </a:r>
                      <a:r>
                        <a:rPr lang="sv-SE" sz="1600" dirty="0" err="1">
                          <a:solidFill>
                            <a:schemeClr val="tx1">
                              <a:lumMod val="75000"/>
                              <a:lumOff val="25000"/>
                            </a:schemeClr>
                          </a:solidFill>
                        </a:rPr>
                        <a:t>may</a:t>
                      </a:r>
                      <a:r>
                        <a:rPr lang="sv-SE" sz="1600" dirty="0">
                          <a:solidFill>
                            <a:schemeClr val="tx1">
                              <a:lumMod val="75000"/>
                              <a:lumOff val="25000"/>
                            </a:schemeClr>
                          </a:solidFill>
                        </a:rPr>
                        <a:t> </a:t>
                      </a:r>
                      <a:r>
                        <a:rPr lang="sv-SE" sz="1600" dirty="0" err="1">
                          <a:solidFill>
                            <a:schemeClr val="tx1">
                              <a:lumMod val="75000"/>
                              <a:lumOff val="25000"/>
                            </a:schemeClr>
                          </a:solidFill>
                        </a:rPr>
                        <a:t>have</a:t>
                      </a:r>
                      <a:r>
                        <a:rPr lang="sv-SE" sz="1600" dirty="0">
                          <a:solidFill>
                            <a:schemeClr val="tx1">
                              <a:lumMod val="75000"/>
                              <a:lumOff val="25000"/>
                            </a:schemeClr>
                          </a:solidFill>
                        </a:rPr>
                        <a:t> a set destination in mind, </a:t>
                      </a:r>
                      <a:r>
                        <a:rPr lang="sv-SE" sz="1600" dirty="0" err="1">
                          <a:solidFill>
                            <a:schemeClr val="tx1">
                              <a:lumMod val="75000"/>
                              <a:lumOff val="25000"/>
                            </a:schemeClr>
                          </a:solidFill>
                        </a:rPr>
                        <a:t>movement</a:t>
                      </a:r>
                      <a:r>
                        <a:rPr lang="sv-SE" sz="1600" dirty="0">
                          <a:solidFill>
                            <a:schemeClr val="tx1">
                              <a:lumMod val="75000"/>
                              <a:lumOff val="25000"/>
                            </a:schemeClr>
                          </a:solidFill>
                        </a:rPr>
                        <a:t> </a:t>
                      </a:r>
                      <a:r>
                        <a:rPr lang="sv-SE" sz="1600" dirty="0" err="1">
                          <a:solidFill>
                            <a:schemeClr val="tx1">
                              <a:lumMod val="75000"/>
                              <a:lumOff val="25000"/>
                            </a:schemeClr>
                          </a:solidFill>
                        </a:rPr>
                        <a:t>decisions</a:t>
                      </a:r>
                      <a:r>
                        <a:rPr lang="sv-SE" sz="1600" dirty="0">
                          <a:solidFill>
                            <a:schemeClr val="tx1">
                              <a:lumMod val="75000"/>
                              <a:lumOff val="25000"/>
                            </a:schemeClr>
                          </a:solidFill>
                        </a:rPr>
                        <a:t> </a:t>
                      </a:r>
                      <a:r>
                        <a:rPr lang="sv-SE" sz="1600" dirty="0" err="1">
                          <a:solidFill>
                            <a:schemeClr val="tx1">
                              <a:lumMod val="75000"/>
                              <a:lumOff val="25000"/>
                            </a:schemeClr>
                          </a:solidFill>
                        </a:rPr>
                        <a:t>are</a:t>
                      </a:r>
                      <a:r>
                        <a:rPr lang="sv-SE" sz="1600" dirty="0">
                          <a:solidFill>
                            <a:schemeClr val="tx1">
                              <a:lumMod val="75000"/>
                              <a:lumOff val="25000"/>
                            </a:schemeClr>
                          </a:solidFill>
                        </a:rPr>
                        <a:t> </a:t>
                      </a:r>
                      <a:r>
                        <a:rPr lang="sv-SE" sz="1600" dirty="0" err="1">
                          <a:solidFill>
                            <a:schemeClr val="tx1">
                              <a:lumMod val="75000"/>
                              <a:lumOff val="25000"/>
                            </a:schemeClr>
                          </a:solidFill>
                        </a:rPr>
                        <a:t>affected</a:t>
                      </a:r>
                      <a:r>
                        <a:rPr lang="sv-SE" sz="1600" dirty="0">
                          <a:solidFill>
                            <a:schemeClr val="tx1">
                              <a:lumMod val="75000"/>
                              <a:lumOff val="25000"/>
                            </a:schemeClr>
                          </a:solidFill>
                        </a:rPr>
                        <a:t> by </a:t>
                      </a:r>
                      <a:r>
                        <a:rPr lang="sv-SE" sz="1600" dirty="0" err="1">
                          <a:solidFill>
                            <a:schemeClr val="tx1">
                              <a:lumMod val="75000"/>
                              <a:lumOff val="25000"/>
                            </a:schemeClr>
                          </a:solidFill>
                        </a:rPr>
                        <a:t>many</a:t>
                      </a:r>
                      <a:r>
                        <a:rPr lang="sv-SE" sz="1600" dirty="0">
                          <a:solidFill>
                            <a:schemeClr val="tx1">
                              <a:lumMod val="75000"/>
                              <a:lumOff val="25000"/>
                            </a:schemeClr>
                          </a:solidFill>
                        </a:rPr>
                        <a:t> </a:t>
                      </a:r>
                      <a:r>
                        <a:rPr lang="sv-SE" sz="1600" dirty="0" err="1">
                          <a:solidFill>
                            <a:schemeClr val="tx1">
                              <a:lumMod val="75000"/>
                              <a:lumOff val="25000"/>
                            </a:schemeClr>
                          </a:solidFill>
                        </a:rPr>
                        <a:t>factors</a:t>
                      </a:r>
                      <a:r>
                        <a:rPr lang="sv-SE" sz="1600" dirty="0">
                          <a:solidFill>
                            <a:schemeClr val="tx1">
                              <a:lumMod val="75000"/>
                              <a:lumOff val="25000"/>
                            </a:schemeClr>
                          </a:solidFill>
                        </a:rPr>
                        <a:t> and </a:t>
                      </a:r>
                      <a:r>
                        <a:rPr lang="sv-SE" sz="1600" dirty="0" err="1">
                          <a:solidFill>
                            <a:schemeClr val="tx1">
                              <a:lumMod val="75000"/>
                              <a:lumOff val="25000"/>
                            </a:schemeClr>
                          </a:solidFill>
                        </a:rPr>
                        <a:t>decisions</a:t>
                      </a:r>
                      <a:r>
                        <a:rPr lang="sv-SE" sz="1600" dirty="0">
                          <a:solidFill>
                            <a:schemeClr val="tx1">
                              <a:lumMod val="75000"/>
                              <a:lumOff val="25000"/>
                            </a:schemeClr>
                          </a:solidFill>
                        </a:rPr>
                        <a:t> as to </a:t>
                      </a:r>
                      <a:r>
                        <a:rPr lang="sv-SE" sz="1600" dirty="0" err="1">
                          <a:solidFill>
                            <a:schemeClr val="tx1">
                              <a:lumMod val="75000"/>
                              <a:lumOff val="25000"/>
                            </a:schemeClr>
                          </a:solidFill>
                        </a:rPr>
                        <a:t>where</a:t>
                      </a:r>
                      <a:r>
                        <a:rPr lang="sv-SE" sz="1600" dirty="0">
                          <a:solidFill>
                            <a:schemeClr val="tx1">
                              <a:lumMod val="75000"/>
                              <a:lumOff val="25000"/>
                            </a:schemeClr>
                          </a:solidFill>
                        </a:rPr>
                        <a:t> to go </a:t>
                      </a:r>
                      <a:r>
                        <a:rPr lang="sv-SE" sz="1600" dirty="0" err="1">
                          <a:solidFill>
                            <a:schemeClr val="tx1">
                              <a:lumMod val="75000"/>
                              <a:lumOff val="25000"/>
                            </a:schemeClr>
                          </a:solidFill>
                        </a:rPr>
                        <a:t>next</a:t>
                      </a:r>
                      <a:r>
                        <a:rPr lang="sv-SE" sz="1600" dirty="0">
                          <a:solidFill>
                            <a:schemeClr val="tx1">
                              <a:lumMod val="75000"/>
                              <a:lumOff val="25000"/>
                            </a:schemeClr>
                          </a:solidFill>
                        </a:rPr>
                        <a:t> </a:t>
                      </a:r>
                      <a:r>
                        <a:rPr lang="sv-SE" sz="1600" dirty="0" err="1">
                          <a:solidFill>
                            <a:schemeClr val="tx1">
                              <a:lumMod val="75000"/>
                              <a:lumOff val="25000"/>
                            </a:schemeClr>
                          </a:solidFill>
                        </a:rPr>
                        <a:t>are</a:t>
                      </a:r>
                      <a:r>
                        <a:rPr lang="sv-SE" sz="1600" dirty="0">
                          <a:solidFill>
                            <a:schemeClr val="tx1">
                              <a:lumMod val="75000"/>
                              <a:lumOff val="25000"/>
                            </a:schemeClr>
                          </a:solidFill>
                        </a:rPr>
                        <a:t> </a:t>
                      </a:r>
                      <a:r>
                        <a:rPr lang="sv-SE" sz="1600" dirty="0" err="1">
                          <a:solidFill>
                            <a:schemeClr val="tx1">
                              <a:lumMod val="75000"/>
                              <a:lumOff val="25000"/>
                            </a:schemeClr>
                          </a:solidFill>
                        </a:rPr>
                        <a:t>often</a:t>
                      </a:r>
                      <a:r>
                        <a:rPr lang="sv-SE" sz="1600" dirty="0">
                          <a:solidFill>
                            <a:schemeClr val="tx1">
                              <a:lumMod val="75000"/>
                              <a:lumOff val="25000"/>
                            </a:schemeClr>
                          </a:solidFill>
                        </a:rPr>
                        <a:t> </a:t>
                      </a:r>
                      <a:r>
                        <a:rPr lang="sv-SE" sz="1600" dirty="0" err="1">
                          <a:solidFill>
                            <a:schemeClr val="tx1">
                              <a:lumMod val="75000"/>
                              <a:lumOff val="25000"/>
                            </a:schemeClr>
                          </a:solidFill>
                        </a:rPr>
                        <a:t>changed</a:t>
                      </a:r>
                      <a:r>
                        <a:rPr lang="sv-SE" sz="1600" dirty="0">
                          <a:solidFill>
                            <a:schemeClr val="tx1">
                              <a:lumMod val="75000"/>
                              <a:lumOff val="25000"/>
                            </a:schemeClr>
                          </a:solidFill>
                        </a:rPr>
                        <a:t> </a:t>
                      </a:r>
                      <a:r>
                        <a:rPr lang="sv-SE" sz="1600" dirty="0" err="1">
                          <a:solidFill>
                            <a:schemeClr val="tx1">
                              <a:lumMod val="75000"/>
                              <a:lumOff val="25000"/>
                            </a:schemeClr>
                          </a:solidFill>
                        </a:rPr>
                        <a:t>along</a:t>
                      </a:r>
                      <a:r>
                        <a:rPr lang="sv-SE" sz="1600" dirty="0">
                          <a:solidFill>
                            <a:schemeClr val="tx1">
                              <a:lumMod val="75000"/>
                              <a:lumOff val="25000"/>
                            </a:schemeClr>
                          </a:solidFill>
                        </a:rPr>
                        <a:t> the </a:t>
                      </a:r>
                      <a:r>
                        <a:rPr lang="sv-SE" sz="1600" dirty="0" err="1">
                          <a:solidFill>
                            <a:schemeClr val="tx1">
                              <a:lumMod val="75000"/>
                              <a:lumOff val="25000"/>
                            </a:schemeClr>
                          </a:solidFill>
                        </a:rPr>
                        <a:t>way</a:t>
                      </a:r>
                      <a:r>
                        <a:rPr lang="sv-SE" sz="1600" dirty="0">
                          <a:solidFill>
                            <a:schemeClr val="tx1">
                              <a:lumMod val="75000"/>
                              <a:lumOff val="25000"/>
                            </a:schemeClr>
                          </a:solidFill>
                        </a:rPr>
                        <a:t> </a:t>
                      </a:r>
                      <a:r>
                        <a:rPr lang="sv-SE" sz="1600" dirty="0" err="1">
                          <a:solidFill>
                            <a:schemeClr val="tx1">
                              <a:lumMod val="75000"/>
                              <a:lumOff val="25000"/>
                            </a:schemeClr>
                          </a:solidFill>
                        </a:rPr>
                        <a:t>depending</a:t>
                      </a:r>
                      <a:r>
                        <a:rPr lang="sv-SE" sz="1600" dirty="0">
                          <a:solidFill>
                            <a:schemeClr val="tx1">
                              <a:lumMod val="75000"/>
                              <a:lumOff val="25000"/>
                            </a:schemeClr>
                          </a:solidFill>
                        </a:rPr>
                        <a:t> on the </a:t>
                      </a:r>
                      <a:r>
                        <a:rPr lang="sv-SE" sz="1600" dirty="0" err="1">
                          <a:solidFill>
                            <a:schemeClr val="tx1">
                              <a:lumMod val="75000"/>
                              <a:lumOff val="25000"/>
                            </a:schemeClr>
                          </a:solidFill>
                        </a:rPr>
                        <a:t>circumstances</a:t>
                      </a:r>
                      <a:endParaRPr lang="sv-SE" sz="16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5919193"/>
                  </a:ext>
                </a:extLst>
              </a:tr>
            </a:tbl>
          </a:graphicData>
        </a:graphic>
      </p:graphicFrame>
      <p:sp>
        <p:nvSpPr>
          <p:cNvPr id="10" name="Pil: höger 9">
            <a:extLst>
              <a:ext uri="{FF2B5EF4-FFF2-40B4-BE49-F238E27FC236}">
                <a16:creationId xmlns:a16="http://schemas.microsoft.com/office/drawing/2014/main" id="{0DCF5235-5033-4B83-8BD8-C154D5162195}"/>
              </a:ext>
            </a:extLst>
          </p:cNvPr>
          <p:cNvSpPr/>
          <p:nvPr/>
        </p:nvSpPr>
        <p:spPr>
          <a:xfrm>
            <a:off x="5427044" y="3093014"/>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höger 10">
            <a:extLst>
              <a:ext uri="{FF2B5EF4-FFF2-40B4-BE49-F238E27FC236}">
                <a16:creationId xmlns:a16="http://schemas.microsoft.com/office/drawing/2014/main" id="{358C0D20-15CD-41A6-92C1-6687EEC0EDB7}"/>
              </a:ext>
            </a:extLst>
          </p:cNvPr>
          <p:cNvSpPr/>
          <p:nvPr/>
        </p:nvSpPr>
        <p:spPr>
          <a:xfrm>
            <a:off x="5427044" y="3979037"/>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höger 11">
            <a:extLst>
              <a:ext uri="{FF2B5EF4-FFF2-40B4-BE49-F238E27FC236}">
                <a16:creationId xmlns:a16="http://schemas.microsoft.com/office/drawing/2014/main" id="{BF1B4E84-DE55-47BB-84D4-6E776705D1F7}"/>
              </a:ext>
            </a:extLst>
          </p:cNvPr>
          <p:cNvSpPr/>
          <p:nvPr/>
        </p:nvSpPr>
        <p:spPr>
          <a:xfrm>
            <a:off x="5439400" y="5124870"/>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 13" descr="Cirkel med högerpil">
            <a:extLst>
              <a:ext uri="{FF2B5EF4-FFF2-40B4-BE49-F238E27FC236}">
                <a16:creationId xmlns:a16="http://schemas.microsoft.com/office/drawing/2014/main" id="{A612AFF6-ECBD-40AD-89C0-750252D37A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59927" y="2915831"/>
            <a:ext cx="529993" cy="529993"/>
          </a:xfrm>
          <a:prstGeom prst="rect">
            <a:avLst/>
          </a:prstGeom>
        </p:spPr>
      </p:pic>
      <p:pic>
        <p:nvPicPr>
          <p:cNvPr id="16" name="Bild 15" descr="Linjepil: vänd höger">
            <a:extLst>
              <a:ext uri="{FF2B5EF4-FFF2-40B4-BE49-F238E27FC236}">
                <a16:creationId xmlns:a16="http://schemas.microsoft.com/office/drawing/2014/main" id="{DFB44186-658A-4619-9614-16545FD5FF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5754" y="2930530"/>
            <a:ext cx="529994" cy="529994"/>
          </a:xfrm>
          <a:prstGeom prst="rect">
            <a:avLst/>
          </a:prstGeom>
        </p:spPr>
      </p:pic>
      <p:pic>
        <p:nvPicPr>
          <p:cNvPr id="18" name="Bild 17" descr="Danssteg">
            <a:extLst>
              <a:ext uri="{FF2B5EF4-FFF2-40B4-BE49-F238E27FC236}">
                <a16:creationId xmlns:a16="http://schemas.microsoft.com/office/drawing/2014/main" id="{55699CFF-475C-40DD-9BB3-1C7EAAFE37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3660" y="3813193"/>
            <a:ext cx="471182" cy="554718"/>
          </a:xfrm>
          <a:prstGeom prst="rect">
            <a:avLst/>
          </a:prstGeom>
        </p:spPr>
      </p:pic>
      <p:pic>
        <p:nvPicPr>
          <p:cNvPr id="20" name="Bild 19" descr="Arbetsflöde">
            <a:extLst>
              <a:ext uri="{FF2B5EF4-FFF2-40B4-BE49-F238E27FC236}">
                <a16:creationId xmlns:a16="http://schemas.microsoft.com/office/drawing/2014/main" id="{5C42A51C-32DD-4F83-AAAD-2299E00058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55754" y="3838088"/>
            <a:ext cx="529994" cy="529994"/>
          </a:xfrm>
          <a:prstGeom prst="rect">
            <a:avLst/>
          </a:prstGeom>
        </p:spPr>
      </p:pic>
      <p:pic>
        <p:nvPicPr>
          <p:cNvPr id="22" name="Bild 21" descr="Utropstecken">
            <a:extLst>
              <a:ext uri="{FF2B5EF4-FFF2-40B4-BE49-F238E27FC236}">
                <a16:creationId xmlns:a16="http://schemas.microsoft.com/office/drawing/2014/main" id="{8C0B233E-3FE0-4A38-878E-972691C1C4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18083" y="4940681"/>
            <a:ext cx="471182" cy="471182"/>
          </a:xfrm>
          <a:prstGeom prst="rect">
            <a:avLst/>
          </a:prstGeom>
        </p:spPr>
      </p:pic>
      <p:pic>
        <p:nvPicPr>
          <p:cNvPr id="26" name="Bild 25" descr="Huvud med kugghjul">
            <a:extLst>
              <a:ext uri="{FF2B5EF4-FFF2-40B4-BE49-F238E27FC236}">
                <a16:creationId xmlns:a16="http://schemas.microsoft.com/office/drawing/2014/main" id="{789984FC-3102-4076-A0AE-BB98740D52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55754" y="4980141"/>
            <a:ext cx="529994" cy="529994"/>
          </a:xfrm>
          <a:prstGeom prst="rect">
            <a:avLst/>
          </a:prstGeom>
        </p:spPr>
      </p:pic>
      <p:sp>
        <p:nvSpPr>
          <p:cNvPr id="15" name="Rektangel 14">
            <a:extLst>
              <a:ext uri="{FF2B5EF4-FFF2-40B4-BE49-F238E27FC236}">
                <a16:creationId xmlns:a16="http://schemas.microsoft.com/office/drawing/2014/main" id="{2A181FA3-DC54-4E1E-ACB0-4298DF23F7A3}"/>
              </a:ext>
            </a:extLst>
          </p:cNvPr>
          <p:cNvSpPr/>
          <p:nvPr/>
        </p:nvSpPr>
        <p:spPr>
          <a:xfrm>
            <a:off x="-1" y="0"/>
            <a:ext cx="324853"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Preconceived</a:t>
            </a:r>
            <a:r>
              <a:rPr lang="sv-SE" sz="1400" dirty="0"/>
              <a:t> </a:t>
            </a:r>
            <a:r>
              <a:rPr lang="sv-SE" sz="1400" dirty="0" err="1"/>
              <a:t>ideas</a:t>
            </a:r>
            <a:r>
              <a:rPr lang="sv-SE" sz="1400" dirty="0"/>
              <a:t> </a:t>
            </a:r>
            <a:r>
              <a:rPr lang="sv-SE" sz="1400" dirty="0" err="1"/>
              <a:t>about</a:t>
            </a:r>
            <a:r>
              <a:rPr lang="sv-SE" sz="1400" dirty="0"/>
              <a:t> </a:t>
            </a:r>
            <a:r>
              <a:rPr lang="sv-SE" sz="1400" dirty="0" err="1"/>
              <a:t>movement</a:t>
            </a:r>
            <a:endParaRPr lang="sv-SE" sz="1400" dirty="0"/>
          </a:p>
        </p:txBody>
      </p:sp>
    </p:spTree>
    <p:extLst>
      <p:ext uri="{BB962C8B-B14F-4D97-AF65-F5344CB8AC3E}">
        <p14:creationId xmlns:p14="http://schemas.microsoft.com/office/powerpoint/2010/main" val="175309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A0DC0-9EB8-476D-857B-98B329DA755E}"/>
              </a:ext>
            </a:extLst>
          </p:cNvPr>
          <p:cNvSpPr>
            <a:spLocks noGrp="1"/>
          </p:cNvSpPr>
          <p:nvPr>
            <p:ph type="title"/>
          </p:nvPr>
        </p:nvSpPr>
        <p:spPr>
          <a:xfrm>
            <a:off x="1097280" y="286603"/>
            <a:ext cx="10058400" cy="1450757"/>
          </a:xfrm>
        </p:spPr>
        <p:txBody>
          <a:bodyPr>
            <a:normAutofit/>
          </a:bodyPr>
          <a:lstStyle/>
          <a:p>
            <a:pPr marL="500063" indent="-500063"/>
            <a:r>
              <a:rPr lang="sv-SE" sz="3200" b="1" dirty="0"/>
              <a:t>5.	</a:t>
            </a:r>
            <a:r>
              <a:rPr lang="sv-SE" sz="3200" b="1" dirty="0" err="1"/>
              <a:t>Preconceived</a:t>
            </a:r>
            <a:r>
              <a:rPr lang="sv-SE" sz="3200" b="1" dirty="0"/>
              <a:t> </a:t>
            </a:r>
            <a:r>
              <a:rPr lang="sv-SE" sz="3200" b="1" dirty="0" err="1"/>
              <a:t>ideas</a:t>
            </a:r>
            <a:r>
              <a:rPr lang="sv-SE" sz="3200" b="1" dirty="0"/>
              <a:t> </a:t>
            </a:r>
            <a:r>
              <a:rPr lang="sv-SE" sz="3200" b="1" dirty="0" err="1"/>
              <a:t>about</a:t>
            </a:r>
            <a:r>
              <a:rPr lang="sv-SE" sz="3200" b="1" dirty="0"/>
              <a:t> </a:t>
            </a:r>
            <a:r>
              <a:rPr lang="sv-SE" sz="3200" b="1" dirty="0" err="1"/>
              <a:t>movement</a:t>
            </a:r>
            <a:r>
              <a:rPr lang="sv-SE" sz="3200" b="1" dirty="0"/>
              <a:t> </a:t>
            </a:r>
            <a:br>
              <a:rPr lang="sv-SE" sz="3200" b="1" dirty="0"/>
            </a:br>
            <a:r>
              <a:rPr lang="sv-SE" sz="2000" dirty="0" err="1"/>
              <a:t>Preconceived</a:t>
            </a:r>
            <a:r>
              <a:rPr lang="sv-SE" sz="2000" dirty="0"/>
              <a:t> </a:t>
            </a:r>
            <a:r>
              <a:rPr lang="sv-SE" sz="2000" dirty="0" err="1"/>
              <a:t>ideas</a:t>
            </a:r>
            <a:r>
              <a:rPr lang="sv-SE" sz="2000" dirty="0"/>
              <a:t> </a:t>
            </a:r>
            <a:r>
              <a:rPr lang="sv-SE" sz="2000" dirty="0" err="1"/>
              <a:t>about</a:t>
            </a:r>
            <a:r>
              <a:rPr lang="sv-SE" sz="2000" dirty="0"/>
              <a:t> migration </a:t>
            </a:r>
            <a:r>
              <a:rPr lang="sv-SE" sz="2000" dirty="0" err="1"/>
              <a:t>movements</a:t>
            </a:r>
            <a:endParaRPr lang="sv-SE" sz="4400" b="1" dirty="0"/>
          </a:p>
        </p:txBody>
      </p:sp>
      <p:sp>
        <p:nvSpPr>
          <p:cNvPr id="4" name="Platshållare för bildnummer 3">
            <a:extLst>
              <a:ext uri="{FF2B5EF4-FFF2-40B4-BE49-F238E27FC236}">
                <a16:creationId xmlns:a16="http://schemas.microsoft.com/office/drawing/2014/main" id="{D3224F0A-C6DA-4135-B28F-D347C3E8086B}"/>
              </a:ext>
            </a:extLst>
          </p:cNvPr>
          <p:cNvSpPr>
            <a:spLocks noGrp="1"/>
          </p:cNvSpPr>
          <p:nvPr>
            <p:ph type="sldNum" sz="quarter" idx="12"/>
          </p:nvPr>
        </p:nvSpPr>
        <p:spPr>
          <a:xfrm>
            <a:off x="10694542" y="6456779"/>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graphicFrame>
        <p:nvGraphicFramePr>
          <p:cNvPr id="7" name="Tabell 6">
            <a:extLst>
              <a:ext uri="{FF2B5EF4-FFF2-40B4-BE49-F238E27FC236}">
                <a16:creationId xmlns:a16="http://schemas.microsoft.com/office/drawing/2014/main" id="{E1D98ADD-A5EA-471C-8F97-8DD88FB7B4DA}"/>
              </a:ext>
            </a:extLst>
          </p:cNvPr>
          <p:cNvGraphicFramePr>
            <a:graphicFrameLocks noGrp="1"/>
          </p:cNvGraphicFramePr>
          <p:nvPr>
            <p:extLst>
              <p:ext uri="{D42A27DB-BD31-4B8C-83A1-F6EECF244321}">
                <p14:modId xmlns:p14="http://schemas.microsoft.com/office/powerpoint/2010/main" val="3845217394"/>
              </p:ext>
            </p:extLst>
          </p:nvPr>
        </p:nvGraphicFramePr>
        <p:xfrm>
          <a:off x="1097281" y="2002920"/>
          <a:ext cx="10058399" cy="4299027"/>
        </p:xfrm>
        <a:graphic>
          <a:graphicData uri="http://schemas.openxmlformats.org/drawingml/2006/table">
            <a:tbl>
              <a:tblPr firstRow="1" bandRow="1">
                <a:tableStyleId>{5940675A-B579-460E-94D1-54222C63F5DA}</a:tableStyleId>
              </a:tblPr>
              <a:tblGrid>
                <a:gridCol w="731521">
                  <a:extLst>
                    <a:ext uri="{9D8B030D-6E8A-4147-A177-3AD203B41FA5}">
                      <a16:colId xmlns:a16="http://schemas.microsoft.com/office/drawing/2014/main" val="216417980"/>
                    </a:ext>
                  </a:extLst>
                </a:gridCol>
                <a:gridCol w="3551274">
                  <a:extLst>
                    <a:ext uri="{9D8B030D-6E8A-4147-A177-3AD203B41FA5}">
                      <a16:colId xmlns:a16="http://schemas.microsoft.com/office/drawing/2014/main" val="4264113740"/>
                    </a:ext>
                  </a:extLst>
                </a:gridCol>
                <a:gridCol w="1467293">
                  <a:extLst>
                    <a:ext uri="{9D8B030D-6E8A-4147-A177-3AD203B41FA5}">
                      <a16:colId xmlns:a16="http://schemas.microsoft.com/office/drawing/2014/main" val="3191681411"/>
                    </a:ext>
                  </a:extLst>
                </a:gridCol>
                <a:gridCol w="765545">
                  <a:extLst>
                    <a:ext uri="{9D8B030D-6E8A-4147-A177-3AD203B41FA5}">
                      <a16:colId xmlns:a16="http://schemas.microsoft.com/office/drawing/2014/main" val="394613116"/>
                    </a:ext>
                  </a:extLst>
                </a:gridCol>
                <a:gridCol w="3542766">
                  <a:extLst>
                    <a:ext uri="{9D8B030D-6E8A-4147-A177-3AD203B41FA5}">
                      <a16:colId xmlns:a16="http://schemas.microsoft.com/office/drawing/2014/main" val="2306436848"/>
                    </a:ext>
                  </a:extLst>
                </a:gridCol>
              </a:tblGrid>
              <a:tr h="502997">
                <a:tc gridSpan="2">
                  <a:txBody>
                    <a:bodyPr/>
                    <a:lstStyle/>
                    <a:p>
                      <a:pPr algn="ctr"/>
                      <a:r>
                        <a:rPr lang="sv-SE" sz="2000" dirty="0" err="1">
                          <a:solidFill>
                            <a:schemeClr val="bg1"/>
                          </a:solidFill>
                        </a:rPr>
                        <a:t>Preconceived</a:t>
                      </a:r>
                      <a:r>
                        <a:rPr lang="sv-SE" sz="2000" dirty="0">
                          <a:solidFill>
                            <a:schemeClr val="bg1"/>
                          </a:solidFill>
                        </a:rPr>
                        <a:t> </a:t>
                      </a:r>
                      <a:r>
                        <a:rPr lang="sv-SE" sz="2000" dirty="0" err="1">
                          <a:solidFill>
                            <a:schemeClr val="bg1"/>
                          </a:solidFill>
                        </a:rPr>
                        <a:t>idea</a:t>
                      </a:r>
                      <a:endParaRPr lang="sv-SE"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sv-SE" dirty="0"/>
                    </a:p>
                  </a:txBody>
                  <a:tcPr/>
                </a:tc>
                <a:tc>
                  <a:txBody>
                    <a:bodyPr/>
                    <a:lstStyle/>
                    <a:p>
                      <a:endParaRPr lang="sv-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sv-SE" sz="2000" dirty="0" err="1">
                          <a:solidFill>
                            <a:schemeClr val="bg1"/>
                          </a:solidFill>
                        </a:rPr>
                        <a:t>Reality</a:t>
                      </a:r>
                      <a:endParaRPr lang="sv-SE"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sv-SE" dirty="0"/>
                    </a:p>
                  </a:txBody>
                  <a:tcPr/>
                </a:tc>
                <a:extLst>
                  <a:ext uri="{0D108BD9-81ED-4DB2-BD59-A6C34878D82A}">
                    <a16:rowId xmlns:a16="http://schemas.microsoft.com/office/drawing/2014/main" val="3978289384"/>
                  </a:ext>
                </a:extLst>
              </a:tr>
              <a:tr h="828225">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400" dirty="0">
                          <a:solidFill>
                            <a:schemeClr val="tx1">
                              <a:lumMod val="75000"/>
                              <a:lumOff val="25000"/>
                            </a:schemeClr>
                          </a:solidFill>
                        </a:rPr>
                        <a:t>Migration </a:t>
                      </a:r>
                      <a:r>
                        <a:rPr lang="sv-SE" sz="1400" dirty="0" err="1">
                          <a:solidFill>
                            <a:schemeClr val="tx1">
                              <a:lumMod val="75000"/>
                              <a:lumOff val="25000"/>
                            </a:schemeClr>
                          </a:solidFill>
                        </a:rPr>
                        <a:t>movements</a:t>
                      </a:r>
                      <a:r>
                        <a:rPr lang="sv-SE" sz="1400" dirty="0">
                          <a:solidFill>
                            <a:schemeClr val="tx1">
                              <a:lumMod val="75000"/>
                              <a:lumOff val="25000"/>
                            </a:schemeClr>
                          </a:solidFill>
                        </a:rPr>
                        <a:t> </a:t>
                      </a:r>
                      <a:r>
                        <a:rPr lang="sv-SE" sz="1400" dirty="0" err="1">
                          <a:solidFill>
                            <a:schemeClr val="tx1">
                              <a:lumMod val="75000"/>
                              <a:lumOff val="25000"/>
                            </a:schemeClr>
                          </a:solidFill>
                        </a:rPr>
                        <a:t>occurs</a:t>
                      </a:r>
                      <a:r>
                        <a:rPr lang="sv-SE" sz="1400" dirty="0">
                          <a:solidFill>
                            <a:schemeClr val="tx1">
                              <a:lumMod val="75000"/>
                              <a:lumOff val="25000"/>
                            </a:schemeClr>
                          </a:solidFill>
                        </a:rPr>
                        <a:t> </a:t>
                      </a:r>
                      <a:r>
                        <a:rPr lang="sv-SE" sz="1400" dirty="0" err="1">
                          <a:solidFill>
                            <a:schemeClr val="tx1">
                              <a:lumMod val="75000"/>
                              <a:lumOff val="25000"/>
                            </a:schemeClr>
                          </a:solidFill>
                        </a:rPr>
                        <a:t>primarily</a:t>
                      </a:r>
                      <a:r>
                        <a:rPr lang="sv-SE" sz="1400" dirty="0">
                          <a:solidFill>
                            <a:schemeClr val="tx1">
                              <a:lumMod val="75000"/>
                              <a:lumOff val="25000"/>
                            </a:schemeClr>
                          </a:solidFill>
                        </a:rPr>
                        <a:t> from the </a:t>
                      </a:r>
                      <a:r>
                        <a:rPr lang="sv-SE" sz="1400" dirty="0" err="1">
                          <a:solidFill>
                            <a:schemeClr val="tx1">
                              <a:lumMod val="75000"/>
                              <a:lumOff val="25000"/>
                            </a:schemeClr>
                          </a:solidFill>
                        </a:rPr>
                        <a:t>southern</a:t>
                      </a:r>
                      <a:r>
                        <a:rPr lang="sv-SE" sz="1400" dirty="0">
                          <a:solidFill>
                            <a:schemeClr val="tx1">
                              <a:lumMod val="75000"/>
                              <a:lumOff val="25000"/>
                            </a:schemeClr>
                          </a:solidFill>
                        </a:rPr>
                        <a:t> parts </a:t>
                      </a:r>
                      <a:r>
                        <a:rPr lang="sv-SE" sz="1400" dirty="0" err="1">
                          <a:solidFill>
                            <a:schemeClr val="tx1">
                              <a:lumMod val="75000"/>
                              <a:lumOff val="25000"/>
                            </a:schemeClr>
                          </a:solidFill>
                        </a:rPr>
                        <a:t>of</a:t>
                      </a:r>
                      <a:r>
                        <a:rPr lang="sv-SE" sz="1400" dirty="0">
                          <a:solidFill>
                            <a:schemeClr val="tx1">
                              <a:lumMod val="75000"/>
                              <a:lumOff val="25000"/>
                            </a:schemeClr>
                          </a:solidFill>
                        </a:rPr>
                        <a:t> the </a:t>
                      </a:r>
                      <a:r>
                        <a:rPr lang="sv-SE" sz="1400" dirty="0" err="1">
                          <a:solidFill>
                            <a:schemeClr val="tx1">
                              <a:lumMod val="75000"/>
                              <a:lumOff val="25000"/>
                            </a:schemeClr>
                          </a:solidFill>
                        </a:rPr>
                        <a:t>globe</a:t>
                      </a:r>
                      <a:r>
                        <a:rPr lang="sv-SE" sz="1400" dirty="0">
                          <a:solidFill>
                            <a:schemeClr val="tx1">
                              <a:lumMod val="75000"/>
                              <a:lumOff val="25000"/>
                            </a:schemeClr>
                          </a:solidFill>
                        </a:rPr>
                        <a:t> to the </a:t>
                      </a:r>
                      <a:r>
                        <a:rPr lang="sv-SE" sz="1400" dirty="0" err="1">
                          <a:solidFill>
                            <a:schemeClr val="tx1">
                              <a:lumMod val="75000"/>
                              <a:lumOff val="25000"/>
                            </a:schemeClr>
                          </a:solidFill>
                        </a:rPr>
                        <a:t>northern</a:t>
                      </a:r>
                      <a:r>
                        <a:rPr lang="sv-SE" sz="1400" dirty="0">
                          <a:solidFill>
                            <a:schemeClr val="tx1">
                              <a:lumMod val="75000"/>
                              <a:lumOff val="25000"/>
                            </a:schemeClr>
                          </a:solidFill>
                        </a:rPr>
                        <a:t> parts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400" dirty="0">
                          <a:solidFill>
                            <a:schemeClr val="tx1">
                              <a:lumMod val="75000"/>
                              <a:lumOff val="25000"/>
                            </a:schemeClr>
                          </a:solidFill>
                        </a:rPr>
                        <a:t>Migration is </a:t>
                      </a:r>
                      <a:r>
                        <a:rPr lang="sv-SE" sz="1400" dirty="0" err="1">
                          <a:solidFill>
                            <a:schemeClr val="tx1">
                              <a:lumMod val="75000"/>
                              <a:lumOff val="25000"/>
                            </a:schemeClr>
                          </a:solidFill>
                        </a:rPr>
                        <a:t>often</a:t>
                      </a:r>
                      <a:r>
                        <a:rPr lang="sv-SE" sz="1400" dirty="0">
                          <a:solidFill>
                            <a:schemeClr val="tx1">
                              <a:lumMod val="75000"/>
                              <a:lumOff val="25000"/>
                            </a:schemeClr>
                          </a:solidFill>
                        </a:rPr>
                        <a:t> regional, and </a:t>
                      </a:r>
                      <a:r>
                        <a:rPr lang="sv-SE" sz="1400" dirty="0" err="1">
                          <a:solidFill>
                            <a:schemeClr val="tx1">
                              <a:lumMod val="75000"/>
                              <a:lumOff val="25000"/>
                            </a:schemeClr>
                          </a:solidFill>
                        </a:rPr>
                        <a:t>occurs</a:t>
                      </a:r>
                      <a:r>
                        <a:rPr lang="sv-SE" sz="1400" dirty="0">
                          <a:solidFill>
                            <a:schemeClr val="tx1">
                              <a:lumMod val="75000"/>
                              <a:lumOff val="25000"/>
                            </a:schemeClr>
                          </a:solidFill>
                        </a:rPr>
                        <a:t> </a:t>
                      </a:r>
                      <a:r>
                        <a:rPr lang="sv-SE" sz="1400" dirty="0" err="1">
                          <a:solidFill>
                            <a:schemeClr val="tx1">
                              <a:lumMod val="75000"/>
                              <a:lumOff val="25000"/>
                            </a:schemeClr>
                          </a:solidFill>
                        </a:rPr>
                        <a:t>within</a:t>
                      </a:r>
                      <a:r>
                        <a:rPr lang="sv-SE" sz="1400" dirty="0">
                          <a:solidFill>
                            <a:schemeClr val="tx1">
                              <a:lumMod val="75000"/>
                              <a:lumOff val="25000"/>
                            </a:schemeClr>
                          </a:solidFill>
                        </a:rPr>
                        <a:t> </a:t>
                      </a:r>
                      <a:r>
                        <a:rPr lang="sv-SE" sz="1400" dirty="0" err="1">
                          <a:solidFill>
                            <a:schemeClr val="tx1">
                              <a:lumMod val="75000"/>
                              <a:lumOff val="25000"/>
                            </a:schemeClr>
                          </a:solidFill>
                        </a:rPr>
                        <a:t>states</a:t>
                      </a:r>
                      <a:r>
                        <a:rPr lang="sv-SE" sz="1400" dirty="0">
                          <a:solidFill>
                            <a:schemeClr val="tx1">
                              <a:lumMod val="75000"/>
                              <a:lumOff val="25000"/>
                            </a:schemeClr>
                          </a:solidFill>
                        </a:rPr>
                        <a:t>, </a:t>
                      </a:r>
                      <a:r>
                        <a:rPr lang="sv-SE" sz="1400" dirty="0" err="1">
                          <a:solidFill>
                            <a:schemeClr val="tx1">
                              <a:lumMod val="75000"/>
                              <a:lumOff val="25000"/>
                            </a:schemeClr>
                          </a:solidFill>
                        </a:rPr>
                        <a:t>within</a:t>
                      </a:r>
                      <a:r>
                        <a:rPr lang="sv-SE" sz="1400" dirty="0">
                          <a:solidFill>
                            <a:schemeClr val="tx1">
                              <a:lumMod val="75000"/>
                              <a:lumOff val="25000"/>
                            </a:schemeClr>
                          </a:solidFill>
                        </a:rPr>
                        <a:t> regions (</a:t>
                      </a:r>
                      <a:r>
                        <a:rPr lang="sv-SE" sz="1400" dirty="0" err="1">
                          <a:solidFill>
                            <a:schemeClr val="tx1">
                              <a:lumMod val="75000"/>
                              <a:lumOff val="25000"/>
                            </a:schemeClr>
                          </a:solidFill>
                        </a:rPr>
                        <a:t>e.g</a:t>
                      </a:r>
                      <a:r>
                        <a:rPr lang="sv-SE" sz="1400" dirty="0">
                          <a:solidFill>
                            <a:schemeClr val="tx1">
                              <a:lumMod val="75000"/>
                              <a:lumOff val="25000"/>
                            </a:schemeClr>
                          </a:solidFill>
                        </a:rPr>
                        <a:t>. from rural to urban areas) and </a:t>
                      </a:r>
                      <a:r>
                        <a:rPr lang="sv-SE" sz="1400" dirty="0" err="1">
                          <a:solidFill>
                            <a:schemeClr val="tx1">
                              <a:lumMod val="75000"/>
                              <a:lumOff val="25000"/>
                            </a:schemeClr>
                          </a:solidFill>
                        </a:rPr>
                        <a:t>within</a:t>
                      </a:r>
                      <a:r>
                        <a:rPr lang="sv-SE" sz="1400" dirty="0">
                          <a:solidFill>
                            <a:schemeClr val="tx1">
                              <a:lumMod val="75000"/>
                              <a:lumOff val="25000"/>
                            </a:schemeClr>
                          </a:solidFill>
                        </a:rPr>
                        <a:t> the global </a:t>
                      </a:r>
                      <a:r>
                        <a:rPr lang="sv-SE" sz="1400" dirty="0" err="1">
                          <a:solidFill>
                            <a:schemeClr val="tx1">
                              <a:lumMod val="75000"/>
                              <a:lumOff val="25000"/>
                            </a:schemeClr>
                          </a:solidFill>
                        </a:rPr>
                        <a:t>south</a:t>
                      </a:r>
                      <a:r>
                        <a:rPr lang="sv-SE" sz="1400" dirty="0">
                          <a:solidFill>
                            <a:schemeClr val="tx1">
                              <a:lumMod val="75000"/>
                              <a:lumOff val="25000"/>
                            </a:schemeClr>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869624"/>
                  </a:ext>
                </a:extLst>
              </a:tr>
              <a:tr h="828225">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400" dirty="0" err="1">
                          <a:solidFill>
                            <a:schemeClr val="tx1">
                              <a:lumMod val="75000"/>
                              <a:lumOff val="25000"/>
                            </a:schemeClr>
                          </a:solidFill>
                        </a:rPr>
                        <a:t>Movement</a:t>
                      </a:r>
                      <a:r>
                        <a:rPr lang="sv-SE" sz="1400" dirty="0">
                          <a:solidFill>
                            <a:schemeClr val="tx1">
                              <a:lumMod val="75000"/>
                              <a:lumOff val="25000"/>
                            </a:schemeClr>
                          </a:solidFill>
                        </a:rPr>
                        <a:t> and </a:t>
                      </a:r>
                      <a:r>
                        <a:rPr lang="sv-SE" sz="1400" dirty="0" err="1">
                          <a:solidFill>
                            <a:schemeClr val="tx1">
                              <a:lumMod val="75000"/>
                              <a:lumOff val="25000"/>
                            </a:schemeClr>
                          </a:solidFill>
                        </a:rPr>
                        <a:t>mobility</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modern </a:t>
                      </a:r>
                      <a:r>
                        <a:rPr lang="sv-SE" sz="1400" dirty="0" err="1">
                          <a:solidFill>
                            <a:schemeClr val="tx1">
                              <a:lumMod val="75000"/>
                              <a:lumOff val="25000"/>
                            </a:schemeClr>
                          </a:solidFill>
                        </a:rPr>
                        <a:t>concepts</a:t>
                      </a:r>
                      <a:r>
                        <a:rPr lang="sv-SE" sz="1400" dirty="0">
                          <a:solidFill>
                            <a:schemeClr val="tx1">
                              <a:lumMod val="75000"/>
                              <a:lumOff val="25000"/>
                            </a:schemeClr>
                          </a:solidFill>
                        </a:rPr>
                        <a:t>, and migration has </a:t>
                      </a:r>
                      <a:r>
                        <a:rPr lang="sv-SE" sz="1400" dirty="0" err="1">
                          <a:solidFill>
                            <a:schemeClr val="tx1">
                              <a:lumMod val="75000"/>
                              <a:lumOff val="25000"/>
                            </a:schemeClr>
                          </a:solidFill>
                        </a:rPr>
                        <a:t>increased</a:t>
                      </a:r>
                      <a:r>
                        <a:rPr lang="sv-SE" sz="1400" dirty="0">
                          <a:solidFill>
                            <a:schemeClr val="tx1">
                              <a:lumMod val="75000"/>
                              <a:lumOff val="25000"/>
                            </a:schemeClr>
                          </a:solidFill>
                        </a:rPr>
                        <a:t> over </a:t>
                      </a:r>
                      <a:r>
                        <a:rPr lang="sv-SE" sz="1400" dirty="0" err="1">
                          <a:solidFill>
                            <a:schemeClr val="tx1">
                              <a:lumMod val="75000"/>
                              <a:lumOff val="25000"/>
                            </a:schemeClr>
                          </a:solidFill>
                        </a:rPr>
                        <a:t>time</a:t>
                      </a:r>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400" dirty="0" err="1">
                          <a:solidFill>
                            <a:schemeClr val="tx1">
                              <a:lumMod val="75000"/>
                              <a:lumOff val="25000"/>
                            </a:schemeClr>
                          </a:solidFill>
                        </a:rPr>
                        <a:t>Although</a:t>
                      </a:r>
                      <a:r>
                        <a:rPr lang="sv-SE" sz="1400" dirty="0">
                          <a:solidFill>
                            <a:schemeClr val="tx1">
                              <a:lumMod val="75000"/>
                              <a:lumOff val="25000"/>
                            </a:schemeClr>
                          </a:solidFill>
                        </a:rPr>
                        <a:t>  modern </a:t>
                      </a:r>
                      <a:r>
                        <a:rPr lang="sv-SE" sz="1400" dirty="0" err="1">
                          <a:solidFill>
                            <a:schemeClr val="tx1">
                              <a:lumMod val="75000"/>
                              <a:lumOff val="25000"/>
                            </a:schemeClr>
                          </a:solidFill>
                        </a:rPr>
                        <a:t>technology</a:t>
                      </a:r>
                      <a:r>
                        <a:rPr lang="sv-SE" sz="1400" dirty="0">
                          <a:solidFill>
                            <a:schemeClr val="tx1">
                              <a:lumMod val="75000"/>
                              <a:lumOff val="25000"/>
                            </a:schemeClr>
                          </a:solidFill>
                        </a:rPr>
                        <a:t> </a:t>
                      </a:r>
                      <a:r>
                        <a:rPr lang="sv-SE" sz="1400" dirty="0" err="1">
                          <a:solidFill>
                            <a:schemeClr val="tx1">
                              <a:lumMod val="75000"/>
                              <a:lumOff val="25000"/>
                            </a:schemeClr>
                          </a:solidFill>
                        </a:rPr>
                        <a:t>facilitates</a:t>
                      </a:r>
                      <a:r>
                        <a:rPr lang="sv-SE" sz="1400" dirty="0">
                          <a:solidFill>
                            <a:schemeClr val="tx1">
                              <a:lumMod val="75000"/>
                              <a:lumOff val="25000"/>
                            </a:schemeClr>
                          </a:solidFill>
                        </a:rPr>
                        <a:t> </a:t>
                      </a:r>
                      <a:r>
                        <a:rPr lang="sv-SE" sz="1400" dirty="0" err="1">
                          <a:solidFill>
                            <a:schemeClr val="tx1">
                              <a:lumMod val="75000"/>
                              <a:lumOff val="25000"/>
                            </a:schemeClr>
                          </a:solidFill>
                        </a:rPr>
                        <a:t>mobility</a:t>
                      </a:r>
                      <a:r>
                        <a:rPr lang="sv-SE" sz="1400" dirty="0">
                          <a:solidFill>
                            <a:schemeClr val="tx1">
                              <a:lumMod val="75000"/>
                              <a:lumOff val="25000"/>
                            </a:schemeClr>
                          </a:solidFill>
                        </a:rPr>
                        <a:t>, </a:t>
                      </a:r>
                      <a:r>
                        <a:rPr lang="sv-SE" sz="1400" dirty="0" err="1">
                          <a:solidFill>
                            <a:schemeClr val="tx1">
                              <a:lumMod val="75000"/>
                              <a:lumOff val="25000"/>
                            </a:schemeClr>
                          </a:solidFill>
                        </a:rPr>
                        <a:t>people</a:t>
                      </a:r>
                      <a:r>
                        <a:rPr lang="sv-SE" sz="1400" dirty="0">
                          <a:solidFill>
                            <a:schemeClr val="tx1">
                              <a:lumMod val="75000"/>
                              <a:lumOff val="25000"/>
                            </a:schemeClr>
                          </a:solidFill>
                        </a:rPr>
                        <a:t> </a:t>
                      </a:r>
                      <a:r>
                        <a:rPr lang="sv-SE" sz="1400" dirty="0" err="1">
                          <a:solidFill>
                            <a:schemeClr val="tx1">
                              <a:lumMod val="75000"/>
                              <a:lumOff val="25000"/>
                            </a:schemeClr>
                          </a:solidFill>
                        </a:rPr>
                        <a:t>have</a:t>
                      </a:r>
                      <a:r>
                        <a:rPr lang="sv-SE" sz="1400" dirty="0">
                          <a:solidFill>
                            <a:schemeClr val="tx1">
                              <a:lumMod val="75000"/>
                              <a:lumOff val="25000"/>
                            </a:schemeClr>
                          </a:solidFill>
                        </a:rPr>
                        <a:t> </a:t>
                      </a:r>
                      <a:r>
                        <a:rPr lang="sv-SE" sz="1400" dirty="0" err="1">
                          <a:solidFill>
                            <a:schemeClr val="tx1">
                              <a:lumMod val="75000"/>
                              <a:lumOff val="25000"/>
                            </a:schemeClr>
                          </a:solidFill>
                        </a:rPr>
                        <a:t>always</a:t>
                      </a:r>
                      <a:r>
                        <a:rPr lang="sv-SE" sz="1400" dirty="0">
                          <a:solidFill>
                            <a:schemeClr val="tx1">
                              <a:lumMod val="75000"/>
                              <a:lumOff val="25000"/>
                            </a:schemeClr>
                          </a:solidFill>
                        </a:rPr>
                        <a:t> </a:t>
                      </a:r>
                      <a:r>
                        <a:rPr lang="sv-SE" sz="1400" dirty="0" err="1">
                          <a:solidFill>
                            <a:schemeClr val="tx1">
                              <a:lumMod val="75000"/>
                              <a:lumOff val="25000"/>
                            </a:schemeClr>
                          </a:solidFill>
                        </a:rPr>
                        <a:t>moved</a:t>
                      </a:r>
                      <a:r>
                        <a:rPr lang="sv-SE" sz="1400" dirty="0">
                          <a:solidFill>
                            <a:schemeClr val="tx1">
                              <a:lumMod val="75000"/>
                              <a:lumOff val="25000"/>
                            </a:schemeClr>
                          </a:solidFill>
                        </a:rPr>
                        <a:t> (</a:t>
                      </a:r>
                      <a:r>
                        <a:rPr lang="sv-SE" sz="1400" dirty="0" err="1">
                          <a:solidFill>
                            <a:schemeClr val="tx1">
                              <a:lumMod val="75000"/>
                              <a:lumOff val="25000"/>
                            </a:schemeClr>
                          </a:solidFill>
                        </a:rPr>
                        <a:t>think</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for </a:t>
                      </a:r>
                      <a:r>
                        <a:rPr lang="sv-SE" sz="1400" dirty="0" err="1">
                          <a:solidFill>
                            <a:schemeClr val="tx1">
                              <a:lumMod val="75000"/>
                              <a:lumOff val="25000"/>
                            </a:schemeClr>
                          </a:solidFill>
                        </a:rPr>
                        <a:t>instance</a:t>
                      </a:r>
                      <a:r>
                        <a:rPr lang="sv-SE" sz="1400" dirty="0">
                          <a:solidFill>
                            <a:schemeClr val="tx1">
                              <a:lumMod val="75000"/>
                              <a:lumOff val="25000"/>
                            </a:schemeClr>
                          </a:solidFill>
                        </a:rPr>
                        <a:t> </a:t>
                      </a:r>
                      <a:r>
                        <a:rPr lang="sv-SE" sz="1400" dirty="0" err="1">
                          <a:solidFill>
                            <a:schemeClr val="tx1">
                              <a:lumMod val="75000"/>
                              <a:lumOff val="25000"/>
                            </a:schemeClr>
                          </a:solidFill>
                        </a:rPr>
                        <a:t>colonization</a:t>
                      </a:r>
                      <a:r>
                        <a:rPr lang="sv-SE" sz="1400" dirty="0">
                          <a:solidFill>
                            <a:schemeClr val="tx1">
                              <a:lumMod val="75000"/>
                              <a:lumOff val="25000"/>
                            </a:schemeClr>
                          </a:solidFill>
                        </a:rPr>
                        <a:t> or </a:t>
                      </a:r>
                      <a:r>
                        <a:rPr lang="sv-SE" sz="1400" dirty="0" err="1">
                          <a:solidFill>
                            <a:schemeClr val="tx1">
                              <a:lumMod val="75000"/>
                              <a:lumOff val="25000"/>
                            </a:schemeClr>
                          </a:solidFill>
                        </a:rPr>
                        <a:t>slavery</a:t>
                      </a:r>
                      <a:r>
                        <a:rPr lang="sv-SE" sz="1400" dirty="0">
                          <a:solidFill>
                            <a:schemeClr val="tx1">
                              <a:lumMod val="75000"/>
                              <a:lumOff val="25000"/>
                            </a:schemeClr>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8074911"/>
                  </a:ext>
                </a:extLst>
              </a:tr>
              <a:tr h="1069790">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solidFill>
                          <a:schemeClr val="tx1">
                            <a:lumMod val="75000"/>
                            <a:lumOff val="25000"/>
                          </a:schemeClr>
                        </a:solidFill>
                      </a:endParaRPr>
                    </a:p>
                    <a:p>
                      <a:r>
                        <a:rPr lang="sv-SE" sz="1400" dirty="0" err="1">
                          <a:solidFill>
                            <a:schemeClr val="tx1">
                              <a:lumMod val="75000"/>
                              <a:lumOff val="25000"/>
                            </a:schemeClr>
                          </a:solidFill>
                        </a:rPr>
                        <a:t>Being</a:t>
                      </a:r>
                      <a:r>
                        <a:rPr lang="sv-SE" sz="1400" dirty="0">
                          <a:solidFill>
                            <a:schemeClr val="tx1">
                              <a:lumMod val="75000"/>
                              <a:lumOff val="25000"/>
                            </a:schemeClr>
                          </a:solidFill>
                        </a:rPr>
                        <a:t> </a:t>
                      </a:r>
                      <a:r>
                        <a:rPr lang="sv-SE" sz="1400" dirty="0" err="1">
                          <a:solidFill>
                            <a:schemeClr val="tx1">
                              <a:lumMod val="75000"/>
                              <a:lumOff val="25000"/>
                            </a:schemeClr>
                          </a:solidFill>
                        </a:rPr>
                        <a:t>sedentary</a:t>
                      </a:r>
                      <a:r>
                        <a:rPr lang="sv-SE" sz="1400" dirty="0">
                          <a:solidFill>
                            <a:schemeClr val="tx1">
                              <a:lumMod val="75000"/>
                              <a:lumOff val="25000"/>
                            </a:schemeClr>
                          </a:solidFill>
                        </a:rPr>
                        <a:t> is the norm, and </a:t>
                      </a:r>
                      <a:r>
                        <a:rPr lang="sv-SE" sz="1400" dirty="0" err="1">
                          <a:solidFill>
                            <a:schemeClr val="tx1">
                              <a:lumMod val="75000"/>
                              <a:lumOff val="25000"/>
                            </a:schemeClr>
                          </a:solidFill>
                        </a:rPr>
                        <a:t>being</a:t>
                      </a:r>
                      <a:r>
                        <a:rPr lang="sv-SE" sz="1400" dirty="0">
                          <a:solidFill>
                            <a:schemeClr val="tx1">
                              <a:lumMod val="75000"/>
                              <a:lumOff val="25000"/>
                            </a:schemeClr>
                          </a:solidFill>
                        </a:rPr>
                        <a:t> on the </a:t>
                      </a:r>
                      <a:r>
                        <a:rPr lang="sv-SE" sz="1400" dirty="0" err="1">
                          <a:solidFill>
                            <a:schemeClr val="tx1">
                              <a:lumMod val="75000"/>
                              <a:lumOff val="25000"/>
                            </a:schemeClr>
                          </a:solidFill>
                        </a:rPr>
                        <a:t>move</a:t>
                      </a:r>
                      <a:r>
                        <a:rPr lang="sv-SE" sz="1400" dirty="0">
                          <a:solidFill>
                            <a:schemeClr val="tx1">
                              <a:lumMod val="75000"/>
                              <a:lumOff val="25000"/>
                            </a:schemeClr>
                          </a:solidFill>
                        </a:rPr>
                        <a:t> is the </a:t>
                      </a:r>
                      <a:r>
                        <a:rPr lang="sv-SE" sz="1400" dirty="0" err="1">
                          <a:solidFill>
                            <a:schemeClr val="tx1">
                              <a:lumMod val="75000"/>
                              <a:lumOff val="25000"/>
                            </a:schemeClr>
                          </a:solidFill>
                        </a:rPr>
                        <a:t>exception</a:t>
                      </a:r>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400" dirty="0">
                          <a:solidFill>
                            <a:schemeClr val="tx1">
                              <a:lumMod val="75000"/>
                              <a:lumOff val="25000"/>
                            </a:schemeClr>
                          </a:solidFill>
                        </a:rPr>
                        <a:t>For </a:t>
                      </a:r>
                      <a:r>
                        <a:rPr lang="sv-SE" sz="1400" dirty="0" err="1">
                          <a:solidFill>
                            <a:schemeClr val="tx1">
                              <a:lumMod val="75000"/>
                              <a:lumOff val="25000"/>
                            </a:schemeClr>
                          </a:solidFill>
                        </a:rPr>
                        <a:t>certain</a:t>
                      </a:r>
                      <a:r>
                        <a:rPr lang="sv-SE" sz="1400" dirty="0">
                          <a:solidFill>
                            <a:schemeClr val="tx1">
                              <a:lumMod val="75000"/>
                              <a:lumOff val="25000"/>
                            </a:schemeClr>
                          </a:solidFill>
                        </a:rPr>
                        <a:t> </a:t>
                      </a:r>
                      <a:r>
                        <a:rPr lang="sv-SE" sz="1400" dirty="0" err="1">
                          <a:solidFill>
                            <a:schemeClr val="tx1">
                              <a:lumMod val="75000"/>
                              <a:lumOff val="25000"/>
                            </a:schemeClr>
                          </a:solidFill>
                        </a:rPr>
                        <a:t>people</a:t>
                      </a:r>
                      <a:r>
                        <a:rPr lang="sv-SE" sz="1400" dirty="0">
                          <a:solidFill>
                            <a:schemeClr val="tx1">
                              <a:lumMod val="75000"/>
                              <a:lumOff val="25000"/>
                            </a:schemeClr>
                          </a:solidFill>
                        </a:rPr>
                        <a:t> (</a:t>
                      </a:r>
                      <a:r>
                        <a:rPr lang="sv-SE" sz="1400" dirty="0" err="1">
                          <a:solidFill>
                            <a:schemeClr val="tx1">
                              <a:lumMod val="75000"/>
                              <a:lumOff val="25000"/>
                            </a:schemeClr>
                          </a:solidFill>
                        </a:rPr>
                        <a:t>e.g</a:t>
                      </a:r>
                      <a:r>
                        <a:rPr lang="sv-SE" sz="1400" dirty="0">
                          <a:solidFill>
                            <a:schemeClr val="tx1">
                              <a:lumMod val="75000"/>
                              <a:lumOff val="25000"/>
                            </a:schemeClr>
                          </a:solidFill>
                        </a:rPr>
                        <a:t>. nomads) and in </a:t>
                      </a:r>
                      <a:r>
                        <a:rPr lang="sv-SE" sz="1400" dirty="0" err="1">
                          <a:solidFill>
                            <a:schemeClr val="tx1">
                              <a:lumMod val="75000"/>
                              <a:lumOff val="25000"/>
                            </a:schemeClr>
                          </a:solidFill>
                        </a:rPr>
                        <a:t>certain</a:t>
                      </a:r>
                      <a:r>
                        <a:rPr lang="sv-SE" sz="1400" dirty="0">
                          <a:solidFill>
                            <a:schemeClr val="tx1">
                              <a:lumMod val="75000"/>
                              <a:lumOff val="25000"/>
                            </a:schemeClr>
                          </a:solidFill>
                        </a:rPr>
                        <a:t> </a:t>
                      </a:r>
                      <a:r>
                        <a:rPr lang="sv-SE" sz="1400" dirty="0" err="1">
                          <a:solidFill>
                            <a:schemeClr val="tx1">
                              <a:lumMod val="75000"/>
                              <a:lumOff val="25000"/>
                            </a:schemeClr>
                          </a:solidFill>
                        </a:rPr>
                        <a:t>contexts</a:t>
                      </a:r>
                      <a:r>
                        <a:rPr lang="sv-SE" sz="1400" dirty="0">
                          <a:solidFill>
                            <a:schemeClr val="tx1">
                              <a:lumMod val="75000"/>
                              <a:lumOff val="25000"/>
                            </a:schemeClr>
                          </a:solidFill>
                        </a:rPr>
                        <a:t> and </a:t>
                      </a:r>
                      <a:r>
                        <a:rPr lang="sv-SE" sz="1400" dirty="0" err="1">
                          <a:solidFill>
                            <a:schemeClr val="tx1">
                              <a:lumMod val="75000"/>
                              <a:lumOff val="25000"/>
                            </a:schemeClr>
                          </a:solidFill>
                        </a:rPr>
                        <a:t>times</a:t>
                      </a:r>
                      <a:r>
                        <a:rPr lang="sv-SE" sz="1400" dirty="0">
                          <a:solidFill>
                            <a:schemeClr val="tx1">
                              <a:lumMod val="75000"/>
                              <a:lumOff val="25000"/>
                            </a:schemeClr>
                          </a:solidFill>
                        </a:rPr>
                        <a:t>, </a:t>
                      </a:r>
                      <a:r>
                        <a:rPr lang="sv-SE" sz="1400" dirty="0" err="1">
                          <a:solidFill>
                            <a:schemeClr val="tx1">
                              <a:lumMod val="75000"/>
                              <a:lumOff val="25000"/>
                            </a:schemeClr>
                          </a:solidFill>
                        </a:rPr>
                        <a:t>being</a:t>
                      </a:r>
                      <a:r>
                        <a:rPr lang="sv-SE" sz="1400" dirty="0">
                          <a:solidFill>
                            <a:schemeClr val="tx1">
                              <a:lumMod val="75000"/>
                              <a:lumOff val="25000"/>
                            </a:schemeClr>
                          </a:solidFill>
                        </a:rPr>
                        <a:t> on the </a:t>
                      </a:r>
                      <a:r>
                        <a:rPr lang="sv-SE" sz="1400" dirty="0" err="1">
                          <a:solidFill>
                            <a:schemeClr val="tx1">
                              <a:lumMod val="75000"/>
                              <a:lumOff val="25000"/>
                            </a:schemeClr>
                          </a:solidFill>
                        </a:rPr>
                        <a:t>move</a:t>
                      </a:r>
                      <a:r>
                        <a:rPr lang="sv-SE" sz="1400" dirty="0">
                          <a:solidFill>
                            <a:schemeClr val="tx1">
                              <a:lumMod val="75000"/>
                              <a:lumOff val="25000"/>
                            </a:schemeClr>
                          </a:solidFill>
                        </a:rPr>
                        <a:t> is the norm. </a:t>
                      </a:r>
                      <a:r>
                        <a:rPr lang="sv-SE" sz="1400" dirty="0" err="1">
                          <a:solidFill>
                            <a:schemeClr val="tx1">
                              <a:lumMod val="75000"/>
                              <a:lumOff val="25000"/>
                            </a:schemeClr>
                          </a:solidFill>
                        </a:rPr>
                        <a:t>Being</a:t>
                      </a:r>
                      <a:r>
                        <a:rPr lang="sv-SE" sz="1400" dirty="0">
                          <a:solidFill>
                            <a:schemeClr val="tx1">
                              <a:lumMod val="75000"/>
                              <a:lumOff val="25000"/>
                            </a:schemeClr>
                          </a:solidFill>
                        </a:rPr>
                        <a:t> </a:t>
                      </a:r>
                      <a:r>
                        <a:rPr lang="sv-SE" sz="1400" dirty="0" err="1">
                          <a:solidFill>
                            <a:schemeClr val="tx1">
                              <a:lumMod val="75000"/>
                              <a:lumOff val="25000"/>
                            </a:schemeClr>
                          </a:solidFill>
                        </a:rPr>
                        <a:t>sedentary</a:t>
                      </a:r>
                      <a:r>
                        <a:rPr lang="sv-SE" sz="1400" dirty="0">
                          <a:solidFill>
                            <a:schemeClr val="tx1">
                              <a:lumMod val="75000"/>
                              <a:lumOff val="25000"/>
                            </a:schemeClr>
                          </a:solidFill>
                        </a:rPr>
                        <a:t> </a:t>
                      </a:r>
                      <a:r>
                        <a:rPr lang="sv-SE" sz="1400" dirty="0" err="1">
                          <a:solidFill>
                            <a:schemeClr val="tx1">
                              <a:lumMod val="75000"/>
                              <a:lumOff val="25000"/>
                            </a:schemeClr>
                          </a:solidFill>
                        </a:rPr>
                        <a:t>may</a:t>
                      </a:r>
                      <a:r>
                        <a:rPr lang="sv-SE" sz="1400" dirty="0">
                          <a:solidFill>
                            <a:schemeClr val="tx1">
                              <a:lumMod val="75000"/>
                              <a:lumOff val="25000"/>
                            </a:schemeClr>
                          </a:solidFill>
                        </a:rPr>
                        <a:t> not be as common as </a:t>
                      </a:r>
                      <a:r>
                        <a:rPr lang="sv-SE" sz="1400" dirty="0" err="1">
                          <a:solidFill>
                            <a:schemeClr val="tx1">
                              <a:lumMod val="75000"/>
                              <a:lumOff val="25000"/>
                            </a:schemeClr>
                          </a:solidFill>
                        </a:rPr>
                        <a:t>we</a:t>
                      </a:r>
                      <a:r>
                        <a:rPr lang="sv-SE" sz="1400" dirty="0">
                          <a:solidFill>
                            <a:schemeClr val="tx1">
                              <a:lumMod val="75000"/>
                              <a:lumOff val="25000"/>
                            </a:schemeClr>
                          </a:solidFill>
                        </a:rPr>
                        <a:t> </a:t>
                      </a:r>
                      <a:r>
                        <a:rPr lang="sv-SE" sz="1400" dirty="0" err="1">
                          <a:solidFill>
                            <a:schemeClr val="tx1">
                              <a:lumMod val="75000"/>
                              <a:lumOff val="25000"/>
                            </a:schemeClr>
                          </a:solidFill>
                        </a:rPr>
                        <a:t>think</a:t>
                      </a:r>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5919193"/>
                  </a:ext>
                </a:extLst>
              </a:tr>
              <a:tr h="1069790">
                <a:tc>
                  <a:txBody>
                    <a:bodyPr/>
                    <a:lstStyle/>
                    <a:p>
                      <a:endParaRPr lang="sv-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solidFill>
                          <a:schemeClr val="tx1">
                            <a:lumMod val="75000"/>
                            <a:lumOff val="25000"/>
                          </a:schemeClr>
                        </a:solidFill>
                      </a:endParaRPr>
                    </a:p>
                    <a:p>
                      <a:r>
                        <a:rPr lang="sv-SE" sz="1400" dirty="0" err="1">
                          <a:solidFill>
                            <a:schemeClr val="tx1">
                              <a:lumMod val="75000"/>
                              <a:lumOff val="25000"/>
                            </a:schemeClr>
                          </a:solidFill>
                        </a:rPr>
                        <a:t>There</a:t>
                      </a:r>
                      <a:r>
                        <a:rPr lang="sv-SE" sz="1400" dirty="0">
                          <a:solidFill>
                            <a:schemeClr val="tx1">
                              <a:lumMod val="75000"/>
                              <a:lumOff val="25000"/>
                            </a:schemeClr>
                          </a:solidFill>
                        </a:rPr>
                        <a:t> has </a:t>
                      </a:r>
                      <a:r>
                        <a:rPr lang="sv-SE" sz="1400" dirty="0" err="1">
                          <a:solidFill>
                            <a:schemeClr val="tx1">
                              <a:lumMod val="75000"/>
                              <a:lumOff val="25000"/>
                            </a:schemeClr>
                          </a:solidFill>
                        </a:rPr>
                        <a:t>been</a:t>
                      </a:r>
                      <a:r>
                        <a:rPr lang="sv-SE" sz="1400" dirty="0">
                          <a:solidFill>
                            <a:schemeClr val="tx1">
                              <a:lumMod val="75000"/>
                              <a:lumOff val="25000"/>
                            </a:schemeClr>
                          </a:solidFill>
                        </a:rPr>
                        <a:t> a ”</a:t>
                      </a:r>
                      <a:r>
                        <a:rPr lang="sv-SE" sz="1400" dirty="0" err="1">
                          <a:solidFill>
                            <a:schemeClr val="tx1">
                              <a:lumMod val="75000"/>
                              <a:lumOff val="25000"/>
                            </a:schemeClr>
                          </a:solidFill>
                        </a:rPr>
                        <a:t>tidal</a:t>
                      </a:r>
                      <a:r>
                        <a:rPr lang="sv-SE" sz="1400" dirty="0">
                          <a:solidFill>
                            <a:schemeClr val="tx1">
                              <a:lumMod val="75000"/>
                              <a:lumOff val="25000"/>
                            </a:schemeClr>
                          </a:solidFill>
                        </a:rPr>
                        <a:t> </a:t>
                      </a:r>
                      <a:r>
                        <a:rPr lang="sv-SE" sz="1400" dirty="0" err="1">
                          <a:solidFill>
                            <a:schemeClr val="tx1">
                              <a:lumMod val="75000"/>
                              <a:lumOff val="25000"/>
                            </a:schemeClr>
                          </a:solidFill>
                        </a:rPr>
                        <a:t>wave</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migration in the </a:t>
                      </a:r>
                      <a:r>
                        <a:rPr lang="sv-SE" sz="1400" dirty="0" err="1">
                          <a:solidFill>
                            <a:schemeClr val="tx1">
                              <a:lumMod val="75000"/>
                              <a:lumOff val="25000"/>
                            </a:schemeClr>
                          </a:solidFill>
                        </a:rPr>
                        <a:t>past</a:t>
                      </a:r>
                      <a:r>
                        <a:rPr lang="sv-SE" sz="1400" dirty="0">
                          <a:solidFill>
                            <a:schemeClr val="tx1">
                              <a:lumMod val="75000"/>
                              <a:lumOff val="25000"/>
                            </a:schemeClr>
                          </a:solidFill>
                        </a:rPr>
                        <a:t> </a:t>
                      </a:r>
                      <a:r>
                        <a:rPr lang="sv-SE" sz="1400" dirty="0" err="1">
                          <a:solidFill>
                            <a:schemeClr val="tx1">
                              <a:lumMod val="75000"/>
                              <a:lumOff val="25000"/>
                            </a:schemeClr>
                          </a:solidFill>
                        </a:rPr>
                        <a:t>years</a:t>
                      </a:r>
                      <a:r>
                        <a:rPr lang="sv-SE" sz="1400" dirty="0">
                          <a:solidFill>
                            <a:schemeClr val="tx1">
                              <a:lumMod val="75000"/>
                              <a:lumOff val="25000"/>
                            </a:schemeClr>
                          </a:solidFill>
                        </a:rPr>
                        <a:t>, and </a:t>
                      </a:r>
                      <a:r>
                        <a:rPr lang="sv-SE" sz="1400" dirty="0" err="1">
                          <a:solidFill>
                            <a:schemeClr val="tx1">
                              <a:lumMod val="75000"/>
                              <a:lumOff val="25000"/>
                            </a:schemeClr>
                          </a:solidFill>
                        </a:rPr>
                        <a:t>there</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more</a:t>
                      </a:r>
                      <a:r>
                        <a:rPr lang="sv-SE" sz="1400" dirty="0">
                          <a:solidFill>
                            <a:schemeClr val="tx1">
                              <a:lumMod val="75000"/>
                              <a:lumOff val="25000"/>
                            </a:schemeClr>
                          </a:solidFill>
                        </a:rPr>
                        <a:t> migrants </a:t>
                      </a:r>
                      <a:r>
                        <a:rPr lang="sv-SE" sz="1400" dirty="0" err="1">
                          <a:solidFill>
                            <a:schemeClr val="tx1">
                              <a:lumMod val="75000"/>
                              <a:lumOff val="25000"/>
                            </a:schemeClr>
                          </a:solidFill>
                        </a:rPr>
                        <a:t>now</a:t>
                      </a:r>
                      <a:r>
                        <a:rPr lang="sv-SE" sz="1400" dirty="0">
                          <a:solidFill>
                            <a:schemeClr val="tx1">
                              <a:lumMod val="75000"/>
                              <a:lumOff val="25000"/>
                            </a:schemeClr>
                          </a:solidFill>
                        </a:rPr>
                        <a:t> </a:t>
                      </a:r>
                      <a:r>
                        <a:rPr lang="sv-SE" sz="1400" dirty="0" err="1">
                          <a:solidFill>
                            <a:schemeClr val="tx1">
                              <a:lumMod val="75000"/>
                              <a:lumOff val="25000"/>
                            </a:schemeClr>
                          </a:solidFill>
                        </a:rPr>
                        <a:t>than</a:t>
                      </a:r>
                      <a:r>
                        <a:rPr lang="sv-SE" sz="1400" dirty="0">
                          <a:solidFill>
                            <a:schemeClr val="tx1">
                              <a:lumMod val="75000"/>
                              <a:lumOff val="25000"/>
                            </a:schemeClr>
                          </a:solidFill>
                        </a:rPr>
                        <a:t> </a:t>
                      </a:r>
                      <a:r>
                        <a:rPr lang="sv-SE" sz="1400" dirty="0" err="1">
                          <a:solidFill>
                            <a:schemeClr val="tx1">
                              <a:lumMod val="75000"/>
                              <a:lumOff val="25000"/>
                            </a:schemeClr>
                          </a:solidFill>
                        </a:rPr>
                        <a:t>ever</a:t>
                      </a:r>
                      <a:r>
                        <a:rPr lang="sv-SE" sz="1400" dirty="0">
                          <a:solidFill>
                            <a:schemeClr val="tx1">
                              <a:lumMod val="75000"/>
                              <a:lumOff val="25000"/>
                            </a:schemeClr>
                          </a:solidFill>
                        </a:rPr>
                        <a:t> </a:t>
                      </a:r>
                      <a:r>
                        <a:rPr lang="sv-SE" sz="1400" dirty="0" err="1">
                          <a:solidFill>
                            <a:schemeClr val="tx1">
                              <a:lumMod val="75000"/>
                              <a:lumOff val="25000"/>
                            </a:schemeClr>
                          </a:solidFill>
                        </a:rPr>
                        <a:t>before</a:t>
                      </a:r>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sv-SE" sz="1400" dirty="0" err="1">
                          <a:solidFill>
                            <a:schemeClr val="tx1">
                              <a:lumMod val="75000"/>
                              <a:lumOff val="25000"/>
                            </a:schemeClr>
                          </a:solidFill>
                        </a:rPr>
                        <a:t>Yes</a:t>
                      </a:r>
                      <a:r>
                        <a:rPr lang="sv-SE" sz="1400" dirty="0">
                          <a:solidFill>
                            <a:schemeClr val="tx1">
                              <a:lumMod val="75000"/>
                              <a:lumOff val="25000"/>
                            </a:schemeClr>
                          </a:solidFill>
                        </a:rPr>
                        <a:t>, the </a:t>
                      </a:r>
                      <a:r>
                        <a:rPr lang="sv-SE" sz="1400" dirty="0" err="1">
                          <a:solidFill>
                            <a:schemeClr val="tx1">
                              <a:lumMod val="75000"/>
                              <a:lumOff val="25000"/>
                            </a:schemeClr>
                          </a:solidFill>
                        </a:rPr>
                        <a:t>actual</a:t>
                      </a:r>
                      <a:r>
                        <a:rPr lang="sv-SE" sz="1400" dirty="0">
                          <a:solidFill>
                            <a:schemeClr val="tx1">
                              <a:lumMod val="75000"/>
                              <a:lumOff val="25000"/>
                            </a:schemeClr>
                          </a:solidFill>
                        </a:rPr>
                        <a:t> </a:t>
                      </a:r>
                      <a:r>
                        <a:rPr lang="sv-SE" sz="1400" dirty="0" err="1">
                          <a:solidFill>
                            <a:schemeClr val="tx1">
                              <a:lumMod val="75000"/>
                              <a:lumOff val="25000"/>
                            </a:schemeClr>
                          </a:solidFill>
                        </a:rPr>
                        <a:t>numbers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migrants has </a:t>
                      </a:r>
                      <a:r>
                        <a:rPr lang="sv-SE" sz="1400" dirty="0" err="1">
                          <a:solidFill>
                            <a:schemeClr val="tx1">
                              <a:lumMod val="75000"/>
                              <a:lumOff val="25000"/>
                            </a:schemeClr>
                          </a:solidFill>
                        </a:rPr>
                        <a:t>increased</a:t>
                      </a:r>
                      <a:r>
                        <a:rPr lang="sv-SE" sz="1400" dirty="0">
                          <a:solidFill>
                            <a:schemeClr val="tx1">
                              <a:lumMod val="75000"/>
                              <a:lumOff val="25000"/>
                            </a:schemeClr>
                          </a:solidFill>
                        </a:rPr>
                        <a:t> in the </a:t>
                      </a:r>
                      <a:r>
                        <a:rPr lang="sv-SE" sz="1400" dirty="0" err="1">
                          <a:solidFill>
                            <a:schemeClr val="tx1">
                              <a:lumMod val="75000"/>
                              <a:lumOff val="25000"/>
                            </a:schemeClr>
                          </a:solidFill>
                        </a:rPr>
                        <a:t>past</a:t>
                      </a:r>
                      <a:r>
                        <a:rPr lang="sv-SE" sz="1400" dirty="0">
                          <a:solidFill>
                            <a:schemeClr val="tx1">
                              <a:lumMod val="75000"/>
                              <a:lumOff val="25000"/>
                            </a:schemeClr>
                          </a:solidFill>
                        </a:rPr>
                        <a:t> </a:t>
                      </a:r>
                      <a:r>
                        <a:rPr lang="sv-SE" sz="1400" dirty="0" err="1">
                          <a:solidFill>
                            <a:schemeClr val="tx1">
                              <a:lumMod val="75000"/>
                              <a:lumOff val="25000"/>
                            </a:schemeClr>
                          </a:solidFill>
                        </a:rPr>
                        <a:t>decades</a:t>
                      </a:r>
                      <a:r>
                        <a:rPr lang="sv-SE" sz="1400" dirty="0">
                          <a:solidFill>
                            <a:schemeClr val="tx1">
                              <a:lumMod val="75000"/>
                              <a:lumOff val="25000"/>
                            </a:schemeClr>
                          </a:solidFill>
                        </a:rPr>
                        <a:t>. </a:t>
                      </a:r>
                      <a:r>
                        <a:rPr lang="sv-SE" sz="1400" dirty="0" err="1">
                          <a:solidFill>
                            <a:schemeClr val="tx1">
                              <a:lumMod val="75000"/>
                              <a:lumOff val="25000"/>
                            </a:schemeClr>
                          </a:solidFill>
                        </a:rPr>
                        <a:t>However</a:t>
                      </a:r>
                      <a:r>
                        <a:rPr lang="sv-SE" sz="1400" dirty="0">
                          <a:solidFill>
                            <a:schemeClr val="tx1">
                              <a:lumMod val="75000"/>
                              <a:lumOff val="25000"/>
                            </a:schemeClr>
                          </a:solidFill>
                        </a:rPr>
                        <a:t>, the proportion </a:t>
                      </a:r>
                      <a:r>
                        <a:rPr lang="sv-SE" sz="1400" dirty="0" err="1">
                          <a:solidFill>
                            <a:schemeClr val="tx1">
                              <a:lumMod val="75000"/>
                              <a:lumOff val="25000"/>
                            </a:schemeClr>
                          </a:solidFill>
                        </a:rPr>
                        <a:t>of</a:t>
                      </a:r>
                      <a:r>
                        <a:rPr lang="sv-SE" sz="1400" dirty="0">
                          <a:solidFill>
                            <a:schemeClr val="tx1">
                              <a:lumMod val="75000"/>
                              <a:lumOff val="25000"/>
                            </a:schemeClr>
                          </a:solidFill>
                        </a:rPr>
                        <a:t> migrants to the </a:t>
                      </a:r>
                      <a:r>
                        <a:rPr lang="sv-SE" sz="1400" dirty="0" err="1">
                          <a:solidFill>
                            <a:schemeClr val="tx1">
                              <a:lumMod val="75000"/>
                              <a:lumOff val="25000"/>
                            </a:schemeClr>
                          </a:solidFill>
                        </a:rPr>
                        <a:t>regular</a:t>
                      </a:r>
                      <a:r>
                        <a:rPr lang="sv-SE" sz="1400" dirty="0">
                          <a:solidFill>
                            <a:schemeClr val="tx1">
                              <a:lumMod val="75000"/>
                              <a:lumOff val="25000"/>
                            </a:schemeClr>
                          </a:solidFill>
                        </a:rPr>
                        <a:t> population has not </a:t>
                      </a:r>
                      <a:r>
                        <a:rPr lang="sv-SE" sz="1400" dirty="0" err="1">
                          <a:solidFill>
                            <a:schemeClr val="tx1">
                              <a:lumMod val="75000"/>
                              <a:lumOff val="25000"/>
                            </a:schemeClr>
                          </a:solidFill>
                        </a:rPr>
                        <a:t>increased</a:t>
                      </a:r>
                      <a:r>
                        <a:rPr lang="sv-SE" sz="1400" dirty="0">
                          <a:solidFill>
                            <a:schemeClr val="tx1">
                              <a:lumMod val="75000"/>
                              <a:lumOff val="25000"/>
                            </a:schemeClr>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103493"/>
                  </a:ext>
                </a:extLst>
              </a:tr>
            </a:tbl>
          </a:graphicData>
        </a:graphic>
      </p:graphicFrame>
      <p:sp>
        <p:nvSpPr>
          <p:cNvPr id="10" name="Pil: höger 9">
            <a:extLst>
              <a:ext uri="{FF2B5EF4-FFF2-40B4-BE49-F238E27FC236}">
                <a16:creationId xmlns:a16="http://schemas.microsoft.com/office/drawing/2014/main" id="{0DCF5235-5033-4B83-8BD8-C154D5162195}"/>
              </a:ext>
            </a:extLst>
          </p:cNvPr>
          <p:cNvSpPr/>
          <p:nvPr/>
        </p:nvSpPr>
        <p:spPr>
          <a:xfrm>
            <a:off x="5457522" y="2766115"/>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l: höger 10">
            <a:extLst>
              <a:ext uri="{FF2B5EF4-FFF2-40B4-BE49-F238E27FC236}">
                <a16:creationId xmlns:a16="http://schemas.microsoft.com/office/drawing/2014/main" id="{358C0D20-15CD-41A6-92C1-6687EEC0EDB7}"/>
              </a:ext>
            </a:extLst>
          </p:cNvPr>
          <p:cNvSpPr/>
          <p:nvPr/>
        </p:nvSpPr>
        <p:spPr>
          <a:xfrm>
            <a:off x="5457522" y="3510020"/>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il: höger 11">
            <a:extLst>
              <a:ext uri="{FF2B5EF4-FFF2-40B4-BE49-F238E27FC236}">
                <a16:creationId xmlns:a16="http://schemas.microsoft.com/office/drawing/2014/main" id="{BF1B4E84-DE55-47BB-84D4-6E776705D1F7}"/>
              </a:ext>
            </a:extLst>
          </p:cNvPr>
          <p:cNvSpPr/>
          <p:nvPr/>
        </p:nvSpPr>
        <p:spPr>
          <a:xfrm>
            <a:off x="5457522" y="4515805"/>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il: höger 16">
            <a:extLst>
              <a:ext uri="{FF2B5EF4-FFF2-40B4-BE49-F238E27FC236}">
                <a16:creationId xmlns:a16="http://schemas.microsoft.com/office/drawing/2014/main" id="{5E05F226-7E19-490B-A3FB-390649977A7E}"/>
              </a:ext>
            </a:extLst>
          </p:cNvPr>
          <p:cNvSpPr/>
          <p:nvPr/>
        </p:nvSpPr>
        <p:spPr>
          <a:xfrm>
            <a:off x="5457522" y="5551312"/>
            <a:ext cx="1337911"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 4" descr="Afrika">
            <a:extLst>
              <a:ext uri="{FF2B5EF4-FFF2-40B4-BE49-F238E27FC236}">
                <a16:creationId xmlns:a16="http://schemas.microsoft.com/office/drawing/2014/main" id="{6FAFAB7D-C2E7-437F-ABAD-2582FE59B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2999" y="2634491"/>
            <a:ext cx="511344" cy="511344"/>
          </a:xfrm>
          <a:prstGeom prst="rect">
            <a:avLst/>
          </a:prstGeom>
        </p:spPr>
      </p:pic>
      <p:pic>
        <p:nvPicPr>
          <p:cNvPr id="8" name="Bild 7" descr="Europa">
            <a:extLst>
              <a:ext uri="{FF2B5EF4-FFF2-40B4-BE49-F238E27FC236}">
                <a16:creationId xmlns:a16="http://schemas.microsoft.com/office/drawing/2014/main" id="{9D84B94B-691A-40B0-AE08-C329DB2911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4079" y="2590121"/>
            <a:ext cx="569680" cy="569680"/>
          </a:xfrm>
          <a:prstGeom prst="rect">
            <a:avLst/>
          </a:prstGeom>
        </p:spPr>
      </p:pic>
      <p:pic>
        <p:nvPicPr>
          <p:cNvPr id="13" name="Bild 12" descr="Våg">
            <a:extLst>
              <a:ext uri="{FF2B5EF4-FFF2-40B4-BE49-F238E27FC236}">
                <a16:creationId xmlns:a16="http://schemas.microsoft.com/office/drawing/2014/main" id="{19155041-9713-4E6A-894F-1744223E07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471" y="5427488"/>
            <a:ext cx="614401" cy="614401"/>
          </a:xfrm>
          <a:prstGeom prst="rect">
            <a:avLst/>
          </a:prstGeom>
        </p:spPr>
      </p:pic>
      <p:pic>
        <p:nvPicPr>
          <p:cNvPr id="21" name="Bild 20" descr="Cirkeldiagram">
            <a:extLst>
              <a:ext uri="{FF2B5EF4-FFF2-40B4-BE49-F238E27FC236}">
                <a16:creationId xmlns:a16="http://schemas.microsoft.com/office/drawing/2014/main" id="{A912E092-E5B9-400D-B57F-F2CFFD2BA0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7007" y="5427488"/>
            <a:ext cx="516752" cy="516752"/>
          </a:xfrm>
          <a:prstGeom prst="rect">
            <a:avLst/>
          </a:prstGeom>
        </p:spPr>
      </p:pic>
      <p:pic>
        <p:nvPicPr>
          <p:cNvPr id="24" name="Bild 23" descr="Soffa">
            <a:extLst>
              <a:ext uri="{FF2B5EF4-FFF2-40B4-BE49-F238E27FC236}">
                <a16:creationId xmlns:a16="http://schemas.microsoft.com/office/drawing/2014/main" id="{65378CFD-B435-481F-8FED-5FF202C0F7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1471" y="4332653"/>
            <a:ext cx="614400" cy="614400"/>
          </a:xfrm>
          <a:prstGeom prst="rect">
            <a:avLst/>
          </a:prstGeom>
        </p:spPr>
      </p:pic>
      <p:pic>
        <p:nvPicPr>
          <p:cNvPr id="27" name="Bild 26" descr="Kompassros">
            <a:extLst>
              <a:ext uri="{FF2B5EF4-FFF2-40B4-BE49-F238E27FC236}">
                <a16:creationId xmlns:a16="http://schemas.microsoft.com/office/drawing/2014/main" id="{5F0BFDF3-5AA2-4A41-BCCB-6D9268F2C9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18428" y="4389130"/>
            <a:ext cx="614400" cy="614400"/>
          </a:xfrm>
          <a:prstGeom prst="rect">
            <a:avLst/>
          </a:prstGeom>
        </p:spPr>
      </p:pic>
      <p:pic>
        <p:nvPicPr>
          <p:cNvPr id="29" name="Bild 28" descr="Tåg">
            <a:extLst>
              <a:ext uri="{FF2B5EF4-FFF2-40B4-BE49-F238E27FC236}">
                <a16:creationId xmlns:a16="http://schemas.microsoft.com/office/drawing/2014/main" id="{9F0759C7-D096-4B35-8E89-E14E9E3A22D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69956" y="3453829"/>
            <a:ext cx="511343" cy="511343"/>
          </a:xfrm>
          <a:prstGeom prst="rect">
            <a:avLst/>
          </a:prstGeom>
        </p:spPr>
      </p:pic>
      <p:pic>
        <p:nvPicPr>
          <p:cNvPr id="31" name="Bild 30" descr="Ort">
            <a:extLst>
              <a:ext uri="{FF2B5EF4-FFF2-40B4-BE49-F238E27FC236}">
                <a16:creationId xmlns:a16="http://schemas.microsoft.com/office/drawing/2014/main" id="{B4682428-F038-46BD-8468-413BF269327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00336" y="3378397"/>
            <a:ext cx="511343" cy="511343"/>
          </a:xfrm>
          <a:prstGeom prst="rect">
            <a:avLst/>
          </a:prstGeom>
        </p:spPr>
      </p:pic>
      <p:sp>
        <p:nvSpPr>
          <p:cNvPr id="18" name="Rektangel 17">
            <a:extLst>
              <a:ext uri="{FF2B5EF4-FFF2-40B4-BE49-F238E27FC236}">
                <a16:creationId xmlns:a16="http://schemas.microsoft.com/office/drawing/2014/main" id="{4B006AAC-279B-49CC-A8AE-A31832FD51D0}"/>
              </a:ext>
            </a:extLst>
          </p:cNvPr>
          <p:cNvSpPr/>
          <p:nvPr/>
        </p:nvSpPr>
        <p:spPr>
          <a:xfrm>
            <a:off x="-1" y="0"/>
            <a:ext cx="324853"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Preconceived</a:t>
            </a:r>
            <a:r>
              <a:rPr lang="sv-SE" sz="1400" dirty="0"/>
              <a:t> </a:t>
            </a:r>
            <a:r>
              <a:rPr lang="sv-SE" sz="1400" dirty="0" err="1"/>
              <a:t>ideas</a:t>
            </a:r>
            <a:r>
              <a:rPr lang="sv-SE" sz="1400" dirty="0"/>
              <a:t> </a:t>
            </a:r>
            <a:r>
              <a:rPr lang="sv-SE" sz="1400" dirty="0" err="1"/>
              <a:t>about</a:t>
            </a:r>
            <a:r>
              <a:rPr lang="sv-SE" sz="1400" dirty="0"/>
              <a:t> </a:t>
            </a:r>
            <a:r>
              <a:rPr lang="sv-SE" sz="1400" dirty="0" err="1"/>
              <a:t>movement</a:t>
            </a:r>
            <a:endParaRPr lang="sv-SE" sz="1400" dirty="0"/>
          </a:p>
        </p:txBody>
      </p:sp>
    </p:spTree>
    <p:extLst>
      <p:ext uri="{BB962C8B-B14F-4D97-AF65-F5344CB8AC3E}">
        <p14:creationId xmlns:p14="http://schemas.microsoft.com/office/powerpoint/2010/main" val="88821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22875-6ACA-4AAB-8B04-6493D67DFF81}"/>
              </a:ext>
            </a:extLst>
          </p:cNvPr>
          <p:cNvSpPr>
            <a:spLocks noGrp="1"/>
          </p:cNvSpPr>
          <p:nvPr>
            <p:ph type="title"/>
          </p:nvPr>
        </p:nvSpPr>
        <p:spPr/>
        <p:txBody>
          <a:bodyPr>
            <a:normAutofit/>
          </a:bodyPr>
          <a:lstStyle/>
          <a:p>
            <a:pPr marL="493713" indent="-493713"/>
            <a:r>
              <a:rPr lang="sv-SE" sz="3200" b="1" dirty="0"/>
              <a:t>5.	</a:t>
            </a:r>
            <a:r>
              <a:rPr lang="sv-SE" sz="3200" b="1" dirty="0" err="1"/>
              <a:t>Preconceived</a:t>
            </a:r>
            <a:r>
              <a:rPr lang="sv-SE" sz="3200" b="1" dirty="0"/>
              <a:t> </a:t>
            </a:r>
            <a:r>
              <a:rPr lang="sv-SE" sz="3200" b="1" dirty="0" err="1"/>
              <a:t>ideas</a:t>
            </a:r>
            <a:r>
              <a:rPr lang="sv-SE" sz="3200" b="1" dirty="0"/>
              <a:t> </a:t>
            </a:r>
            <a:r>
              <a:rPr lang="sv-SE" sz="3200" b="1" dirty="0" err="1"/>
              <a:t>about</a:t>
            </a:r>
            <a:r>
              <a:rPr lang="sv-SE" sz="3200" b="1" dirty="0"/>
              <a:t> </a:t>
            </a:r>
            <a:r>
              <a:rPr lang="sv-SE" sz="3200" b="1" dirty="0" err="1"/>
              <a:t>movement</a:t>
            </a:r>
            <a:r>
              <a:rPr lang="sv-SE" sz="3200" b="1" dirty="0"/>
              <a:t> </a:t>
            </a:r>
            <a:br>
              <a:rPr lang="sv-SE" sz="6000" b="1" dirty="0"/>
            </a:br>
            <a:r>
              <a:rPr lang="sv-SE" sz="2000" dirty="0" err="1"/>
              <a:t>Challenging</a:t>
            </a:r>
            <a:r>
              <a:rPr lang="sv-SE" sz="2000" dirty="0"/>
              <a:t> </a:t>
            </a:r>
            <a:r>
              <a:rPr lang="sv-SE" sz="2000" dirty="0" err="1"/>
              <a:t>preconceptions</a:t>
            </a:r>
            <a:r>
              <a:rPr lang="sv-SE" sz="2000" dirty="0"/>
              <a:t> </a:t>
            </a:r>
            <a:r>
              <a:rPr lang="sv-SE" sz="2000" dirty="0" err="1"/>
              <a:t>with</a:t>
            </a:r>
            <a:r>
              <a:rPr lang="sv-SE" sz="2000" dirty="0"/>
              <a:t> data </a:t>
            </a:r>
            <a:endParaRPr lang="sv-SE" dirty="0"/>
          </a:p>
        </p:txBody>
      </p:sp>
      <p:sp>
        <p:nvSpPr>
          <p:cNvPr id="4" name="Platshållare för bildnummer 3">
            <a:extLst>
              <a:ext uri="{FF2B5EF4-FFF2-40B4-BE49-F238E27FC236}">
                <a16:creationId xmlns:a16="http://schemas.microsoft.com/office/drawing/2014/main" id="{4AF29B88-7F7B-4FFC-987C-A3B36F2DE81A}"/>
              </a:ext>
            </a:extLst>
          </p:cNvPr>
          <p:cNvSpPr>
            <a:spLocks noGrp="1"/>
          </p:cNvSpPr>
          <p:nvPr>
            <p:ph type="sldNum" sz="quarter" idx="12"/>
          </p:nvPr>
        </p:nvSpPr>
        <p:spPr>
          <a:xfrm>
            <a:off x="10687536" y="6466704"/>
            <a:ext cx="1312025" cy="365125"/>
          </a:xfrm>
        </p:spPr>
        <p:txBody>
          <a:bodyPr/>
          <a:lstStyle/>
          <a:p>
            <a:r>
              <a:rPr lang="en-GB" dirty="0"/>
              <a:t>12</a:t>
            </a:r>
          </a:p>
        </p:txBody>
      </p:sp>
      <p:pic>
        <p:nvPicPr>
          <p:cNvPr id="6" name="Bildobjekt 5">
            <a:extLst>
              <a:ext uri="{FF2B5EF4-FFF2-40B4-BE49-F238E27FC236}">
                <a16:creationId xmlns:a16="http://schemas.microsoft.com/office/drawing/2014/main" id="{3CE47056-CB54-4AEE-840B-928DA8462053}"/>
              </a:ext>
            </a:extLst>
          </p:cNvPr>
          <p:cNvPicPr>
            <a:picLocks noChangeAspect="1"/>
          </p:cNvPicPr>
          <p:nvPr/>
        </p:nvPicPr>
        <p:blipFill>
          <a:blip r:embed="rId3"/>
          <a:stretch>
            <a:fillRect/>
          </a:stretch>
        </p:blipFill>
        <p:spPr>
          <a:xfrm>
            <a:off x="4959918" y="1977458"/>
            <a:ext cx="6274312" cy="3700978"/>
          </a:xfrm>
          <a:prstGeom prst="rect">
            <a:avLst/>
          </a:prstGeom>
        </p:spPr>
      </p:pic>
      <p:sp>
        <p:nvSpPr>
          <p:cNvPr id="7" name="textruta 6">
            <a:extLst>
              <a:ext uri="{FF2B5EF4-FFF2-40B4-BE49-F238E27FC236}">
                <a16:creationId xmlns:a16="http://schemas.microsoft.com/office/drawing/2014/main" id="{E33D261F-6E6C-4FC9-B0B9-39E7912B4486}"/>
              </a:ext>
            </a:extLst>
          </p:cNvPr>
          <p:cNvSpPr txBox="1"/>
          <p:nvPr/>
        </p:nvSpPr>
        <p:spPr>
          <a:xfrm>
            <a:off x="4959918" y="5678436"/>
            <a:ext cx="3476031" cy="230832"/>
          </a:xfrm>
          <a:prstGeom prst="rect">
            <a:avLst/>
          </a:prstGeom>
          <a:noFill/>
        </p:spPr>
        <p:txBody>
          <a:bodyPr wrap="square" rtlCol="0">
            <a:spAutoFit/>
          </a:bodyPr>
          <a:lstStyle/>
          <a:p>
            <a:r>
              <a:rPr lang="en-US" sz="900" dirty="0">
                <a:solidFill>
                  <a:schemeClr val="tx1">
                    <a:lumMod val="75000"/>
                    <a:lumOff val="25000"/>
                  </a:schemeClr>
                </a:solidFill>
              </a:rPr>
              <a:t>Total number of international migrants at mid-year 2020</a:t>
            </a:r>
          </a:p>
        </p:txBody>
      </p:sp>
      <p:pic>
        <p:nvPicPr>
          <p:cNvPr id="8" name="Bildobjekt 7">
            <a:extLst>
              <a:ext uri="{FF2B5EF4-FFF2-40B4-BE49-F238E27FC236}">
                <a16:creationId xmlns:a16="http://schemas.microsoft.com/office/drawing/2014/main" id="{F81ED52D-A5BF-4C26-A689-6742E5F01D26}"/>
              </a:ext>
            </a:extLst>
          </p:cNvPr>
          <p:cNvPicPr>
            <a:picLocks noChangeAspect="1"/>
          </p:cNvPicPr>
          <p:nvPr/>
        </p:nvPicPr>
        <p:blipFill rotWithShape="1">
          <a:blip r:embed="rId4"/>
          <a:srcRect l="4966" t="17534" b="6533"/>
          <a:stretch/>
        </p:blipFill>
        <p:spPr>
          <a:xfrm>
            <a:off x="1131014" y="1944453"/>
            <a:ext cx="3278334" cy="1550387"/>
          </a:xfrm>
          <a:prstGeom prst="rect">
            <a:avLst/>
          </a:prstGeom>
        </p:spPr>
      </p:pic>
      <p:pic>
        <p:nvPicPr>
          <p:cNvPr id="11" name="Bildobjekt 10">
            <a:extLst>
              <a:ext uri="{FF2B5EF4-FFF2-40B4-BE49-F238E27FC236}">
                <a16:creationId xmlns:a16="http://schemas.microsoft.com/office/drawing/2014/main" id="{4CB4D4EF-7E77-47C0-93F3-CCB02227288D}"/>
              </a:ext>
            </a:extLst>
          </p:cNvPr>
          <p:cNvPicPr>
            <a:picLocks noChangeAspect="1"/>
          </p:cNvPicPr>
          <p:nvPr/>
        </p:nvPicPr>
        <p:blipFill rotWithShape="1">
          <a:blip r:embed="rId5"/>
          <a:srcRect l="2504" t="2681"/>
          <a:stretch/>
        </p:blipFill>
        <p:spPr>
          <a:xfrm>
            <a:off x="1131014" y="3900443"/>
            <a:ext cx="3244600" cy="1764056"/>
          </a:xfrm>
          <a:prstGeom prst="rect">
            <a:avLst/>
          </a:prstGeom>
        </p:spPr>
      </p:pic>
      <p:sp>
        <p:nvSpPr>
          <p:cNvPr id="12" name="textruta 11">
            <a:extLst>
              <a:ext uri="{FF2B5EF4-FFF2-40B4-BE49-F238E27FC236}">
                <a16:creationId xmlns:a16="http://schemas.microsoft.com/office/drawing/2014/main" id="{5C9C91FD-CE07-4A19-B4FC-BDA624FDB63A}"/>
              </a:ext>
            </a:extLst>
          </p:cNvPr>
          <p:cNvSpPr txBox="1"/>
          <p:nvPr/>
        </p:nvSpPr>
        <p:spPr>
          <a:xfrm>
            <a:off x="1077486" y="5664499"/>
            <a:ext cx="3390467" cy="230832"/>
          </a:xfrm>
          <a:prstGeom prst="rect">
            <a:avLst/>
          </a:prstGeom>
          <a:noFill/>
        </p:spPr>
        <p:txBody>
          <a:bodyPr wrap="square" rtlCol="0">
            <a:spAutoFit/>
          </a:bodyPr>
          <a:lstStyle/>
          <a:p>
            <a:r>
              <a:rPr lang="en-US" sz="900" dirty="0">
                <a:solidFill>
                  <a:schemeClr val="tx1">
                    <a:lumMod val="75000"/>
                    <a:lumOff val="25000"/>
                  </a:schemeClr>
                </a:solidFill>
              </a:rPr>
              <a:t>Countries with the highest amount of migrants worldwide (2021) </a:t>
            </a:r>
          </a:p>
        </p:txBody>
      </p:sp>
      <p:sp>
        <p:nvSpPr>
          <p:cNvPr id="13" name="textruta 12">
            <a:extLst>
              <a:ext uri="{FF2B5EF4-FFF2-40B4-BE49-F238E27FC236}">
                <a16:creationId xmlns:a16="http://schemas.microsoft.com/office/drawing/2014/main" id="{7DD88560-E044-4928-9D02-72955F287184}"/>
              </a:ext>
            </a:extLst>
          </p:cNvPr>
          <p:cNvSpPr txBox="1"/>
          <p:nvPr/>
        </p:nvSpPr>
        <p:spPr>
          <a:xfrm>
            <a:off x="1097280" y="3441156"/>
            <a:ext cx="3476031" cy="230832"/>
          </a:xfrm>
          <a:prstGeom prst="rect">
            <a:avLst/>
          </a:prstGeom>
          <a:noFill/>
        </p:spPr>
        <p:txBody>
          <a:bodyPr wrap="square" rtlCol="0">
            <a:spAutoFit/>
          </a:bodyPr>
          <a:lstStyle/>
          <a:p>
            <a:r>
              <a:rPr lang="en-US" sz="900" dirty="0">
                <a:solidFill>
                  <a:schemeClr val="tx1">
                    <a:lumMod val="75000"/>
                    <a:lumOff val="25000"/>
                  </a:schemeClr>
                </a:solidFill>
              </a:rPr>
              <a:t>Proportion of migrants relative to the ordinary population over time</a:t>
            </a:r>
          </a:p>
        </p:txBody>
      </p:sp>
      <p:sp>
        <p:nvSpPr>
          <p:cNvPr id="14" name="Rektangel 13">
            <a:extLst>
              <a:ext uri="{FF2B5EF4-FFF2-40B4-BE49-F238E27FC236}">
                <a16:creationId xmlns:a16="http://schemas.microsoft.com/office/drawing/2014/main" id="{CF22F6A1-57F4-41FC-9159-80472B08C720}"/>
              </a:ext>
            </a:extLst>
          </p:cNvPr>
          <p:cNvSpPr/>
          <p:nvPr/>
        </p:nvSpPr>
        <p:spPr>
          <a:xfrm>
            <a:off x="-1" y="0"/>
            <a:ext cx="324853"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Preconceived</a:t>
            </a:r>
            <a:r>
              <a:rPr lang="sv-SE" sz="1400" dirty="0"/>
              <a:t> </a:t>
            </a:r>
            <a:r>
              <a:rPr lang="sv-SE" sz="1400" dirty="0" err="1"/>
              <a:t>ideas</a:t>
            </a:r>
            <a:r>
              <a:rPr lang="sv-SE" sz="1400" dirty="0"/>
              <a:t> </a:t>
            </a:r>
            <a:r>
              <a:rPr lang="sv-SE" sz="1400" dirty="0" err="1"/>
              <a:t>about</a:t>
            </a:r>
            <a:r>
              <a:rPr lang="sv-SE" sz="1400" dirty="0"/>
              <a:t> </a:t>
            </a:r>
            <a:r>
              <a:rPr lang="sv-SE" sz="1400" dirty="0" err="1"/>
              <a:t>movement</a:t>
            </a:r>
            <a:endParaRPr lang="sv-SE" sz="1400" dirty="0"/>
          </a:p>
        </p:txBody>
      </p:sp>
    </p:spTree>
    <p:extLst>
      <p:ext uri="{BB962C8B-B14F-4D97-AF65-F5344CB8AC3E}">
        <p14:creationId xmlns:p14="http://schemas.microsoft.com/office/powerpoint/2010/main" val="53788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866F4C-AA85-49B3-8E6F-63B59656AD4F}"/>
              </a:ext>
            </a:extLst>
          </p:cNvPr>
          <p:cNvSpPr>
            <a:spLocks noGrp="1"/>
          </p:cNvSpPr>
          <p:nvPr>
            <p:ph type="title"/>
          </p:nvPr>
        </p:nvSpPr>
        <p:spPr/>
        <p:txBody>
          <a:bodyPr>
            <a:normAutofit/>
          </a:bodyPr>
          <a:lstStyle/>
          <a:p>
            <a:pPr marL="490538" indent="-490538"/>
            <a:r>
              <a:rPr lang="sv-SE" sz="3200" b="1" dirty="0"/>
              <a:t>6.	</a:t>
            </a:r>
            <a:r>
              <a:rPr lang="sv-SE" sz="3200" b="1" dirty="0" err="1"/>
              <a:t>Summary</a:t>
            </a:r>
            <a:br>
              <a:rPr lang="sv-SE" sz="3600" dirty="0"/>
            </a:br>
            <a:r>
              <a:rPr lang="sv-SE" sz="2000" dirty="0" err="1"/>
              <a:t>Key</a:t>
            </a:r>
            <a:r>
              <a:rPr lang="sv-SE" sz="2000" dirty="0"/>
              <a:t> </a:t>
            </a:r>
            <a:r>
              <a:rPr lang="sv-SE" sz="2000" dirty="0" err="1"/>
              <a:t>points</a:t>
            </a:r>
            <a:r>
              <a:rPr lang="sv-SE" sz="2000" dirty="0"/>
              <a:t> to </a:t>
            </a:r>
            <a:r>
              <a:rPr lang="sv-SE" sz="2000" dirty="0" err="1"/>
              <a:t>remember</a:t>
            </a:r>
            <a:r>
              <a:rPr lang="sv-SE" sz="2000" dirty="0"/>
              <a:t>  </a:t>
            </a:r>
            <a:endParaRPr lang="sv-SE" sz="3600" dirty="0"/>
          </a:p>
        </p:txBody>
      </p:sp>
      <p:sp>
        <p:nvSpPr>
          <p:cNvPr id="4" name="Platshållare för bildnummer 3">
            <a:extLst>
              <a:ext uri="{FF2B5EF4-FFF2-40B4-BE49-F238E27FC236}">
                <a16:creationId xmlns:a16="http://schemas.microsoft.com/office/drawing/2014/main" id="{C70C0460-CFFF-4291-9623-3C5C042FD252}"/>
              </a:ext>
            </a:extLst>
          </p:cNvPr>
          <p:cNvSpPr>
            <a:spLocks noGrp="1"/>
          </p:cNvSpPr>
          <p:nvPr>
            <p:ph type="sldNum" sz="quarter" idx="12"/>
          </p:nvPr>
        </p:nvSpPr>
        <p:spPr>
          <a:xfrm>
            <a:off x="10718605" y="6456779"/>
            <a:ext cx="1312025" cy="365125"/>
          </a:xfrm>
        </p:spPr>
        <p:txBody>
          <a:bodyPr/>
          <a:lstStyle/>
          <a:p>
            <a:r>
              <a:rPr lang="en-GB" dirty="0"/>
              <a:t>13</a:t>
            </a:r>
          </a:p>
        </p:txBody>
      </p:sp>
      <p:sp>
        <p:nvSpPr>
          <p:cNvPr id="5" name="Rektangel 4">
            <a:extLst>
              <a:ext uri="{FF2B5EF4-FFF2-40B4-BE49-F238E27FC236}">
                <a16:creationId xmlns:a16="http://schemas.microsoft.com/office/drawing/2014/main" id="{0BED78C7-C027-4F8C-A6A7-A2823A4FC6C0}"/>
              </a:ext>
            </a:extLst>
          </p:cNvPr>
          <p:cNvSpPr/>
          <p:nvPr/>
        </p:nvSpPr>
        <p:spPr>
          <a:xfrm>
            <a:off x="-1" y="0"/>
            <a:ext cx="324853"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Preconceived</a:t>
            </a:r>
            <a:r>
              <a:rPr lang="sv-SE" sz="1400" dirty="0"/>
              <a:t> </a:t>
            </a:r>
            <a:r>
              <a:rPr lang="sv-SE" sz="1400" dirty="0" err="1"/>
              <a:t>ideas</a:t>
            </a:r>
            <a:r>
              <a:rPr lang="sv-SE" sz="1400" dirty="0"/>
              <a:t> </a:t>
            </a:r>
            <a:r>
              <a:rPr lang="sv-SE" sz="1400" dirty="0" err="1"/>
              <a:t>about</a:t>
            </a:r>
            <a:r>
              <a:rPr lang="sv-SE" sz="1400" dirty="0"/>
              <a:t> </a:t>
            </a:r>
            <a:r>
              <a:rPr lang="sv-SE" sz="1400" dirty="0" err="1"/>
              <a:t>movement</a:t>
            </a:r>
            <a:endParaRPr lang="sv-SE" sz="1400" dirty="0"/>
          </a:p>
        </p:txBody>
      </p:sp>
      <p:pic>
        <p:nvPicPr>
          <p:cNvPr id="7" name="Bild 6" descr="Utropstecken">
            <a:extLst>
              <a:ext uri="{FF2B5EF4-FFF2-40B4-BE49-F238E27FC236}">
                <a16:creationId xmlns:a16="http://schemas.microsoft.com/office/drawing/2014/main" id="{44E5EE04-0EED-469E-9894-DC527904BA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7806" y="5131165"/>
            <a:ext cx="616975" cy="616975"/>
          </a:xfrm>
          <a:prstGeom prst="rect">
            <a:avLst/>
          </a:prstGeom>
        </p:spPr>
      </p:pic>
      <p:sp>
        <p:nvSpPr>
          <p:cNvPr id="11" name="textruta 10">
            <a:extLst>
              <a:ext uri="{FF2B5EF4-FFF2-40B4-BE49-F238E27FC236}">
                <a16:creationId xmlns:a16="http://schemas.microsoft.com/office/drawing/2014/main" id="{EED948DD-B154-4554-BAFB-AD2E232A9D7F}"/>
              </a:ext>
            </a:extLst>
          </p:cNvPr>
          <p:cNvSpPr txBox="1"/>
          <p:nvPr/>
        </p:nvSpPr>
        <p:spPr>
          <a:xfrm>
            <a:off x="2255784" y="2095313"/>
            <a:ext cx="8899895" cy="3693319"/>
          </a:xfrm>
          <a:prstGeom prst="rect">
            <a:avLst/>
          </a:prstGeom>
          <a:noFill/>
        </p:spPr>
        <p:txBody>
          <a:bodyPr wrap="square" rtlCol="0">
            <a:spAutoFit/>
          </a:bodyPr>
          <a:lstStyle/>
          <a:p>
            <a:r>
              <a:rPr lang="sv-SE" dirty="0" err="1">
                <a:solidFill>
                  <a:schemeClr val="tx1">
                    <a:lumMod val="75000"/>
                    <a:lumOff val="25000"/>
                  </a:schemeClr>
                </a:solidFill>
              </a:rPr>
              <a:t>There</a:t>
            </a:r>
            <a:r>
              <a:rPr lang="sv-SE" dirty="0">
                <a:solidFill>
                  <a:schemeClr val="tx1">
                    <a:lumMod val="75000"/>
                    <a:lumOff val="25000"/>
                  </a:schemeClr>
                </a:solidFill>
              </a:rPr>
              <a:t> </a:t>
            </a:r>
            <a:r>
              <a:rPr lang="sv-SE" dirty="0" err="1">
                <a:solidFill>
                  <a:schemeClr val="tx1">
                    <a:lumMod val="75000"/>
                    <a:lumOff val="25000"/>
                  </a:schemeClr>
                </a:solidFill>
              </a:rPr>
              <a:t>exists</a:t>
            </a:r>
            <a:r>
              <a:rPr lang="sv-SE" dirty="0">
                <a:solidFill>
                  <a:schemeClr val="tx1">
                    <a:lumMod val="75000"/>
                    <a:lumOff val="25000"/>
                  </a:schemeClr>
                </a:solidFill>
              </a:rPr>
              <a:t> a </a:t>
            </a:r>
            <a:r>
              <a:rPr lang="sv-SE" dirty="0" err="1">
                <a:solidFill>
                  <a:schemeClr val="tx1">
                    <a:lumMod val="75000"/>
                    <a:lumOff val="25000"/>
                  </a:schemeClr>
                </a:solidFill>
              </a:rPr>
              <a:t>wide</a:t>
            </a:r>
            <a:r>
              <a:rPr lang="sv-SE" dirty="0">
                <a:solidFill>
                  <a:schemeClr val="tx1">
                    <a:lumMod val="75000"/>
                    <a:lumOff val="25000"/>
                  </a:schemeClr>
                </a:solidFill>
              </a:rPr>
              <a:t> </a:t>
            </a:r>
            <a:r>
              <a:rPr lang="sv-SE" dirty="0" err="1">
                <a:solidFill>
                  <a:schemeClr val="tx1">
                    <a:lumMod val="75000"/>
                    <a:lumOff val="25000"/>
                  </a:schemeClr>
                </a:solidFill>
              </a:rPr>
              <a:t>variety</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terminology</a:t>
            </a:r>
            <a:r>
              <a:rPr lang="sv-SE" dirty="0">
                <a:solidFill>
                  <a:schemeClr val="tx1">
                    <a:lumMod val="75000"/>
                    <a:lumOff val="25000"/>
                  </a:schemeClr>
                </a:solidFill>
              </a:rPr>
              <a:t> and </a:t>
            </a:r>
            <a:r>
              <a:rPr lang="sv-SE" dirty="0" err="1">
                <a:solidFill>
                  <a:schemeClr val="tx1">
                    <a:lumMod val="75000"/>
                    <a:lumOff val="25000"/>
                  </a:schemeClr>
                </a:solidFill>
              </a:rPr>
              <a:t>categories</a:t>
            </a:r>
            <a:r>
              <a:rPr lang="sv-SE" dirty="0">
                <a:solidFill>
                  <a:schemeClr val="tx1">
                    <a:lumMod val="75000"/>
                    <a:lumOff val="25000"/>
                  </a:schemeClr>
                </a:solidFill>
              </a:rPr>
              <a:t> </a:t>
            </a:r>
            <a:r>
              <a:rPr lang="sv-SE" dirty="0" err="1">
                <a:solidFill>
                  <a:schemeClr val="tx1">
                    <a:lumMod val="75000"/>
                    <a:lumOff val="25000"/>
                  </a:schemeClr>
                </a:solidFill>
              </a:rPr>
              <a:t>which</a:t>
            </a:r>
            <a:r>
              <a:rPr lang="sv-SE" dirty="0">
                <a:solidFill>
                  <a:schemeClr val="tx1">
                    <a:lumMod val="75000"/>
                    <a:lumOff val="25000"/>
                  </a:schemeClr>
                </a:solidFill>
              </a:rPr>
              <a:t> </a:t>
            </a:r>
            <a:r>
              <a:rPr lang="sv-SE" dirty="0" err="1">
                <a:solidFill>
                  <a:schemeClr val="tx1">
                    <a:lumMod val="75000"/>
                    <a:lumOff val="25000"/>
                  </a:schemeClr>
                </a:solidFill>
              </a:rPr>
              <a:t>refer</a:t>
            </a:r>
            <a:r>
              <a:rPr lang="sv-SE" dirty="0">
                <a:solidFill>
                  <a:schemeClr val="tx1">
                    <a:lumMod val="75000"/>
                    <a:lumOff val="25000"/>
                  </a:schemeClr>
                </a:solidFill>
              </a:rPr>
              <a:t> to </a:t>
            </a:r>
            <a:r>
              <a:rPr lang="sv-SE" dirty="0" err="1">
                <a:solidFill>
                  <a:schemeClr val="tx1">
                    <a:lumMod val="75000"/>
                    <a:lumOff val="25000"/>
                  </a:schemeClr>
                </a:solidFill>
              </a:rPr>
              <a:t>movement</a:t>
            </a:r>
            <a:r>
              <a:rPr lang="sv-SE" dirty="0">
                <a:solidFill>
                  <a:schemeClr val="tx1">
                    <a:lumMod val="75000"/>
                    <a:lumOff val="25000"/>
                  </a:schemeClr>
                </a:solidFill>
              </a:rPr>
              <a:t>, </a:t>
            </a:r>
            <a:r>
              <a:rPr lang="sv-SE" dirty="0" err="1">
                <a:solidFill>
                  <a:schemeClr val="tx1">
                    <a:lumMod val="75000"/>
                    <a:lumOff val="25000"/>
                  </a:schemeClr>
                </a:solidFill>
              </a:rPr>
              <a:t>mobility</a:t>
            </a:r>
            <a:r>
              <a:rPr lang="sv-SE" dirty="0">
                <a:solidFill>
                  <a:schemeClr val="tx1">
                    <a:lumMod val="75000"/>
                    <a:lumOff val="25000"/>
                  </a:schemeClr>
                </a:solidFill>
              </a:rPr>
              <a:t> and </a:t>
            </a:r>
            <a:r>
              <a:rPr lang="sv-SE" dirty="0" err="1">
                <a:solidFill>
                  <a:schemeClr val="tx1">
                    <a:lumMod val="75000"/>
                    <a:lumOff val="25000"/>
                  </a:schemeClr>
                </a:solidFill>
              </a:rPr>
              <a:t>movers</a:t>
            </a:r>
            <a:r>
              <a:rPr lang="sv-SE" dirty="0">
                <a:solidFill>
                  <a:schemeClr val="tx1">
                    <a:lumMod val="75000"/>
                    <a:lumOff val="25000"/>
                  </a:schemeClr>
                </a:solidFill>
              </a:rPr>
              <a:t>. </a:t>
            </a:r>
            <a:r>
              <a:rPr lang="sv-SE" dirty="0" err="1">
                <a:solidFill>
                  <a:schemeClr val="tx1">
                    <a:lumMod val="75000"/>
                    <a:lumOff val="25000"/>
                  </a:schemeClr>
                </a:solidFill>
              </a:rPr>
              <a:t>Many</a:t>
            </a:r>
            <a:r>
              <a:rPr lang="sv-SE" dirty="0">
                <a:solidFill>
                  <a:schemeClr val="tx1">
                    <a:lumMod val="75000"/>
                    <a:lumOff val="25000"/>
                  </a:schemeClr>
                </a:solidFill>
              </a:rPr>
              <a:t> </a:t>
            </a:r>
            <a:r>
              <a:rPr lang="sv-SE" dirty="0" err="1">
                <a:solidFill>
                  <a:schemeClr val="tx1">
                    <a:lumMod val="75000"/>
                    <a:lumOff val="25000"/>
                  </a:schemeClr>
                </a:solidFill>
              </a:rPr>
              <a:t>categories</a:t>
            </a:r>
            <a:r>
              <a:rPr lang="sv-SE" dirty="0">
                <a:solidFill>
                  <a:schemeClr val="tx1">
                    <a:lumMod val="75000"/>
                    <a:lumOff val="25000"/>
                  </a:schemeClr>
                </a:solidFill>
              </a:rPr>
              <a:t> </a:t>
            </a:r>
            <a:r>
              <a:rPr lang="sv-SE" dirty="0" err="1">
                <a:solidFill>
                  <a:schemeClr val="tx1">
                    <a:lumMod val="75000"/>
                    <a:lumOff val="25000"/>
                  </a:schemeClr>
                </a:solidFill>
              </a:rPr>
              <a:t>overlap</a:t>
            </a:r>
            <a:r>
              <a:rPr lang="sv-SE" dirty="0">
                <a:solidFill>
                  <a:schemeClr val="tx1">
                    <a:lumMod val="75000"/>
                    <a:lumOff val="25000"/>
                  </a:schemeClr>
                </a:solidFill>
              </a:rPr>
              <a:t> and </a:t>
            </a:r>
            <a:r>
              <a:rPr lang="sv-SE" dirty="0" err="1">
                <a:solidFill>
                  <a:schemeClr val="tx1">
                    <a:lumMod val="75000"/>
                    <a:lumOff val="25000"/>
                  </a:schemeClr>
                </a:solidFill>
              </a:rPr>
              <a:t>intertwine</a:t>
            </a:r>
            <a:r>
              <a:rPr lang="sv-SE" dirty="0">
                <a:solidFill>
                  <a:schemeClr val="tx1">
                    <a:lumMod val="75000"/>
                    <a:lumOff val="25000"/>
                  </a:schemeClr>
                </a:solidFill>
              </a:rPr>
              <a:t> </a:t>
            </a:r>
            <a:r>
              <a:rPr lang="sv-SE" dirty="0" err="1">
                <a:solidFill>
                  <a:schemeClr val="tx1">
                    <a:lumMod val="75000"/>
                    <a:lumOff val="25000"/>
                  </a:schemeClr>
                </a:solidFill>
              </a:rPr>
              <a:t>with</a:t>
            </a:r>
            <a:r>
              <a:rPr lang="sv-SE" dirty="0">
                <a:solidFill>
                  <a:schemeClr val="tx1">
                    <a:lumMod val="75000"/>
                    <a:lumOff val="25000"/>
                  </a:schemeClr>
                </a:solidFill>
              </a:rPr>
              <a:t> </a:t>
            </a:r>
            <a:r>
              <a:rPr lang="sv-SE" dirty="0" err="1">
                <a:solidFill>
                  <a:schemeClr val="tx1">
                    <a:lumMod val="75000"/>
                    <a:lumOff val="25000"/>
                  </a:schemeClr>
                </a:solidFill>
              </a:rPr>
              <a:t>each</a:t>
            </a:r>
            <a:r>
              <a:rPr lang="sv-SE" dirty="0">
                <a:solidFill>
                  <a:schemeClr val="tx1">
                    <a:lumMod val="75000"/>
                    <a:lumOff val="25000"/>
                  </a:schemeClr>
                </a:solidFill>
              </a:rPr>
              <a:t> </a:t>
            </a:r>
            <a:r>
              <a:rPr lang="sv-SE" dirty="0" err="1">
                <a:solidFill>
                  <a:schemeClr val="tx1">
                    <a:lumMod val="75000"/>
                    <a:lumOff val="25000"/>
                  </a:schemeClr>
                </a:solidFill>
              </a:rPr>
              <a:t>other</a:t>
            </a:r>
            <a:r>
              <a:rPr lang="sv-SE" dirty="0">
                <a:solidFill>
                  <a:schemeClr val="tx1">
                    <a:lumMod val="75000"/>
                    <a:lumOff val="25000"/>
                  </a:schemeClr>
                </a:solidFill>
              </a:rPr>
              <a:t>. </a:t>
            </a: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a:solidFill>
                  <a:schemeClr val="tx1">
                    <a:lumMod val="75000"/>
                    <a:lumOff val="25000"/>
                  </a:schemeClr>
                </a:solidFill>
              </a:rPr>
              <a:t>The choice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terminology</a:t>
            </a:r>
            <a:r>
              <a:rPr lang="sv-SE" dirty="0">
                <a:solidFill>
                  <a:schemeClr val="tx1">
                    <a:lumMod val="75000"/>
                    <a:lumOff val="25000"/>
                  </a:schemeClr>
                </a:solidFill>
              </a:rPr>
              <a:t> is not neutral, </a:t>
            </a:r>
            <a:r>
              <a:rPr lang="sv-SE" dirty="0" err="1">
                <a:solidFill>
                  <a:schemeClr val="tx1">
                    <a:lumMod val="75000"/>
                    <a:lumOff val="25000"/>
                  </a:schemeClr>
                </a:solidFill>
              </a:rPr>
              <a:t>but</a:t>
            </a:r>
            <a:r>
              <a:rPr lang="sv-SE" dirty="0">
                <a:solidFill>
                  <a:schemeClr val="tx1">
                    <a:lumMod val="75000"/>
                    <a:lumOff val="25000"/>
                  </a:schemeClr>
                </a:solidFill>
              </a:rPr>
              <a:t> </a:t>
            </a:r>
            <a:r>
              <a:rPr lang="sv-SE" dirty="0" err="1">
                <a:solidFill>
                  <a:schemeClr val="tx1">
                    <a:lumMod val="75000"/>
                    <a:lumOff val="25000"/>
                  </a:schemeClr>
                </a:solidFill>
              </a:rPr>
              <a:t>communicates</a:t>
            </a:r>
            <a:r>
              <a:rPr lang="sv-SE" dirty="0">
                <a:solidFill>
                  <a:schemeClr val="tx1">
                    <a:lumMod val="75000"/>
                    <a:lumOff val="25000"/>
                  </a:schemeClr>
                </a:solidFill>
              </a:rPr>
              <a:t> </a:t>
            </a:r>
            <a:r>
              <a:rPr lang="sv-SE" dirty="0" err="1">
                <a:solidFill>
                  <a:schemeClr val="tx1">
                    <a:lumMod val="75000"/>
                    <a:lumOff val="25000"/>
                  </a:schemeClr>
                </a:solidFill>
              </a:rPr>
              <a:t>ideas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power</a:t>
            </a:r>
            <a:r>
              <a:rPr lang="sv-SE" dirty="0">
                <a:solidFill>
                  <a:schemeClr val="tx1">
                    <a:lumMod val="75000"/>
                    <a:lumOff val="25000"/>
                  </a:schemeClr>
                </a:solidFill>
              </a:rPr>
              <a:t>, relationships, obligations and </a:t>
            </a:r>
            <a:r>
              <a:rPr lang="sv-SE" dirty="0" err="1">
                <a:solidFill>
                  <a:schemeClr val="tx1">
                    <a:lumMod val="75000"/>
                    <a:lumOff val="25000"/>
                  </a:schemeClr>
                </a:solidFill>
              </a:rPr>
              <a:t>rights</a:t>
            </a:r>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Many</a:t>
            </a:r>
            <a:r>
              <a:rPr lang="sv-SE" dirty="0">
                <a:solidFill>
                  <a:schemeClr val="tx1">
                    <a:lumMod val="75000"/>
                    <a:lumOff val="25000"/>
                  </a:schemeClr>
                </a:solidFill>
              </a:rPr>
              <a:t> common </a:t>
            </a:r>
            <a:r>
              <a:rPr lang="sv-SE" dirty="0" err="1">
                <a:solidFill>
                  <a:schemeClr val="tx1">
                    <a:lumMod val="75000"/>
                    <a:lumOff val="25000"/>
                  </a:schemeClr>
                </a:solidFill>
              </a:rPr>
              <a:t>presumptions</a:t>
            </a:r>
            <a:r>
              <a:rPr lang="sv-SE" dirty="0">
                <a:solidFill>
                  <a:schemeClr val="tx1">
                    <a:lumMod val="75000"/>
                    <a:lumOff val="25000"/>
                  </a:schemeClr>
                </a:solidFill>
              </a:rPr>
              <a:t> </a:t>
            </a:r>
            <a:r>
              <a:rPr lang="sv-SE" dirty="0" err="1">
                <a:solidFill>
                  <a:schemeClr val="tx1">
                    <a:lumMod val="75000"/>
                    <a:lumOff val="25000"/>
                  </a:schemeClr>
                </a:solidFill>
              </a:rPr>
              <a:t>about</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and </a:t>
            </a:r>
            <a:r>
              <a:rPr lang="sv-SE" dirty="0" err="1">
                <a:solidFill>
                  <a:schemeClr val="tx1">
                    <a:lumMod val="75000"/>
                    <a:lumOff val="25000"/>
                  </a:schemeClr>
                </a:solidFill>
              </a:rPr>
              <a:t>mobility</a:t>
            </a:r>
            <a:r>
              <a:rPr lang="sv-SE" dirty="0">
                <a:solidFill>
                  <a:schemeClr val="tx1">
                    <a:lumMod val="75000"/>
                    <a:lumOff val="25000"/>
                  </a:schemeClr>
                </a:solidFill>
              </a:rPr>
              <a:t> </a:t>
            </a:r>
            <a:r>
              <a:rPr lang="sv-SE" dirty="0" err="1">
                <a:solidFill>
                  <a:schemeClr val="tx1">
                    <a:lumMod val="75000"/>
                    <a:lumOff val="25000"/>
                  </a:schemeClr>
                </a:solidFill>
              </a:rPr>
              <a:t>exist</a:t>
            </a:r>
            <a:r>
              <a:rPr lang="sv-SE" dirty="0">
                <a:solidFill>
                  <a:schemeClr val="tx1">
                    <a:lumMod val="75000"/>
                    <a:lumOff val="25000"/>
                  </a:schemeClr>
                </a:solidFill>
              </a:rPr>
              <a:t>, </a:t>
            </a:r>
            <a:r>
              <a:rPr lang="sv-SE" dirty="0" err="1">
                <a:solidFill>
                  <a:schemeClr val="tx1">
                    <a:lumMod val="75000"/>
                    <a:lumOff val="25000"/>
                  </a:schemeClr>
                </a:solidFill>
              </a:rPr>
              <a:t>but</a:t>
            </a:r>
            <a:r>
              <a:rPr lang="sv-SE" dirty="0">
                <a:solidFill>
                  <a:schemeClr val="tx1">
                    <a:lumMod val="75000"/>
                    <a:lumOff val="25000"/>
                  </a:schemeClr>
                </a:solidFill>
              </a:rPr>
              <a:t> </a:t>
            </a:r>
            <a:r>
              <a:rPr lang="sv-SE" dirty="0" err="1">
                <a:solidFill>
                  <a:schemeClr val="tx1">
                    <a:lumMod val="75000"/>
                    <a:lumOff val="25000"/>
                  </a:schemeClr>
                </a:solidFill>
              </a:rPr>
              <a:t>many</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them</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a:t>
            </a:r>
            <a:r>
              <a:rPr lang="sv-SE" dirty="0" err="1">
                <a:solidFill>
                  <a:schemeClr val="tx1">
                    <a:lumMod val="75000"/>
                    <a:lumOff val="25000"/>
                  </a:schemeClr>
                </a:solidFill>
              </a:rPr>
              <a:t>also</a:t>
            </a:r>
            <a:r>
              <a:rPr lang="sv-SE" dirty="0">
                <a:solidFill>
                  <a:schemeClr val="tx1">
                    <a:lumMod val="75000"/>
                    <a:lumOff val="25000"/>
                  </a:schemeClr>
                </a:solidFill>
              </a:rPr>
              <a:t> </a:t>
            </a:r>
            <a:r>
              <a:rPr lang="sv-SE" dirty="0" err="1">
                <a:solidFill>
                  <a:schemeClr val="tx1">
                    <a:lumMod val="75000"/>
                    <a:lumOff val="25000"/>
                  </a:schemeClr>
                </a:solidFill>
              </a:rPr>
              <a:t>challenged</a:t>
            </a:r>
            <a:r>
              <a:rPr lang="sv-SE" dirty="0">
                <a:solidFill>
                  <a:schemeClr val="tx1">
                    <a:lumMod val="75000"/>
                    <a:lumOff val="25000"/>
                  </a:schemeClr>
                </a:solidFill>
              </a:rPr>
              <a:t> by </a:t>
            </a:r>
            <a:r>
              <a:rPr lang="sv-SE" dirty="0" err="1">
                <a:solidFill>
                  <a:schemeClr val="tx1">
                    <a:lumMod val="75000"/>
                    <a:lumOff val="25000"/>
                  </a:schemeClr>
                </a:solidFill>
              </a:rPr>
              <a:t>reality</a:t>
            </a:r>
            <a:r>
              <a:rPr lang="sv-SE" dirty="0">
                <a:solidFill>
                  <a:schemeClr val="tx1">
                    <a:lumMod val="75000"/>
                    <a:lumOff val="25000"/>
                  </a:schemeClr>
                </a:solidFill>
              </a:rPr>
              <a:t>, as </a:t>
            </a:r>
            <a:r>
              <a:rPr lang="sv-SE" dirty="0" err="1">
                <a:solidFill>
                  <a:schemeClr val="tx1">
                    <a:lumMod val="75000"/>
                    <a:lumOff val="25000"/>
                  </a:schemeClr>
                </a:solidFill>
              </a:rPr>
              <a:t>well</a:t>
            </a:r>
            <a:r>
              <a:rPr lang="sv-SE" dirty="0">
                <a:solidFill>
                  <a:schemeClr val="tx1">
                    <a:lumMod val="75000"/>
                    <a:lumOff val="25000"/>
                  </a:schemeClr>
                </a:solidFill>
              </a:rPr>
              <a:t> as </a:t>
            </a:r>
            <a:r>
              <a:rPr lang="sv-SE" dirty="0" err="1">
                <a:solidFill>
                  <a:schemeClr val="tx1">
                    <a:lumMod val="75000"/>
                    <a:lumOff val="25000"/>
                  </a:schemeClr>
                </a:solidFill>
              </a:rPr>
              <a:t>available</a:t>
            </a:r>
            <a:r>
              <a:rPr lang="sv-SE" dirty="0">
                <a:solidFill>
                  <a:schemeClr val="tx1">
                    <a:lumMod val="75000"/>
                    <a:lumOff val="25000"/>
                  </a:schemeClr>
                </a:solidFill>
              </a:rPr>
              <a:t> data and </a:t>
            </a:r>
            <a:r>
              <a:rPr lang="sv-SE" dirty="0" err="1">
                <a:solidFill>
                  <a:schemeClr val="tx1">
                    <a:lumMod val="75000"/>
                    <a:lumOff val="25000"/>
                  </a:schemeClr>
                </a:solidFill>
              </a:rPr>
              <a:t>statistics</a:t>
            </a:r>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People</a:t>
            </a:r>
            <a:r>
              <a:rPr lang="sv-SE" dirty="0">
                <a:solidFill>
                  <a:schemeClr val="tx1">
                    <a:lumMod val="75000"/>
                    <a:lumOff val="25000"/>
                  </a:schemeClr>
                </a:solidFill>
              </a:rPr>
              <a:t> </a:t>
            </a:r>
            <a:r>
              <a:rPr lang="sv-SE" dirty="0" err="1">
                <a:solidFill>
                  <a:schemeClr val="tx1">
                    <a:lumMod val="75000"/>
                    <a:lumOff val="25000"/>
                  </a:schemeClr>
                </a:solidFill>
              </a:rPr>
              <a:t>move</a:t>
            </a:r>
            <a:r>
              <a:rPr lang="sv-SE" dirty="0">
                <a:solidFill>
                  <a:schemeClr val="tx1">
                    <a:lumMod val="75000"/>
                    <a:lumOff val="25000"/>
                  </a:schemeClr>
                </a:solidFill>
              </a:rPr>
              <a:t> for a </a:t>
            </a:r>
            <a:r>
              <a:rPr lang="sv-SE" dirty="0" err="1">
                <a:solidFill>
                  <a:schemeClr val="tx1">
                    <a:lumMod val="75000"/>
                    <a:lumOff val="25000"/>
                  </a:schemeClr>
                </a:solidFill>
              </a:rPr>
              <a:t>wide</a:t>
            </a:r>
            <a:r>
              <a:rPr lang="sv-SE" dirty="0">
                <a:solidFill>
                  <a:schemeClr val="tx1">
                    <a:lumMod val="75000"/>
                    <a:lumOff val="25000"/>
                  </a:schemeClr>
                </a:solidFill>
              </a:rPr>
              <a:t> </a:t>
            </a:r>
            <a:r>
              <a:rPr lang="sv-SE" dirty="0" err="1">
                <a:solidFill>
                  <a:schemeClr val="tx1">
                    <a:lumMod val="75000"/>
                    <a:lumOff val="25000"/>
                  </a:schemeClr>
                </a:solidFill>
              </a:rPr>
              <a:t>variety</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reasons</a:t>
            </a:r>
            <a:r>
              <a:rPr lang="sv-SE" dirty="0">
                <a:solidFill>
                  <a:schemeClr val="tx1">
                    <a:lumMod val="75000"/>
                    <a:lumOff val="25000"/>
                  </a:schemeClr>
                </a:solidFill>
              </a:rPr>
              <a:t>, and it </a:t>
            </a:r>
            <a:r>
              <a:rPr lang="sv-SE" dirty="0" err="1">
                <a:solidFill>
                  <a:schemeClr val="tx1">
                    <a:lumMod val="75000"/>
                    <a:lumOff val="25000"/>
                  </a:schemeClr>
                </a:solidFill>
              </a:rPr>
              <a:t>important</a:t>
            </a:r>
            <a:r>
              <a:rPr lang="sv-SE" dirty="0">
                <a:solidFill>
                  <a:schemeClr val="tx1">
                    <a:lumMod val="75000"/>
                    <a:lumOff val="25000"/>
                  </a:schemeClr>
                </a:solidFill>
              </a:rPr>
              <a:t> to </a:t>
            </a:r>
            <a:r>
              <a:rPr lang="sv-SE" dirty="0" err="1">
                <a:solidFill>
                  <a:schemeClr val="tx1">
                    <a:lumMod val="75000"/>
                    <a:lumOff val="25000"/>
                  </a:schemeClr>
                </a:solidFill>
              </a:rPr>
              <a:t>remember</a:t>
            </a:r>
            <a:r>
              <a:rPr lang="sv-SE" dirty="0">
                <a:solidFill>
                  <a:schemeClr val="tx1">
                    <a:lumMod val="75000"/>
                    <a:lumOff val="25000"/>
                  </a:schemeClr>
                </a:solidFill>
              </a:rPr>
              <a:t> </a:t>
            </a:r>
            <a:r>
              <a:rPr lang="sv-SE" dirty="0" err="1">
                <a:solidFill>
                  <a:schemeClr val="tx1">
                    <a:lumMod val="75000"/>
                    <a:lumOff val="25000"/>
                  </a:schemeClr>
                </a:solidFill>
              </a:rPr>
              <a:t>that</a:t>
            </a:r>
            <a:r>
              <a:rPr lang="sv-SE" dirty="0">
                <a:solidFill>
                  <a:schemeClr val="tx1">
                    <a:lumMod val="75000"/>
                    <a:lumOff val="25000"/>
                  </a:schemeClr>
                </a:solidFill>
              </a:rPr>
              <a:t> </a:t>
            </a:r>
            <a:r>
              <a:rPr lang="sv-SE" dirty="0" err="1">
                <a:solidFill>
                  <a:schemeClr val="tx1">
                    <a:lumMod val="75000"/>
                    <a:lumOff val="25000"/>
                  </a:schemeClr>
                </a:solidFill>
              </a:rPr>
              <a:t>each</a:t>
            </a:r>
            <a:r>
              <a:rPr lang="sv-SE" dirty="0">
                <a:solidFill>
                  <a:schemeClr val="tx1">
                    <a:lumMod val="75000"/>
                    <a:lumOff val="25000"/>
                  </a:schemeClr>
                </a:solidFill>
              </a:rPr>
              <a:t> </a:t>
            </a:r>
            <a:r>
              <a:rPr lang="sv-SE" dirty="0" err="1">
                <a:solidFill>
                  <a:schemeClr val="tx1">
                    <a:lumMod val="75000"/>
                    <a:lumOff val="25000"/>
                  </a:schemeClr>
                </a:solidFill>
              </a:rPr>
              <a:t>individual</a:t>
            </a:r>
            <a:r>
              <a:rPr lang="sv-SE" dirty="0">
                <a:solidFill>
                  <a:schemeClr val="tx1">
                    <a:lumMod val="75000"/>
                    <a:lumOff val="25000"/>
                  </a:schemeClr>
                </a:solidFill>
              </a:rPr>
              <a:t> has </a:t>
            </a:r>
            <a:r>
              <a:rPr lang="sv-SE" dirty="0" err="1">
                <a:solidFill>
                  <a:schemeClr val="tx1">
                    <a:lumMod val="75000"/>
                    <a:lumOff val="25000"/>
                  </a:schemeClr>
                </a:solidFill>
              </a:rPr>
              <a:t>their</a:t>
            </a:r>
            <a:r>
              <a:rPr lang="sv-SE" dirty="0">
                <a:solidFill>
                  <a:schemeClr val="tx1">
                    <a:lumMod val="75000"/>
                    <a:lumOff val="25000"/>
                  </a:schemeClr>
                </a:solidFill>
              </a:rPr>
              <a:t> </a:t>
            </a:r>
            <a:r>
              <a:rPr lang="sv-SE" dirty="0" err="1">
                <a:solidFill>
                  <a:schemeClr val="tx1">
                    <a:lumMod val="75000"/>
                    <a:lumOff val="25000"/>
                  </a:schemeClr>
                </a:solidFill>
              </a:rPr>
              <a:t>own</a:t>
            </a:r>
            <a:r>
              <a:rPr lang="sv-SE" dirty="0">
                <a:solidFill>
                  <a:schemeClr val="tx1">
                    <a:lumMod val="75000"/>
                    <a:lumOff val="25000"/>
                  </a:schemeClr>
                </a:solidFill>
              </a:rPr>
              <a:t> </a:t>
            </a:r>
            <a:r>
              <a:rPr lang="sv-SE" dirty="0" err="1">
                <a:solidFill>
                  <a:schemeClr val="tx1">
                    <a:lumMod val="75000"/>
                    <a:lumOff val="25000"/>
                  </a:schemeClr>
                </a:solidFill>
              </a:rPr>
              <a:t>reasons</a:t>
            </a:r>
            <a:r>
              <a:rPr lang="sv-SE" dirty="0">
                <a:solidFill>
                  <a:schemeClr val="tx1">
                    <a:lumMod val="75000"/>
                    <a:lumOff val="25000"/>
                  </a:schemeClr>
                </a:solidFill>
              </a:rPr>
              <a:t> for </a:t>
            </a:r>
            <a:r>
              <a:rPr lang="sv-SE" dirty="0" err="1">
                <a:solidFill>
                  <a:schemeClr val="tx1">
                    <a:lumMod val="75000"/>
                    <a:lumOff val="25000"/>
                  </a:schemeClr>
                </a:solidFill>
              </a:rPr>
              <a:t>moving</a:t>
            </a:r>
            <a:r>
              <a:rPr lang="sv-SE" dirty="0">
                <a:solidFill>
                  <a:schemeClr val="tx1">
                    <a:lumMod val="75000"/>
                    <a:lumOff val="25000"/>
                  </a:schemeClr>
                </a:solidFill>
              </a:rPr>
              <a:t>. </a:t>
            </a:r>
            <a:r>
              <a:rPr lang="sv-SE" dirty="0" err="1">
                <a:solidFill>
                  <a:schemeClr val="tx1">
                    <a:lumMod val="75000"/>
                    <a:lumOff val="25000"/>
                  </a:schemeClr>
                </a:solidFill>
              </a:rPr>
              <a:t>Often</a:t>
            </a:r>
            <a:r>
              <a:rPr lang="sv-SE" dirty="0">
                <a:solidFill>
                  <a:schemeClr val="tx1">
                    <a:lumMod val="75000"/>
                    <a:lumOff val="25000"/>
                  </a:schemeClr>
                </a:solidFill>
              </a:rPr>
              <a:t>, </a:t>
            </a:r>
            <a:r>
              <a:rPr lang="sv-SE" dirty="0" err="1">
                <a:solidFill>
                  <a:schemeClr val="tx1">
                    <a:lumMod val="75000"/>
                    <a:lumOff val="25000"/>
                  </a:schemeClr>
                </a:solidFill>
              </a:rPr>
              <a:t>many</a:t>
            </a:r>
            <a:r>
              <a:rPr lang="sv-SE" dirty="0">
                <a:solidFill>
                  <a:schemeClr val="tx1">
                    <a:lumMod val="75000"/>
                    <a:lumOff val="25000"/>
                  </a:schemeClr>
                </a:solidFill>
              </a:rPr>
              <a:t> </a:t>
            </a:r>
            <a:r>
              <a:rPr lang="sv-SE" dirty="0" err="1">
                <a:solidFill>
                  <a:schemeClr val="tx1">
                    <a:lumMod val="75000"/>
                    <a:lumOff val="25000"/>
                  </a:schemeClr>
                </a:solidFill>
              </a:rPr>
              <a:t>factors</a:t>
            </a:r>
            <a:r>
              <a:rPr lang="sv-SE" dirty="0">
                <a:solidFill>
                  <a:schemeClr val="tx1">
                    <a:lumMod val="75000"/>
                    <a:lumOff val="25000"/>
                  </a:schemeClr>
                </a:solidFill>
              </a:rPr>
              <a:t> play </a:t>
            </a:r>
            <a:r>
              <a:rPr lang="sv-SE" dirty="0" err="1">
                <a:solidFill>
                  <a:schemeClr val="tx1">
                    <a:lumMod val="75000"/>
                    <a:lumOff val="25000"/>
                  </a:schemeClr>
                </a:solidFill>
              </a:rPr>
              <a:t>into</a:t>
            </a:r>
            <a:r>
              <a:rPr lang="sv-SE" dirty="0">
                <a:solidFill>
                  <a:schemeClr val="tx1">
                    <a:lumMod val="75000"/>
                    <a:lumOff val="25000"/>
                  </a:schemeClr>
                </a:solidFill>
              </a:rPr>
              <a:t> the decision to </a:t>
            </a:r>
            <a:r>
              <a:rPr lang="sv-SE" dirty="0" err="1">
                <a:solidFill>
                  <a:schemeClr val="tx1">
                    <a:lumMod val="75000"/>
                    <a:lumOff val="25000"/>
                  </a:schemeClr>
                </a:solidFill>
              </a:rPr>
              <a:t>move</a:t>
            </a:r>
            <a:r>
              <a:rPr lang="sv-SE" dirty="0">
                <a:solidFill>
                  <a:schemeClr val="tx1">
                    <a:lumMod val="75000"/>
                    <a:lumOff val="25000"/>
                  </a:schemeClr>
                </a:solidFill>
              </a:rPr>
              <a:t> </a:t>
            </a:r>
          </a:p>
        </p:txBody>
      </p:sp>
      <p:pic>
        <p:nvPicPr>
          <p:cNvPr id="16" name="Bild 15" descr="Utropstecken">
            <a:extLst>
              <a:ext uri="{FF2B5EF4-FFF2-40B4-BE49-F238E27FC236}">
                <a16:creationId xmlns:a16="http://schemas.microsoft.com/office/drawing/2014/main" id="{D115B354-12BB-449A-86BB-9288C8725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5399" y="4106876"/>
            <a:ext cx="616975" cy="616975"/>
          </a:xfrm>
          <a:prstGeom prst="rect">
            <a:avLst/>
          </a:prstGeom>
        </p:spPr>
      </p:pic>
      <p:pic>
        <p:nvPicPr>
          <p:cNvPr id="17" name="Bild 16" descr="Utropstecken">
            <a:extLst>
              <a:ext uri="{FF2B5EF4-FFF2-40B4-BE49-F238E27FC236}">
                <a16:creationId xmlns:a16="http://schemas.microsoft.com/office/drawing/2014/main" id="{7FA3C6EC-16B4-49CF-8B1A-C63CB899B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0" y="3205875"/>
            <a:ext cx="616975" cy="616975"/>
          </a:xfrm>
          <a:prstGeom prst="rect">
            <a:avLst/>
          </a:prstGeom>
        </p:spPr>
      </p:pic>
      <p:pic>
        <p:nvPicPr>
          <p:cNvPr id="18" name="Bild 17" descr="Utropstecken">
            <a:extLst>
              <a:ext uri="{FF2B5EF4-FFF2-40B4-BE49-F238E27FC236}">
                <a16:creationId xmlns:a16="http://schemas.microsoft.com/office/drawing/2014/main" id="{81E1203C-C716-4B41-AE6A-70A09E519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1" y="2118211"/>
            <a:ext cx="616975" cy="616975"/>
          </a:xfrm>
          <a:prstGeom prst="rect">
            <a:avLst/>
          </a:prstGeom>
        </p:spPr>
      </p:pic>
    </p:spTree>
    <p:extLst>
      <p:ext uri="{BB962C8B-B14F-4D97-AF65-F5344CB8AC3E}">
        <p14:creationId xmlns:p14="http://schemas.microsoft.com/office/powerpoint/2010/main" val="318951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8F8D11-8E5A-9D43-BDC6-E8371B906995}"/>
              </a:ext>
            </a:extLst>
          </p:cNvPr>
          <p:cNvSpPr>
            <a:spLocks noGrp="1"/>
          </p:cNvSpPr>
          <p:nvPr>
            <p:ph type="sldNum" sz="quarter" idx="12"/>
          </p:nvPr>
        </p:nvSpPr>
        <p:spPr/>
        <p:txBody>
          <a:bodyPr/>
          <a:lstStyle/>
          <a:p>
            <a:fld id="{7430ACF3-4854-4857-A683-D5429A81F3F2}" type="slidenum">
              <a:rPr lang="en-GB" smtClean="0"/>
              <a:t>16</a:t>
            </a:fld>
            <a:endParaRPr lang="en-GB"/>
          </a:p>
        </p:txBody>
      </p:sp>
      <p:pic>
        <p:nvPicPr>
          <p:cNvPr id="1026" name="Picture 2" descr="A Pop Quiz for Computer Architecture Reviewers | SIGARCH">
            <a:extLst>
              <a:ext uri="{FF2B5EF4-FFF2-40B4-BE49-F238E27FC236}">
                <a16:creationId xmlns:a16="http://schemas.microsoft.com/office/drawing/2014/main" id="{0AE09346-47A9-9345-A2C0-BDD42B3F4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272" y="1731221"/>
            <a:ext cx="6425456" cy="42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1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B7C-84A4-7142-9ADC-C41A6CA8913E}"/>
              </a:ext>
            </a:extLst>
          </p:cNvPr>
          <p:cNvSpPr>
            <a:spLocks noGrp="1"/>
          </p:cNvSpPr>
          <p:nvPr>
            <p:ph type="title"/>
          </p:nvPr>
        </p:nvSpPr>
        <p:spPr/>
        <p:txBody>
          <a:bodyPr>
            <a:normAutofit/>
          </a:bodyPr>
          <a:lstStyle/>
          <a:p>
            <a:pPr marL="317500" indent="-317500"/>
            <a:r>
              <a:rPr lang="en-US" sz="2400" b="1" dirty="0"/>
              <a:t>1. 	What option best describes what is meant by the term </a:t>
            </a:r>
            <a:r>
              <a:rPr lang="en-US" sz="2400" b="1" i="1" dirty="0"/>
              <a:t>internal migration</a:t>
            </a:r>
            <a:r>
              <a:rPr lang="en-US" sz="2400" dirty="0"/>
              <a:t>?</a:t>
            </a:r>
            <a:endParaRPr lang="en-SE" sz="2400" dirty="0"/>
          </a:p>
        </p:txBody>
      </p:sp>
      <p:sp>
        <p:nvSpPr>
          <p:cNvPr id="3" name="Content Placeholder 2">
            <a:extLst>
              <a:ext uri="{FF2B5EF4-FFF2-40B4-BE49-F238E27FC236}">
                <a16:creationId xmlns:a16="http://schemas.microsoft.com/office/drawing/2014/main" id="{1A5F8C8E-9BAE-4646-8A7A-AA0F9378551F}"/>
              </a:ext>
            </a:extLst>
          </p:cNvPr>
          <p:cNvSpPr>
            <a:spLocks noGrp="1"/>
          </p:cNvSpPr>
          <p:nvPr>
            <p:ph idx="1"/>
          </p:nvPr>
        </p:nvSpPr>
        <p:spPr/>
        <p:txBody>
          <a:bodyPr>
            <a:normAutofit/>
          </a:bodyPr>
          <a:lstStyle/>
          <a:p>
            <a:r>
              <a:rPr lang="en-US" dirty="0"/>
              <a:t> </a:t>
            </a:r>
            <a:endParaRPr lang="en-SE" dirty="0"/>
          </a:p>
          <a:p>
            <a:pPr marL="544068" lvl="1" indent="-342900">
              <a:buFont typeface="+mj-lt"/>
              <a:buAutoNum type="alphaLcPeriod"/>
            </a:pPr>
            <a:r>
              <a:rPr lang="en-US" dirty="0"/>
              <a:t>Person A moves from country X to country Y with the aim of only residing there temporarily and move back to country Y within two years</a:t>
            </a:r>
          </a:p>
          <a:p>
            <a:pPr marL="544068" lvl="1" indent="-342900">
              <a:buFont typeface="+mj-lt"/>
              <a:buAutoNum type="alphaLcPeriod"/>
            </a:pPr>
            <a:endParaRPr lang="en-SE" dirty="0"/>
          </a:p>
          <a:p>
            <a:pPr marL="544068" lvl="1" indent="-342900">
              <a:buFont typeface="+mj-lt"/>
              <a:buAutoNum type="alphaLcPeriod"/>
            </a:pPr>
            <a:r>
              <a:rPr lang="en-US" dirty="0"/>
              <a:t>Person A moves temporarily from country X to country Y within the European Union. As person A is a member of the Union no visa is needed and s/he may move freely between the countries </a:t>
            </a:r>
          </a:p>
          <a:p>
            <a:pPr marL="544068" lvl="1" indent="-342900">
              <a:buFont typeface="+mj-lt"/>
              <a:buAutoNum type="alphaLcPeriod"/>
            </a:pPr>
            <a:endParaRPr lang="en-SE" dirty="0"/>
          </a:p>
          <a:p>
            <a:pPr marL="544068" lvl="1" indent="-342900">
              <a:buFont typeface="+mj-lt"/>
              <a:buAutoNum type="alphaLcPeriod"/>
            </a:pPr>
            <a:r>
              <a:rPr lang="en-US" dirty="0"/>
              <a:t>Person A resides in State M in the United States of America. S/he has now decided to move to State P in search of better work opportunities</a:t>
            </a:r>
          </a:p>
          <a:p>
            <a:pPr marL="544068" lvl="1" indent="-342900">
              <a:buFont typeface="+mj-lt"/>
              <a:buAutoNum type="alphaLcPeriod"/>
            </a:pPr>
            <a:endParaRPr lang="en-SE" dirty="0"/>
          </a:p>
          <a:p>
            <a:pPr marL="544068" lvl="1" indent="-342900">
              <a:buFont typeface="+mj-lt"/>
              <a:buAutoNum type="alphaLcPeriod"/>
            </a:pPr>
            <a:r>
              <a:rPr lang="en-US" dirty="0"/>
              <a:t>Person A has a job which requires him/her to move across the border between country X and country Y several times per year</a:t>
            </a:r>
            <a:endParaRPr lang="en-SE" dirty="0"/>
          </a:p>
        </p:txBody>
      </p:sp>
      <p:sp>
        <p:nvSpPr>
          <p:cNvPr id="4" name="Slide Number Placeholder 3">
            <a:extLst>
              <a:ext uri="{FF2B5EF4-FFF2-40B4-BE49-F238E27FC236}">
                <a16:creationId xmlns:a16="http://schemas.microsoft.com/office/drawing/2014/main" id="{6BC60500-4E52-A44B-BB74-9C9D0729435A}"/>
              </a:ext>
            </a:extLst>
          </p:cNvPr>
          <p:cNvSpPr>
            <a:spLocks noGrp="1"/>
          </p:cNvSpPr>
          <p:nvPr>
            <p:ph type="sldNum" sz="quarter" idx="12"/>
          </p:nvPr>
        </p:nvSpPr>
        <p:spPr/>
        <p:txBody>
          <a:bodyPr/>
          <a:lstStyle/>
          <a:p>
            <a:fld id="{7430ACF3-4854-4857-A683-D5429A81F3F2}" type="slidenum">
              <a:rPr lang="en-GB" smtClean="0"/>
              <a:t>17</a:t>
            </a:fld>
            <a:endParaRPr lang="en-GB"/>
          </a:p>
        </p:txBody>
      </p:sp>
    </p:spTree>
    <p:extLst>
      <p:ext uri="{BB962C8B-B14F-4D97-AF65-F5344CB8AC3E}">
        <p14:creationId xmlns:p14="http://schemas.microsoft.com/office/powerpoint/2010/main" val="178629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AF67-8D9A-CB47-9064-712716490CF7}"/>
              </a:ext>
            </a:extLst>
          </p:cNvPr>
          <p:cNvSpPr>
            <a:spLocks noGrp="1"/>
          </p:cNvSpPr>
          <p:nvPr>
            <p:ph type="title"/>
          </p:nvPr>
        </p:nvSpPr>
        <p:spPr/>
        <p:txBody>
          <a:bodyPr>
            <a:noAutofit/>
          </a:bodyPr>
          <a:lstStyle/>
          <a:p>
            <a:pPr marL="357188" indent="-357188"/>
            <a:r>
              <a:rPr lang="en-US" sz="2000" b="1" dirty="0"/>
              <a:t>2. 	Sarah left country X two years ago with the aim of making it to country Y. On her journey, she landed in country Z, where she for the past five months has been stuck trying to save up money for the next step in her journey. What term best captures Sarah’s situation?</a:t>
            </a:r>
            <a:endParaRPr lang="en-SE" sz="2000" dirty="0"/>
          </a:p>
        </p:txBody>
      </p:sp>
      <p:sp>
        <p:nvSpPr>
          <p:cNvPr id="3" name="Content Placeholder 2">
            <a:extLst>
              <a:ext uri="{FF2B5EF4-FFF2-40B4-BE49-F238E27FC236}">
                <a16:creationId xmlns:a16="http://schemas.microsoft.com/office/drawing/2014/main" id="{DF9667F7-99C6-ED43-9B50-223E3556B039}"/>
              </a:ext>
            </a:extLst>
          </p:cNvPr>
          <p:cNvSpPr>
            <a:spLocks noGrp="1"/>
          </p:cNvSpPr>
          <p:nvPr>
            <p:ph idx="1"/>
          </p:nvPr>
        </p:nvSpPr>
        <p:spPr/>
        <p:txBody>
          <a:bodyPr/>
          <a:lstStyle/>
          <a:p>
            <a:pPr marL="544068" lvl="1" indent="-342900">
              <a:buFont typeface="+mj-lt"/>
              <a:buAutoNum type="alphaLcPeriod"/>
            </a:pPr>
            <a:endParaRPr lang="en-SE" dirty="0"/>
          </a:p>
          <a:p>
            <a:pPr marL="544068" lvl="1" indent="-342900">
              <a:buFont typeface="+mj-lt"/>
              <a:buAutoNum type="alphaLcPeriod"/>
            </a:pPr>
            <a:r>
              <a:rPr lang="en-SE" dirty="0"/>
              <a:t>Circular migration</a:t>
            </a:r>
          </a:p>
          <a:p>
            <a:pPr marL="544068" lvl="1" indent="-342900">
              <a:buFont typeface="+mj-lt"/>
              <a:buAutoNum type="alphaLcPeriod"/>
            </a:pPr>
            <a:endParaRPr lang="en-SE" dirty="0"/>
          </a:p>
          <a:p>
            <a:pPr marL="544068" lvl="1" indent="-342900">
              <a:buFont typeface="+mj-lt"/>
              <a:buAutoNum type="alphaLcPeriod"/>
            </a:pPr>
            <a:r>
              <a:rPr lang="en-SE" dirty="0"/>
              <a:t>Transit migration</a:t>
            </a:r>
          </a:p>
          <a:p>
            <a:pPr marL="544068" lvl="1" indent="-342900">
              <a:buFont typeface="+mj-lt"/>
              <a:buAutoNum type="alphaLcPeriod"/>
            </a:pPr>
            <a:endParaRPr lang="en-SE" dirty="0"/>
          </a:p>
          <a:p>
            <a:pPr marL="544068" lvl="1" indent="-342900">
              <a:buFont typeface="+mj-lt"/>
              <a:buAutoNum type="alphaLcPeriod"/>
            </a:pPr>
            <a:r>
              <a:rPr lang="en-SE" dirty="0"/>
              <a:t>Secondary movement</a:t>
            </a:r>
          </a:p>
          <a:p>
            <a:pPr marL="544068" lvl="1" indent="-342900">
              <a:buFont typeface="+mj-lt"/>
              <a:buAutoNum type="alphaLcPeriod"/>
            </a:pPr>
            <a:endParaRPr lang="en-SE" dirty="0"/>
          </a:p>
          <a:p>
            <a:pPr marL="544068" lvl="1" indent="-342900">
              <a:buFont typeface="+mj-lt"/>
              <a:buAutoNum type="alphaLcPeriod"/>
            </a:pPr>
            <a:r>
              <a:rPr lang="en-SE" dirty="0"/>
              <a:t>Temporary migration</a:t>
            </a:r>
          </a:p>
        </p:txBody>
      </p:sp>
      <p:sp>
        <p:nvSpPr>
          <p:cNvPr id="4" name="Slide Number Placeholder 3">
            <a:extLst>
              <a:ext uri="{FF2B5EF4-FFF2-40B4-BE49-F238E27FC236}">
                <a16:creationId xmlns:a16="http://schemas.microsoft.com/office/drawing/2014/main" id="{3390391C-C374-F246-8D61-F7DA0535F3DF}"/>
              </a:ext>
            </a:extLst>
          </p:cNvPr>
          <p:cNvSpPr>
            <a:spLocks noGrp="1"/>
          </p:cNvSpPr>
          <p:nvPr>
            <p:ph type="sldNum" sz="quarter" idx="12"/>
          </p:nvPr>
        </p:nvSpPr>
        <p:spPr/>
        <p:txBody>
          <a:bodyPr/>
          <a:lstStyle/>
          <a:p>
            <a:fld id="{7430ACF3-4854-4857-A683-D5429A81F3F2}" type="slidenum">
              <a:rPr lang="en-GB" smtClean="0"/>
              <a:t>18</a:t>
            </a:fld>
            <a:endParaRPr lang="en-GB"/>
          </a:p>
        </p:txBody>
      </p:sp>
    </p:spTree>
    <p:extLst>
      <p:ext uri="{BB962C8B-B14F-4D97-AF65-F5344CB8AC3E}">
        <p14:creationId xmlns:p14="http://schemas.microsoft.com/office/powerpoint/2010/main" val="429029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74E0-6DAB-2B43-A2F8-014184653072}"/>
              </a:ext>
            </a:extLst>
          </p:cNvPr>
          <p:cNvSpPr>
            <a:spLocks noGrp="1"/>
          </p:cNvSpPr>
          <p:nvPr>
            <p:ph type="title"/>
          </p:nvPr>
        </p:nvSpPr>
        <p:spPr/>
        <p:txBody>
          <a:bodyPr>
            <a:normAutofit/>
          </a:bodyPr>
          <a:lstStyle/>
          <a:p>
            <a:r>
              <a:rPr lang="en-SE" sz="3200" dirty="0"/>
              <a:t>3. </a:t>
            </a:r>
            <a:r>
              <a:rPr lang="en-US" sz="3200" b="1" dirty="0"/>
              <a:t>Which one of the below statements is correct?</a:t>
            </a:r>
            <a:endParaRPr lang="en-SE" sz="3200" dirty="0"/>
          </a:p>
        </p:txBody>
      </p:sp>
      <p:sp>
        <p:nvSpPr>
          <p:cNvPr id="3" name="Content Placeholder 2">
            <a:extLst>
              <a:ext uri="{FF2B5EF4-FFF2-40B4-BE49-F238E27FC236}">
                <a16:creationId xmlns:a16="http://schemas.microsoft.com/office/drawing/2014/main" id="{6B45A770-87E8-6C4E-83F4-405D673CC756}"/>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Every asylum seeker will ultimately be recognized as a refugee by international law, as the asylum seeker has fled his/her country in fear of persecution</a:t>
            </a:r>
          </a:p>
          <a:p>
            <a:pPr marL="544068" lvl="1" indent="-342900">
              <a:buFont typeface="+mj-lt"/>
              <a:buAutoNum type="alphaLcPeriod"/>
            </a:pPr>
            <a:endParaRPr lang="en-SE" dirty="0"/>
          </a:p>
          <a:p>
            <a:pPr marL="544068" lvl="1" indent="-342900">
              <a:buFont typeface="+mj-lt"/>
              <a:buAutoNum type="alphaLcPeriod"/>
            </a:pPr>
            <a:r>
              <a:rPr lang="en-US" dirty="0"/>
              <a:t>The term migrant only encompasses legally defined categories of people, such as refugees, asylum seekers and migrant workers</a:t>
            </a:r>
          </a:p>
          <a:p>
            <a:pPr marL="544068" lvl="1" indent="-342900">
              <a:buFont typeface="+mj-lt"/>
              <a:buAutoNum type="alphaLcPeriod"/>
            </a:pPr>
            <a:endParaRPr lang="en-SE" dirty="0"/>
          </a:p>
          <a:p>
            <a:pPr marL="544068" lvl="1" indent="-342900">
              <a:buFont typeface="+mj-lt"/>
              <a:buAutoNum type="alphaLcPeriod"/>
            </a:pPr>
            <a:r>
              <a:rPr lang="en-US" dirty="0"/>
              <a:t>To be recognized as a victim of trafficking, it must be known who your perpetrator are and your perpetrator must be convicted under international law</a:t>
            </a:r>
          </a:p>
          <a:p>
            <a:pPr marL="544068" lvl="1" indent="-342900">
              <a:buFont typeface="+mj-lt"/>
              <a:buAutoNum type="alphaLcPeriod"/>
            </a:pPr>
            <a:endParaRPr lang="en-SE" dirty="0"/>
          </a:p>
          <a:p>
            <a:pPr marL="544068" lvl="1" indent="-342900">
              <a:buFont typeface="+mj-lt"/>
              <a:buAutoNum type="alphaLcPeriod"/>
            </a:pPr>
            <a:r>
              <a:rPr lang="en-US" dirty="0"/>
              <a:t>Asylum seeker and refugee are both terms which refer to people who have fled their usual countries of residence, with the difference that the refugees’ claim to protection has been recognized under international law</a:t>
            </a:r>
            <a:endParaRPr lang="en-SE" dirty="0"/>
          </a:p>
        </p:txBody>
      </p:sp>
      <p:sp>
        <p:nvSpPr>
          <p:cNvPr id="4" name="Slide Number Placeholder 3">
            <a:extLst>
              <a:ext uri="{FF2B5EF4-FFF2-40B4-BE49-F238E27FC236}">
                <a16:creationId xmlns:a16="http://schemas.microsoft.com/office/drawing/2014/main" id="{9F455E34-B6CF-9A4F-BCEA-2A1F69092054}"/>
              </a:ext>
            </a:extLst>
          </p:cNvPr>
          <p:cNvSpPr>
            <a:spLocks noGrp="1"/>
          </p:cNvSpPr>
          <p:nvPr>
            <p:ph type="sldNum" sz="quarter" idx="12"/>
          </p:nvPr>
        </p:nvSpPr>
        <p:spPr/>
        <p:txBody>
          <a:bodyPr/>
          <a:lstStyle/>
          <a:p>
            <a:fld id="{7430ACF3-4854-4857-A683-D5429A81F3F2}" type="slidenum">
              <a:rPr lang="en-GB" smtClean="0"/>
              <a:t>19</a:t>
            </a:fld>
            <a:endParaRPr lang="en-GB"/>
          </a:p>
        </p:txBody>
      </p:sp>
    </p:spTree>
    <p:extLst>
      <p:ext uri="{BB962C8B-B14F-4D97-AF65-F5344CB8AC3E}">
        <p14:creationId xmlns:p14="http://schemas.microsoft.com/office/powerpoint/2010/main" val="73065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B566-0584-4ECA-B35E-C8B8B5F30381}"/>
              </a:ext>
            </a:extLst>
          </p:cNvPr>
          <p:cNvSpPr>
            <a:spLocks noGrp="1"/>
          </p:cNvSpPr>
          <p:nvPr>
            <p:ph type="title"/>
          </p:nvPr>
        </p:nvSpPr>
        <p:spPr/>
        <p:txBody>
          <a:bodyPr>
            <a:normAutofit/>
          </a:bodyPr>
          <a:lstStyle/>
          <a:p>
            <a:r>
              <a:rPr lang="en-GB" sz="3200">
                <a:latin typeface="+mn-lt"/>
                <a:cs typeface="Aharoni" panose="02010803020104030203" pitchFamily="2" charset="-79"/>
              </a:rPr>
              <a:t>Content</a:t>
            </a:r>
          </a:p>
        </p:txBody>
      </p:sp>
      <p:sp>
        <p:nvSpPr>
          <p:cNvPr id="3" name="Content Placeholder 2">
            <a:extLst>
              <a:ext uri="{FF2B5EF4-FFF2-40B4-BE49-F238E27FC236}">
                <a16:creationId xmlns:a16="http://schemas.microsoft.com/office/drawing/2014/main" id="{59BE653E-CEBD-402C-AF92-703860710119}"/>
              </a:ext>
            </a:extLst>
          </p:cNvPr>
          <p:cNvSpPr>
            <a:spLocks noGrp="1"/>
          </p:cNvSpPr>
          <p:nvPr>
            <p:ph idx="1"/>
          </p:nvPr>
        </p:nvSpPr>
        <p:spPr>
          <a:xfrm>
            <a:off x="1458410" y="2052984"/>
            <a:ext cx="9697270" cy="3600456"/>
          </a:xfrm>
        </p:spPr>
        <p:txBody>
          <a:bodyPr>
            <a:normAutofit/>
          </a:bodyPr>
          <a:lstStyle/>
          <a:p>
            <a:pPr marL="457200" indent="-457200">
              <a:buFont typeface="+mj-lt"/>
              <a:buAutoNum type="arabicPeriod"/>
            </a:pPr>
            <a:r>
              <a:rPr lang="en-GB" dirty="0"/>
              <a:t>Key concepts: Mobility, movement and migration</a:t>
            </a:r>
          </a:p>
          <a:p>
            <a:pPr marL="457200" indent="-457200">
              <a:buFont typeface="+mj-lt"/>
              <a:buAutoNum type="arabicPeriod"/>
            </a:pPr>
            <a:r>
              <a:rPr lang="en-GB" dirty="0"/>
              <a:t>A typology of movement</a:t>
            </a:r>
          </a:p>
          <a:p>
            <a:pPr marL="457200" indent="-457200">
              <a:buFont typeface="+mj-lt"/>
              <a:buAutoNum type="arabicPeriod"/>
            </a:pPr>
            <a:r>
              <a:rPr lang="en-GB" dirty="0"/>
              <a:t>A typology of movers </a:t>
            </a:r>
          </a:p>
          <a:p>
            <a:pPr marL="457200" indent="-457200">
              <a:buFont typeface="+mj-lt"/>
              <a:buAutoNum type="arabicPeriod"/>
            </a:pPr>
            <a:r>
              <a:rPr lang="en-GB" dirty="0"/>
              <a:t>Being on the move: The logics behind moving </a:t>
            </a:r>
          </a:p>
          <a:p>
            <a:pPr marL="457200" indent="-457200">
              <a:buFont typeface="+mj-lt"/>
              <a:buAutoNum type="arabicPeriod"/>
            </a:pPr>
            <a:r>
              <a:rPr lang="en-GB" dirty="0"/>
              <a:t>Preconceived ideas about movement </a:t>
            </a:r>
          </a:p>
          <a:p>
            <a:pPr marL="457200" indent="-457200">
              <a:buFont typeface="+mj-lt"/>
              <a:buAutoNum type="arabicPeriod"/>
            </a:pPr>
            <a:r>
              <a:rPr lang="en-GB" dirty="0"/>
              <a:t>Summary </a:t>
            </a:r>
          </a:p>
        </p:txBody>
      </p:sp>
    </p:spTree>
    <p:extLst>
      <p:ext uri="{BB962C8B-B14F-4D97-AF65-F5344CB8AC3E}">
        <p14:creationId xmlns:p14="http://schemas.microsoft.com/office/powerpoint/2010/main" val="304672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55AE-A8A5-DA44-85A2-87470F4727FD}"/>
              </a:ext>
            </a:extLst>
          </p:cNvPr>
          <p:cNvSpPr>
            <a:spLocks noGrp="1"/>
          </p:cNvSpPr>
          <p:nvPr>
            <p:ph type="title"/>
          </p:nvPr>
        </p:nvSpPr>
        <p:spPr/>
        <p:txBody>
          <a:bodyPr>
            <a:noAutofit/>
          </a:bodyPr>
          <a:lstStyle/>
          <a:p>
            <a:pPr marL="357188" indent="-357188"/>
            <a:r>
              <a:rPr lang="en-SE" sz="1600" dirty="0"/>
              <a:t>4. 	</a:t>
            </a:r>
            <a:r>
              <a:rPr lang="en-US" sz="1600" b="1" dirty="0"/>
              <a:t>Farad has made the decision to migrate to country X. While there is already a great number of people from his country in country X, his immediate family has decided to not follow along at this point but rather join Farad in a year or two. This will allow for his family to learn the language of the new country before arriving, so that his father will be able to find work in his new country where unemployment rates are lower within his field. What factors do you think are pulling Farad to country X?</a:t>
            </a:r>
            <a:endParaRPr lang="en-SE" sz="1600" dirty="0"/>
          </a:p>
        </p:txBody>
      </p:sp>
      <p:sp>
        <p:nvSpPr>
          <p:cNvPr id="3" name="Content Placeholder 2">
            <a:extLst>
              <a:ext uri="{FF2B5EF4-FFF2-40B4-BE49-F238E27FC236}">
                <a16:creationId xmlns:a16="http://schemas.microsoft.com/office/drawing/2014/main" id="{CFEF0F7B-0DAF-1847-9225-DCE940E41783}"/>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The presence of diasporas which will allow him to quickly gain a social network</a:t>
            </a:r>
          </a:p>
          <a:p>
            <a:pPr marL="544068" lvl="1" indent="-342900">
              <a:buFont typeface="+mj-lt"/>
              <a:buAutoNum type="alphaLcPeriod"/>
            </a:pPr>
            <a:endParaRPr lang="en-SE" dirty="0"/>
          </a:p>
          <a:p>
            <a:pPr marL="544068" lvl="1" indent="-342900">
              <a:buFont typeface="+mj-lt"/>
              <a:buAutoNum type="alphaLcPeriod"/>
            </a:pPr>
            <a:r>
              <a:rPr lang="en-US" dirty="0"/>
              <a:t>Better governance with the prospect of following the career he has in his home country </a:t>
            </a:r>
          </a:p>
          <a:p>
            <a:pPr marL="544068" lvl="1" indent="-342900">
              <a:buFont typeface="+mj-lt"/>
              <a:buAutoNum type="alphaLcPeriod"/>
            </a:pPr>
            <a:endParaRPr lang="en-SE" dirty="0"/>
          </a:p>
          <a:p>
            <a:pPr marL="544068" lvl="1" indent="-342900">
              <a:buFont typeface="+mj-lt"/>
              <a:buAutoNum type="alphaLcPeriod"/>
            </a:pPr>
            <a:r>
              <a:rPr lang="en-US" dirty="0"/>
              <a:t>Family reunification – he will automatically be allowed to stay as his family will join him at a later point</a:t>
            </a:r>
          </a:p>
          <a:p>
            <a:pPr marL="544068" lvl="1" indent="-342900">
              <a:buFont typeface="+mj-lt"/>
              <a:buAutoNum type="alphaLcPeriod"/>
            </a:pPr>
            <a:endParaRPr lang="en-SE" dirty="0"/>
          </a:p>
          <a:p>
            <a:pPr marL="544068" lvl="1" indent="-342900">
              <a:buFont typeface="+mj-lt"/>
              <a:buAutoNum type="alphaLcPeriod"/>
            </a:pPr>
            <a:r>
              <a:rPr lang="en-US" dirty="0"/>
              <a:t>There is better access to services in country X than in Farads usual country of residence </a:t>
            </a:r>
            <a:endParaRPr lang="en-SE" dirty="0"/>
          </a:p>
          <a:p>
            <a:pPr marL="457200" indent="-457200">
              <a:buFont typeface="+mj-lt"/>
              <a:buAutoNum type="alphaLcPeriod"/>
            </a:pPr>
            <a:endParaRPr lang="en-SE" dirty="0"/>
          </a:p>
        </p:txBody>
      </p:sp>
      <p:sp>
        <p:nvSpPr>
          <p:cNvPr id="4" name="Slide Number Placeholder 3">
            <a:extLst>
              <a:ext uri="{FF2B5EF4-FFF2-40B4-BE49-F238E27FC236}">
                <a16:creationId xmlns:a16="http://schemas.microsoft.com/office/drawing/2014/main" id="{C575E7D9-380D-C846-903A-733509926B52}"/>
              </a:ext>
            </a:extLst>
          </p:cNvPr>
          <p:cNvSpPr>
            <a:spLocks noGrp="1"/>
          </p:cNvSpPr>
          <p:nvPr>
            <p:ph type="sldNum" sz="quarter" idx="12"/>
          </p:nvPr>
        </p:nvSpPr>
        <p:spPr/>
        <p:txBody>
          <a:bodyPr/>
          <a:lstStyle/>
          <a:p>
            <a:fld id="{7430ACF3-4854-4857-A683-D5429A81F3F2}" type="slidenum">
              <a:rPr lang="en-GB" smtClean="0"/>
              <a:t>20</a:t>
            </a:fld>
            <a:endParaRPr lang="en-GB"/>
          </a:p>
        </p:txBody>
      </p:sp>
    </p:spTree>
    <p:extLst>
      <p:ext uri="{BB962C8B-B14F-4D97-AF65-F5344CB8AC3E}">
        <p14:creationId xmlns:p14="http://schemas.microsoft.com/office/powerpoint/2010/main" val="176002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13DD-01A3-304C-BF87-26BB0118D928}"/>
              </a:ext>
            </a:extLst>
          </p:cNvPr>
          <p:cNvSpPr>
            <a:spLocks noGrp="1"/>
          </p:cNvSpPr>
          <p:nvPr>
            <p:ph type="title"/>
          </p:nvPr>
        </p:nvSpPr>
        <p:spPr/>
        <p:txBody>
          <a:bodyPr>
            <a:normAutofit/>
          </a:bodyPr>
          <a:lstStyle/>
          <a:p>
            <a:r>
              <a:rPr lang="en-SE" sz="2800" dirty="0"/>
              <a:t>5. </a:t>
            </a:r>
            <a:r>
              <a:rPr lang="en-US" sz="2800" b="1" dirty="0"/>
              <a:t>Which of the below statements are correct?</a:t>
            </a:r>
            <a:endParaRPr lang="en-SE" sz="2800" dirty="0"/>
          </a:p>
        </p:txBody>
      </p:sp>
      <p:sp>
        <p:nvSpPr>
          <p:cNvPr id="3" name="Content Placeholder 2">
            <a:extLst>
              <a:ext uri="{FF2B5EF4-FFF2-40B4-BE49-F238E27FC236}">
                <a16:creationId xmlns:a16="http://schemas.microsoft.com/office/drawing/2014/main" id="{80C3AEB2-E48A-2249-AD7D-CC866B34D957}"/>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Most migration occurs between continents. As an example, a majority of modern migration occurs from Africa to European countries where migrants seek a better life for themselves</a:t>
            </a:r>
          </a:p>
          <a:p>
            <a:pPr marL="544068" lvl="1" indent="-342900">
              <a:buFont typeface="+mj-lt"/>
              <a:buAutoNum type="alphaLcPeriod"/>
            </a:pPr>
            <a:endParaRPr lang="en-SE" dirty="0"/>
          </a:p>
          <a:p>
            <a:pPr marL="544068" lvl="1" indent="-342900">
              <a:buFont typeface="+mj-lt"/>
              <a:buAutoNum type="alphaLcPeriod"/>
            </a:pPr>
            <a:r>
              <a:rPr lang="en-US" dirty="0"/>
              <a:t>Modern technology has facilitated moving around in recent times. Before the arrival of such technology, people really did not move around that much</a:t>
            </a:r>
          </a:p>
          <a:p>
            <a:pPr marL="544068" lvl="1" indent="-342900">
              <a:buFont typeface="+mj-lt"/>
              <a:buAutoNum type="alphaLcPeriod"/>
            </a:pPr>
            <a:endParaRPr lang="en-SE" dirty="0"/>
          </a:p>
          <a:p>
            <a:pPr marL="544068" lvl="1" indent="-342900">
              <a:buFont typeface="+mj-lt"/>
              <a:buAutoNum type="alphaLcPeriod"/>
            </a:pPr>
            <a:r>
              <a:rPr lang="en-US" dirty="0"/>
              <a:t>While it is common to think about migration journeys as occurring from one country to another, most journeys are more complicated and the movers idea of where to go often changes along the way</a:t>
            </a:r>
          </a:p>
          <a:p>
            <a:pPr marL="544068" lvl="1" indent="-342900">
              <a:buFont typeface="+mj-lt"/>
              <a:buAutoNum type="alphaLcPeriod"/>
            </a:pPr>
            <a:endParaRPr lang="en-SE" dirty="0"/>
          </a:p>
          <a:p>
            <a:pPr marL="544068" lvl="1" indent="-342900">
              <a:buFont typeface="+mj-lt"/>
              <a:buAutoNum type="alphaLcPeriod"/>
            </a:pPr>
            <a:r>
              <a:rPr lang="en-US" dirty="0"/>
              <a:t>There has been a hefty increase in both the actual number and the relative proportion of migrants during the past decades</a:t>
            </a:r>
            <a:endParaRPr lang="en-SE" dirty="0"/>
          </a:p>
          <a:p>
            <a:pPr marL="457200" indent="-457200">
              <a:buFont typeface="+mj-lt"/>
              <a:buAutoNum type="alphaLcPeriod"/>
            </a:pPr>
            <a:endParaRPr lang="en-SE" dirty="0"/>
          </a:p>
        </p:txBody>
      </p:sp>
      <p:sp>
        <p:nvSpPr>
          <p:cNvPr id="4" name="Slide Number Placeholder 3">
            <a:extLst>
              <a:ext uri="{FF2B5EF4-FFF2-40B4-BE49-F238E27FC236}">
                <a16:creationId xmlns:a16="http://schemas.microsoft.com/office/drawing/2014/main" id="{55A83104-2991-A841-9333-482DEC155AC7}"/>
              </a:ext>
            </a:extLst>
          </p:cNvPr>
          <p:cNvSpPr>
            <a:spLocks noGrp="1"/>
          </p:cNvSpPr>
          <p:nvPr>
            <p:ph type="sldNum" sz="quarter" idx="12"/>
          </p:nvPr>
        </p:nvSpPr>
        <p:spPr/>
        <p:txBody>
          <a:bodyPr/>
          <a:lstStyle/>
          <a:p>
            <a:fld id="{7430ACF3-4854-4857-A683-D5429A81F3F2}" type="slidenum">
              <a:rPr lang="en-GB" smtClean="0"/>
              <a:t>21</a:t>
            </a:fld>
            <a:endParaRPr lang="en-GB"/>
          </a:p>
        </p:txBody>
      </p:sp>
    </p:spTree>
    <p:extLst>
      <p:ext uri="{BB962C8B-B14F-4D97-AF65-F5344CB8AC3E}">
        <p14:creationId xmlns:p14="http://schemas.microsoft.com/office/powerpoint/2010/main" val="13026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lnSpcReduction="10000"/>
          </a:bodyPr>
          <a:lstStyle/>
          <a:p>
            <a:pPr marL="457200" indent="-457200">
              <a:spcBef>
                <a:spcPts val="0"/>
              </a:spcBef>
              <a:buFont typeface="+mj-lt"/>
              <a:buAutoNum type="arabicPeriod"/>
            </a:pPr>
            <a:r>
              <a:rPr lang="sv-SE" sz="1050" dirty="0"/>
              <a:t>Cambridge Dictionary. </a:t>
            </a:r>
            <a:r>
              <a:rPr lang="sv-SE" sz="1050" i="1" dirty="0" err="1"/>
              <a:t>Movement</a:t>
            </a:r>
            <a:r>
              <a:rPr lang="sv-SE" sz="1050" i="1" dirty="0"/>
              <a:t>. </a:t>
            </a:r>
            <a:r>
              <a:rPr lang="sv-SE" sz="1050" dirty="0" err="1"/>
              <a:t>Retrieved</a:t>
            </a:r>
            <a:r>
              <a:rPr lang="sv-SE" sz="1050" dirty="0"/>
              <a:t> from </a:t>
            </a:r>
            <a:r>
              <a:rPr lang="sv-SE" sz="1050" dirty="0">
                <a:hlinkClick r:id="rId3"/>
              </a:rPr>
              <a:t>https://dictionary.cambridge.org/dictionary/english/movement?q=movement</a:t>
            </a:r>
            <a:r>
              <a:rPr lang="sv-SE" sz="1050" dirty="0"/>
              <a:t> [</a:t>
            </a:r>
            <a:r>
              <a:rPr lang="sv-SE" sz="1050" dirty="0" err="1"/>
              <a:t>retrieved</a:t>
            </a:r>
            <a:r>
              <a:rPr lang="sv-SE" sz="1050" dirty="0"/>
              <a:t> 210907]</a:t>
            </a:r>
          </a:p>
          <a:p>
            <a:pPr marL="457200" indent="-457200">
              <a:spcBef>
                <a:spcPts val="0"/>
              </a:spcBef>
              <a:buFont typeface="+mj-lt"/>
              <a:buAutoNum type="arabicPeriod"/>
            </a:pPr>
            <a:r>
              <a:rPr lang="sv-SE" sz="1050" dirty="0"/>
              <a:t>Cambridge Dictionary. </a:t>
            </a:r>
            <a:r>
              <a:rPr lang="sv-SE" sz="1050" i="1" dirty="0" err="1"/>
              <a:t>Mobility</a:t>
            </a:r>
            <a:r>
              <a:rPr lang="sv-SE" sz="1050" i="1" dirty="0"/>
              <a:t>. </a:t>
            </a:r>
            <a:r>
              <a:rPr lang="sv-SE" sz="1050" dirty="0" err="1"/>
              <a:t>Retrieved</a:t>
            </a:r>
            <a:r>
              <a:rPr lang="sv-SE" sz="1050" dirty="0"/>
              <a:t> from </a:t>
            </a:r>
            <a:r>
              <a:rPr lang="sv-SE" sz="1050" dirty="0">
                <a:hlinkClick r:id="rId4"/>
              </a:rPr>
              <a:t>https://dictionary.cambridge.org/dictionary/english/mobility</a:t>
            </a:r>
            <a:r>
              <a:rPr lang="sv-SE" sz="1050" dirty="0"/>
              <a:t> [</a:t>
            </a:r>
            <a:r>
              <a:rPr lang="sv-SE" sz="1050" dirty="0" err="1"/>
              <a:t>retrieved</a:t>
            </a:r>
            <a:r>
              <a:rPr lang="sv-SE" sz="1050" dirty="0"/>
              <a:t> 210907]</a:t>
            </a:r>
          </a:p>
          <a:p>
            <a:pPr marL="457200" indent="-457200">
              <a:spcBef>
                <a:spcPts val="0"/>
              </a:spcBef>
              <a:buFont typeface="+mj-lt"/>
              <a:buAutoNum type="arabicPeriod"/>
            </a:pPr>
            <a:r>
              <a:rPr lang="sv-SE" sz="1050" dirty="0"/>
              <a:t>Mariam Webster Dictionary. </a:t>
            </a:r>
            <a:r>
              <a:rPr lang="sv-SE" sz="1050" i="1" dirty="0" err="1"/>
              <a:t>Movement</a:t>
            </a:r>
            <a:r>
              <a:rPr lang="sv-SE" sz="1050" i="1" dirty="0"/>
              <a:t>. </a:t>
            </a:r>
            <a:r>
              <a:rPr lang="sv-SE" sz="1050" dirty="0" err="1"/>
              <a:t>Retrieved</a:t>
            </a:r>
            <a:r>
              <a:rPr lang="sv-SE" sz="1050" dirty="0"/>
              <a:t> from </a:t>
            </a:r>
            <a:r>
              <a:rPr lang="sv-SE" sz="1050" dirty="0">
                <a:hlinkClick r:id="rId5"/>
              </a:rPr>
              <a:t>https://www.merriam-webster.com/dictionary/movement</a:t>
            </a:r>
            <a:r>
              <a:rPr lang="sv-SE" sz="1050" dirty="0"/>
              <a:t> [</a:t>
            </a:r>
            <a:r>
              <a:rPr lang="sv-SE" sz="1050" dirty="0" err="1"/>
              <a:t>retrieved</a:t>
            </a:r>
            <a:r>
              <a:rPr lang="sv-SE" sz="1050" dirty="0"/>
              <a:t> 210907]</a:t>
            </a:r>
          </a:p>
          <a:p>
            <a:pPr marL="457200" indent="-457200">
              <a:spcBef>
                <a:spcPts val="0"/>
              </a:spcBef>
              <a:buFont typeface="+mj-lt"/>
              <a:buAutoNum type="arabicPeriod"/>
            </a:pPr>
            <a:r>
              <a:rPr lang="sv-SE" sz="1050" dirty="0"/>
              <a:t>Marian Webster Dictionary. </a:t>
            </a:r>
            <a:r>
              <a:rPr lang="sv-SE" sz="1050" i="1" dirty="0" err="1"/>
              <a:t>Mobility</a:t>
            </a:r>
            <a:r>
              <a:rPr lang="sv-SE" sz="1050" i="1" dirty="0"/>
              <a:t>. </a:t>
            </a:r>
            <a:r>
              <a:rPr lang="sv-SE" sz="1050" dirty="0" err="1"/>
              <a:t>Retrieved</a:t>
            </a:r>
            <a:r>
              <a:rPr lang="sv-SE" sz="1050" dirty="0"/>
              <a:t> from </a:t>
            </a:r>
            <a:r>
              <a:rPr lang="sv-SE" sz="1050" dirty="0">
                <a:hlinkClick r:id="rId6"/>
              </a:rPr>
              <a:t>https://www.merriam-webster.com/dictionary/mobility</a:t>
            </a:r>
            <a:r>
              <a:rPr lang="sv-SE" sz="1050" dirty="0"/>
              <a:t> [</a:t>
            </a:r>
            <a:r>
              <a:rPr lang="sv-SE" sz="1050" dirty="0" err="1"/>
              <a:t>retrieved</a:t>
            </a:r>
            <a:r>
              <a:rPr lang="sv-SE" sz="1050" dirty="0"/>
              <a:t> 210907]</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93</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137</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113</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108</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29</a:t>
            </a:r>
          </a:p>
          <a:p>
            <a:pPr marL="457200" indent="-457200">
              <a:spcBef>
                <a:spcPts val="0"/>
              </a:spcBef>
              <a:buFont typeface="+mj-lt"/>
              <a:buAutoNum type="arabicPeriod"/>
            </a:pPr>
            <a:endParaRPr lang="sv-SE" sz="1050" dirty="0"/>
          </a:p>
          <a:p>
            <a:pPr marL="457200" indent="-457200">
              <a:spcBef>
                <a:spcPts val="0"/>
              </a:spcBef>
              <a:buFont typeface="+mj-lt"/>
              <a:buAutoNum type="arabicPeriod"/>
            </a:pPr>
            <a:endParaRPr lang="sv-SE" sz="1050" dirty="0"/>
          </a:p>
          <a:p>
            <a:pPr marL="457200" indent="-457200">
              <a:spcBef>
                <a:spcPts val="0"/>
              </a:spcBef>
              <a:buFont typeface="+mj-lt"/>
              <a:buAutoNum type="arabicPeriod"/>
            </a:pPr>
            <a:endParaRPr lang="sv-SE" sz="1050" dirty="0"/>
          </a:p>
          <a:p>
            <a:pPr marL="457200" indent="-457200">
              <a:spcBef>
                <a:spcPts val="0"/>
              </a:spcBef>
              <a:buFont typeface="+mj-lt"/>
              <a:buAutoNum type="arabicPeriod"/>
            </a:pPr>
            <a:endParaRPr lang="sv-SE" sz="1050" dirty="0"/>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64</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103</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186</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213</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189</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194</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194</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217</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7"/>
              </a:rPr>
              <a:t>https://publications.iom.int/system/files/pdf/iml_34_glossary.pdf</a:t>
            </a:r>
            <a:r>
              <a:rPr lang="sv-SE" sz="1050" dirty="0"/>
              <a:t> [</a:t>
            </a:r>
            <a:r>
              <a:rPr lang="sv-SE" sz="1050" dirty="0" err="1"/>
              <a:t>retrieved</a:t>
            </a:r>
            <a:r>
              <a:rPr lang="sv-SE" sz="1050" dirty="0"/>
              <a:t> 210907]. P. 14</a:t>
            </a:r>
          </a:p>
        </p:txBody>
      </p:sp>
    </p:spTree>
    <p:extLst>
      <p:ext uri="{BB962C8B-B14F-4D97-AF65-F5344CB8AC3E}">
        <p14:creationId xmlns:p14="http://schemas.microsoft.com/office/powerpoint/2010/main" val="428173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a:bodyPr>
          <a:lstStyle/>
          <a:p>
            <a:pPr marL="457200" indent="-457200">
              <a:spcBef>
                <a:spcPts val="0"/>
              </a:spcBef>
              <a:buFont typeface="+mj-lt"/>
              <a:buAutoNum type="arabicPeriod" startAt="19"/>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3"/>
              </a:rPr>
              <a:t>https://publications.iom.int/system/files/pdf/iml_34_glossary.pdf</a:t>
            </a:r>
            <a:r>
              <a:rPr lang="sv-SE" sz="1050" dirty="0"/>
              <a:t> [</a:t>
            </a:r>
            <a:r>
              <a:rPr lang="sv-SE" sz="1050" dirty="0" err="1"/>
              <a:t>retrieved</a:t>
            </a:r>
            <a:r>
              <a:rPr lang="sv-SE" sz="1050" dirty="0"/>
              <a:t> 210907]. P. 63</a:t>
            </a:r>
          </a:p>
          <a:p>
            <a:pPr marL="457200" indent="-457200">
              <a:spcBef>
                <a:spcPts val="0"/>
              </a:spcBef>
              <a:buFont typeface="+mj-lt"/>
              <a:buAutoNum type="arabicPeriod" startAt="19"/>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3"/>
              </a:rPr>
              <a:t>https://publications.iom.int/system/files/pdf/iml_34_glossary.pdf</a:t>
            </a:r>
            <a:r>
              <a:rPr lang="sv-SE" sz="1050" dirty="0"/>
              <a:t> [</a:t>
            </a:r>
            <a:r>
              <a:rPr lang="sv-SE" sz="1050" dirty="0" err="1"/>
              <a:t>retrieved</a:t>
            </a:r>
            <a:r>
              <a:rPr lang="sv-SE" sz="1050" dirty="0"/>
              <a:t> 210907]. P. 103</a:t>
            </a:r>
          </a:p>
          <a:p>
            <a:pPr marL="457200" indent="-457200">
              <a:spcBef>
                <a:spcPts val="0"/>
              </a:spcBef>
              <a:buFont typeface="+mj-lt"/>
              <a:buAutoNum type="arabicPeriod" startAt="19"/>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3"/>
              </a:rPr>
              <a:t>https://publications.iom.int/system/files/pdf/iml_34_glossary.pdf</a:t>
            </a:r>
            <a:r>
              <a:rPr lang="sv-SE" sz="1050" dirty="0"/>
              <a:t> [</a:t>
            </a:r>
            <a:r>
              <a:rPr lang="sv-SE" sz="1050" dirty="0" err="1"/>
              <a:t>retrieved</a:t>
            </a:r>
            <a:r>
              <a:rPr lang="sv-SE" sz="1050" dirty="0"/>
              <a:t> 210907]. P. 132</a:t>
            </a:r>
          </a:p>
          <a:p>
            <a:pPr marL="457200" indent="-457200">
              <a:spcBef>
                <a:spcPts val="0"/>
              </a:spcBef>
              <a:buFont typeface="+mj-lt"/>
              <a:buAutoNum type="arabicPeriod" startAt="19"/>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3"/>
              </a:rPr>
              <a:t>https://publications.iom.int/system/files/pdf/iml_34_glossary.pdf</a:t>
            </a:r>
            <a:r>
              <a:rPr lang="sv-SE" sz="1050" dirty="0"/>
              <a:t> [</a:t>
            </a:r>
            <a:r>
              <a:rPr lang="sv-SE" sz="1050" dirty="0" err="1"/>
              <a:t>retrieved</a:t>
            </a:r>
            <a:r>
              <a:rPr lang="sv-SE" sz="1050" dirty="0"/>
              <a:t> 210907]. P. 171</a:t>
            </a:r>
          </a:p>
          <a:p>
            <a:pPr marL="457200" indent="-457200">
              <a:spcBef>
                <a:spcPts val="0"/>
              </a:spcBef>
              <a:buFont typeface="+mj-lt"/>
              <a:buAutoNum type="arabicPeriod" startAt="19"/>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dirty="0">
                <a:hlinkClick r:id="rId3"/>
              </a:rPr>
              <a:t>https://publications.iom.int/system/files/pdf/iml_34_glossary.pdf</a:t>
            </a:r>
            <a:r>
              <a:rPr lang="sv-SE" sz="1050" dirty="0"/>
              <a:t> [</a:t>
            </a:r>
            <a:r>
              <a:rPr lang="sv-SE" sz="1050" dirty="0" err="1"/>
              <a:t>retrieved</a:t>
            </a:r>
            <a:r>
              <a:rPr lang="sv-SE" sz="1050" dirty="0"/>
              <a:t> 210907]. P. 223</a:t>
            </a:r>
          </a:p>
          <a:p>
            <a:pPr marL="457200" indent="-457200">
              <a:spcBef>
                <a:spcPts val="0"/>
              </a:spcBef>
              <a:buFont typeface="+mj-lt"/>
              <a:buAutoNum type="arabicPeriod" startAt="19"/>
            </a:pPr>
            <a:r>
              <a:rPr lang="sv-SE" sz="1050" dirty="0"/>
              <a:t>Migration Data Portal. </a:t>
            </a:r>
            <a:r>
              <a:rPr lang="sv-SE" sz="1050" dirty="0" err="1"/>
              <a:t>Retrieved</a:t>
            </a:r>
            <a:r>
              <a:rPr lang="sv-SE" sz="1050" dirty="0"/>
              <a:t> from </a:t>
            </a:r>
            <a:r>
              <a:rPr lang="sv-SE" sz="1050" dirty="0">
                <a:hlinkClick r:id="rId4"/>
              </a:rPr>
              <a:t>Migration data portal</a:t>
            </a:r>
            <a:r>
              <a:rPr lang="sv-SE" sz="1050" dirty="0"/>
              <a:t> [</a:t>
            </a:r>
            <a:r>
              <a:rPr lang="sv-SE" sz="1050" dirty="0" err="1"/>
              <a:t>retrieved</a:t>
            </a:r>
            <a:r>
              <a:rPr lang="sv-SE" sz="1050" dirty="0"/>
              <a:t> 210908]</a:t>
            </a:r>
          </a:p>
          <a:p>
            <a:pPr marL="457200" indent="-457200">
              <a:spcBef>
                <a:spcPts val="0"/>
              </a:spcBef>
              <a:buFont typeface="+mj-lt"/>
              <a:buAutoNum type="arabicPeriod" startAt="19"/>
            </a:pPr>
            <a:r>
              <a:rPr lang="sv-SE" sz="1050" dirty="0"/>
              <a:t>German </a:t>
            </a:r>
            <a:r>
              <a:rPr lang="sv-SE" sz="1050" dirty="0" err="1"/>
              <a:t>Development</a:t>
            </a:r>
            <a:r>
              <a:rPr lang="sv-SE" sz="1050" dirty="0"/>
              <a:t> </a:t>
            </a:r>
            <a:r>
              <a:rPr lang="sv-SE" sz="1050" dirty="0" err="1"/>
              <a:t>Institute</a:t>
            </a:r>
            <a:r>
              <a:rPr lang="sv-SE" sz="1050" dirty="0"/>
              <a:t> (2017). </a:t>
            </a:r>
            <a:r>
              <a:rPr lang="sv-SE" sz="1050" i="1" dirty="0" err="1"/>
              <a:t>More</a:t>
            </a:r>
            <a:r>
              <a:rPr lang="sv-SE" sz="1050" i="1" dirty="0"/>
              <a:t> </a:t>
            </a:r>
            <a:r>
              <a:rPr lang="sv-SE" sz="1050" i="1" dirty="0" err="1"/>
              <a:t>Development</a:t>
            </a:r>
            <a:r>
              <a:rPr lang="sv-SE" sz="1050" i="1" dirty="0"/>
              <a:t> – </a:t>
            </a:r>
            <a:r>
              <a:rPr lang="sv-SE" sz="1050" i="1" dirty="0" err="1"/>
              <a:t>More</a:t>
            </a:r>
            <a:r>
              <a:rPr lang="sv-SE" sz="1050" i="1" dirty="0"/>
              <a:t> Migration? The ”Migration </a:t>
            </a:r>
            <a:r>
              <a:rPr lang="sv-SE" sz="1050" i="1" dirty="0" err="1"/>
              <a:t>Hump</a:t>
            </a:r>
            <a:r>
              <a:rPr lang="sv-SE" sz="1050" i="1" dirty="0"/>
              <a:t>” and </a:t>
            </a:r>
            <a:r>
              <a:rPr lang="sv-SE" sz="1050" i="1" dirty="0" err="1"/>
              <a:t>its</a:t>
            </a:r>
            <a:r>
              <a:rPr lang="sv-SE" sz="1050" i="1" dirty="0"/>
              <a:t> </a:t>
            </a:r>
            <a:r>
              <a:rPr lang="sv-SE" sz="1050" i="1" dirty="0" err="1"/>
              <a:t>Significance</a:t>
            </a:r>
            <a:r>
              <a:rPr lang="sv-SE" sz="1050" i="1" dirty="0"/>
              <a:t> for </a:t>
            </a:r>
            <a:r>
              <a:rPr lang="sv-SE" sz="1050" i="1" dirty="0" err="1"/>
              <a:t>Development</a:t>
            </a:r>
            <a:r>
              <a:rPr lang="sv-SE" sz="1050" i="1" dirty="0"/>
              <a:t> Policy </a:t>
            </a:r>
            <a:r>
              <a:rPr lang="sv-SE" sz="1050" i="1" dirty="0" err="1"/>
              <a:t>Cooperation</a:t>
            </a:r>
            <a:r>
              <a:rPr lang="sv-SE" sz="1050" i="1" dirty="0"/>
              <a:t> </a:t>
            </a:r>
            <a:r>
              <a:rPr lang="sv-SE" sz="1050" i="1" dirty="0" err="1"/>
              <a:t>with</a:t>
            </a:r>
            <a:r>
              <a:rPr lang="sv-SE" sz="1050" i="1" dirty="0"/>
              <a:t> </a:t>
            </a:r>
            <a:r>
              <a:rPr lang="sv-SE" sz="1050" i="1" dirty="0" err="1"/>
              <a:t>Sub-Saharan</a:t>
            </a:r>
            <a:r>
              <a:rPr lang="sv-SE" sz="1050" i="1" dirty="0"/>
              <a:t> </a:t>
            </a:r>
            <a:r>
              <a:rPr lang="sv-SE" sz="1050" i="1" dirty="0" err="1"/>
              <a:t>Africa</a:t>
            </a:r>
            <a:r>
              <a:rPr lang="sv-SE" sz="1050" i="1" dirty="0"/>
              <a:t>. </a:t>
            </a:r>
            <a:r>
              <a:rPr lang="sv-SE" sz="1050" dirty="0" err="1"/>
              <a:t>Retrieved</a:t>
            </a:r>
            <a:r>
              <a:rPr lang="sv-SE" sz="1050" dirty="0"/>
              <a:t> from </a:t>
            </a:r>
            <a:r>
              <a:rPr lang="en-US" sz="1050" dirty="0">
                <a:hlinkClick r:id="rId5"/>
              </a:rPr>
              <a:t>More development - more migration? The "migration hump" and its significance for development policy co-operation with sub-Saharan Africa (die-gdi.de)</a:t>
            </a:r>
            <a:r>
              <a:rPr lang="en-US" sz="1050" dirty="0"/>
              <a:t> [Retrieved 210908]</a:t>
            </a:r>
            <a:endParaRPr lang="sv-SE" sz="1050" dirty="0"/>
          </a:p>
          <a:p>
            <a:pPr marL="457200" indent="-457200">
              <a:spcBef>
                <a:spcPts val="0"/>
              </a:spcBef>
              <a:buFont typeface="+mj-lt"/>
              <a:buAutoNum type="arabicPeriod" startAt="19"/>
            </a:pPr>
            <a:endParaRPr lang="sv-SE" sz="1050" dirty="0"/>
          </a:p>
        </p:txBody>
      </p:sp>
    </p:spTree>
    <p:extLst>
      <p:ext uri="{BB962C8B-B14F-4D97-AF65-F5344CB8AC3E}">
        <p14:creationId xmlns:p14="http://schemas.microsoft.com/office/powerpoint/2010/main" val="332819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437599-5A39-4F0F-8DB6-2FDDD80D801A}"/>
              </a:ext>
            </a:extLst>
          </p:cNvPr>
          <p:cNvSpPr>
            <a:spLocks noGrp="1"/>
          </p:cNvSpPr>
          <p:nvPr>
            <p:ph type="title"/>
          </p:nvPr>
        </p:nvSpPr>
        <p:spPr/>
        <p:txBody>
          <a:bodyPr>
            <a:normAutofit/>
          </a:bodyPr>
          <a:lstStyle/>
          <a:p>
            <a:pPr marL="533400" indent="-520700"/>
            <a:r>
              <a:rPr lang="sv-SE" sz="3200" b="1" dirty="0"/>
              <a:t>1.	</a:t>
            </a:r>
            <a:r>
              <a:rPr lang="sv-SE" sz="3200" b="1" dirty="0" err="1"/>
              <a:t>Key</a:t>
            </a:r>
            <a:r>
              <a:rPr lang="sv-SE" sz="3200" b="1" dirty="0"/>
              <a:t> </a:t>
            </a:r>
            <a:r>
              <a:rPr lang="sv-SE" sz="3200" b="1" dirty="0" err="1"/>
              <a:t>concepts</a:t>
            </a:r>
            <a:r>
              <a:rPr lang="sv-SE" sz="3200" b="1" dirty="0"/>
              <a:t>: </a:t>
            </a:r>
            <a:r>
              <a:rPr lang="sv-SE" sz="3200" b="1" dirty="0" err="1"/>
              <a:t>Mobility</a:t>
            </a:r>
            <a:r>
              <a:rPr lang="sv-SE" sz="3200" b="1" dirty="0"/>
              <a:t>, </a:t>
            </a:r>
            <a:r>
              <a:rPr lang="sv-SE" sz="3200" b="1" dirty="0" err="1"/>
              <a:t>movement</a:t>
            </a:r>
            <a:r>
              <a:rPr lang="sv-SE" sz="3200" b="1" dirty="0"/>
              <a:t> and migration</a:t>
            </a:r>
            <a:br>
              <a:rPr lang="sv-SE" sz="3200" dirty="0"/>
            </a:br>
            <a:r>
              <a:rPr lang="sv-SE" sz="2000" dirty="0"/>
              <a:t>An </a:t>
            </a:r>
            <a:r>
              <a:rPr lang="sv-SE" sz="2000" dirty="0" err="1"/>
              <a:t>introduction</a:t>
            </a:r>
            <a:r>
              <a:rPr lang="sv-SE" sz="2000" dirty="0"/>
              <a:t> to the </a:t>
            </a:r>
            <a:r>
              <a:rPr lang="sv-SE" sz="2000" dirty="0" err="1"/>
              <a:t>concepts</a:t>
            </a:r>
            <a:r>
              <a:rPr lang="sv-SE" sz="2000" dirty="0"/>
              <a:t> </a:t>
            </a:r>
            <a:endParaRPr lang="sv-SE" sz="3200" dirty="0"/>
          </a:p>
        </p:txBody>
      </p:sp>
      <p:sp>
        <p:nvSpPr>
          <p:cNvPr id="4" name="Platshållare för bildnummer 3">
            <a:extLst>
              <a:ext uri="{FF2B5EF4-FFF2-40B4-BE49-F238E27FC236}">
                <a16:creationId xmlns:a16="http://schemas.microsoft.com/office/drawing/2014/main" id="{DEF1E597-08A6-43C1-BF1D-66C84DADA784}"/>
              </a:ext>
            </a:extLst>
          </p:cNvPr>
          <p:cNvSpPr>
            <a:spLocks noGrp="1"/>
          </p:cNvSpPr>
          <p:nvPr>
            <p:ph type="sldNum" sz="quarter" idx="12"/>
          </p:nvPr>
        </p:nvSpPr>
        <p:spPr>
          <a:xfrm>
            <a:off x="10675962" y="6424930"/>
            <a:ext cx="1312025" cy="365125"/>
          </a:xfrm>
        </p:spPr>
        <p:txBody>
          <a:bodyPr/>
          <a:lstStyle/>
          <a:p>
            <a:r>
              <a:rPr lang="en-GB" dirty="0"/>
              <a:t>1</a:t>
            </a:r>
          </a:p>
        </p:txBody>
      </p:sp>
      <p:sp>
        <p:nvSpPr>
          <p:cNvPr id="7" name="Rektangel 6">
            <a:extLst>
              <a:ext uri="{FF2B5EF4-FFF2-40B4-BE49-F238E27FC236}">
                <a16:creationId xmlns:a16="http://schemas.microsoft.com/office/drawing/2014/main" id="{2F7D2D66-3D8A-44E6-A06A-CA3A6F0A4566}"/>
              </a:ext>
            </a:extLst>
          </p:cNvPr>
          <p:cNvSpPr/>
          <p:nvPr/>
        </p:nvSpPr>
        <p:spPr>
          <a:xfrm>
            <a:off x="1097279" y="4002955"/>
            <a:ext cx="9997441" cy="2263374"/>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a:extLst>
              <a:ext uri="{FF2B5EF4-FFF2-40B4-BE49-F238E27FC236}">
                <a16:creationId xmlns:a16="http://schemas.microsoft.com/office/drawing/2014/main" id="{CD7659D1-3FDB-4BC1-A64E-58FC1E739A18}"/>
              </a:ext>
            </a:extLst>
          </p:cNvPr>
          <p:cNvSpPr/>
          <p:nvPr/>
        </p:nvSpPr>
        <p:spPr>
          <a:xfrm rot="10800000">
            <a:off x="3095386" y="3837908"/>
            <a:ext cx="902194" cy="200972"/>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Likbent triangel 8">
            <a:extLst>
              <a:ext uri="{FF2B5EF4-FFF2-40B4-BE49-F238E27FC236}">
                <a16:creationId xmlns:a16="http://schemas.microsoft.com/office/drawing/2014/main" id="{D1894739-87AA-41D1-A5D4-9852B3784729}"/>
              </a:ext>
            </a:extLst>
          </p:cNvPr>
          <p:cNvSpPr/>
          <p:nvPr/>
        </p:nvSpPr>
        <p:spPr>
          <a:xfrm rot="10800000">
            <a:off x="8194422" y="3844581"/>
            <a:ext cx="902194" cy="200972"/>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0379E4D-EA9D-45DD-86D4-FA4AE3B9E112}"/>
              </a:ext>
            </a:extLst>
          </p:cNvPr>
          <p:cNvSpPr/>
          <p:nvPr/>
        </p:nvSpPr>
        <p:spPr>
          <a:xfrm>
            <a:off x="6202680" y="1956120"/>
            <a:ext cx="4898406" cy="1861099"/>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CB03D1A-AA05-4A0A-85F4-4AF2EFF91581}"/>
              </a:ext>
            </a:extLst>
          </p:cNvPr>
          <p:cNvSpPr/>
          <p:nvPr/>
        </p:nvSpPr>
        <p:spPr>
          <a:xfrm>
            <a:off x="1097280" y="1956120"/>
            <a:ext cx="4898406" cy="1861100"/>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ECFBA46C-69EA-4E87-9ED8-7C7CC4080828}"/>
              </a:ext>
            </a:extLst>
          </p:cNvPr>
          <p:cNvSpPr txBox="1"/>
          <p:nvPr/>
        </p:nvSpPr>
        <p:spPr>
          <a:xfrm>
            <a:off x="1097279" y="1968152"/>
            <a:ext cx="4898406" cy="1384995"/>
          </a:xfrm>
          <a:prstGeom prst="rect">
            <a:avLst/>
          </a:prstGeom>
          <a:noFill/>
        </p:spPr>
        <p:txBody>
          <a:bodyPr wrap="square" rtlCol="0">
            <a:spAutoFit/>
          </a:bodyPr>
          <a:lstStyle/>
          <a:p>
            <a:r>
              <a:rPr lang="sv-SE" sz="2000" dirty="0" err="1">
                <a:solidFill>
                  <a:schemeClr val="accent2">
                    <a:lumMod val="75000"/>
                  </a:schemeClr>
                </a:solidFill>
              </a:rPr>
              <a:t>Movement</a:t>
            </a:r>
            <a:endParaRPr lang="sv-SE" sz="2000" dirty="0">
              <a:solidFill>
                <a:schemeClr val="accent2">
                  <a:lumMod val="75000"/>
                </a:schemeClr>
              </a:solidFill>
            </a:endParaRPr>
          </a:p>
          <a:p>
            <a:pPr marL="285750" indent="-285750">
              <a:buFont typeface="Arial" panose="020B0604020202020204" pitchFamily="34" charset="0"/>
              <a:buChar char="•"/>
            </a:pPr>
            <a:r>
              <a:rPr lang="sv-SE" sz="1600" dirty="0">
                <a:solidFill>
                  <a:schemeClr val="tx1">
                    <a:lumMod val="75000"/>
                    <a:lumOff val="25000"/>
                  </a:schemeClr>
                </a:solidFill>
              </a:rPr>
              <a:t>A </a:t>
            </a:r>
            <a:r>
              <a:rPr lang="sv-SE" sz="1600" dirty="0" err="1">
                <a:solidFill>
                  <a:schemeClr val="tx1">
                    <a:lumMod val="75000"/>
                    <a:lumOff val="25000"/>
                  </a:schemeClr>
                </a:solidFill>
              </a:rPr>
              <a:t>change</a:t>
            </a:r>
            <a:r>
              <a:rPr lang="sv-SE" sz="1600" dirty="0">
                <a:solidFill>
                  <a:schemeClr val="tx1">
                    <a:lumMod val="75000"/>
                    <a:lumOff val="25000"/>
                  </a:schemeClr>
                </a:solidFill>
              </a:rPr>
              <a:t> </a:t>
            </a:r>
            <a:r>
              <a:rPr lang="sv-SE" sz="1600" dirty="0" err="1">
                <a:solidFill>
                  <a:schemeClr val="tx1">
                    <a:lumMod val="75000"/>
                    <a:lumOff val="25000"/>
                  </a:schemeClr>
                </a:solidFill>
              </a:rPr>
              <a:t>of</a:t>
            </a:r>
            <a:r>
              <a:rPr lang="sv-SE" sz="1600" dirty="0">
                <a:solidFill>
                  <a:schemeClr val="tx1">
                    <a:lumMod val="75000"/>
                    <a:lumOff val="25000"/>
                  </a:schemeClr>
                </a:solidFill>
              </a:rPr>
              <a:t> position</a:t>
            </a:r>
            <a:r>
              <a:rPr lang="sv-SE" sz="1600" baseline="30000" dirty="0">
                <a:solidFill>
                  <a:schemeClr val="tx1">
                    <a:lumMod val="75000"/>
                    <a:lumOff val="25000"/>
                  </a:schemeClr>
                </a:solidFill>
              </a:rPr>
              <a:t>1</a:t>
            </a:r>
          </a:p>
          <a:p>
            <a:pPr marL="285750" indent="-285750">
              <a:buFont typeface="Arial" panose="020B0604020202020204" pitchFamily="34" charset="0"/>
              <a:buChar char="•"/>
            </a:pPr>
            <a:r>
              <a:rPr lang="sv-SE" sz="1600" dirty="0">
                <a:solidFill>
                  <a:schemeClr val="tx1">
                    <a:lumMod val="75000"/>
                    <a:lumOff val="25000"/>
                  </a:schemeClr>
                </a:solidFill>
              </a:rPr>
              <a:t>The </a:t>
            </a:r>
            <a:r>
              <a:rPr lang="sv-SE" sz="1600" dirty="0" err="1">
                <a:solidFill>
                  <a:schemeClr val="tx1">
                    <a:lumMod val="75000"/>
                    <a:lumOff val="25000"/>
                  </a:schemeClr>
                </a:solidFill>
              </a:rPr>
              <a:t>act</a:t>
            </a:r>
            <a:r>
              <a:rPr lang="sv-SE" sz="1600" dirty="0">
                <a:solidFill>
                  <a:schemeClr val="tx1">
                    <a:lumMod val="75000"/>
                    <a:lumOff val="25000"/>
                  </a:schemeClr>
                </a:solidFill>
              </a:rPr>
              <a:t> or process </a:t>
            </a:r>
            <a:r>
              <a:rPr lang="sv-SE" sz="1600" dirty="0" err="1">
                <a:solidFill>
                  <a:schemeClr val="tx1">
                    <a:lumMod val="75000"/>
                    <a:lumOff val="25000"/>
                  </a:schemeClr>
                </a:solidFill>
              </a:rPr>
              <a:t>of</a:t>
            </a:r>
            <a:r>
              <a:rPr lang="sv-SE" sz="1600" dirty="0">
                <a:solidFill>
                  <a:schemeClr val="tx1">
                    <a:lumMod val="75000"/>
                    <a:lumOff val="25000"/>
                  </a:schemeClr>
                </a:solidFill>
              </a:rPr>
              <a:t> </a:t>
            </a:r>
            <a:r>
              <a:rPr lang="sv-SE" sz="1600" dirty="0" err="1">
                <a:solidFill>
                  <a:schemeClr val="tx1">
                    <a:lumMod val="75000"/>
                    <a:lumOff val="25000"/>
                  </a:schemeClr>
                </a:solidFill>
              </a:rPr>
              <a:t>moving</a:t>
            </a:r>
            <a:r>
              <a:rPr lang="sv-SE" sz="1600" dirty="0">
                <a:solidFill>
                  <a:schemeClr val="tx1">
                    <a:lumMod val="75000"/>
                    <a:lumOff val="25000"/>
                  </a:schemeClr>
                </a:solidFill>
              </a:rPr>
              <a:t>, i.e., an </a:t>
            </a:r>
            <a:r>
              <a:rPr lang="sv-SE" sz="1600" dirty="0" err="1">
                <a:solidFill>
                  <a:schemeClr val="tx1">
                    <a:lumMod val="75000"/>
                    <a:lumOff val="25000"/>
                  </a:schemeClr>
                </a:solidFill>
              </a:rPr>
              <a:t>object’s</a:t>
            </a:r>
            <a:r>
              <a:rPr lang="sv-SE" sz="1600" dirty="0">
                <a:solidFill>
                  <a:schemeClr val="tx1">
                    <a:lumMod val="75000"/>
                    <a:lumOff val="25000"/>
                  </a:schemeClr>
                </a:solidFill>
              </a:rPr>
              <a:t> </a:t>
            </a:r>
            <a:r>
              <a:rPr lang="sv-SE" sz="1600" dirty="0" err="1">
                <a:solidFill>
                  <a:schemeClr val="tx1">
                    <a:lumMod val="75000"/>
                    <a:lumOff val="25000"/>
                  </a:schemeClr>
                </a:solidFill>
              </a:rPr>
              <a:t>change</a:t>
            </a:r>
            <a:r>
              <a:rPr lang="sv-SE" sz="1600" dirty="0">
                <a:solidFill>
                  <a:schemeClr val="tx1">
                    <a:lumMod val="75000"/>
                    <a:lumOff val="25000"/>
                  </a:schemeClr>
                </a:solidFill>
              </a:rPr>
              <a:t> </a:t>
            </a:r>
            <a:r>
              <a:rPr lang="sv-SE" sz="1600" dirty="0" err="1">
                <a:solidFill>
                  <a:schemeClr val="tx1">
                    <a:lumMod val="75000"/>
                    <a:lumOff val="25000"/>
                  </a:schemeClr>
                </a:solidFill>
              </a:rPr>
              <a:t>of</a:t>
            </a:r>
            <a:r>
              <a:rPr lang="sv-SE" sz="1600" dirty="0">
                <a:solidFill>
                  <a:schemeClr val="tx1">
                    <a:lumMod val="75000"/>
                    <a:lumOff val="25000"/>
                  </a:schemeClr>
                </a:solidFill>
              </a:rPr>
              <a:t> </a:t>
            </a:r>
            <a:r>
              <a:rPr lang="sv-SE" sz="1600" dirty="0" err="1">
                <a:solidFill>
                  <a:schemeClr val="tx1">
                    <a:lumMod val="75000"/>
                    <a:lumOff val="25000"/>
                  </a:schemeClr>
                </a:solidFill>
              </a:rPr>
              <a:t>place</a:t>
            </a:r>
            <a:r>
              <a:rPr lang="sv-SE" sz="1600" dirty="0">
                <a:solidFill>
                  <a:schemeClr val="tx1">
                    <a:lumMod val="75000"/>
                    <a:lumOff val="25000"/>
                  </a:schemeClr>
                </a:solidFill>
              </a:rPr>
              <a:t>, position or posture</a:t>
            </a:r>
            <a:r>
              <a:rPr lang="sv-SE" sz="1600" baseline="30000" dirty="0">
                <a:solidFill>
                  <a:schemeClr val="tx1">
                    <a:lumMod val="75000"/>
                    <a:lumOff val="25000"/>
                  </a:schemeClr>
                </a:solidFill>
              </a:rPr>
              <a:t>3</a:t>
            </a:r>
            <a:r>
              <a:rPr lang="sv-SE" sz="1600" dirty="0">
                <a:solidFill>
                  <a:schemeClr val="tx1">
                    <a:lumMod val="75000"/>
                    <a:lumOff val="25000"/>
                  </a:schemeClr>
                </a:solidFill>
              </a:rPr>
              <a:t> </a:t>
            </a:r>
          </a:p>
          <a:p>
            <a:pPr marL="285750" indent="-285750">
              <a:buFont typeface="Arial" panose="020B0604020202020204" pitchFamily="34" charset="0"/>
              <a:buChar char="•"/>
            </a:pPr>
            <a:r>
              <a:rPr lang="sv-SE" sz="1600" dirty="0">
                <a:solidFill>
                  <a:schemeClr val="tx1">
                    <a:lumMod val="75000"/>
                    <a:lumOff val="25000"/>
                  </a:schemeClr>
                </a:solidFill>
              </a:rPr>
              <a:t>A </a:t>
            </a:r>
            <a:r>
              <a:rPr lang="sv-SE" sz="1600" dirty="0" err="1">
                <a:solidFill>
                  <a:schemeClr val="tx1">
                    <a:lumMod val="75000"/>
                    <a:lumOff val="25000"/>
                  </a:schemeClr>
                </a:solidFill>
              </a:rPr>
              <a:t>particular</a:t>
            </a:r>
            <a:r>
              <a:rPr lang="sv-SE" sz="1600" dirty="0">
                <a:solidFill>
                  <a:schemeClr val="tx1">
                    <a:lumMod val="75000"/>
                    <a:lumOff val="25000"/>
                  </a:schemeClr>
                </a:solidFill>
              </a:rPr>
              <a:t> </a:t>
            </a:r>
            <a:r>
              <a:rPr lang="sv-SE" sz="1600" dirty="0" err="1">
                <a:solidFill>
                  <a:schemeClr val="tx1">
                    <a:lumMod val="75000"/>
                    <a:lumOff val="25000"/>
                  </a:schemeClr>
                </a:solidFill>
              </a:rPr>
              <a:t>instance</a:t>
            </a:r>
            <a:r>
              <a:rPr lang="sv-SE" sz="1600" dirty="0">
                <a:solidFill>
                  <a:schemeClr val="tx1">
                    <a:lumMod val="75000"/>
                    <a:lumOff val="25000"/>
                  </a:schemeClr>
                </a:solidFill>
              </a:rPr>
              <a:t> or </a:t>
            </a:r>
            <a:r>
              <a:rPr lang="sv-SE" sz="1600" dirty="0" err="1">
                <a:solidFill>
                  <a:schemeClr val="tx1">
                    <a:lumMod val="75000"/>
                    <a:lumOff val="25000"/>
                  </a:schemeClr>
                </a:solidFill>
              </a:rPr>
              <a:t>manner</a:t>
            </a:r>
            <a:r>
              <a:rPr lang="sv-SE" sz="1600" dirty="0">
                <a:solidFill>
                  <a:schemeClr val="tx1">
                    <a:lumMod val="75000"/>
                    <a:lumOff val="25000"/>
                  </a:schemeClr>
                </a:solidFill>
              </a:rPr>
              <a:t> </a:t>
            </a:r>
            <a:r>
              <a:rPr lang="sv-SE" sz="1600" dirty="0" err="1">
                <a:solidFill>
                  <a:schemeClr val="tx1">
                    <a:lumMod val="75000"/>
                    <a:lumOff val="25000"/>
                  </a:schemeClr>
                </a:solidFill>
              </a:rPr>
              <a:t>of</a:t>
            </a:r>
            <a:r>
              <a:rPr lang="sv-SE" sz="1600" dirty="0">
                <a:solidFill>
                  <a:schemeClr val="tx1">
                    <a:lumMod val="75000"/>
                    <a:lumOff val="25000"/>
                  </a:schemeClr>
                </a:solidFill>
              </a:rPr>
              <a:t> moving</a:t>
            </a:r>
            <a:r>
              <a:rPr lang="sv-SE" sz="1600" baseline="30000" dirty="0">
                <a:solidFill>
                  <a:schemeClr val="tx1">
                    <a:lumMod val="75000"/>
                    <a:lumOff val="25000"/>
                  </a:schemeClr>
                </a:solidFill>
              </a:rPr>
              <a:t>3</a:t>
            </a:r>
            <a:r>
              <a:rPr lang="sv-SE" sz="1600" dirty="0">
                <a:solidFill>
                  <a:schemeClr val="tx1">
                    <a:lumMod val="75000"/>
                    <a:lumOff val="25000"/>
                  </a:schemeClr>
                </a:solidFill>
              </a:rPr>
              <a:t> </a:t>
            </a:r>
            <a:endParaRPr lang="sv-SE" sz="1400" dirty="0">
              <a:solidFill>
                <a:schemeClr val="tx1">
                  <a:lumMod val="75000"/>
                  <a:lumOff val="25000"/>
                </a:schemeClr>
              </a:solidFill>
            </a:endParaRPr>
          </a:p>
        </p:txBody>
      </p:sp>
      <p:sp>
        <p:nvSpPr>
          <p:cNvPr id="12" name="textruta 11">
            <a:extLst>
              <a:ext uri="{FF2B5EF4-FFF2-40B4-BE49-F238E27FC236}">
                <a16:creationId xmlns:a16="http://schemas.microsoft.com/office/drawing/2014/main" id="{0929005C-78A5-4EE3-AD99-6108033EC764}"/>
              </a:ext>
            </a:extLst>
          </p:cNvPr>
          <p:cNvSpPr txBox="1"/>
          <p:nvPr/>
        </p:nvSpPr>
        <p:spPr>
          <a:xfrm>
            <a:off x="1093738" y="4011513"/>
            <a:ext cx="9879062" cy="2123658"/>
          </a:xfrm>
          <a:prstGeom prst="rect">
            <a:avLst/>
          </a:prstGeom>
          <a:noFill/>
        </p:spPr>
        <p:txBody>
          <a:bodyPr wrap="square" rtlCol="0">
            <a:spAutoFit/>
          </a:bodyPr>
          <a:lstStyle/>
          <a:p>
            <a:r>
              <a:rPr lang="sv-SE" sz="2000" dirty="0">
                <a:solidFill>
                  <a:schemeClr val="accent2">
                    <a:lumMod val="75000"/>
                  </a:schemeClr>
                </a:solidFill>
              </a:rPr>
              <a:t>Migration</a:t>
            </a:r>
          </a:p>
          <a:p>
            <a:pPr marL="285750" indent="-285750">
              <a:buFont typeface="Arial" panose="020B0604020202020204" pitchFamily="34" charset="0"/>
              <a:buChar char="•"/>
            </a:pPr>
            <a:r>
              <a:rPr lang="en-US" sz="1600" dirty="0">
                <a:solidFill>
                  <a:schemeClr val="tx1">
                    <a:lumMod val="75000"/>
                    <a:lumOff val="25000"/>
                  </a:schemeClr>
                </a:solidFill>
              </a:rPr>
              <a:t>The movement of persons away from their place of usual residence, either across an international border or within a state</a:t>
            </a:r>
            <a:r>
              <a:rPr lang="en-US" sz="1600" baseline="30000" dirty="0">
                <a:solidFill>
                  <a:schemeClr val="tx1">
                    <a:lumMod val="75000"/>
                    <a:lumOff val="25000"/>
                  </a:schemeClr>
                </a:solidFill>
              </a:rPr>
              <a:t>6</a:t>
            </a:r>
            <a:r>
              <a:rPr lang="en-US" sz="1600" dirty="0">
                <a:solidFill>
                  <a:schemeClr val="tx1">
                    <a:lumMod val="75000"/>
                    <a:lumOff val="25000"/>
                  </a:schemeClr>
                </a:solidFill>
              </a:rPr>
              <a:t> </a:t>
            </a:r>
          </a:p>
          <a:p>
            <a:pPr marL="285750" indent="-285750">
              <a:buFont typeface="Arial" panose="020B0604020202020204" pitchFamily="34" charset="0"/>
              <a:buChar char="•"/>
            </a:pPr>
            <a:r>
              <a:rPr lang="en-US" sz="1600" dirty="0">
                <a:solidFill>
                  <a:schemeClr val="tx1">
                    <a:lumMod val="75000"/>
                    <a:lumOff val="25000"/>
                  </a:schemeClr>
                </a:solidFill>
              </a:rPr>
              <a:t>The term is neutral and does not cover the reasons why people move, nor does it refer to their capacity to move </a:t>
            </a:r>
            <a:r>
              <a:rPr lang="sv-SE" sz="1600" dirty="0">
                <a:solidFill>
                  <a:schemeClr val="tx1">
                    <a:lumMod val="75000"/>
                    <a:lumOff val="25000"/>
                  </a:schemeClr>
                </a:solidFill>
              </a:rPr>
              <a:t> </a:t>
            </a:r>
          </a:p>
          <a:p>
            <a:pPr marL="285750" indent="-285750">
              <a:buFont typeface="Arial" panose="020B0604020202020204" pitchFamily="34" charset="0"/>
              <a:buChar char="•"/>
            </a:pPr>
            <a:r>
              <a:rPr lang="sv-SE" sz="1600" dirty="0" err="1">
                <a:solidFill>
                  <a:schemeClr val="tx1">
                    <a:lumMod val="75000"/>
                    <a:lumOff val="25000"/>
                  </a:schemeClr>
                </a:solidFill>
              </a:rPr>
              <a:t>See</a:t>
            </a:r>
            <a:r>
              <a:rPr lang="sv-SE" sz="1600" dirty="0">
                <a:solidFill>
                  <a:schemeClr val="tx1">
                    <a:lumMod val="75000"/>
                    <a:lumOff val="25000"/>
                  </a:schemeClr>
                </a:solidFill>
              </a:rPr>
              <a:t> </a:t>
            </a:r>
            <a:r>
              <a:rPr lang="sv-SE" sz="1600" dirty="0" err="1">
                <a:solidFill>
                  <a:schemeClr val="tx1">
                    <a:lumMod val="75000"/>
                    <a:lumOff val="25000"/>
                  </a:schemeClr>
                </a:solidFill>
              </a:rPr>
              <a:t>also</a:t>
            </a:r>
            <a:r>
              <a:rPr lang="sv-SE" sz="1600" dirty="0">
                <a:solidFill>
                  <a:schemeClr val="tx1">
                    <a:lumMod val="75000"/>
                    <a:lumOff val="25000"/>
                  </a:schemeClr>
                </a:solidFill>
              </a:rPr>
              <a:t> </a:t>
            </a:r>
            <a:r>
              <a:rPr lang="sv-SE" sz="1600" i="1" dirty="0">
                <a:solidFill>
                  <a:schemeClr val="tx1">
                    <a:lumMod val="75000"/>
                    <a:lumOff val="25000"/>
                  </a:schemeClr>
                </a:solidFill>
              </a:rPr>
              <a:t>International migration</a:t>
            </a:r>
            <a:r>
              <a:rPr lang="sv-SE" sz="1600" dirty="0">
                <a:solidFill>
                  <a:schemeClr val="tx1">
                    <a:lumMod val="75000"/>
                    <a:lumOff val="25000"/>
                  </a:schemeClr>
                </a:solidFill>
              </a:rPr>
              <a:t>, i.e. </a:t>
            </a:r>
            <a:r>
              <a:rPr lang="en-US" sz="1600" dirty="0">
                <a:solidFill>
                  <a:schemeClr val="tx1">
                    <a:lumMod val="75000"/>
                    <a:lumOff val="25000"/>
                  </a:schemeClr>
                </a:solidFill>
              </a:rPr>
              <a:t>the movement of persons away from their place of usual residence and across an international border to a country of which they are not nationals</a:t>
            </a:r>
            <a:r>
              <a:rPr lang="en-US" sz="1600" baseline="30000" dirty="0">
                <a:solidFill>
                  <a:schemeClr val="tx1">
                    <a:lumMod val="75000"/>
                    <a:lumOff val="25000"/>
                  </a:schemeClr>
                </a:solidFill>
              </a:rPr>
              <a:t>7</a:t>
            </a:r>
          </a:p>
          <a:p>
            <a:pPr marL="285750" indent="-285750">
              <a:buFont typeface="Arial" panose="020B0604020202020204" pitchFamily="34" charset="0"/>
              <a:buChar char="•"/>
            </a:pPr>
            <a:r>
              <a:rPr lang="en-US" sz="1600" dirty="0">
                <a:solidFill>
                  <a:schemeClr val="tx1">
                    <a:lumMod val="75000"/>
                    <a:lumOff val="25000"/>
                  </a:schemeClr>
                </a:solidFill>
              </a:rPr>
              <a:t>See also </a:t>
            </a:r>
            <a:r>
              <a:rPr lang="en-US" sz="1600" i="1" dirty="0">
                <a:solidFill>
                  <a:schemeClr val="tx1">
                    <a:lumMod val="75000"/>
                    <a:lumOff val="25000"/>
                  </a:schemeClr>
                </a:solidFill>
              </a:rPr>
              <a:t>Internal migration</a:t>
            </a:r>
            <a:r>
              <a:rPr lang="en-US" sz="1600" dirty="0">
                <a:solidFill>
                  <a:schemeClr val="tx1">
                    <a:lumMod val="75000"/>
                    <a:lumOff val="25000"/>
                  </a:schemeClr>
                </a:solidFill>
              </a:rPr>
              <a:t>, i.e. The movement of people within a state involving the establishment of a new temporary or permanent residence within that same state</a:t>
            </a:r>
            <a:r>
              <a:rPr lang="en-US" sz="1600" baseline="30000" dirty="0">
                <a:solidFill>
                  <a:schemeClr val="tx1">
                    <a:lumMod val="75000"/>
                    <a:lumOff val="25000"/>
                  </a:schemeClr>
                </a:solidFill>
              </a:rPr>
              <a:t>8</a:t>
            </a:r>
            <a:endParaRPr lang="sv-SE" sz="2000" baseline="30000" dirty="0">
              <a:solidFill>
                <a:schemeClr val="tx1">
                  <a:lumMod val="75000"/>
                  <a:lumOff val="25000"/>
                </a:schemeClr>
              </a:solidFill>
            </a:endParaRPr>
          </a:p>
        </p:txBody>
      </p:sp>
      <p:sp>
        <p:nvSpPr>
          <p:cNvPr id="18" name="Rektangel 17">
            <a:extLst>
              <a:ext uri="{FF2B5EF4-FFF2-40B4-BE49-F238E27FC236}">
                <a16:creationId xmlns:a16="http://schemas.microsoft.com/office/drawing/2014/main" id="{D3F0EE68-E739-4918-B9C4-87F1F1329A50}"/>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Key</a:t>
            </a:r>
            <a:r>
              <a:rPr lang="sv-SE" sz="1400" dirty="0"/>
              <a:t> </a:t>
            </a:r>
            <a:r>
              <a:rPr lang="sv-SE" sz="1400" dirty="0" err="1"/>
              <a:t>concepts</a:t>
            </a:r>
            <a:r>
              <a:rPr lang="sv-SE" sz="1400" dirty="0"/>
              <a:t>: </a:t>
            </a:r>
            <a:r>
              <a:rPr lang="sv-SE" sz="1400" dirty="0" err="1"/>
              <a:t>Mobility</a:t>
            </a:r>
            <a:r>
              <a:rPr lang="sv-SE" sz="1400" dirty="0"/>
              <a:t>, </a:t>
            </a:r>
            <a:r>
              <a:rPr lang="sv-SE" sz="1400" dirty="0" err="1"/>
              <a:t>movement</a:t>
            </a:r>
            <a:r>
              <a:rPr lang="sv-SE" sz="1400" dirty="0"/>
              <a:t> and migration</a:t>
            </a:r>
          </a:p>
        </p:txBody>
      </p:sp>
      <p:sp>
        <p:nvSpPr>
          <p:cNvPr id="16" name="textruta 10">
            <a:extLst>
              <a:ext uri="{FF2B5EF4-FFF2-40B4-BE49-F238E27FC236}">
                <a16:creationId xmlns:a16="http://schemas.microsoft.com/office/drawing/2014/main" id="{F7330AC9-01C0-9D4C-82C5-D8FA423DB600}"/>
              </a:ext>
            </a:extLst>
          </p:cNvPr>
          <p:cNvSpPr txBox="1"/>
          <p:nvPr/>
        </p:nvSpPr>
        <p:spPr>
          <a:xfrm>
            <a:off x="6202680" y="1939783"/>
            <a:ext cx="4898406" cy="1877437"/>
          </a:xfrm>
          <a:prstGeom prst="rect">
            <a:avLst/>
          </a:prstGeom>
          <a:noFill/>
        </p:spPr>
        <p:txBody>
          <a:bodyPr wrap="square" rtlCol="0">
            <a:spAutoFit/>
          </a:bodyPr>
          <a:lstStyle/>
          <a:p>
            <a:r>
              <a:rPr lang="sv-SE" sz="2000" dirty="0" err="1">
                <a:solidFill>
                  <a:schemeClr val="accent2">
                    <a:lumMod val="75000"/>
                  </a:schemeClr>
                </a:solidFill>
              </a:rPr>
              <a:t>Mobility</a:t>
            </a:r>
            <a:endParaRPr lang="sv-SE" sz="2000" dirty="0">
              <a:solidFill>
                <a:schemeClr val="accent2">
                  <a:lumMod val="75000"/>
                </a:schemeClr>
              </a:solidFill>
            </a:endParaRPr>
          </a:p>
          <a:p>
            <a:pPr marL="285750" indent="-285750">
              <a:buFont typeface="Arial" panose="020B0604020202020204" pitchFamily="34" charset="0"/>
              <a:buChar char="•"/>
            </a:pPr>
            <a:r>
              <a:rPr lang="sv-SE" sz="1600" dirty="0">
                <a:solidFill>
                  <a:schemeClr val="tx1">
                    <a:lumMod val="75000"/>
                    <a:lumOff val="25000"/>
                  </a:schemeClr>
                </a:solidFill>
              </a:rPr>
              <a:t>The </a:t>
            </a:r>
            <a:r>
              <a:rPr lang="sv-SE" sz="1600" dirty="0" err="1">
                <a:solidFill>
                  <a:schemeClr val="tx1">
                    <a:lumMod val="75000"/>
                    <a:lumOff val="25000"/>
                  </a:schemeClr>
                </a:solidFill>
              </a:rPr>
              <a:t>ability</a:t>
            </a:r>
            <a:r>
              <a:rPr lang="sv-SE" sz="1600" dirty="0">
                <a:solidFill>
                  <a:schemeClr val="tx1">
                    <a:lumMod val="75000"/>
                    <a:lumOff val="25000"/>
                  </a:schemeClr>
                </a:solidFill>
              </a:rPr>
              <a:t> to </a:t>
            </a:r>
            <a:r>
              <a:rPr lang="sv-SE" sz="1600" dirty="0" err="1">
                <a:solidFill>
                  <a:schemeClr val="tx1">
                    <a:lumMod val="75000"/>
                    <a:lumOff val="25000"/>
                  </a:schemeClr>
                </a:solidFill>
              </a:rPr>
              <a:t>move</a:t>
            </a:r>
            <a:r>
              <a:rPr lang="sv-SE" sz="1600" dirty="0">
                <a:solidFill>
                  <a:schemeClr val="tx1">
                    <a:lumMod val="75000"/>
                    <a:lumOff val="25000"/>
                  </a:schemeClr>
                </a:solidFill>
              </a:rPr>
              <a:t> </a:t>
            </a:r>
            <a:r>
              <a:rPr lang="sv-SE" sz="1600" dirty="0" err="1">
                <a:solidFill>
                  <a:schemeClr val="tx1">
                    <a:lumMod val="75000"/>
                    <a:lumOff val="25000"/>
                  </a:schemeClr>
                </a:solidFill>
              </a:rPr>
              <a:t>freely</a:t>
            </a:r>
            <a:r>
              <a:rPr lang="sv-SE" sz="1600" dirty="0">
                <a:solidFill>
                  <a:schemeClr val="tx1">
                    <a:lumMod val="75000"/>
                    <a:lumOff val="25000"/>
                  </a:schemeClr>
                </a:solidFill>
              </a:rPr>
              <a:t> or be </a:t>
            </a:r>
            <a:r>
              <a:rPr lang="sv-SE" sz="1600" dirty="0" err="1">
                <a:solidFill>
                  <a:schemeClr val="tx1">
                    <a:lumMod val="75000"/>
                    <a:lumOff val="25000"/>
                  </a:schemeClr>
                </a:solidFill>
              </a:rPr>
              <a:t>easily</a:t>
            </a:r>
            <a:r>
              <a:rPr lang="sv-SE" sz="1600" dirty="0">
                <a:solidFill>
                  <a:schemeClr val="tx1">
                    <a:lumMod val="75000"/>
                    <a:lumOff val="25000"/>
                  </a:schemeClr>
                </a:solidFill>
              </a:rPr>
              <a:t> moved</a:t>
            </a:r>
            <a:r>
              <a:rPr lang="sv-SE" sz="1600" baseline="30000" dirty="0">
                <a:solidFill>
                  <a:schemeClr val="tx1">
                    <a:lumMod val="75000"/>
                    <a:lumOff val="25000"/>
                  </a:schemeClr>
                </a:solidFill>
              </a:rPr>
              <a:t>2</a:t>
            </a:r>
          </a:p>
          <a:p>
            <a:pPr marL="285750" indent="-285750">
              <a:buFont typeface="Arial" panose="020B0604020202020204" pitchFamily="34" charset="0"/>
              <a:buChar char="•"/>
            </a:pPr>
            <a:r>
              <a:rPr lang="sv-SE" sz="1600" dirty="0">
                <a:solidFill>
                  <a:schemeClr val="tx1">
                    <a:lumMod val="75000"/>
                    <a:lumOff val="25000"/>
                  </a:schemeClr>
                </a:solidFill>
              </a:rPr>
              <a:t>The </a:t>
            </a:r>
            <a:r>
              <a:rPr lang="sv-SE" sz="1600" dirty="0" err="1">
                <a:solidFill>
                  <a:schemeClr val="tx1">
                    <a:lumMod val="75000"/>
                    <a:lumOff val="25000"/>
                  </a:schemeClr>
                </a:solidFill>
              </a:rPr>
              <a:t>quality</a:t>
            </a:r>
            <a:r>
              <a:rPr lang="sv-SE" sz="1600" dirty="0">
                <a:solidFill>
                  <a:schemeClr val="tx1">
                    <a:lumMod val="75000"/>
                    <a:lumOff val="25000"/>
                  </a:schemeClr>
                </a:solidFill>
              </a:rPr>
              <a:t> or </a:t>
            </a:r>
            <a:r>
              <a:rPr lang="sv-SE" sz="1600" dirty="0" err="1">
                <a:solidFill>
                  <a:schemeClr val="tx1">
                    <a:lumMod val="75000"/>
                    <a:lumOff val="25000"/>
                  </a:schemeClr>
                </a:solidFill>
              </a:rPr>
              <a:t>state</a:t>
            </a:r>
            <a:r>
              <a:rPr lang="sv-SE" sz="1600" dirty="0">
                <a:solidFill>
                  <a:schemeClr val="tx1">
                    <a:lumMod val="75000"/>
                    <a:lumOff val="25000"/>
                  </a:schemeClr>
                </a:solidFill>
              </a:rPr>
              <a:t> </a:t>
            </a:r>
            <a:r>
              <a:rPr lang="sv-SE" sz="1600" dirty="0" err="1">
                <a:solidFill>
                  <a:schemeClr val="tx1">
                    <a:lumMod val="75000"/>
                    <a:lumOff val="25000"/>
                  </a:schemeClr>
                </a:solidFill>
              </a:rPr>
              <a:t>of</a:t>
            </a:r>
            <a:r>
              <a:rPr lang="sv-SE" sz="1600" dirty="0">
                <a:solidFill>
                  <a:schemeClr val="tx1">
                    <a:lumMod val="75000"/>
                    <a:lumOff val="25000"/>
                  </a:schemeClr>
                </a:solidFill>
              </a:rPr>
              <a:t> </a:t>
            </a:r>
            <a:r>
              <a:rPr lang="sv-SE" sz="1600" dirty="0" err="1">
                <a:solidFill>
                  <a:schemeClr val="tx1">
                    <a:lumMod val="75000"/>
                    <a:lumOff val="25000"/>
                  </a:schemeClr>
                </a:solidFill>
              </a:rPr>
              <a:t>being</a:t>
            </a:r>
            <a:r>
              <a:rPr lang="sv-SE" sz="1600" dirty="0">
                <a:solidFill>
                  <a:schemeClr val="tx1">
                    <a:lumMod val="75000"/>
                    <a:lumOff val="25000"/>
                  </a:schemeClr>
                </a:solidFill>
              </a:rPr>
              <a:t> mobile or </a:t>
            </a:r>
            <a:r>
              <a:rPr lang="sv-SE" sz="1600" dirty="0" err="1">
                <a:solidFill>
                  <a:schemeClr val="tx1">
                    <a:lumMod val="75000"/>
                    <a:lumOff val="25000"/>
                  </a:schemeClr>
                </a:solidFill>
              </a:rPr>
              <a:t>movable</a:t>
            </a:r>
            <a:r>
              <a:rPr lang="sv-SE" sz="1600" dirty="0">
                <a:solidFill>
                  <a:schemeClr val="tx1">
                    <a:lumMod val="75000"/>
                    <a:lumOff val="25000"/>
                  </a:schemeClr>
                </a:solidFill>
              </a:rPr>
              <a:t>, or the </a:t>
            </a:r>
            <a:r>
              <a:rPr lang="sv-SE" sz="1600" dirty="0" err="1">
                <a:solidFill>
                  <a:schemeClr val="tx1">
                    <a:lumMod val="75000"/>
                    <a:lumOff val="25000"/>
                  </a:schemeClr>
                </a:solidFill>
              </a:rPr>
              <a:t>ability</a:t>
            </a:r>
            <a:r>
              <a:rPr lang="sv-SE" sz="1600" dirty="0">
                <a:solidFill>
                  <a:schemeClr val="tx1">
                    <a:lumMod val="75000"/>
                    <a:lumOff val="25000"/>
                  </a:schemeClr>
                </a:solidFill>
              </a:rPr>
              <a:t> or </a:t>
            </a:r>
            <a:r>
              <a:rPr lang="sv-SE" sz="1600" dirty="0" err="1">
                <a:solidFill>
                  <a:schemeClr val="tx1">
                    <a:lumMod val="75000"/>
                    <a:lumOff val="25000"/>
                  </a:schemeClr>
                </a:solidFill>
              </a:rPr>
              <a:t>capacity</a:t>
            </a:r>
            <a:r>
              <a:rPr lang="sv-SE" sz="1600" dirty="0">
                <a:solidFill>
                  <a:schemeClr val="tx1">
                    <a:lumMod val="75000"/>
                    <a:lumOff val="25000"/>
                  </a:schemeClr>
                </a:solidFill>
              </a:rPr>
              <a:t> to move</a:t>
            </a:r>
            <a:r>
              <a:rPr lang="sv-SE" sz="1600" baseline="30000" dirty="0">
                <a:solidFill>
                  <a:schemeClr val="tx1">
                    <a:lumMod val="75000"/>
                    <a:lumOff val="25000"/>
                  </a:schemeClr>
                </a:solidFill>
              </a:rPr>
              <a:t>4</a:t>
            </a:r>
            <a:r>
              <a:rPr lang="sv-SE" sz="1600" dirty="0">
                <a:solidFill>
                  <a:schemeClr val="tx1">
                    <a:lumMod val="75000"/>
                    <a:lumOff val="25000"/>
                  </a:schemeClr>
                </a:solidFill>
              </a:rPr>
              <a:t> </a:t>
            </a:r>
          </a:p>
          <a:p>
            <a:pPr marL="285750" indent="-285750">
              <a:buFont typeface="Arial" panose="020B0604020202020204" pitchFamily="34" charset="0"/>
              <a:buChar char="•"/>
            </a:pPr>
            <a:r>
              <a:rPr lang="sv-SE" sz="1600" dirty="0">
                <a:solidFill>
                  <a:schemeClr val="tx1">
                    <a:lumMod val="75000"/>
                    <a:lumOff val="25000"/>
                  </a:schemeClr>
                </a:solidFill>
              </a:rPr>
              <a:t>The </a:t>
            </a:r>
            <a:r>
              <a:rPr lang="sv-SE" sz="1600" dirty="0" err="1">
                <a:solidFill>
                  <a:schemeClr val="tx1">
                    <a:lumMod val="75000"/>
                    <a:lumOff val="25000"/>
                  </a:schemeClr>
                </a:solidFill>
              </a:rPr>
              <a:t>ability</a:t>
            </a:r>
            <a:r>
              <a:rPr lang="sv-SE" sz="1600" dirty="0">
                <a:solidFill>
                  <a:schemeClr val="tx1">
                    <a:lumMod val="75000"/>
                    <a:lumOff val="25000"/>
                  </a:schemeClr>
                </a:solidFill>
              </a:rPr>
              <a:t> to </a:t>
            </a:r>
            <a:r>
              <a:rPr lang="sv-SE" sz="1600" dirty="0" err="1">
                <a:solidFill>
                  <a:schemeClr val="tx1">
                    <a:lumMod val="75000"/>
                    <a:lumOff val="25000"/>
                  </a:schemeClr>
                </a:solidFill>
              </a:rPr>
              <a:t>change</a:t>
            </a:r>
            <a:r>
              <a:rPr lang="sv-SE" sz="1600" dirty="0">
                <a:solidFill>
                  <a:schemeClr val="tx1">
                    <a:lumMod val="75000"/>
                    <a:lumOff val="25000"/>
                  </a:schemeClr>
                </a:solidFill>
              </a:rPr>
              <a:t> </a:t>
            </a:r>
            <a:r>
              <a:rPr lang="sv-SE" sz="1600" dirty="0" err="1">
                <a:solidFill>
                  <a:schemeClr val="tx1">
                    <a:lumMod val="75000"/>
                    <a:lumOff val="25000"/>
                  </a:schemeClr>
                </a:solidFill>
              </a:rPr>
              <a:t>one’s</a:t>
            </a:r>
            <a:r>
              <a:rPr lang="sv-SE" sz="1600" dirty="0">
                <a:solidFill>
                  <a:schemeClr val="tx1">
                    <a:lumMod val="75000"/>
                    <a:lumOff val="25000"/>
                  </a:schemeClr>
                </a:solidFill>
              </a:rPr>
              <a:t> social or </a:t>
            </a:r>
            <a:r>
              <a:rPr lang="sv-SE" sz="1600" dirty="0" err="1">
                <a:solidFill>
                  <a:schemeClr val="tx1">
                    <a:lumMod val="75000"/>
                    <a:lumOff val="25000"/>
                  </a:schemeClr>
                </a:solidFill>
              </a:rPr>
              <a:t>socioeconomic</a:t>
            </a:r>
            <a:r>
              <a:rPr lang="sv-SE" sz="1600" dirty="0">
                <a:solidFill>
                  <a:schemeClr val="tx1">
                    <a:lumMod val="75000"/>
                    <a:lumOff val="25000"/>
                  </a:schemeClr>
                </a:solidFill>
              </a:rPr>
              <a:t> position in a </a:t>
            </a:r>
            <a:r>
              <a:rPr lang="sv-SE" sz="1600" dirty="0" err="1">
                <a:solidFill>
                  <a:schemeClr val="tx1">
                    <a:lumMod val="75000"/>
                    <a:lumOff val="25000"/>
                  </a:schemeClr>
                </a:solidFill>
              </a:rPr>
              <a:t>community</a:t>
            </a:r>
            <a:r>
              <a:rPr lang="sv-SE" sz="1600" dirty="0">
                <a:solidFill>
                  <a:schemeClr val="tx1">
                    <a:lumMod val="75000"/>
                    <a:lumOff val="25000"/>
                  </a:schemeClr>
                </a:solidFill>
              </a:rPr>
              <a:t>, and </a:t>
            </a:r>
            <a:r>
              <a:rPr lang="sv-SE" sz="1600" dirty="0" err="1">
                <a:solidFill>
                  <a:schemeClr val="tx1">
                    <a:lumMod val="75000"/>
                    <a:lumOff val="25000"/>
                  </a:schemeClr>
                </a:solidFill>
              </a:rPr>
              <a:t>especially</a:t>
            </a:r>
            <a:r>
              <a:rPr lang="sv-SE" sz="1600" dirty="0">
                <a:solidFill>
                  <a:schemeClr val="tx1">
                    <a:lumMod val="75000"/>
                    <a:lumOff val="25000"/>
                  </a:schemeClr>
                </a:solidFill>
              </a:rPr>
              <a:t> to </a:t>
            </a:r>
            <a:r>
              <a:rPr lang="sv-SE" sz="1600" dirty="0" err="1">
                <a:solidFill>
                  <a:schemeClr val="tx1">
                    <a:lumMod val="75000"/>
                    <a:lumOff val="25000"/>
                  </a:schemeClr>
                </a:solidFill>
              </a:rPr>
              <a:t>improve</a:t>
            </a:r>
            <a:r>
              <a:rPr lang="sv-SE" sz="1600" dirty="0">
                <a:solidFill>
                  <a:schemeClr val="tx1">
                    <a:lumMod val="75000"/>
                    <a:lumOff val="25000"/>
                  </a:schemeClr>
                </a:solidFill>
              </a:rPr>
              <a:t> it (</a:t>
            </a:r>
            <a:r>
              <a:rPr lang="sv-SE" sz="1600" dirty="0" err="1">
                <a:solidFill>
                  <a:schemeClr val="tx1">
                    <a:lumMod val="75000"/>
                    <a:lumOff val="25000"/>
                  </a:schemeClr>
                </a:solidFill>
              </a:rPr>
              <a:t>also</a:t>
            </a:r>
            <a:r>
              <a:rPr lang="sv-SE" sz="1600" dirty="0">
                <a:solidFill>
                  <a:schemeClr val="tx1">
                    <a:lumMod val="75000"/>
                    <a:lumOff val="25000"/>
                  </a:schemeClr>
                </a:solidFill>
              </a:rPr>
              <a:t> </a:t>
            </a:r>
            <a:r>
              <a:rPr lang="sv-SE" sz="1600" dirty="0" err="1">
                <a:solidFill>
                  <a:schemeClr val="tx1">
                    <a:lumMod val="75000"/>
                    <a:lumOff val="25000"/>
                  </a:schemeClr>
                </a:solidFill>
              </a:rPr>
              <a:t>known</a:t>
            </a:r>
            <a:r>
              <a:rPr lang="sv-SE" sz="1600" dirty="0">
                <a:solidFill>
                  <a:schemeClr val="tx1">
                    <a:lumMod val="75000"/>
                    <a:lumOff val="25000"/>
                  </a:schemeClr>
                </a:solidFill>
              </a:rPr>
              <a:t> as </a:t>
            </a:r>
            <a:r>
              <a:rPr lang="sv-SE" sz="1600" i="1" dirty="0" err="1">
                <a:solidFill>
                  <a:schemeClr val="tx1">
                    <a:lumMod val="75000"/>
                    <a:lumOff val="25000"/>
                  </a:schemeClr>
                </a:solidFill>
              </a:rPr>
              <a:t>upward</a:t>
            </a:r>
            <a:r>
              <a:rPr lang="sv-SE" sz="1600" i="1" dirty="0">
                <a:solidFill>
                  <a:schemeClr val="tx1">
                    <a:lumMod val="75000"/>
                    <a:lumOff val="25000"/>
                  </a:schemeClr>
                </a:solidFill>
              </a:rPr>
              <a:t> </a:t>
            </a:r>
            <a:r>
              <a:rPr lang="sv-SE" sz="1600" i="1" dirty="0" err="1">
                <a:solidFill>
                  <a:schemeClr val="tx1">
                    <a:lumMod val="75000"/>
                    <a:lumOff val="25000"/>
                  </a:schemeClr>
                </a:solidFill>
              </a:rPr>
              <a:t>mobility</a:t>
            </a:r>
            <a:r>
              <a:rPr lang="sv-SE" sz="1600" dirty="0">
                <a:solidFill>
                  <a:schemeClr val="tx1">
                    <a:lumMod val="75000"/>
                    <a:lumOff val="25000"/>
                  </a:schemeClr>
                </a:solidFill>
              </a:rPr>
              <a:t>)</a:t>
            </a:r>
            <a:r>
              <a:rPr lang="sv-SE" sz="1600" baseline="30000" dirty="0">
                <a:solidFill>
                  <a:schemeClr val="tx1">
                    <a:lumMod val="75000"/>
                    <a:lumOff val="25000"/>
                  </a:schemeClr>
                </a:solidFill>
              </a:rPr>
              <a:t>.</a:t>
            </a:r>
          </a:p>
        </p:txBody>
      </p:sp>
    </p:spTree>
    <p:extLst>
      <p:ext uri="{BB962C8B-B14F-4D97-AF65-F5344CB8AC3E}">
        <p14:creationId xmlns:p14="http://schemas.microsoft.com/office/powerpoint/2010/main" val="220558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3EAD4-44AC-4092-9340-31D5041141EE}"/>
              </a:ext>
            </a:extLst>
          </p:cNvPr>
          <p:cNvSpPr>
            <a:spLocks noGrp="1"/>
          </p:cNvSpPr>
          <p:nvPr>
            <p:ph type="title"/>
          </p:nvPr>
        </p:nvSpPr>
        <p:spPr/>
        <p:txBody>
          <a:bodyPr>
            <a:normAutofit/>
          </a:bodyPr>
          <a:lstStyle/>
          <a:p>
            <a:pPr marL="533400" indent="-533400"/>
            <a:r>
              <a:rPr lang="sv-SE" sz="3200" b="1" dirty="0"/>
              <a:t>2.	A </a:t>
            </a:r>
            <a:r>
              <a:rPr lang="sv-SE" sz="3200" b="1" dirty="0" err="1"/>
              <a:t>typology</a:t>
            </a:r>
            <a:r>
              <a:rPr lang="sv-SE" sz="3200" b="1" dirty="0"/>
              <a:t> </a:t>
            </a:r>
            <a:r>
              <a:rPr lang="sv-SE" sz="3200" b="1" dirty="0" err="1"/>
              <a:t>of</a:t>
            </a:r>
            <a:r>
              <a:rPr lang="sv-SE" sz="3200" b="1" dirty="0"/>
              <a:t> </a:t>
            </a:r>
            <a:r>
              <a:rPr lang="sv-SE" sz="3200" b="1" dirty="0" err="1"/>
              <a:t>movement</a:t>
            </a:r>
            <a:br>
              <a:rPr lang="sv-SE" sz="3200" dirty="0"/>
            </a:br>
            <a:r>
              <a:rPr lang="sv-SE" sz="2000" dirty="0" err="1"/>
              <a:t>What</a:t>
            </a:r>
            <a:r>
              <a:rPr lang="sv-SE" sz="2000" dirty="0"/>
              <a:t> do </a:t>
            </a:r>
            <a:r>
              <a:rPr lang="sv-SE" sz="2000" dirty="0" err="1"/>
              <a:t>we</a:t>
            </a:r>
            <a:r>
              <a:rPr lang="sv-SE" sz="2000" dirty="0"/>
              <a:t> </a:t>
            </a:r>
            <a:r>
              <a:rPr lang="sv-SE" sz="2000" dirty="0" err="1"/>
              <a:t>speak</a:t>
            </a:r>
            <a:r>
              <a:rPr lang="sv-SE" sz="2000" dirty="0"/>
              <a:t> </a:t>
            </a:r>
            <a:r>
              <a:rPr lang="sv-SE" sz="2000" dirty="0" err="1"/>
              <a:t>of</a:t>
            </a:r>
            <a:r>
              <a:rPr lang="sv-SE" sz="2000" dirty="0"/>
              <a:t> </a:t>
            </a:r>
            <a:r>
              <a:rPr lang="sv-SE" sz="2000" dirty="0" err="1"/>
              <a:t>when</a:t>
            </a:r>
            <a:r>
              <a:rPr lang="sv-SE" sz="2000" dirty="0"/>
              <a:t> </a:t>
            </a:r>
            <a:r>
              <a:rPr lang="sv-SE" sz="2000" dirty="0" err="1"/>
              <a:t>we</a:t>
            </a:r>
            <a:r>
              <a:rPr lang="sv-SE" sz="2000" dirty="0"/>
              <a:t> </a:t>
            </a:r>
            <a:r>
              <a:rPr lang="sv-SE" sz="2000" dirty="0" err="1"/>
              <a:t>speak</a:t>
            </a:r>
            <a:r>
              <a:rPr lang="sv-SE" sz="2000" dirty="0"/>
              <a:t> </a:t>
            </a:r>
            <a:r>
              <a:rPr lang="sv-SE" sz="2000" dirty="0" err="1"/>
              <a:t>about</a:t>
            </a:r>
            <a:r>
              <a:rPr lang="sv-SE" sz="2000" dirty="0"/>
              <a:t> </a:t>
            </a:r>
            <a:r>
              <a:rPr lang="sv-SE" sz="2000" dirty="0" err="1"/>
              <a:t>movement</a:t>
            </a:r>
            <a:r>
              <a:rPr lang="sv-SE" sz="2000" dirty="0"/>
              <a:t>?</a:t>
            </a:r>
            <a:endParaRPr lang="sv-SE" sz="2400" dirty="0"/>
          </a:p>
        </p:txBody>
      </p:sp>
      <p:graphicFrame>
        <p:nvGraphicFramePr>
          <p:cNvPr id="5" name="Tabell 5">
            <a:extLst>
              <a:ext uri="{FF2B5EF4-FFF2-40B4-BE49-F238E27FC236}">
                <a16:creationId xmlns:a16="http://schemas.microsoft.com/office/drawing/2014/main" id="{4AC4B126-A693-4DCC-ABA5-DD27CDE6D387}"/>
              </a:ext>
            </a:extLst>
          </p:cNvPr>
          <p:cNvGraphicFramePr>
            <a:graphicFrameLocks noGrp="1"/>
          </p:cNvGraphicFramePr>
          <p:nvPr>
            <p:ph idx="1"/>
            <p:extLst>
              <p:ext uri="{D42A27DB-BD31-4B8C-83A1-F6EECF244321}">
                <p14:modId xmlns:p14="http://schemas.microsoft.com/office/powerpoint/2010/main" val="1878224335"/>
              </p:ext>
            </p:extLst>
          </p:nvPr>
        </p:nvGraphicFramePr>
        <p:xfrm>
          <a:off x="1097280" y="2067921"/>
          <a:ext cx="10058400" cy="4144619"/>
        </p:xfrm>
        <a:graphic>
          <a:graphicData uri="http://schemas.openxmlformats.org/drawingml/2006/table">
            <a:tbl>
              <a:tblPr firstRow="1" bandRow="1">
                <a:tableStyleId>{5940675A-B579-460E-94D1-54222C63F5DA}</a:tableStyleId>
              </a:tblPr>
              <a:tblGrid>
                <a:gridCol w="2444206">
                  <a:extLst>
                    <a:ext uri="{9D8B030D-6E8A-4147-A177-3AD203B41FA5}">
                      <a16:colId xmlns:a16="http://schemas.microsoft.com/office/drawing/2014/main" val="3410454542"/>
                    </a:ext>
                  </a:extLst>
                </a:gridCol>
                <a:gridCol w="7614194">
                  <a:extLst>
                    <a:ext uri="{9D8B030D-6E8A-4147-A177-3AD203B41FA5}">
                      <a16:colId xmlns:a16="http://schemas.microsoft.com/office/drawing/2014/main" val="3201802649"/>
                    </a:ext>
                  </a:extLst>
                </a:gridCol>
              </a:tblGrid>
              <a:tr h="494312">
                <a:tc>
                  <a:txBody>
                    <a:bodyPr/>
                    <a:lstStyle/>
                    <a:p>
                      <a:pPr>
                        <a:spcAft>
                          <a:spcPts val="600"/>
                        </a:spcAft>
                      </a:pPr>
                      <a:r>
                        <a:rPr lang="sv-SE" sz="2000" b="0">
                          <a:solidFill>
                            <a:schemeClr val="accent2">
                              <a:lumMod val="75000"/>
                            </a:schemeClr>
                          </a:solidFill>
                        </a:rPr>
                        <a:t>Circular 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US" sz="1400" baseline="0" dirty="0">
                          <a:solidFill>
                            <a:schemeClr val="tx1">
                              <a:lumMod val="75000"/>
                              <a:lumOff val="25000"/>
                            </a:schemeClr>
                          </a:solidFill>
                        </a:rPr>
                        <a:t>A form of migration in which people repeatedly move back and forth between two or more countries.</a:t>
                      </a:r>
                      <a:r>
                        <a:rPr lang="en-US" sz="1400" baseline="30000" dirty="0">
                          <a:solidFill>
                            <a:schemeClr val="tx1">
                              <a:lumMod val="75000"/>
                              <a:lumOff val="25000"/>
                            </a:schemeClr>
                          </a:solidFill>
                        </a:rPr>
                        <a:t>9</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7625276"/>
                  </a:ext>
                </a:extLst>
              </a:tr>
              <a:tr h="912577">
                <a:tc>
                  <a:txBody>
                    <a:bodyPr/>
                    <a:lstStyle/>
                    <a:p>
                      <a:pPr>
                        <a:spcAft>
                          <a:spcPts val="600"/>
                        </a:spcAft>
                      </a:pPr>
                      <a:r>
                        <a:rPr lang="sv-SE" sz="2000" b="0">
                          <a:solidFill>
                            <a:schemeClr val="accent2">
                              <a:lumMod val="75000"/>
                            </a:schemeClr>
                          </a:solidFill>
                        </a:rPr>
                        <a:t>Emigration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US" sz="1400" dirty="0">
                          <a:solidFill>
                            <a:schemeClr val="tx1">
                              <a:lumMod val="75000"/>
                              <a:lumOff val="25000"/>
                            </a:schemeClr>
                          </a:solidFill>
                        </a:rPr>
                        <a:t>From the perspective of the country of departure (source), the act of moving from one’s country of nationality or usual residence to another country, so that the country of destination effectively becomes his or her new country of usual residence.</a:t>
                      </a:r>
                      <a:r>
                        <a:rPr lang="en-US" sz="1400" baseline="30000" dirty="0">
                          <a:solidFill>
                            <a:schemeClr val="tx1">
                              <a:lumMod val="75000"/>
                              <a:lumOff val="25000"/>
                            </a:schemeClr>
                          </a:solidFill>
                        </a:rPr>
                        <a:t>10</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3291763"/>
                  </a:ext>
                </a:extLst>
              </a:tr>
              <a:tr h="912577">
                <a:tc>
                  <a:txBody>
                    <a:bodyPr/>
                    <a:lstStyle/>
                    <a:p>
                      <a:pPr>
                        <a:spcAft>
                          <a:spcPts val="600"/>
                        </a:spcAft>
                      </a:pPr>
                      <a:r>
                        <a:rPr lang="sv-SE" sz="2000" b="0" dirty="0">
                          <a:solidFill>
                            <a:schemeClr val="accent2">
                              <a:lumMod val="75000"/>
                            </a:schemeClr>
                          </a:solidFill>
                        </a:rPr>
                        <a:t>Immigration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US" sz="1400" dirty="0">
                          <a:solidFill>
                            <a:schemeClr val="tx1">
                              <a:lumMod val="75000"/>
                              <a:lumOff val="25000"/>
                            </a:schemeClr>
                          </a:solidFill>
                        </a:rPr>
                        <a:t>From the perspective of the country of arrival (destination), the act of moving into a country other than one’s country of nationality or usual residence, so that the country of destination effectively becomes his or her new country of usual residence.</a:t>
                      </a:r>
                      <a:r>
                        <a:rPr lang="en-US" sz="1400" baseline="30000" dirty="0">
                          <a:solidFill>
                            <a:schemeClr val="tx1">
                              <a:lumMod val="75000"/>
                              <a:lumOff val="25000"/>
                            </a:schemeClr>
                          </a:solidFill>
                        </a:rPr>
                        <a:t>11</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1762361"/>
                  </a:ext>
                </a:extLst>
              </a:tr>
              <a:tr h="1178745">
                <a:tc>
                  <a:txBody>
                    <a:bodyPr/>
                    <a:lstStyle/>
                    <a:p>
                      <a:pPr>
                        <a:spcAft>
                          <a:spcPts val="600"/>
                        </a:spcAft>
                      </a:pPr>
                      <a:r>
                        <a:rPr lang="sv-SE" sz="2000" b="0">
                          <a:solidFill>
                            <a:schemeClr val="accent2">
                              <a:lumMod val="75000"/>
                            </a:schemeClr>
                          </a:solidFill>
                        </a:rPr>
                        <a:t>Return 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US" sz="1400" dirty="0">
                          <a:solidFill>
                            <a:schemeClr val="tx1">
                              <a:lumMod val="75000"/>
                              <a:lumOff val="25000"/>
                            </a:schemeClr>
                          </a:solidFill>
                        </a:rPr>
                        <a:t>In the context of international migration, the movement of persons returning to their country of origin after having moved away from their place of habitual residence and crossed an international border. In the context of internal migration, the movement of persons returning to their place of habitual residence after having moved away from it.</a:t>
                      </a:r>
                      <a:r>
                        <a:rPr lang="en-US" sz="1400" baseline="30000" dirty="0">
                          <a:solidFill>
                            <a:schemeClr val="tx1">
                              <a:lumMod val="75000"/>
                              <a:lumOff val="25000"/>
                            </a:schemeClr>
                          </a:solidFill>
                        </a:rPr>
                        <a:t>12</a:t>
                      </a:r>
                      <a:r>
                        <a:rPr lang="en-US" sz="1400" dirty="0">
                          <a:solidFill>
                            <a:schemeClr val="tx1">
                              <a:lumMod val="75000"/>
                              <a:lumOff val="25000"/>
                            </a:schemeClr>
                          </a:solidFill>
                        </a:rPr>
                        <a:t> </a:t>
                      </a:r>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6914679"/>
                  </a:ext>
                </a:extLst>
              </a:tr>
              <a:tr h="646408">
                <a:tc>
                  <a:txBody>
                    <a:bodyPr/>
                    <a:lstStyle/>
                    <a:p>
                      <a:pPr>
                        <a:spcAft>
                          <a:spcPts val="600"/>
                        </a:spcAft>
                      </a:pPr>
                      <a:r>
                        <a:rPr lang="sv-SE" sz="2000" b="0">
                          <a:solidFill>
                            <a:schemeClr val="accent2">
                              <a:lumMod val="75000"/>
                            </a:schemeClr>
                          </a:solidFill>
                        </a:rPr>
                        <a:t>Temporary 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US" sz="1400" dirty="0">
                          <a:solidFill>
                            <a:schemeClr val="tx1">
                              <a:lumMod val="75000"/>
                              <a:lumOff val="25000"/>
                            </a:schemeClr>
                          </a:solidFill>
                        </a:rPr>
                        <a:t>Migration for a specific motivation and purpose with the intention to return to the country of origin or habitual residence after a limited period of time or to undertake an onward movement.</a:t>
                      </a:r>
                      <a:r>
                        <a:rPr lang="en-US" sz="1400" baseline="30000" dirty="0">
                          <a:solidFill>
                            <a:schemeClr val="tx1">
                              <a:lumMod val="75000"/>
                              <a:lumOff val="25000"/>
                            </a:schemeClr>
                          </a:solidFill>
                        </a:rPr>
                        <a:t>13</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2519671"/>
                  </a:ext>
                </a:extLst>
              </a:tr>
            </a:tbl>
          </a:graphicData>
        </a:graphic>
      </p:graphicFrame>
      <p:sp>
        <p:nvSpPr>
          <p:cNvPr id="4" name="Platshållare för bildnummer 3">
            <a:extLst>
              <a:ext uri="{FF2B5EF4-FFF2-40B4-BE49-F238E27FC236}">
                <a16:creationId xmlns:a16="http://schemas.microsoft.com/office/drawing/2014/main" id="{DC6A73D5-6921-4FE4-BEEF-423EBE530C98}"/>
              </a:ext>
            </a:extLst>
          </p:cNvPr>
          <p:cNvSpPr>
            <a:spLocks noGrp="1"/>
          </p:cNvSpPr>
          <p:nvPr>
            <p:ph type="sldNum" sz="quarter" idx="12"/>
          </p:nvPr>
        </p:nvSpPr>
        <p:spPr>
          <a:xfrm>
            <a:off x="10677164" y="6444747"/>
            <a:ext cx="1312025" cy="365125"/>
          </a:xfrm>
        </p:spPr>
        <p:txBody>
          <a:bodyPr/>
          <a:lstStyle/>
          <a:p>
            <a:r>
              <a:rPr lang="en-GB" dirty="0"/>
              <a:t>2</a:t>
            </a:r>
          </a:p>
        </p:txBody>
      </p:sp>
      <p:sp>
        <p:nvSpPr>
          <p:cNvPr id="6" name="Rektangel 5">
            <a:extLst>
              <a:ext uri="{FF2B5EF4-FFF2-40B4-BE49-F238E27FC236}">
                <a16:creationId xmlns:a16="http://schemas.microsoft.com/office/drawing/2014/main" id="{000DC4F4-4CBD-4B14-A887-1638C47C7CB8}"/>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 </a:t>
            </a:r>
            <a:r>
              <a:rPr lang="sv-SE" sz="1400" dirty="0" err="1"/>
              <a:t>typology</a:t>
            </a:r>
            <a:r>
              <a:rPr lang="sv-SE" sz="1400" dirty="0"/>
              <a:t> </a:t>
            </a:r>
            <a:r>
              <a:rPr lang="sv-SE" sz="1400" dirty="0" err="1"/>
              <a:t>of</a:t>
            </a:r>
            <a:r>
              <a:rPr lang="sv-SE" sz="1400" dirty="0"/>
              <a:t> </a:t>
            </a:r>
            <a:r>
              <a:rPr lang="sv-SE" sz="1400" dirty="0" err="1"/>
              <a:t>movement</a:t>
            </a:r>
            <a:endParaRPr lang="sv-SE" sz="1400" dirty="0"/>
          </a:p>
        </p:txBody>
      </p:sp>
    </p:spTree>
    <p:extLst>
      <p:ext uri="{BB962C8B-B14F-4D97-AF65-F5344CB8AC3E}">
        <p14:creationId xmlns:p14="http://schemas.microsoft.com/office/powerpoint/2010/main" val="26824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3EAD4-44AC-4092-9340-31D5041141EE}"/>
              </a:ext>
            </a:extLst>
          </p:cNvPr>
          <p:cNvSpPr>
            <a:spLocks noGrp="1"/>
          </p:cNvSpPr>
          <p:nvPr>
            <p:ph type="title"/>
          </p:nvPr>
        </p:nvSpPr>
        <p:spPr/>
        <p:txBody>
          <a:bodyPr>
            <a:normAutofit/>
          </a:bodyPr>
          <a:lstStyle/>
          <a:p>
            <a:pPr marL="533400" indent="-533400"/>
            <a:r>
              <a:rPr lang="sv-SE" sz="3200" b="1" dirty="0"/>
              <a:t>2.	A </a:t>
            </a:r>
            <a:r>
              <a:rPr lang="sv-SE" sz="3200" b="1" dirty="0" err="1"/>
              <a:t>typology</a:t>
            </a:r>
            <a:r>
              <a:rPr lang="sv-SE" sz="3200" b="1" dirty="0"/>
              <a:t> </a:t>
            </a:r>
            <a:r>
              <a:rPr lang="sv-SE" sz="3200" b="1" dirty="0" err="1"/>
              <a:t>of</a:t>
            </a:r>
            <a:r>
              <a:rPr lang="sv-SE" sz="3200" b="1" dirty="0"/>
              <a:t> </a:t>
            </a:r>
            <a:r>
              <a:rPr lang="sv-SE" sz="3200" b="1" dirty="0" err="1"/>
              <a:t>movement</a:t>
            </a:r>
            <a:br>
              <a:rPr lang="sv-SE" sz="3600" dirty="0"/>
            </a:br>
            <a:r>
              <a:rPr lang="sv-SE" sz="2000" dirty="0" err="1"/>
              <a:t>What</a:t>
            </a:r>
            <a:r>
              <a:rPr lang="sv-SE" sz="2000" dirty="0"/>
              <a:t> do </a:t>
            </a:r>
            <a:r>
              <a:rPr lang="sv-SE" sz="2000" dirty="0" err="1"/>
              <a:t>we</a:t>
            </a:r>
            <a:r>
              <a:rPr lang="sv-SE" sz="2000" dirty="0"/>
              <a:t> </a:t>
            </a:r>
            <a:r>
              <a:rPr lang="sv-SE" sz="2000" dirty="0" err="1"/>
              <a:t>speak</a:t>
            </a:r>
            <a:r>
              <a:rPr lang="sv-SE" sz="2000" dirty="0"/>
              <a:t> </a:t>
            </a:r>
            <a:r>
              <a:rPr lang="sv-SE" sz="2000" dirty="0" err="1"/>
              <a:t>of</a:t>
            </a:r>
            <a:r>
              <a:rPr lang="sv-SE" sz="2000" dirty="0"/>
              <a:t> </a:t>
            </a:r>
            <a:r>
              <a:rPr lang="sv-SE" sz="2000" dirty="0" err="1"/>
              <a:t>when</a:t>
            </a:r>
            <a:r>
              <a:rPr lang="sv-SE" sz="2000" dirty="0"/>
              <a:t> </a:t>
            </a:r>
            <a:r>
              <a:rPr lang="sv-SE" sz="2000" dirty="0" err="1"/>
              <a:t>we</a:t>
            </a:r>
            <a:r>
              <a:rPr lang="sv-SE" sz="2000" dirty="0"/>
              <a:t> </a:t>
            </a:r>
            <a:r>
              <a:rPr lang="sv-SE" sz="2000" dirty="0" err="1"/>
              <a:t>speak</a:t>
            </a:r>
            <a:r>
              <a:rPr lang="sv-SE" sz="2000" dirty="0"/>
              <a:t> </a:t>
            </a:r>
            <a:r>
              <a:rPr lang="sv-SE" sz="2000" dirty="0" err="1"/>
              <a:t>about</a:t>
            </a:r>
            <a:r>
              <a:rPr lang="sv-SE" sz="2000" dirty="0"/>
              <a:t> </a:t>
            </a:r>
            <a:r>
              <a:rPr lang="sv-SE" sz="2000" dirty="0" err="1"/>
              <a:t>movement</a:t>
            </a:r>
            <a:r>
              <a:rPr lang="sv-SE" sz="2000" dirty="0"/>
              <a:t>?</a:t>
            </a:r>
            <a:endParaRPr lang="sv-SE" sz="2400" dirty="0"/>
          </a:p>
        </p:txBody>
      </p:sp>
      <p:graphicFrame>
        <p:nvGraphicFramePr>
          <p:cNvPr id="5" name="Tabell 5">
            <a:extLst>
              <a:ext uri="{FF2B5EF4-FFF2-40B4-BE49-F238E27FC236}">
                <a16:creationId xmlns:a16="http://schemas.microsoft.com/office/drawing/2014/main" id="{780F5E32-C59C-4F71-A993-96E0A744538D}"/>
              </a:ext>
            </a:extLst>
          </p:cNvPr>
          <p:cNvGraphicFramePr>
            <a:graphicFrameLocks noGrp="1"/>
          </p:cNvGraphicFramePr>
          <p:nvPr>
            <p:ph idx="1"/>
            <p:extLst>
              <p:ext uri="{D42A27DB-BD31-4B8C-83A1-F6EECF244321}">
                <p14:modId xmlns:p14="http://schemas.microsoft.com/office/powerpoint/2010/main" val="3236062631"/>
              </p:ext>
            </p:extLst>
          </p:nvPr>
        </p:nvGraphicFramePr>
        <p:xfrm>
          <a:off x="1154083" y="2165577"/>
          <a:ext cx="10058400" cy="3966281"/>
        </p:xfrm>
        <a:graphic>
          <a:graphicData uri="http://schemas.openxmlformats.org/drawingml/2006/table">
            <a:tbl>
              <a:tblPr firstRow="1" bandRow="1">
                <a:tableStyleId>{5940675A-B579-460E-94D1-54222C63F5DA}</a:tableStyleId>
              </a:tblPr>
              <a:tblGrid>
                <a:gridCol w="2343860">
                  <a:extLst>
                    <a:ext uri="{9D8B030D-6E8A-4147-A177-3AD203B41FA5}">
                      <a16:colId xmlns:a16="http://schemas.microsoft.com/office/drawing/2014/main" val="3072153358"/>
                    </a:ext>
                  </a:extLst>
                </a:gridCol>
                <a:gridCol w="7714540">
                  <a:extLst>
                    <a:ext uri="{9D8B030D-6E8A-4147-A177-3AD203B41FA5}">
                      <a16:colId xmlns:a16="http://schemas.microsoft.com/office/drawing/2014/main" val="2677162562"/>
                    </a:ext>
                  </a:extLst>
                </a:gridCol>
              </a:tblGrid>
              <a:tr h="1200322">
                <a:tc>
                  <a:txBody>
                    <a:bodyPr/>
                    <a:lstStyle/>
                    <a:p>
                      <a:r>
                        <a:rPr lang="sv-SE" sz="2000">
                          <a:solidFill>
                            <a:schemeClr val="accent2">
                              <a:lumMod val="75000"/>
                            </a:schemeClr>
                          </a:solidFill>
                        </a:rPr>
                        <a:t>Rural-urban 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The movement of people from a rural to an urban area for the purpose of establishing a new residence (see also, </a:t>
                      </a:r>
                      <a:r>
                        <a:rPr lang="en-US" sz="1600" i="1" dirty="0">
                          <a:solidFill>
                            <a:schemeClr val="tx1">
                              <a:lumMod val="75000"/>
                              <a:lumOff val="25000"/>
                            </a:schemeClr>
                          </a:solidFill>
                        </a:rPr>
                        <a:t>rural-rural migration</a:t>
                      </a:r>
                      <a:r>
                        <a:rPr lang="en-US" sz="1600" dirty="0">
                          <a:solidFill>
                            <a:schemeClr val="tx1">
                              <a:lumMod val="75000"/>
                              <a:lumOff val="25000"/>
                            </a:schemeClr>
                          </a:solidFill>
                        </a:rPr>
                        <a:t>, </a:t>
                      </a:r>
                      <a:r>
                        <a:rPr lang="en-US" sz="1600" i="1" dirty="0">
                          <a:solidFill>
                            <a:schemeClr val="tx1">
                              <a:lumMod val="75000"/>
                              <a:lumOff val="25000"/>
                            </a:schemeClr>
                          </a:solidFill>
                        </a:rPr>
                        <a:t>urban-rural migration</a:t>
                      </a:r>
                      <a:r>
                        <a:rPr lang="en-US" sz="1600" dirty="0">
                          <a:solidFill>
                            <a:schemeClr val="tx1">
                              <a:lumMod val="75000"/>
                              <a:lumOff val="25000"/>
                            </a:schemeClr>
                          </a:solidFill>
                        </a:rPr>
                        <a:t>, and </a:t>
                      </a:r>
                      <a:r>
                        <a:rPr lang="en-US" sz="1600" i="1" dirty="0">
                          <a:solidFill>
                            <a:schemeClr val="tx1">
                              <a:lumMod val="75000"/>
                              <a:lumOff val="25000"/>
                            </a:schemeClr>
                          </a:solidFill>
                        </a:rPr>
                        <a:t>urban-urban migration</a:t>
                      </a:r>
                      <a:r>
                        <a:rPr lang="en-US" sz="1600" dirty="0">
                          <a:solidFill>
                            <a:schemeClr val="tx1">
                              <a:lumMod val="75000"/>
                              <a:lumOff val="25000"/>
                            </a:schemeClr>
                          </a:solidFill>
                        </a:rPr>
                        <a:t>).</a:t>
                      </a:r>
                      <a:r>
                        <a:rPr lang="en-US" sz="1600" baseline="30000" dirty="0">
                          <a:solidFill>
                            <a:schemeClr val="tx1">
                              <a:lumMod val="75000"/>
                              <a:lumOff val="25000"/>
                            </a:schemeClr>
                          </a:solidFill>
                        </a:rPr>
                        <a:t>14</a:t>
                      </a:r>
                      <a:endParaRPr lang="sv-SE" sz="16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2566305"/>
                  </a:ext>
                </a:extLst>
              </a:tr>
              <a:tr h="887194">
                <a:tc>
                  <a:txBody>
                    <a:bodyPr/>
                    <a:lstStyle/>
                    <a:p>
                      <a:r>
                        <a:rPr lang="sv-SE" sz="2000">
                          <a:solidFill>
                            <a:schemeClr val="accent2">
                              <a:lumMod val="75000"/>
                            </a:schemeClr>
                          </a:solidFill>
                        </a:rPr>
                        <a:t>Seasonal migration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Migration for employment which by its character is dependent on seasonal conditions and is performed only during part of the year.</a:t>
                      </a:r>
                      <a:r>
                        <a:rPr lang="en-US" sz="1600" baseline="30000" dirty="0">
                          <a:solidFill>
                            <a:schemeClr val="tx1">
                              <a:lumMod val="75000"/>
                              <a:lumOff val="25000"/>
                            </a:schemeClr>
                          </a:solidFill>
                        </a:rPr>
                        <a:t>15</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3083526"/>
                  </a:ext>
                </a:extLst>
              </a:tr>
              <a:tr h="1200322">
                <a:tc>
                  <a:txBody>
                    <a:bodyPr/>
                    <a:lstStyle/>
                    <a:p>
                      <a:r>
                        <a:rPr lang="sv-SE" sz="2000">
                          <a:solidFill>
                            <a:schemeClr val="accent2">
                              <a:lumMod val="75000"/>
                            </a:schemeClr>
                          </a:solidFill>
                        </a:rPr>
                        <a:t>Secondary movement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The movement of a migrant from their first country of destination to another country, other than the country in which he or she originally resided and other than the person’s country of nationality. </a:t>
                      </a:r>
                      <a:r>
                        <a:rPr lang="en-US" sz="1600" baseline="30000" dirty="0">
                          <a:solidFill>
                            <a:schemeClr val="tx1">
                              <a:lumMod val="75000"/>
                              <a:lumOff val="25000"/>
                            </a:schemeClr>
                          </a:solidFill>
                        </a:rPr>
                        <a:t>16</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3853059"/>
                  </a:ext>
                </a:extLst>
              </a:tr>
              <a:tr h="678443">
                <a:tc>
                  <a:txBody>
                    <a:bodyPr/>
                    <a:lstStyle/>
                    <a:p>
                      <a:r>
                        <a:rPr lang="sv-SE" sz="2000">
                          <a:solidFill>
                            <a:schemeClr val="accent2">
                              <a:lumMod val="75000"/>
                            </a:schemeClr>
                          </a:solidFill>
                        </a:rPr>
                        <a:t>Transit migration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A stopover of passage of varying length while travelling between two or more States.</a:t>
                      </a:r>
                      <a:r>
                        <a:rPr lang="en-US" sz="1600" baseline="30000" dirty="0">
                          <a:solidFill>
                            <a:schemeClr val="tx1">
                              <a:lumMod val="75000"/>
                              <a:lumOff val="25000"/>
                            </a:schemeClr>
                          </a:solidFill>
                        </a:rPr>
                        <a:t>17</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3622215"/>
                  </a:ext>
                </a:extLst>
              </a:tr>
            </a:tbl>
          </a:graphicData>
        </a:graphic>
      </p:graphicFrame>
      <p:sp>
        <p:nvSpPr>
          <p:cNvPr id="4" name="Platshållare för bildnummer 3">
            <a:extLst>
              <a:ext uri="{FF2B5EF4-FFF2-40B4-BE49-F238E27FC236}">
                <a16:creationId xmlns:a16="http://schemas.microsoft.com/office/drawing/2014/main" id="{DC6A73D5-6921-4FE4-BEEF-423EBE530C98}"/>
              </a:ext>
            </a:extLst>
          </p:cNvPr>
          <p:cNvSpPr>
            <a:spLocks noGrp="1"/>
          </p:cNvSpPr>
          <p:nvPr>
            <p:ph type="sldNum" sz="quarter" idx="12"/>
          </p:nvPr>
        </p:nvSpPr>
        <p:spPr>
          <a:xfrm>
            <a:off x="10670479" y="6456779"/>
            <a:ext cx="1312025" cy="365125"/>
          </a:xfrm>
        </p:spPr>
        <p:txBody>
          <a:bodyPr/>
          <a:lstStyle/>
          <a:p>
            <a:r>
              <a:rPr lang="en-GB" dirty="0"/>
              <a:t>3</a:t>
            </a:r>
          </a:p>
        </p:txBody>
      </p:sp>
      <p:sp>
        <p:nvSpPr>
          <p:cNvPr id="6" name="Rektangel 5">
            <a:extLst>
              <a:ext uri="{FF2B5EF4-FFF2-40B4-BE49-F238E27FC236}">
                <a16:creationId xmlns:a16="http://schemas.microsoft.com/office/drawing/2014/main" id="{F1CB61BD-3862-446D-9245-F34AC6C9239C}"/>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 </a:t>
            </a:r>
            <a:r>
              <a:rPr lang="sv-SE" sz="1400" dirty="0" err="1"/>
              <a:t>typology</a:t>
            </a:r>
            <a:r>
              <a:rPr lang="sv-SE" sz="1400" dirty="0"/>
              <a:t> </a:t>
            </a:r>
            <a:r>
              <a:rPr lang="sv-SE" sz="1400" dirty="0" err="1"/>
              <a:t>of</a:t>
            </a:r>
            <a:r>
              <a:rPr lang="sv-SE" sz="1400" dirty="0"/>
              <a:t> </a:t>
            </a:r>
            <a:r>
              <a:rPr lang="sv-SE" sz="1400" dirty="0" err="1"/>
              <a:t>movement</a:t>
            </a:r>
            <a:endParaRPr lang="sv-SE" sz="1400" dirty="0"/>
          </a:p>
        </p:txBody>
      </p:sp>
    </p:spTree>
    <p:extLst>
      <p:ext uri="{BB962C8B-B14F-4D97-AF65-F5344CB8AC3E}">
        <p14:creationId xmlns:p14="http://schemas.microsoft.com/office/powerpoint/2010/main" val="1392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93C17-6A86-429C-A9CC-B7A4DF3AA82E}"/>
              </a:ext>
            </a:extLst>
          </p:cNvPr>
          <p:cNvSpPr>
            <a:spLocks noGrp="1"/>
          </p:cNvSpPr>
          <p:nvPr>
            <p:ph type="title"/>
          </p:nvPr>
        </p:nvSpPr>
        <p:spPr/>
        <p:txBody>
          <a:bodyPr>
            <a:normAutofit/>
          </a:bodyPr>
          <a:lstStyle/>
          <a:p>
            <a:pPr marL="533400" indent="-533400"/>
            <a:r>
              <a:rPr lang="sv-SE" sz="3200" b="1" dirty="0"/>
              <a:t>3.	A </a:t>
            </a:r>
            <a:r>
              <a:rPr lang="sv-SE" sz="3200" b="1" dirty="0" err="1"/>
              <a:t>typology</a:t>
            </a:r>
            <a:r>
              <a:rPr lang="sv-SE" sz="3200" b="1" dirty="0"/>
              <a:t> </a:t>
            </a:r>
            <a:r>
              <a:rPr lang="sv-SE" sz="3200" b="1" dirty="0" err="1"/>
              <a:t>of</a:t>
            </a:r>
            <a:r>
              <a:rPr lang="sv-SE" sz="3200" b="1" dirty="0"/>
              <a:t> </a:t>
            </a:r>
            <a:r>
              <a:rPr lang="sv-SE" sz="3200" b="1" dirty="0" err="1"/>
              <a:t>movers</a:t>
            </a:r>
            <a:r>
              <a:rPr lang="sv-SE" sz="3200" b="1" dirty="0"/>
              <a:t> </a:t>
            </a:r>
            <a:br>
              <a:rPr lang="sv-SE" sz="3600" dirty="0"/>
            </a:br>
            <a:r>
              <a:rPr lang="sv-SE" sz="2000" dirty="0" err="1"/>
              <a:t>What</a:t>
            </a:r>
            <a:r>
              <a:rPr lang="sv-SE" sz="2000" dirty="0"/>
              <a:t> do </a:t>
            </a:r>
            <a:r>
              <a:rPr lang="sv-SE" sz="2000" dirty="0" err="1"/>
              <a:t>we</a:t>
            </a:r>
            <a:r>
              <a:rPr lang="sv-SE" sz="2000" dirty="0"/>
              <a:t> </a:t>
            </a:r>
            <a:r>
              <a:rPr lang="sv-SE" sz="2000" dirty="0" err="1"/>
              <a:t>speak</a:t>
            </a:r>
            <a:r>
              <a:rPr lang="sv-SE" sz="2000" dirty="0"/>
              <a:t> </a:t>
            </a:r>
            <a:r>
              <a:rPr lang="sv-SE" sz="2000" dirty="0" err="1"/>
              <a:t>of</a:t>
            </a:r>
            <a:r>
              <a:rPr lang="sv-SE" sz="2000" dirty="0"/>
              <a:t> </a:t>
            </a:r>
            <a:r>
              <a:rPr lang="sv-SE" sz="2000" dirty="0" err="1"/>
              <a:t>when</a:t>
            </a:r>
            <a:r>
              <a:rPr lang="sv-SE" sz="2000" dirty="0"/>
              <a:t> </a:t>
            </a:r>
            <a:r>
              <a:rPr lang="sv-SE" sz="2000" dirty="0" err="1"/>
              <a:t>we</a:t>
            </a:r>
            <a:r>
              <a:rPr lang="sv-SE" sz="2000" dirty="0"/>
              <a:t> </a:t>
            </a:r>
            <a:r>
              <a:rPr lang="sv-SE" sz="2000" dirty="0" err="1"/>
              <a:t>speak</a:t>
            </a:r>
            <a:r>
              <a:rPr lang="sv-SE" sz="2000" dirty="0"/>
              <a:t> </a:t>
            </a:r>
            <a:r>
              <a:rPr lang="sv-SE" sz="2000" dirty="0" err="1"/>
              <a:t>about</a:t>
            </a:r>
            <a:r>
              <a:rPr lang="sv-SE" sz="2000" dirty="0"/>
              <a:t> </a:t>
            </a:r>
            <a:r>
              <a:rPr lang="sv-SE" sz="2000" dirty="0" err="1"/>
              <a:t>movers</a:t>
            </a:r>
            <a:r>
              <a:rPr lang="sv-SE" sz="2000" dirty="0"/>
              <a:t>?</a:t>
            </a:r>
            <a:endParaRPr lang="sv-SE" sz="3600" dirty="0"/>
          </a:p>
        </p:txBody>
      </p:sp>
      <p:sp>
        <p:nvSpPr>
          <p:cNvPr id="3" name="Platshållare för innehåll 2">
            <a:extLst>
              <a:ext uri="{FF2B5EF4-FFF2-40B4-BE49-F238E27FC236}">
                <a16:creationId xmlns:a16="http://schemas.microsoft.com/office/drawing/2014/main" id="{A7AA4D87-7EFB-4D09-8EA5-E21A75427C8C}"/>
              </a:ext>
            </a:extLst>
          </p:cNvPr>
          <p:cNvSpPr>
            <a:spLocks noGrp="1"/>
          </p:cNvSpPr>
          <p:nvPr>
            <p:ph idx="1"/>
          </p:nvPr>
        </p:nvSpPr>
        <p:spPr/>
        <p:txBody>
          <a:bodyPr>
            <a:normAutofit/>
          </a:bodyPr>
          <a:lstStyle/>
          <a:p>
            <a:pPr marL="292608" lvl="1" indent="0">
              <a:buNone/>
            </a:pPr>
            <a:endParaRPr lang="sv-SE"/>
          </a:p>
          <a:p>
            <a:pPr marL="0" indent="0">
              <a:buNone/>
            </a:pPr>
            <a:endParaRPr lang="sv-SE"/>
          </a:p>
        </p:txBody>
      </p:sp>
      <p:sp>
        <p:nvSpPr>
          <p:cNvPr id="4" name="Platshållare för bildnummer 3">
            <a:extLst>
              <a:ext uri="{FF2B5EF4-FFF2-40B4-BE49-F238E27FC236}">
                <a16:creationId xmlns:a16="http://schemas.microsoft.com/office/drawing/2014/main" id="{CF1326CF-579A-46D6-8CD7-6B345DB500B9}"/>
              </a:ext>
            </a:extLst>
          </p:cNvPr>
          <p:cNvSpPr>
            <a:spLocks noGrp="1"/>
          </p:cNvSpPr>
          <p:nvPr>
            <p:ph type="sldNum" sz="quarter" idx="12"/>
          </p:nvPr>
        </p:nvSpPr>
        <p:spPr>
          <a:xfrm>
            <a:off x="10682511" y="6456779"/>
            <a:ext cx="1312025" cy="365125"/>
          </a:xfrm>
        </p:spPr>
        <p:txBody>
          <a:bodyPr/>
          <a:lstStyle/>
          <a:p>
            <a:r>
              <a:rPr lang="en-GB" dirty="0"/>
              <a:t>4</a:t>
            </a:r>
          </a:p>
        </p:txBody>
      </p:sp>
      <p:graphicFrame>
        <p:nvGraphicFramePr>
          <p:cNvPr id="5" name="Tabell 5">
            <a:extLst>
              <a:ext uri="{FF2B5EF4-FFF2-40B4-BE49-F238E27FC236}">
                <a16:creationId xmlns:a16="http://schemas.microsoft.com/office/drawing/2014/main" id="{69DC85C0-0B19-411D-80DE-5BFE260FF67A}"/>
              </a:ext>
            </a:extLst>
          </p:cNvPr>
          <p:cNvGraphicFramePr>
            <a:graphicFrameLocks noGrp="1"/>
          </p:cNvGraphicFramePr>
          <p:nvPr>
            <p:extLst>
              <p:ext uri="{D42A27DB-BD31-4B8C-83A1-F6EECF244321}">
                <p14:modId xmlns:p14="http://schemas.microsoft.com/office/powerpoint/2010/main" val="489575371"/>
              </p:ext>
            </p:extLst>
          </p:nvPr>
        </p:nvGraphicFramePr>
        <p:xfrm>
          <a:off x="1097280" y="1996923"/>
          <a:ext cx="10058400" cy="4269407"/>
        </p:xfrm>
        <a:graphic>
          <a:graphicData uri="http://schemas.openxmlformats.org/drawingml/2006/table">
            <a:tbl>
              <a:tblPr firstRow="1" bandRow="1">
                <a:tableStyleId>{5940675A-B579-460E-94D1-54222C63F5DA}</a:tableStyleId>
              </a:tblPr>
              <a:tblGrid>
                <a:gridCol w="1616423">
                  <a:extLst>
                    <a:ext uri="{9D8B030D-6E8A-4147-A177-3AD203B41FA5}">
                      <a16:colId xmlns:a16="http://schemas.microsoft.com/office/drawing/2014/main" val="2797906030"/>
                    </a:ext>
                  </a:extLst>
                </a:gridCol>
                <a:gridCol w="8441977">
                  <a:extLst>
                    <a:ext uri="{9D8B030D-6E8A-4147-A177-3AD203B41FA5}">
                      <a16:colId xmlns:a16="http://schemas.microsoft.com/office/drawing/2014/main" val="2195887112"/>
                    </a:ext>
                  </a:extLst>
                </a:gridCol>
              </a:tblGrid>
              <a:tr h="1067352">
                <a:tc>
                  <a:txBody>
                    <a:bodyPr/>
                    <a:lstStyle/>
                    <a:p>
                      <a:r>
                        <a:rPr lang="sv-SE" sz="2000">
                          <a:solidFill>
                            <a:schemeClr val="accent2">
                              <a:lumMod val="75000"/>
                            </a:schemeClr>
                          </a:solidFill>
                        </a:rPr>
                        <a:t>Asylum seeker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lumMod val="75000"/>
                              <a:lumOff val="25000"/>
                            </a:schemeClr>
                          </a:solidFill>
                        </a:rPr>
                        <a:t>An individual who is seeking international protection. In countries with individualized procedures, an asylum seeker is someone whose claim has not yet been finally decided on by the country in which he or she has submitted it. Not every asylum seeker will ultimately be recognized as a refugee, but every person recognized as a refugee is initially an asylum seeker. </a:t>
                      </a:r>
                      <a:r>
                        <a:rPr lang="en-US" sz="1400" baseline="30000" dirty="0">
                          <a:solidFill>
                            <a:schemeClr val="tx1">
                              <a:lumMod val="75000"/>
                              <a:lumOff val="25000"/>
                            </a:schemeClr>
                          </a:solidFill>
                        </a:rPr>
                        <a:t>18</a:t>
                      </a:r>
                      <a:r>
                        <a:rPr lang="en-US" sz="1400" dirty="0">
                          <a:solidFill>
                            <a:schemeClr val="tx1">
                              <a:lumMod val="75000"/>
                              <a:lumOff val="25000"/>
                            </a:schemeClr>
                          </a:solidFill>
                        </a:rPr>
                        <a:t> </a:t>
                      </a:r>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3871639"/>
                  </a:ext>
                </a:extLst>
              </a:tr>
              <a:tr h="826337">
                <a:tc>
                  <a:txBody>
                    <a:bodyPr/>
                    <a:lstStyle/>
                    <a:p>
                      <a:r>
                        <a:rPr lang="sv-SE" sz="2000">
                          <a:solidFill>
                            <a:schemeClr val="accent2">
                              <a:lumMod val="75000"/>
                            </a:schemeClr>
                          </a:solidFill>
                        </a:rPr>
                        <a:t>Emigrant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lumMod val="75000"/>
                              <a:lumOff val="25000"/>
                            </a:schemeClr>
                          </a:solidFill>
                        </a:rPr>
                        <a:t>From the perspective of the country of departure, a person who moves from his or her country of nationality or usual residence to another country, so that the country of destination effectively becomes his or her new country of usual residence.</a:t>
                      </a:r>
                      <a:r>
                        <a:rPr lang="en-US" sz="1400" baseline="30000" dirty="0">
                          <a:solidFill>
                            <a:schemeClr val="tx1">
                              <a:lumMod val="75000"/>
                              <a:lumOff val="25000"/>
                            </a:schemeClr>
                          </a:solidFill>
                        </a:rPr>
                        <a:t>19</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9968183"/>
                  </a:ext>
                </a:extLst>
              </a:tr>
              <a:tr h="826337">
                <a:tc>
                  <a:txBody>
                    <a:bodyPr/>
                    <a:lstStyle/>
                    <a:p>
                      <a:r>
                        <a:rPr lang="sv-SE" sz="2000">
                          <a:solidFill>
                            <a:schemeClr val="accent2">
                              <a:lumMod val="75000"/>
                            </a:schemeClr>
                          </a:solidFill>
                        </a:rPr>
                        <a:t>Immigrant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lumMod val="75000"/>
                              <a:lumOff val="25000"/>
                            </a:schemeClr>
                          </a:solidFill>
                        </a:rPr>
                        <a:t>From the perspective of the country of arrival, a person who moves into a country other than that of his or her nationality or usual residence, so that the country of destination effectively becomes his or her new country of usual residence.</a:t>
                      </a:r>
                      <a:r>
                        <a:rPr lang="en-US" sz="1400" baseline="30000" dirty="0">
                          <a:solidFill>
                            <a:schemeClr val="tx1">
                              <a:lumMod val="75000"/>
                              <a:lumOff val="25000"/>
                            </a:schemeClr>
                          </a:solidFill>
                        </a:rPr>
                        <a:t>20</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1814081"/>
                  </a:ext>
                </a:extLst>
              </a:tr>
              <a:tr h="1549381">
                <a:tc>
                  <a:txBody>
                    <a:bodyPr/>
                    <a:lstStyle/>
                    <a:p>
                      <a:r>
                        <a:rPr lang="sv-SE" sz="2000">
                          <a:solidFill>
                            <a:schemeClr val="accent2">
                              <a:lumMod val="75000"/>
                            </a:schemeClr>
                          </a:solidFill>
                        </a:rPr>
                        <a:t>Migrant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lumMod val="75000"/>
                              <a:lumOff val="25000"/>
                            </a:schemeClr>
                          </a:solidFill>
                        </a:rPr>
                        <a:t>An umbrella term, not defined under international law, reflecting the common lay understanding of a person who moves away from his or her place of usual residence, whether within a country or across an international border, temporarily or permanently, and for a variety of reasons. The term includes a number of well-defined legal categories of people, such as migrant workers; persons whose particular types of movements are legally defined, such as smuggled migrants; as well as those whose status or means of movement are not specifically defined under international law, such as international students.</a:t>
                      </a:r>
                      <a:r>
                        <a:rPr lang="en-US" sz="1400" baseline="30000" dirty="0">
                          <a:solidFill>
                            <a:schemeClr val="tx1">
                              <a:lumMod val="75000"/>
                              <a:lumOff val="25000"/>
                            </a:schemeClr>
                          </a:solidFill>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435027"/>
                  </a:ext>
                </a:extLst>
              </a:tr>
            </a:tbl>
          </a:graphicData>
        </a:graphic>
      </p:graphicFrame>
      <p:sp>
        <p:nvSpPr>
          <p:cNvPr id="6" name="Rektangel 5">
            <a:extLst>
              <a:ext uri="{FF2B5EF4-FFF2-40B4-BE49-F238E27FC236}">
                <a16:creationId xmlns:a16="http://schemas.microsoft.com/office/drawing/2014/main" id="{9AAA38C5-FB34-4F23-A2C5-33FBF206A49D}"/>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A </a:t>
            </a:r>
            <a:r>
              <a:rPr lang="sv-SE" sz="1400" dirty="0" err="1"/>
              <a:t>typology</a:t>
            </a:r>
            <a:r>
              <a:rPr lang="sv-SE" sz="1400" dirty="0"/>
              <a:t> </a:t>
            </a:r>
            <a:r>
              <a:rPr lang="sv-SE" sz="1400" dirty="0" err="1"/>
              <a:t>of</a:t>
            </a:r>
            <a:r>
              <a:rPr lang="sv-SE" sz="1400" dirty="0"/>
              <a:t> </a:t>
            </a:r>
            <a:r>
              <a:rPr lang="sv-SE" sz="1400" dirty="0" err="1"/>
              <a:t>movers</a:t>
            </a:r>
            <a:endParaRPr lang="sv-SE" sz="1400" dirty="0"/>
          </a:p>
        </p:txBody>
      </p:sp>
    </p:spTree>
    <p:extLst>
      <p:ext uri="{BB962C8B-B14F-4D97-AF65-F5344CB8AC3E}">
        <p14:creationId xmlns:p14="http://schemas.microsoft.com/office/powerpoint/2010/main" val="211692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93C17-6A86-429C-A9CC-B7A4DF3AA82E}"/>
              </a:ext>
            </a:extLst>
          </p:cNvPr>
          <p:cNvSpPr>
            <a:spLocks noGrp="1"/>
          </p:cNvSpPr>
          <p:nvPr>
            <p:ph type="title"/>
          </p:nvPr>
        </p:nvSpPr>
        <p:spPr/>
        <p:txBody>
          <a:bodyPr>
            <a:normAutofit/>
          </a:bodyPr>
          <a:lstStyle/>
          <a:p>
            <a:pPr marL="536575" indent="-536575"/>
            <a:r>
              <a:rPr lang="sv-SE" sz="3200" b="1" dirty="0"/>
              <a:t>3.	A </a:t>
            </a:r>
            <a:r>
              <a:rPr lang="sv-SE" sz="3200" b="1" dirty="0" err="1"/>
              <a:t>typology</a:t>
            </a:r>
            <a:r>
              <a:rPr lang="sv-SE" sz="3200" b="1" dirty="0"/>
              <a:t> </a:t>
            </a:r>
            <a:r>
              <a:rPr lang="sv-SE" sz="3200" b="1" dirty="0" err="1"/>
              <a:t>of</a:t>
            </a:r>
            <a:r>
              <a:rPr lang="sv-SE" sz="3200" b="1" dirty="0"/>
              <a:t> </a:t>
            </a:r>
            <a:r>
              <a:rPr lang="sv-SE" sz="3200" b="1" dirty="0" err="1"/>
              <a:t>movers</a:t>
            </a:r>
            <a:r>
              <a:rPr lang="sv-SE" sz="3200" b="1" dirty="0"/>
              <a:t> </a:t>
            </a:r>
            <a:br>
              <a:rPr lang="sv-SE" sz="3600" dirty="0"/>
            </a:br>
            <a:r>
              <a:rPr lang="sv-SE" sz="2000" dirty="0" err="1"/>
              <a:t>What</a:t>
            </a:r>
            <a:r>
              <a:rPr lang="sv-SE" sz="2000" dirty="0"/>
              <a:t> do </a:t>
            </a:r>
            <a:r>
              <a:rPr lang="sv-SE" sz="2000" dirty="0" err="1"/>
              <a:t>we</a:t>
            </a:r>
            <a:r>
              <a:rPr lang="sv-SE" sz="2000" dirty="0"/>
              <a:t> </a:t>
            </a:r>
            <a:r>
              <a:rPr lang="sv-SE" sz="2000" dirty="0" err="1"/>
              <a:t>speak</a:t>
            </a:r>
            <a:r>
              <a:rPr lang="sv-SE" sz="2000" dirty="0"/>
              <a:t> </a:t>
            </a:r>
            <a:r>
              <a:rPr lang="sv-SE" sz="2000" dirty="0" err="1"/>
              <a:t>of</a:t>
            </a:r>
            <a:r>
              <a:rPr lang="sv-SE" sz="2000" dirty="0"/>
              <a:t> </a:t>
            </a:r>
            <a:r>
              <a:rPr lang="sv-SE" sz="2000" dirty="0" err="1"/>
              <a:t>when</a:t>
            </a:r>
            <a:r>
              <a:rPr lang="sv-SE" sz="2000" dirty="0"/>
              <a:t> </a:t>
            </a:r>
            <a:r>
              <a:rPr lang="sv-SE" sz="2000" dirty="0" err="1"/>
              <a:t>we</a:t>
            </a:r>
            <a:r>
              <a:rPr lang="sv-SE" sz="2000" dirty="0"/>
              <a:t> </a:t>
            </a:r>
            <a:r>
              <a:rPr lang="sv-SE" sz="2000" dirty="0" err="1"/>
              <a:t>speak</a:t>
            </a:r>
            <a:r>
              <a:rPr lang="sv-SE" sz="2000" dirty="0"/>
              <a:t> </a:t>
            </a:r>
            <a:r>
              <a:rPr lang="sv-SE" sz="2000" dirty="0" err="1"/>
              <a:t>about</a:t>
            </a:r>
            <a:r>
              <a:rPr lang="sv-SE" sz="2000" dirty="0"/>
              <a:t> </a:t>
            </a:r>
            <a:r>
              <a:rPr lang="sv-SE" sz="2000" dirty="0" err="1"/>
              <a:t>movers</a:t>
            </a:r>
            <a:r>
              <a:rPr lang="sv-SE" sz="2000" dirty="0"/>
              <a:t>?</a:t>
            </a:r>
            <a:endParaRPr lang="sv-SE" sz="3600" dirty="0"/>
          </a:p>
        </p:txBody>
      </p:sp>
      <p:sp>
        <p:nvSpPr>
          <p:cNvPr id="3" name="Platshållare för innehåll 2">
            <a:extLst>
              <a:ext uri="{FF2B5EF4-FFF2-40B4-BE49-F238E27FC236}">
                <a16:creationId xmlns:a16="http://schemas.microsoft.com/office/drawing/2014/main" id="{A7AA4D87-7EFB-4D09-8EA5-E21A75427C8C}"/>
              </a:ext>
            </a:extLst>
          </p:cNvPr>
          <p:cNvSpPr>
            <a:spLocks noGrp="1"/>
          </p:cNvSpPr>
          <p:nvPr>
            <p:ph idx="1"/>
          </p:nvPr>
        </p:nvSpPr>
        <p:spPr/>
        <p:txBody>
          <a:bodyPr>
            <a:normAutofit/>
          </a:bodyPr>
          <a:lstStyle/>
          <a:p>
            <a:pPr marL="292608" lvl="1" indent="0">
              <a:buNone/>
            </a:pPr>
            <a:endParaRPr lang="sv-SE"/>
          </a:p>
          <a:p>
            <a:pPr marL="0" indent="0">
              <a:buNone/>
            </a:pPr>
            <a:endParaRPr lang="sv-SE"/>
          </a:p>
        </p:txBody>
      </p:sp>
      <p:sp>
        <p:nvSpPr>
          <p:cNvPr id="4" name="Platshållare för bildnummer 3">
            <a:extLst>
              <a:ext uri="{FF2B5EF4-FFF2-40B4-BE49-F238E27FC236}">
                <a16:creationId xmlns:a16="http://schemas.microsoft.com/office/drawing/2014/main" id="{CF1326CF-579A-46D6-8CD7-6B345DB500B9}"/>
              </a:ext>
            </a:extLst>
          </p:cNvPr>
          <p:cNvSpPr>
            <a:spLocks noGrp="1"/>
          </p:cNvSpPr>
          <p:nvPr>
            <p:ph type="sldNum" sz="quarter" idx="12"/>
          </p:nvPr>
        </p:nvSpPr>
        <p:spPr>
          <a:xfrm>
            <a:off x="10682511" y="6468811"/>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5</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5" name="Tabell 5">
            <a:extLst>
              <a:ext uri="{FF2B5EF4-FFF2-40B4-BE49-F238E27FC236}">
                <a16:creationId xmlns:a16="http://schemas.microsoft.com/office/drawing/2014/main" id="{69DC85C0-0B19-411D-80DE-5BFE260FF67A}"/>
              </a:ext>
            </a:extLst>
          </p:cNvPr>
          <p:cNvGraphicFramePr>
            <a:graphicFrameLocks noGrp="1"/>
          </p:cNvGraphicFramePr>
          <p:nvPr>
            <p:extLst>
              <p:ext uri="{D42A27DB-BD31-4B8C-83A1-F6EECF244321}">
                <p14:modId xmlns:p14="http://schemas.microsoft.com/office/powerpoint/2010/main" val="2896679952"/>
              </p:ext>
            </p:extLst>
          </p:nvPr>
        </p:nvGraphicFramePr>
        <p:xfrm>
          <a:off x="1097280" y="1996923"/>
          <a:ext cx="10058400" cy="3687184"/>
        </p:xfrm>
        <a:graphic>
          <a:graphicData uri="http://schemas.openxmlformats.org/drawingml/2006/table">
            <a:tbl>
              <a:tblPr firstRow="1" bandRow="1">
                <a:tableStyleId>{5940675A-B579-460E-94D1-54222C63F5DA}</a:tableStyleId>
              </a:tblPr>
              <a:tblGrid>
                <a:gridCol w="1970385">
                  <a:extLst>
                    <a:ext uri="{9D8B030D-6E8A-4147-A177-3AD203B41FA5}">
                      <a16:colId xmlns:a16="http://schemas.microsoft.com/office/drawing/2014/main" val="2797906030"/>
                    </a:ext>
                  </a:extLst>
                </a:gridCol>
                <a:gridCol w="8088015">
                  <a:extLst>
                    <a:ext uri="{9D8B030D-6E8A-4147-A177-3AD203B41FA5}">
                      <a16:colId xmlns:a16="http://schemas.microsoft.com/office/drawing/2014/main" val="2195887112"/>
                    </a:ext>
                  </a:extLst>
                </a:gridCol>
              </a:tblGrid>
              <a:tr h="1914984">
                <a:tc>
                  <a:txBody>
                    <a:bodyPr/>
                    <a:lstStyle/>
                    <a:p>
                      <a:r>
                        <a:rPr lang="sv-SE" sz="2000">
                          <a:solidFill>
                            <a:schemeClr val="accent2">
                              <a:lumMod val="75000"/>
                            </a:schemeClr>
                          </a:solidFill>
                        </a:rPr>
                        <a:t>Refugee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A person who, owing to a well-founded fear of persecution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r>
                        <a:rPr lang="en-US" sz="1600" baseline="30000" dirty="0">
                          <a:solidFill>
                            <a:schemeClr val="tx1">
                              <a:lumMod val="75000"/>
                              <a:lumOff val="25000"/>
                            </a:schemeClr>
                          </a:solidFill>
                        </a:rPr>
                        <a:t>22</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9725374"/>
                  </a:ext>
                </a:extLst>
              </a:tr>
              <a:tr h="1159069">
                <a:tc>
                  <a:txBody>
                    <a:bodyPr/>
                    <a:lstStyle/>
                    <a:p>
                      <a:r>
                        <a:rPr lang="sv-SE" sz="2000">
                          <a:solidFill>
                            <a:schemeClr val="accent2">
                              <a:lumMod val="75000"/>
                            </a:schemeClr>
                          </a:solidFill>
                        </a:rPr>
                        <a:t>Victim of trafficking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Any natural person subject to trafficking in human beings, regardless of whether the perpetrator is identified, apprehended, prosecuted or convicted.</a:t>
                      </a:r>
                      <a:r>
                        <a:rPr lang="en-US" sz="1600" baseline="30000" dirty="0">
                          <a:solidFill>
                            <a:schemeClr val="tx1">
                              <a:lumMod val="75000"/>
                              <a:lumOff val="25000"/>
                            </a:schemeClr>
                          </a:solidFill>
                        </a:rPr>
                        <a:t>23</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9737203"/>
                  </a:ext>
                </a:extLst>
              </a:tr>
              <a:tr h="613131">
                <a:tc>
                  <a:txBody>
                    <a:bodyPr/>
                    <a:lstStyle/>
                    <a:p>
                      <a:endParaRPr lang="sv-S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668639"/>
                  </a:ext>
                </a:extLst>
              </a:tr>
            </a:tbl>
          </a:graphicData>
        </a:graphic>
      </p:graphicFrame>
      <p:sp>
        <p:nvSpPr>
          <p:cNvPr id="6" name="Rektangel 5">
            <a:extLst>
              <a:ext uri="{FF2B5EF4-FFF2-40B4-BE49-F238E27FC236}">
                <a16:creationId xmlns:a16="http://schemas.microsoft.com/office/drawing/2014/main" id="{42BBE310-0232-417B-A313-2799FCE59D6C}"/>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A </a:t>
            </a:r>
            <a:r>
              <a:rPr lang="sv-SE" sz="1400" dirty="0" err="1"/>
              <a:t>typology</a:t>
            </a:r>
            <a:r>
              <a:rPr lang="sv-SE" sz="1400" dirty="0"/>
              <a:t> </a:t>
            </a:r>
            <a:r>
              <a:rPr lang="sv-SE" sz="1400" dirty="0" err="1"/>
              <a:t>of</a:t>
            </a:r>
            <a:r>
              <a:rPr lang="sv-SE" sz="1400" dirty="0"/>
              <a:t> </a:t>
            </a:r>
            <a:r>
              <a:rPr lang="sv-SE" sz="1400" dirty="0" err="1"/>
              <a:t>movers</a:t>
            </a:r>
            <a:endParaRPr lang="sv-SE" sz="1400" dirty="0"/>
          </a:p>
        </p:txBody>
      </p:sp>
    </p:spTree>
    <p:extLst>
      <p:ext uri="{BB962C8B-B14F-4D97-AF65-F5344CB8AC3E}">
        <p14:creationId xmlns:p14="http://schemas.microsoft.com/office/powerpoint/2010/main" val="83294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3EAD4-44AC-4092-9340-31D5041141EE}"/>
              </a:ext>
            </a:extLst>
          </p:cNvPr>
          <p:cNvSpPr>
            <a:spLocks noGrp="1"/>
          </p:cNvSpPr>
          <p:nvPr>
            <p:ph type="title"/>
          </p:nvPr>
        </p:nvSpPr>
        <p:spPr/>
        <p:txBody>
          <a:bodyPr>
            <a:normAutofit/>
          </a:bodyPr>
          <a:lstStyle/>
          <a:p>
            <a:pPr marL="536575" indent="-536575"/>
            <a:r>
              <a:rPr lang="sv-SE" sz="3200" b="1" dirty="0"/>
              <a:t>3.	A </a:t>
            </a:r>
            <a:r>
              <a:rPr lang="sv-SE" sz="3200" b="1" dirty="0" err="1"/>
              <a:t>typology</a:t>
            </a:r>
            <a:r>
              <a:rPr lang="sv-SE" sz="3200" b="1" dirty="0"/>
              <a:t> </a:t>
            </a:r>
            <a:r>
              <a:rPr lang="sv-SE" sz="3200" b="1" dirty="0" err="1"/>
              <a:t>of</a:t>
            </a:r>
            <a:r>
              <a:rPr lang="sv-SE" sz="3200" b="1" dirty="0"/>
              <a:t> </a:t>
            </a:r>
            <a:r>
              <a:rPr lang="sv-SE" sz="3200" b="1" dirty="0" err="1"/>
              <a:t>movers</a:t>
            </a:r>
            <a:br>
              <a:rPr lang="sv-SE" sz="3600" dirty="0"/>
            </a:br>
            <a:r>
              <a:rPr lang="sv-SE" sz="2000" dirty="0" err="1"/>
              <a:t>Questions</a:t>
            </a:r>
            <a:r>
              <a:rPr lang="sv-SE" sz="2000" dirty="0"/>
              <a:t> for </a:t>
            </a:r>
            <a:r>
              <a:rPr lang="sv-SE" sz="2000" dirty="0" err="1"/>
              <a:t>reflection</a:t>
            </a:r>
            <a:r>
              <a:rPr lang="sv-SE" sz="2000" dirty="0"/>
              <a:t> </a:t>
            </a:r>
            <a:endParaRPr lang="sv-SE" sz="2400" dirty="0"/>
          </a:p>
        </p:txBody>
      </p:sp>
      <p:sp>
        <p:nvSpPr>
          <p:cNvPr id="4" name="Platshållare för bildnummer 3">
            <a:extLst>
              <a:ext uri="{FF2B5EF4-FFF2-40B4-BE49-F238E27FC236}">
                <a16:creationId xmlns:a16="http://schemas.microsoft.com/office/drawing/2014/main" id="{DC6A73D5-6921-4FE4-BEEF-423EBE530C98}"/>
              </a:ext>
            </a:extLst>
          </p:cNvPr>
          <p:cNvSpPr>
            <a:spLocks noGrp="1"/>
          </p:cNvSpPr>
          <p:nvPr>
            <p:ph type="sldNum" sz="quarter" idx="12"/>
          </p:nvPr>
        </p:nvSpPr>
        <p:spPr>
          <a:xfrm>
            <a:off x="10658447" y="6468811"/>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6</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Platshållare för innehåll 5">
            <a:extLst>
              <a:ext uri="{FF2B5EF4-FFF2-40B4-BE49-F238E27FC236}">
                <a16:creationId xmlns:a16="http://schemas.microsoft.com/office/drawing/2014/main" id="{018D1DD2-BAAA-4E9B-B21E-D30DF67FE690}"/>
              </a:ext>
            </a:extLst>
          </p:cNvPr>
          <p:cNvSpPr>
            <a:spLocks noGrp="1"/>
          </p:cNvSpPr>
          <p:nvPr>
            <p:ph idx="1"/>
          </p:nvPr>
        </p:nvSpPr>
        <p:spPr>
          <a:xfrm>
            <a:off x="1154083" y="1887402"/>
            <a:ext cx="10058400" cy="3866123"/>
          </a:xfrm>
        </p:spPr>
        <p:txBody>
          <a:bodyPr/>
          <a:lstStyle/>
          <a:p>
            <a:pPr marL="292608" lvl="1" indent="0">
              <a:buNone/>
            </a:pPr>
            <a:endParaRPr lang="sv-SE" sz="2000" dirty="0"/>
          </a:p>
          <a:p>
            <a:pPr marL="292608" lvl="1" indent="0">
              <a:buNone/>
            </a:pPr>
            <a:r>
              <a:rPr lang="sv-SE" sz="2000" dirty="0"/>
              <a:t>	</a:t>
            </a:r>
          </a:p>
          <a:p>
            <a:pPr marL="292608" lvl="1" indent="0">
              <a:buNone/>
            </a:pPr>
            <a:endParaRPr lang="sv-SE" sz="2000" dirty="0"/>
          </a:p>
          <a:p>
            <a:pPr marL="292608" lvl="1" indent="0">
              <a:buNone/>
            </a:pPr>
            <a:r>
              <a:rPr lang="sv-SE" sz="2000" dirty="0"/>
              <a:t>	</a:t>
            </a:r>
            <a:endParaRPr lang="sv-SE" dirty="0"/>
          </a:p>
        </p:txBody>
      </p:sp>
      <p:pic>
        <p:nvPicPr>
          <p:cNvPr id="10" name="Bild 9" descr="Frågetecken med hel fyllning">
            <a:extLst>
              <a:ext uri="{FF2B5EF4-FFF2-40B4-BE49-F238E27FC236}">
                <a16:creationId xmlns:a16="http://schemas.microsoft.com/office/drawing/2014/main" id="{AACE7D50-8E0D-4F70-8475-F93C2D694D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065" y="2135260"/>
            <a:ext cx="1293740" cy="1293740"/>
          </a:xfrm>
          <a:prstGeom prst="rect">
            <a:avLst/>
          </a:prstGeom>
        </p:spPr>
      </p:pic>
      <p:sp>
        <p:nvSpPr>
          <p:cNvPr id="11" name="textruta 10">
            <a:extLst>
              <a:ext uri="{FF2B5EF4-FFF2-40B4-BE49-F238E27FC236}">
                <a16:creationId xmlns:a16="http://schemas.microsoft.com/office/drawing/2014/main" id="{8DDABD9B-E45C-4586-8E48-02C92BBD52F6}"/>
              </a:ext>
            </a:extLst>
          </p:cNvPr>
          <p:cNvSpPr txBox="1"/>
          <p:nvPr/>
        </p:nvSpPr>
        <p:spPr>
          <a:xfrm>
            <a:off x="2255786" y="2365828"/>
            <a:ext cx="885226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How</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many</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the terms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introduced</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in the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previous</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slides</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have</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you</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heard</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about</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before</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taking</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this</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module</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What</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associations do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each</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them</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bring</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up</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for </a:t>
            </a:r>
            <a:r>
              <a:rPr kumimoji="0" lang="sv-SE" sz="1800" b="0" i="0" u="none" strike="noStrike" kern="1200" cap="none" spc="0" normalizeH="0" baseline="0" noProof="0" dirty="0" err="1">
                <a:ln>
                  <a:noFill/>
                </a:ln>
                <a:solidFill>
                  <a:schemeClr val="tx1">
                    <a:lumMod val="75000"/>
                    <a:lumOff val="25000"/>
                  </a:schemeClr>
                </a:solidFill>
                <a:effectLst/>
                <a:uLnTx/>
                <a:uFillTx/>
                <a:latin typeface="Calibri" panose="020F0502020204030204"/>
                <a:ea typeface="+mn-ea"/>
                <a:cs typeface="+mn-cs"/>
              </a:rPr>
              <a:t>you</a:t>
            </a:r>
            <a:r>
              <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a:p>
            <a:pPr>
              <a:defRPr/>
            </a:pPr>
            <a:endParaRPr lang="sv-SE" dirty="0">
              <a:solidFill>
                <a:schemeClr val="tx1">
                  <a:lumMod val="75000"/>
                  <a:lumOff val="25000"/>
                </a:schemeClr>
              </a:solidFill>
            </a:endParaRPr>
          </a:p>
          <a:p>
            <a:pPr>
              <a:defRPr/>
            </a:pPr>
            <a:r>
              <a:rPr lang="sv-SE" dirty="0" err="1">
                <a:solidFill>
                  <a:schemeClr val="tx1">
                    <a:lumMod val="75000"/>
                    <a:lumOff val="25000"/>
                  </a:schemeClr>
                </a:solidFill>
              </a:rPr>
              <a:t>How</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a:t>
            </a:r>
            <a:r>
              <a:rPr lang="sv-SE" dirty="0" err="1">
                <a:solidFill>
                  <a:schemeClr val="tx1">
                    <a:lumMod val="75000"/>
                    <a:lumOff val="25000"/>
                  </a:schemeClr>
                </a:solidFill>
              </a:rPr>
              <a:t>various</a:t>
            </a:r>
            <a:r>
              <a:rPr lang="sv-SE" dirty="0">
                <a:solidFill>
                  <a:schemeClr val="tx1">
                    <a:lumMod val="75000"/>
                    <a:lumOff val="25000"/>
                  </a:schemeClr>
                </a:solidFill>
              </a:rPr>
              <a:t> </a:t>
            </a:r>
            <a:r>
              <a:rPr lang="sv-SE" dirty="0" err="1">
                <a:solidFill>
                  <a:schemeClr val="tx1">
                    <a:lumMod val="75000"/>
                    <a:lumOff val="25000"/>
                  </a:schemeClr>
                </a:solidFill>
              </a:rPr>
              <a:t>types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and </a:t>
            </a:r>
            <a:r>
              <a:rPr lang="sv-SE" dirty="0" err="1">
                <a:solidFill>
                  <a:schemeClr val="tx1">
                    <a:lumMod val="75000"/>
                    <a:lumOff val="25000"/>
                  </a:schemeClr>
                </a:solidFill>
              </a:rPr>
              <a:t>movers</a:t>
            </a:r>
            <a:r>
              <a:rPr lang="sv-SE" dirty="0">
                <a:solidFill>
                  <a:schemeClr val="tx1">
                    <a:lumMod val="75000"/>
                    <a:lumOff val="25000"/>
                  </a:schemeClr>
                </a:solidFill>
              </a:rPr>
              <a:t> </a:t>
            </a:r>
            <a:r>
              <a:rPr lang="sv-SE" dirty="0" err="1">
                <a:solidFill>
                  <a:schemeClr val="tx1">
                    <a:lumMod val="75000"/>
                    <a:lumOff val="25000"/>
                  </a:schemeClr>
                </a:solidFill>
              </a:rPr>
              <a:t>usually</a:t>
            </a:r>
            <a:r>
              <a:rPr lang="sv-SE" dirty="0">
                <a:solidFill>
                  <a:schemeClr val="tx1">
                    <a:lumMod val="75000"/>
                    <a:lumOff val="25000"/>
                  </a:schemeClr>
                </a:solidFill>
              </a:rPr>
              <a:t> </a:t>
            </a:r>
            <a:r>
              <a:rPr lang="sv-SE" dirty="0" err="1">
                <a:solidFill>
                  <a:schemeClr val="tx1">
                    <a:lumMod val="75000"/>
                    <a:lumOff val="25000"/>
                  </a:schemeClr>
                </a:solidFill>
              </a:rPr>
              <a:t>represented</a:t>
            </a:r>
            <a:r>
              <a:rPr lang="sv-SE" dirty="0">
                <a:solidFill>
                  <a:schemeClr val="tx1">
                    <a:lumMod val="75000"/>
                    <a:lumOff val="25000"/>
                  </a:schemeClr>
                </a:solidFill>
              </a:rPr>
              <a:t> in research, the media or </a:t>
            </a:r>
            <a:r>
              <a:rPr lang="sv-SE" dirty="0" err="1">
                <a:solidFill>
                  <a:schemeClr val="tx1">
                    <a:lumMod val="75000"/>
                    <a:lumOff val="25000"/>
                  </a:schemeClr>
                </a:solidFill>
              </a:rPr>
              <a:t>political</a:t>
            </a:r>
            <a:r>
              <a:rPr lang="sv-SE" dirty="0">
                <a:solidFill>
                  <a:schemeClr val="tx1">
                    <a:lumMod val="75000"/>
                    <a:lumOff val="25000"/>
                  </a:schemeClr>
                </a:solidFill>
              </a:rPr>
              <a:t> </a:t>
            </a:r>
            <a:r>
              <a:rPr lang="sv-SE" dirty="0" err="1">
                <a:solidFill>
                  <a:schemeClr val="tx1">
                    <a:lumMod val="75000"/>
                    <a:lumOff val="25000"/>
                  </a:schemeClr>
                </a:solidFill>
              </a:rPr>
              <a:t>debates</a:t>
            </a:r>
            <a:r>
              <a:rPr lang="sv-SE" dirty="0">
                <a:solidFill>
                  <a:schemeClr val="tx1">
                    <a:lumMod val="75000"/>
                    <a:lumOff val="25000"/>
                  </a:schemeClr>
                </a:solidFill>
              </a:rPr>
              <a:t>? </a:t>
            </a:r>
            <a:r>
              <a:rPr lang="sv-SE" dirty="0" err="1">
                <a:solidFill>
                  <a:schemeClr val="tx1">
                    <a:lumMod val="75000"/>
                    <a:lumOff val="25000"/>
                  </a:schemeClr>
                </a:solidFill>
              </a:rPr>
              <a:t>Why</a:t>
            </a:r>
            <a:r>
              <a:rPr lang="sv-SE" dirty="0">
                <a:solidFill>
                  <a:schemeClr val="tx1">
                    <a:lumMod val="75000"/>
                    <a:lumOff val="25000"/>
                  </a:schemeClr>
                </a:solidFill>
              </a:rPr>
              <a:t> do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think</a:t>
            </a:r>
            <a:r>
              <a:rPr lang="sv-SE" dirty="0">
                <a:solidFill>
                  <a:schemeClr val="tx1">
                    <a:lumMod val="75000"/>
                    <a:lumOff val="25000"/>
                  </a:schemeClr>
                </a:solidFill>
              </a:rPr>
              <a:t> </a:t>
            </a:r>
            <a:r>
              <a:rPr lang="sv-SE" dirty="0" err="1">
                <a:solidFill>
                  <a:schemeClr val="tx1">
                    <a:lumMod val="75000"/>
                    <a:lumOff val="25000"/>
                  </a:schemeClr>
                </a:solidFill>
              </a:rPr>
              <a:t>this</a:t>
            </a:r>
            <a:r>
              <a:rPr lang="sv-SE" dirty="0">
                <a:solidFill>
                  <a:schemeClr val="tx1">
                    <a:lumMod val="75000"/>
                    <a:lumOff val="25000"/>
                  </a:schemeClr>
                </a:solidFill>
              </a:rPr>
              <a:t> is? </a:t>
            </a:r>
          </a:p>
        </p:txBody>
      </p:sp>
      <p:sp>
        <p:nvSpPr>
          <p:cNvPr id="9" name="Rektangel 8">
            <a:extLst>
              <a:ext uri="{FF2B5EF4-FFF2-40B4-BE49-F238E27FC236}">
                <a16:creationId xmlns:a16="http://schemas.microsoft.com/office/drawing/2014/main" id="{A936737D-778E-403A-91B2-A8FB258BE3D2}"/>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A </a:t>
            </a:r>
            <a:r>
              <a:rPr lang="sv-SE" sz="1400" dirty="0" err="1"/>
              <a:t>typology</a:t>
            </a:r>
            <a:r>
              <a:rPr lang="sv-SE" sz="1400" dirty="0"/>
              <a:t> </a:t>
            </a:r>
            <a:r>
              <a:rPr lang="sv-SE" sz="1400" dirty="0" err="1"/>
              <a:t>of</a:t>
            </a:r>
            <a:r>
              <a:rPr lang="sv-SE" sz="1400" dirty="0"/>
              <a:t> </a:t>
            </a:r>
            <a:r>
              <a:rPr lang="sv-SE" sz="1400" dirty="0" err="1"/>
              <a:t>movers</a:t>
            </a:r>
            <a:endParaRPr lang="sv-SE" sz="1400" dirty="0"/>
          </a:p>
        </p:txBody>
      </p:sp>
      <p:pic>
        <p:nvPicPr>
          <p:cNvPr id="12" name="Bild 9" descr="Frågetecken med hel fyllning">
            <a:extLst>
              <a:ext uri="{FF2B5EF4-FFF2-40B4-BE49-F238E27FC236}">
                <a16:creationId xmlns:a16="http://schemas.microsoft.com/office/drawing/2014/main" id="{05FF971B-85C9-C74A-8D50-95826B351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 y="3910418"/>
            <a:ext cx="1293740" cy="1293740"/>
          </a:xfrm>
          <a:prstGeom prst="rect">
            <a:avLst/>
          </a:prstGeom>
        </p:spPr>
      </p:pic>
    </p:spTree>
    <p:extLst>
      <p:ext uri="{BB962C8B-B14F-4D97-AF65-F5344CB8AC3E}">
        <p14:creationId xmlns:p14="http://schemas.microsoft.com/office/powerpoint/2010/main" val="148388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0137A4-3B7E-4C86-BD21-9A9090AC6557}"/>
              </a:ext>
            </a:extLst>
          </p:cNvPr>
          <p:cNvSpPr>
            <a:spLocks noGrp="1"/>
          </p:cNvSpPr>
          <p:nvPr>
            <p:ph type="title"/>
          </p:nvPr>
        </p:nvSpPr>
        <p:spPr/>
        <p:txBody>
          <a:bodyPr>
            <a:normAutofit/>
          </a:bodyPr>
          <a:lstStyle/>
          <a:p>
            <a:pPr marL="536575" indent="-536575"/>
            <a:r>
              <a:rPr lang="sv-SE" sz="3200" b="1" dirty="0"/>
              <a:t>4.	</a:t>
            </a:r>
            <a:r>
              <a:rPr lang="sv-SE" sz="3200" b="1" dirty="0" err="1"/>
              <a:t>Being</a:t>
            </a:r>
            <a:r>
              <a:rPr lang="sv-SE" sz="3200" b="1" dirty="0"/>
              <a:t> on the </a:t>
            </a:r>
            <a:r>
              <a:rPr lang="sv-SE" sz="3200" b="1" dirty="0" err="1"/>
              <a:t>move</a:t>
            </a:r>
            <a:br>
              <a:rPr lang="sv-SE" sz="3600" dirty="0"/>
            </a:br>
            <a:r>
              <a:rPr lang="sv-SE" sz="2000" dirty="0" err="1"/>
              <a:t>Questions</a:t>
            </a:r>
            <a:r>
              <a:rPr lang="sv-SE" sz="2000" dirty="0"/>
              <a:t> for </a:t>
            </a:r>
            <a:r>
              <a:rPr lang="sv-SE" sz="2000" dirty="0" err="1"/>
              <a:t>reflection</a:t>
            </a:r>
            <a:r>
              <a:rPr lang="sv-SE" sz="2000" dirty="0"/>
              <a:t> </a:t>
            </a:r>
            <a:endParaRPr lang="sv-SE" sz="3600" dirty="0"/>
          </a:p>
        </p:txBody>
      </p:sp>
      <p:sp>
        <p:nvSpPr>
          <p:cNvPr id="4" name="Platshållare för bildnummer 3">
            <a:extLst>
              <a:ext uri="{FF2B5EF4-FFF2-40B4-BE49-F238E27FC236}">
                <a16:creationId xmlns:a16="http://schemas.microsoft.com/office/drawing/2014/main" id="{F17D74F2-50DB-44F4-98C8-EA8AF71E6DA5}"/>
              </a:ext>
            </a:extLst>
          </p:cNvPr>
          <p:cNvSpPr>
            <a:spLocks noGrp="1"/>
          </p:cNvSpPr>
          <p:nvPr>
            <p:ph type="sldNum" sz="quarter" idx="12"/>
          </p:nvPr>
        </p:nvSpPr>
        <p:spPr>
          <a:xfrm>
            <a:off x="10670479" y="6468811"/>
            <a:ext cx="1312025" cy="365125"/>
          </a:xfrm>
        </p:spPr>
        <p:txBody>
          <a:bodyPr/>
          <a:lstStyle/>
          <a:p>
            <a:r>
              <a:rPr lang="en-GB" dirty="0"/>
              <a:t>7</a:t>
            </a:r>
          </a:p>
        </p:txBody>
      </p:sp>
      <p:pic>
        <p:nvPicPr>
          <p:cNvPr id="5" name="Bild 4" descr="Frågetecken med hel fyllning">
            <a:extLst>
              <a:ext uri="{FF2B5EF4-FFF2-40B4-BE49-F238E27FC236}">
                <a16:creationId xmlns:a16="http://schemas.microsoft.com/office/drawing/2014/main" id="{941562B5-DCA9-42D8-A079-C81CC6FA87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1970387"/>
            <a:ext cx="658756" cy="658756"/>
          </a:xfrm>
          <a:prstGeom prst="rect">
            <a:avLst/>
          </a:prstGeom>
        </p:spPr>
      </p:pic>
      <p:pic>
        <p:nvPicPr>
          <p:cNvPr id="6" name="Bild 5" descr="Frågetecken med hel fyllning">
            <a:extLst>
              <a:ext uri="{FF2B5EF4-FFF2-40B4-BE49-F238E27FC236}">
                <a16:creationId xmlns:a16="http://schemas.microsoft.com/office/drawing/2014/main" id="{CB429D30-A499-460F-A652-447D240FA3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3340745"/>
            <a:ext cx="658756" cy="658756"/>
          </a:xfrm>
          <a:prstGeom prst="rect">
            <a:avLst/>
          </a:prstGeom>
        </p:spPr>
      </p:pic>
      <p:sp>
        <p:nvSpPr>
          <p:cNvPr id="7" name="textruta 6">
            <a:extLst>
              <a:ext uri="{FF2B5EF4-FFF2-40B4-BE49-F238E27FC236}">
                <a16:creationId xmlns:a16="http://schemas.microsoft.com/office/drawing/2014/main" id="{7D73989E-A0E9-461B-B201-24F889DB3F47}"/>
              </a:ext>
            </a:extLst>
          </p:cNvPr>
          <p:cNvSpPr txBox="1"/>
          <p:nvPr/>
        </p:nvSpPr>
        <p:spPr>
          <a:xfrm>
            <a:off x="2255786" y="2083283"/>
            <a:ext cx="8852262" cy="3416320"/>
          </a:xfrm>
          <a:prstGeom prst="rect">
            <a:avLst/>
          </a:prstGeom>
          <a:noFill/>
        </p:spPr>
        <p:txBody>
          <a:bodyPr wrap="square" rtlCol="0">
            <a:spAutoFit/>
          </a:bodyPr>
          <a:lstStyle/>
          <a:p>
            <a:r>
              <a:rPr lang="sv-SE" dirty="0" err="1">
                <a:solidFill>
                  <a:schemeClr val="tx1">
                    <a:lumMod val="75000"/>
                    <a:lumOff val="25000"/>
                  </a:schemeClr>
                </a:solidFill>
              </a:rPr>
              <a:t>Can</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reflect</a:t>
            </a:r>
            <a:r>
              <a:rPr lang="sv-SE" dirty="0">
                <a:solidFill>
                  <a:schemeClr val="tx1">
                    <a:lumMod val="75000"/>
                    <a:lumOff val="25000"/>
                  </a:schemeClr>
                </a:solidFill>
              </a:rPr>
              <a:t> on </a:t>
            </a:r>
            <a:r>
              <a:rPr lang="sv-SE" dirty="0" err="1">
                <a:solidFill>
                  <a:schemeClr val="tx1">
                    <a:lumMod val="75000"/>
                    <a:lumOff val="25000"/>
                  </a:schemeClr>
                </a:solidFill>
              </a:rPr>
              <a:t>possible</a:t>
            </a:r>
            <a:r>
              <a:rPr lang="sv-SE" dirty="0">
                <a:solidFill>
                  <a:schemeClr val="tx1">
                    <a:lumMod val="75000"/>
                    <a:lumOff val="25000"/>
                  </a:schemeClr>
                </a:solidFill>
              </a:rPr>
              <a:t> </a:t>
            </a:r>
            <a:r>
              <a:rPr lang="sv-SE" dirty="0" err="1">
                <a:solidFill>
                  <a:schemeClr val="tx1">
                    <a:lumMod val="75000"/>
                    <a:lumOff val="25000"/>
                  </a:schemeClr>
                </a:solidFill>
              </a:rPr>
              <a:t>reasons</a:t>
            </a:r>
            <a:r>
              <a:rPr lang="sv-SE" dirty="0">
                <a:solidFill>
                  <a:schemeClr val="tx1">
                    <a:lumMod val="75000"/>
                    <a:lumOff val="25000"/>
                  </a:schemeClr>
                </a:solidFill>
              </a:rPr>
              <a:t> for </a:t>
            </a:r>
            <a:r>
              <a:rPr lang="sv-SE" dirty="0" err="1">
                <a:solidFill>
                  <a:schemeClr val="tx1">
                    <a:lumMod val="75000"/>
                    <a:lumOff val="25000"/>
                  </a:schemeClr>
                </a:solidFill>
              </a:rPr>
              <a:t>people</a:t>
            </a:r>
            <a:r>
              <a:rPr lang="sv-SE" dirty="0">
                <a:solidFill>
                  <a:schemeClr val="tx1">
                    <a:lumMod val="75000"/>
                    <a:lumOff val="25000"/>
                  </a:schemeClr>
                </a:solidFill>
              </a:rPr>
              <a:t> to be on the </a:t>
            </a:r>
            <a:r>
              <a:rPr lang="sv-SE" dirty="0" err="1">
                <a:solidFill>
                  <a:schemeClr val="tx1">
                    <a:lumMod val="75000"/>
                    <a:lumOff val="25000"/>
                  </a:schemeClr>
                </a:solidFill>
              </a:rPr>
              <a:t>move</a:t>
            </a:r>
            <a:r>
              <a:rPr lang="sv-SE" dirty="0">
                <a:solidFill>
                  <a:schemeClr val="tx1">
                    <a:lumMod val="75000"/>
                    <a:lumOff val="25000"/>
                  </a:schemeClr>
                </a:solidFill>
              </a:rPr>
              <a:t>? </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Why</a:t>
            </a:r>
            <a:r>
              <a:rPr lang="sv-SE" dirty="0">
                <a:solidFill>
                  <a:schemeClr val="tx1">
                    <a:lumMod val="75000"/>
                    <a:lumOff val="25000"/>
                  </a:schemeClr>
                </a:solidFill>
              </a:rPr>
              <a:t> do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think</a:t>
            </a:r>
            <a:r>
              <a:rPr lang="sv-SE" dirty="0">
                <a:solidFill>
                  <a:schemeClr val="tx1">
                    <a:lumMod val="75000"/>
                    <a:lumOff val="25000"/>
                  </a:schemeClr>
                </a:solidFill>
              </a:rPr>
              <a:t> </a:t>
            </a:r>
            <a:r>
              <a:rPr lang="sv-SE" dirty="0" err="1">
                <a:solidFill>
                  <a:schemeClr val="tx1">
                    <a:lumMod val="75000"/>
                    <a:lumOff val="25000"/>
                  </a:schemeClr>
                </a:solidFill>
              </a:rPr>
              <a:t>someone</a:t>
            </a:r>
            <a:r>
              <a:rPr lang="sv-SE" dirty="0">
                <a:solidFill>
                  <a:schemeClr val="tx1">
                    <a:lumMod val="75000"/>
                    <a:lumOff val="25000"/>
                  </a:schemeClr>
                </a:solidFill>
              </a:rPr>
              <a:t> </a:t>
            </a:r>
            <a:r>
              <a:rPr lang="sv-SE" dirty="0" err="1">
                <a:solidFill>
                  <a:schemeClr val="tx1">
                    <a:lumMod val="75000"/>
                    <a:lumOff val="25000"/>
                  </a:schemeClr>
                </a:solidFill>
              </a:rPr>
              <a:t>who</a:t>
            </a:r>
            <a:r>
              <a:rPr lang="sv-SE" dirty="0">
                <a:solidFill>
                  <a:schemeClr val="tx1">
                    <a:lumMod val="75000"/>
                    <a:lumOff val="25000"/>
                  </a:schemeClr>
                </a:solidFill>
              </a:rPr>
              <a:t> is a </a:t>
            </a:r>
            <a:r>
              <a:rPr lang="sv-SE" dirty="0" err="1">
                <a:solidFill>
                  <a:schemeClr val="tx1">
                    <a:lumMod val="75000"/>
                    <a:lumOff val="25000"/>
                  </a:schemeClr>
                </a:solidFill>
              </a:rPr>
              <a:t>refugee</a:t>
            </a:r>
            <a:r>
              <a:rPr lang="sv-SE" dirty="0">
                <a:solidFill>
                  <a:schemeClr val="tx1">
                    <a:lumMod val="75000"/>
                    <a:lumOff val="25000"/>
                  </a:schemeClr>
                </a:solidFill>
              </a:rPr>
              <a:t> </a:t>
            </a:r>
            <a:r>
              <a:rPr lang="sv-SE" dirty="0" err="1">
                <a:solidFill>
                  <a:schemeClr val="tx1">
                    <a:lumMod val="75000"/>
                    <a:lumOff val="25000"/>
                  </a:schemeClr>
                </a:solidFill>
              </a:rPr>
              <a:t>might</a:t>
            </a:r>
            <a:r>
              <a:rPr lang="sv-SE" dirty="0">
                <a:solidFill>
                  <a:schemeClr val="tx1">
                    <a:lumMod val="75000"/>
                    <a:lumOff val="25000"/>
                  </a:schemeClr>
                </a:solidFill>
              </a:rPr>
              <a:t> be on the </a:t>
            </a:r>
            <a:r>
              <a:rPr lang="sv-SE" dirty="0" err="1">
                <a:solidFill>
                  <a:schemeClr val="tx1">
                    <a:lumMod val="75000"/>
                    <a:lumOff val="25000"/>
                  </a:schemeClr>
                </a:solidFill>
              </a:rPr>
              <a:t>move</a:t>
            </a:r>
            <a:r>
              <a:rPr lang="sv-SE" dirty="0">
                <a:solidFill>
                  <a:schemeClr val="tx1">
                    <a:lumMod val="75000"/>
                    <a:lumOff val="25000"/>
                  </a:schemeClr>
                </a:solidFill>
              </a:rPr>
              <a:t>? A </a:t>
            </a:r>
            <a:r>
              <a:rPr lang="sv-SE" dirty="0" err="1">
                <a:solidFill>
                  <a:schemeClr val="tx1">
                    <a:lumMod val="75000"/>
                    <a:lumOff val="25000"/>
                  </a:schemeClr>
                </a:solidFill>
              </a:rPr>
              <a:t>seasonal</a:t>
            </a:r>
            <a:r>
              <a:rPr lang="sv-SE" dirty="0">
                <a:solidFill>
                  <a:schemeClr val="tx1">
                    <a:lumMod val="75000"/>
                    <a:lumOff val="25000"/>
                  </a:schemeClr>
                </a:solidFill>
              </a:rPr>
              <a:t> </a:t>
            </a:r>
            <a:r>
              <a:rPr lang="sv-SE" dirty="0" err="1">
                <a:solidFill>
                  <a:schemeClr val="tx1">
                    <a:lumMod val="75000"/>
                    <a:lumOff val="25000"/>
                  </a:schemeClr>
                </a:solidFill>
              </a:rPr>
              <a:t>worker</a:t>
            </a:r>
            <a:r>
              <a:rPr lang="sv-SE" dirty="0">
                <a:solidFill>
                  <a:schemeClr val="tx1">
                    <a:lumMod val="75000"/>
                    <a:lumOff val="25000"/>
                  </a:schemeClr>
                </a:solidFill>
              </a:rPr>
              <a:t>? A rural-urban migrant?</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a:solidFill>
                  <a:schemeClr val="tx1">
                    <a:lumMod val="75000"/>
                    <a:lumOff val="25000"/>
                  </a:schemeClr>
                </a:solidFill>
              </a:rPr>
              <a:t>Is a choice to </a:t>
            </a:r>
            <a:r>
              <a:rPr lang="sv-SE" dirty="0" err="1">
                <a:solidFill>
                  <a:schemeClr val="tx1">
                    <a:lumMod val="75000"/>
                    <a:lumOff val="25000"/>
                  </a:schemeClr>
                </a:solidFill>
              </a:rPr>
              <a:t>move</a:t>
            </a:r>
            <a:r>
              <a:rPr lang="sv-SE" dirty="0">
                <a:solidFill>
                  <a:schemeClr val="tx1">
                    <a:lumMod val="75000"/>
                    <a:lumOff val="25000"/>
                  </a:schemeClr>
                </a:solidFill>
              </a:rPr>
              <a:t> </a:t>
            </a:r>
            <a:r>
              <a:rPr lang="sv-SE" dirty="0" err="1">
                <a:solidFill>
                  <a:schemeClr val="tx1">
                    <a:lumMod val="75000"/>
                    <a:lumOff val="25000"/>
                  </a:schemeClr>
                </a:solidFill>
              </a:rPr>
              <a:t>voluntary</a:t>
            </a:r>
            <a:r>
              <a:rPr lang="sv-SE" dirty="0">
                <a:solidFill>
                  <a:schemeClr val="tx1">
                    <a:lumMod val="75000"/>
                    <a:lumOff val="25000"/>
                  </a:schemeClr>
                </a:solidFill>
              </a:rPr>
              <a:t>, or </a:t>
            </a:r>
            <a:r>
              <a:rPr lang="sv-SE" dirty="0" err="1">
                <a:solidFill>
                  <a:schemeClr val="tx1">
                    <a:lumMod val="75000"/>
                    <a:lumOff val="25000"/>
                  </a:schemeClr>
                </a:solidFill>
              </a:rPr>
              <a:t>may</a:t>
            </a:r>
            <a:r>
              <a:rPr lang="sv-SE" dirty="0">
                <a:solidFill>
                  <a:schemeClr val="tx1">
                    <a:lumMod val="75000"/>
                    <a:lumOff val="25000"/>
                  </a:schemeClr>
                </a:solidFill>
              </a:rPr>
              <a:t> </a:t>
            </a:r>
            <a:r>
              <a:rPr lang="sv-SE" dirty="0" err="1">
                <a:solidFill>
                  <a:schemeClr val="tx1">
                    <a:lumMod val="75000"/>
                    <a:lumOff val="25000"/>
                  </a:schemeClr>
                </a:solidFill>
              </a:rPr>
              <a:t>there</a:t>
            </a:r>
            <a:r>
              <a:rPr lang="sv-SE" dirty="0">
                <a:solidFill>
                  <a:schemeClr val="tx1">
                    <a:lumMod val="75000"/>
                    <a:lumOff val="25000"/>
                  </a:schemeClr>
                </a:solidFill>
              </a:rPr>
              <a:t> be </a:t>
            </a:r>
            <a:r>
              <a:rPr lang="sv-SE" dirty="0" err="1">
                <a:solidFill>
                  <a:schemeClr val="tx1">
                    <a:lumMod val="75000"/>
                    <a:lumOff val="25000"/>
                  </a:schemeClr>
                </a:solidFill>
              </a:rPr>
              <a:t>external</a:t>
            </a:r>
            <a:r>
              <a:rPr lang="sv-SE" dirty="0">
                <a:solidFill>
                  <a:schemeClr val="tx1">
                    <a:lumMod val="75000"/>
                    <a:lumOff val="25000"/>
                  </a:schemeClr>
                </a:solidFill>
              </a:rPr>
              <a:t> </a:t>
            </a:r>
            <a:r>
              <a:rPr lang="sv-SE" dirty="0" err="1">
                <a:solidFill>
                  <a:schemeClr val="tx1">
                    <a:lumMod val="75000"/>
                    <a:lumOff val="25000"/>
                  </a:schemeClr>
                </a:solidFill>
              </a:rPr>
              <a:t>factors</a:t>
            </a:r>
            <a:r>
              <a:rPr lang="sv-SE" dirty="0">
                <a:solidFill>
                  <a:schemeClr val="tx1">
                    <a:lumMod val="75000"/>
                    <a:lumOff val="25000"/>
                  </a:schemeClr>
                </a:solidFill>
              </a:rPr>
              <a:t> </a:t>
            </a:r>
            <a:r>
              <a:rPr lang="sv-SE" dirty="0" err="1">
                <a:solidFill>
                  <a:schemeClr val="tx1">
                    <a:lumMod val="75000"/>
                    <a:lumOff val="25000"/>
                  </a:schemeClr>
                </a:solidFill>
              </a:rPr>
              <a:t>that</a:t>
            </a:r>
            <a:r>
              <a:rPr lang="sv-SE" dirty="0">
                <a:solidFill>
                  <a:schemeClr val="tx1">
                    <a:lumMod val="75000"/>
                    <a:lumOff val="25000"/>
                  </a:schemeClr>
                </a:solidFill>
              </a:rPr>
              <a:t> </a:t>
            </a:r>
            <a:r>
              <a:rPr lang="sv-SE" dirty="0" err="1">
                <a:solidFill>
                  <a:schemeClr val="tx1">
                    <a:lumMod val="75000"/>
                    <a:lumOff val="25000"/>
                  </a:schemeClr>
                </a:solidFill>
              </a:rPr>
              <a:t>may</a:t>
            </a:r>
            <a:r>
              <a:rPr lang="sv-SE" dirty="0">
                <a:solidFill>
                  <a:schemeClr val="tx1">
                    <a:lumMod val="75000"/>
                    <a:lumOff val="25000"/>
                  </a:schemeClr>
                </a:solidFill>
              </a:rPr>
              <a:t> </a:t>
            </a:r>
            <a:r>
              <a:rPr lang="sv-SE" dirty="0" err="1">
                <a:solidFill>
                  <a:schemeClr val="tx1">
                    <a:lumMod val="75000"/>
                    <a:lumOff val="25000"/>
                  </a:schemeClr>
                </a:solidFill>
              </a:rPr>
              <a:t>influence</a:t>
            </a:r>
            <a:r>
              <a:rPr lang="sv-SE" dirty="0">
                <a:solidFill>
                  <a:schemeClr val="tx1">
                    <a:lumMod val="75000"/>
                    <a:lumOff val="25000"/>
                  </a:schemeClr>
                </a:solidFill>
              </a:rPr>
              <a:t> </a:t>
            </a:r>
            <a:r>
              <a:rPr lang="sv-SE" dirty="0" err="1">
                <a:solidFill>
                  <a:schemeClr val="tx1">
                    <a:lumMod val="75000"/>
                    <a:lumOff val="25000"/>
                  </a:schemeClr>
                </a:solidFill>
              </a:rPr>
              <a:t>why</a:t>
            </a:r>
            <a:r>
              <a:rPr lang="sv-SE" dirty="0">
                <a:solidFill>
                  <a:schemeClr val="tx1">
                    <a:lumMod val="75000"/>
                    <a:lumOff val="25000"/>
                  </a:schemeClr>
                </a:solidFill>
              </a:rPr>
              <a:t> </a:t>
            </a:r>
            <a:r>
              <a:rPr lang="sv-SE" dirty="0" err="1">
                <a:solidFill>
                  <a:schemeClr val="tx1">
                    <a:lumMod val="75000"/>
                    <a:lumOff val="25000"/>
                  </a:schemeClr>
                </a:solidFill>
              </a:rPr>
              <a:t>someone</a:t>
            </a:r>
            <a:r>
              <a:rPr lang="sv-SE" dirty="0">
                <a:solidFill>
                  <a:schemeClr val="tx1">
                    <a:lumMod val="75000"/>
                    <a:lumOff val="25000"/>
                  </a:schemeClr>
                </a:solidFill>
              </a:rPr>
              <a:t> is on the </a:t>
            </a:r>
            <a:r>
              <a:rPr lang="sv-SE" dirty="0" err="1">
                <a:solidFill>
                  <a:schemeClr val="tx1">
                    <a:lumMod val="75000"/>
                    <a:lumOff val="25000"/>
                  </a:schemeClr>
                </a:solidFill>
              </a:rPr>
              <a:t>move</a:t>
            </a:r>
            <a:r>
              <a:rPr lang="sv-SE" dirty="0">
                <a:solidFill>
                  <a:schemeClr val="tx1">
                    <a:lumMod val="75000"/>
                    <a:lumOff val="25000"/>
                  </a:schemeClr>
                </a:solidFill>
              </a:rPr>
              <a:t>, </a:t>
            </a:r>
            <a:r>
              <a:rPr lang="sv-SE" dirty="0" err="1">
                <a:solidFill>
                  <a:schemeClr val="tx1">
                    <a:lumMod val="75000"/>
                    <a:lumOff val="25000"/>
                  </a:schemeClr>
                </a:solidFill>
              </a:rPr>
              <a:t>how</a:t>
            </a:r>
            <a:r>
              <a:rPr lang="sv-SE" dirty="0">
                <a:solidFill>
                  <a:schemeClr val="tx1">
                    <a:lumMod val="75000"/>
                    <a:lumOff val="25000"/>
                  </a:schemeClr>
                </a:solidFill>
              </a:rPr>
              <a:t> s/</a:t>
            </a:r>
            <a:r>
              <a:rPr lang="sv-SE" dirty="0" err="1">
                <a:solidFill>
                  <a:schemeClr val="tx1">
                    <a:lumMod val="75000"/>
                    <a:lumOff val="25000"/>
                  </a:schemeClr>
                </a:solidFill>
              </a:rPr>
              <a:t>he</a:t>
            </a:r>
            <a:r>
              <a:rPr lang="sv-SE" dirty="0">
                <a:solidFill>
                  <a:schemeClr val="tx1">
                    <a:lumMod val="75000"/>
                    <a:lumOff val="25000"/>
                  </a:schemeClr>
                </a:solidFill>
              </a:rPr>
              <a:t> is </a:t>
            </a:r>
            <a:r>
              <a:rPr lang="sv-SE" dirty="0" err="1">
                <a:solidFill>
                  <a:schemeClr val="tx1">
                    <a:lumMod val="75000"/>
                    <a:lumOff val="25000"/>
                  </a:schemeClr>
                </a:solidFill>
              </a:rPr>
              <a:t>moving</a:t>
            </a:r>
            <a:r>
              <a:rPr lang="sv-SE" dirty="0">
                <a:solidFill>
                  <a:schemeClr val="tx1">
                    <a:lumMod val="75000"/>
                    <a:lumOff val="25000"/>
                  </a:schemeClr>
                </a:solidFill>
              </a:rPr>
              <a:t>, and </a:t>
            </a:r>
            <a:r>
              <a:rPr lang="sv-SE" dirty="0" err="1">
                <a:solidFill>
                  <a:schemeClr val="tx1">
                    <a:lumMod val="75000"/>
                    <a:lumOff val="25000"/>
                  </a:schemeClr>
                </a:solidFill>
              </a:rPr>
              <a:t>where</a:t>
            </a:r>
            <a:r>
              <a:rPr lang="sv-SE" dirty="0">
                <a:solidFill>
                  <a:schemeClr val="tx1">
                    <a:lumMod val="75000"/>
                    <a:lumOff val="25000"/>
                  </a:schemeClr>
                </a:solidFill>
              </a:rPr>
              <a:t> s/</a:t>
            </a:r>
            <a:r>
              <a:rPr lang="sv-SE" dirty="0" err="1">
                <a:solidFill>
                  <a:schemeClr val="tx1">
                    <a:lumMod val="75000"/>
                    <a:lumOff val="25000"/>
                  </a:schemeClr>
                </a:solidFill>
              </a:rPr>
              <a:t>he</a:t>
            </a:r>
            <a:r>
              <a:rPr lang="sv-SE" dirty="0">
                <a:solidFill>
                  <a:schemeClr val="tx1">
                    <a:lumMod val="75000"/>
                    <a:lumOff val="25000"/>
                  </a:schemeClr>
                </a:solidFill>
              </a:rPr>
              <a:t> is </a:t>
            </a:r>
            <a:r>
              <a:rPr lang="sv-SE" dirty="0" err="1">
                <a:solidFill>
                  <a:schemeClr val="tx1">
                    <a:lumMod val="75000"/>
                    <a:lumOff val="25000"/>
                  </a:schemeClr>
                </a:solidFill>
              </a:rPr>
              <a:t>moving</a:t>
            </a:r>
            <a:r>
              <a:rPr lang="sv-SE" dirty="0">
                <a:solidFill>
                  <a:schemeClr val="tx1">
                    <a:lumMod val="75000"/>
                    <a:lumOff val="25000"/>
                  </a:schemeClr>
                </a:solidFill>
              </a:rPr>
              <a:t> to? </a:t>
            </a:r>
          </a:p>
        </p:txBody>
      </p:sp>
      <p:pic>
        <p:nvPicPr>
          <p:cNvPr id="9" name="Bild 8" descr="Frågetecken med hel fyllning">
            <a:extLst>
              <a:ext uri="{FF2B5EF4-FFF2-40B4-BE49-F238E27FC236}">
                <a16:creationId xmlns:a16="http://schemas.microsoft.com/office/drawing/2014/main" id="{8BEE3B41-C8F9-4779-B3FD-2CA82BE30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4664990"/>
            <a:ext cx="658756" cy="658756"/>
          </a:xfrm>
          <a:prstGeom prst="rect">
            <a:avLst/>
          </a:prstGeom>
        </p:spPr>
      </p:pic>
      <p:sp>
        <p:nvSpPr>
          <p:cNvPr id="11" name="Rektangel 10">
            <a:extLst>
              <a:ext uri="{FF2B5EF4-FFF2-40B4-BE49-F238E27FC236}">
                <a16:creationId xmlns:a16="http://schemas.microsoft.com/office/drawing/2014/main" id="{B1BCF360-A2C2-43B8-B3CE-1DDD879A1875}"/>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4. </a:t>
            </a:r>
            <a:r>
              <a:rPr lang="sv-SE" sz="1400" dirty="0" err="1"/>
              <a:t>Being</a:t>
            </a:r>
            <a:r>
              <a:rPr lang="sv-SE" sz="1400" dirty="0"/>
              <a:t> on the </a:t>
            </a:r>
            <a:r>
              <a:rPr lang="sv-SE" sz="1400" dirty="0" err="1"/>
              <a:t>move</a:t>
            </a:r>
            <a:endParaRPr lang="sv-SE" sz="1400" dirty="0"/>
          </a:p>
        </p:txBody>
      </p:sp>
    </p:spTree>
    <p:extLst>
      <p:ext uri="{BB962C8B-B14F-4D97-AF65-F5344CB8AC3E}">
        <p14:creationId xmlns:p14="http://schemas.microsoft.com/office/powerpoint/2010/main" val="269381884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4053</TotalTime>
  <Words>6943</Words>
  <Application>Microsoft Macintosh PowerPoint</Application>
  <PresentationFormat>Widescreen</PresentationFormat>
  <Paragraphs>356</Paragraphs>
  <Slides>23</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Times New Roman</vt:lpstr>
      <vt:lpstr>Retrospect</vt:lpstr>
      <vt:lpstr>Custom Design</vt:lpstr>
      <vt:lpstr>Introduction to Mass Displacement</vt:lpstr>
      <vt:lpstr>Content</vt:lpstr>
      <vt:lpstr>1. Key concepts: Mobility, movement and migration An introduction to the concepts </vt:lpstr>
      <vt:lpstr>2. A typology of movement What do we speak of when we speak about movement?</vt:lpstr>
      <vt:lpstr>2. A typology of movement What do we speak of when we speak about movement?</vt:lpstr>
      <vt:lpstr>3. A typology of movers  What do we speak of when we speak about movers?</vt:lpstr>
      <vt:lpstr>3. A typology of movers  What do we speak of when we speak about movers?</vt:lpstr>
      <vt:lpstr>3. A typology of movers Questions for reflection </vt:lpstr>
      <vt:lpstr>4. Being on the move Questions for reflection </vt:lpstr>
      <vt:lpstr>4. Being on the move The logics behind moving </vt:lpstr>
      <vt:lpstr>5. Preconceived ideas about movement  Questions for reflection</vt:lpstr>
      <vt:lpstr>5. Preconceived ideas about movement  Preconceived ideas about movement choices </vt:lpstr>
      <vt:lpstr>5. Preconceived ideas about movement  Preconceived ideas about migration movements</vt:lpstr>
      <vt:lpstr>5. Preconceived ideas about movement  Challenging preconceptions with data </vt:lpstr>
      <vt:lpstr>6. Summary Key points to remember  </vt:lpstr>
      <vt:lpstr>PowerPoint Presentation</vt:lpstr>
      <vt:lpstr>1.  What option best describes what is meant by the term internal migration?</vt:lpstr>
      <vt:lpstr>2.  Sarah left country X two years ago with the aim of making it to country Y. On her journey, she landed in country Z, where she for the past five months has been stuck trying to save up money for the next step in her journey. What term best captures Sarah’s situation?</vt:lpstr>
      <vt:lpstr>3. Which one of the below statements is correct?</vt:lpstr>
      <vt:lpstr>4.  Farad has made the decision to migrate to country X. While there is already a great number of people from his country in country X, his immediate family has decided to not follow along at this point but rather join Farad in a year or two. This will allow for his family to learn the language of the new country before arriving, so that his father will be able to find work in his new country where unemployment rates are lower within his field. What factors do you think are pulling Farad to country X?</vt:lpstr>
      <vt:lpstr>5. Which of the below statements are correct?</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Chathuranganee Jayakody</dc:creator>
  <cp:lastModifiedBy>Mo Hamza</cp:lastModifiedBy>
  <cp:revision>82</cp:revision>
  <dcterms:created xsi:type="dcterms:W3CDTF">2021-03-24T14:12:51Z</dcterms:created>
  <dcterms:modified xsi:type="dcterms:W3CDTF">2021-11-01T09:11:58Z</dcterms:modified>
</cp:coreProperties>
</file>