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72" r:id="rId4"/>
    <p:sldId id="257" r:id="rId5"/>
    <p:sldId id="267" r:id="rId6"/>
    <p:sldId id="261" r:id="rId7"/>
    <p:sldId id="264" r:id="rId8"/>
    <p:sldId id="265" r:id="rId9"/>
    <p:sldId id="273"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EB4FE-C1B7-6756-5BB4-41ECE56674CF}" name="Chathuranganee Jayakody" initials="CJ" userId="S::C.Jayakody2@hud.ac.uk::3aadeb19-102c-4921-b89b-1346ce012f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FDC57-C9BB-452A-811E-42736428D30A}" type="datetimeFigureOut">
              <a:rPr lang="en-GB" smtClean="0"/>
              <a:t>19/02/2022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822DC-29B2-4C8E-BC81-4361DF0564A6}" type="slidenum">
              <a:rPr lang="en-GB" smtClean="0"/>
              <a:t>‹#›</a:t>
            </a:fld>
            <a:endParaRPr lang="en-GB"/>
          </a:p>
        </p:txBody>
      </p:sp>
    </p:spTree>
    <p:extLst>
      <p:ext uri="{BB962C8B-B14F-4D97-AF65-F5344CB8AC3E}">
        <p14:creationId xmlns:p14="http://schemas.microsoft.com/office/powerpoint/2010/main" val="142244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822DC-29B2-4C8E-BC81-4361DF0564A6}" type="slidenum">
              <a:rPr lang="en-GB" smtClean="0"/>
              <a:t>4</a:t>
            </a:fld>
            <a:endParaRPr lang="en-GB"/>
          </a:p>
        </p:txBody>
      </p:sp>
    </p:spTree>
    <p:extLst>
      <p:ext uri="{BB962C8B-B14F-4D97-AF65-F5344CB8AC3E}">
        <p14:creationId xmlns:p14="http://schemas.microsoft.com/office/powerpoint/2010/main" val="3354857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40084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532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20862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7460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0060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53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17778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97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5746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233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4913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pic>
        <p:nvPicPr>
          <p:cNvPr id="7" name="Picture 6">
            <a:extLst>
              <a:ext uri="{FF2B5EF4-FFF2-40B4-BE49-F238E27FC236}">
                <a16:creationId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355330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01250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435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4777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387530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39DEF-0C26-40E9-A9BF-84EB894187B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855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39DEF-0C26-40E9-A9BF-84EB894187B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9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39DEF-0C26-40E9-A9BF-84EB894187BC}" type="datetimeFigureOut">
              <a:rPr lang="en-US" smtClean="0"/>
              <a:t>2/19/2022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97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AE17D-6724-4322-8DE7-984BE845CAAF}" type="slidenum">
              <a:rPr lang="en-US" smtClean="0"/>
              <a:t>‹#›</a:t>
            </a:fld>
            <a:endParaRPr lang="en-US"/>
          </a:p>
        </p:txBody>
      </p:sp>
    </p:spTree>
    <p:extLst>
      <p:ext uri="{BB962C8B-B14F-4D97-AF65-F5344CB8AC3E}">
        <p14:creationId xmlns:p14="http://schemas.microsoft.com/office/powerpoint/2010/main" val="11063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401302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039DEF-0C26-40E9-A9BF-84EB894187BC}" type="datetimeFigureOut">
              <a:rPr lang="en-US" smtClean="0"/>
              <a:t>2/19/2022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AE17D-6724-4322-8DE7-984BE845C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2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68110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www.unep.org/news-and-stories/story/displacement-and-environment-africa-what-relationshi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60969"/>
            <a:ext cx="10058400" cy="1648046"/>
          </a:xfrm>
        </p:spPr>
        <p:txBody>
          <a:bodyPr>
            <a:normAutofit/>
          </a:bodyPr>
          <a:lstStyle/>
          <a:p>
            <a:pPr algn="ctr"/>
            <a:r>
              <a:rPr lang="en-GB"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Displacement and Environmental sustainability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000" dirty="0">
              <a:latin typeface="Sylfaen" panose="010A0502050306030303" pitchFamily="18" charset="0"/>
            </a:endParaRPr>
          </a:p>
        </p:txBody>
      </p:sp>
      <p:pic>
        <p:nvPicPr>
          <p:cNvPr id="3" name="Audio 2">
            <a:hlinkClick r:id="" action="ppaction://media"/>
            <a:extLst>
              <a:ext uri="{FF2B5EF4-FFF2-40B4-BE49-F238E27FC236}">
                <a16:creationId xmlns:a16="http://schemas.microsoft.com/office/drawing/2014/main" id="{4CB4E968-7FE2-4B71-A816-9CD8DEE841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06697852"/>
      </p:ext>
    </p:extLst>
  </p:cSld>
  <p:clrMapOvr>
    <a:masterClrMapping/>
  </p:clrMapOvr>
  <mc:AlternateContent xmlns:mc="http://schemas.openxmlformats.org/markup-compatibility/2006">
    <mc:Choice xmlns:p14="http://schemas.microsoft.com/office/powerpoint/2010/main" Requires="p14">
      <p:transition spd="slow" p14:dur="2000" advTm="8101"/>
    </mc:Choice>
    <mc:Fallback>
      <p:transition spd="slow" advTm="8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86603"/>
            <a:ext cx="7049386" cy="1450757"/>
          </a:xfrm>
        </p:spPr>
        <p:txBody>
          <a:bodyPr/>
          <a:lstStyle/>
          <a:p>
            <a:r>
              <a:rPr lang="en-US" b="1" dirty="0">
                <a:latin typeface="Times New Roman" panose="02020603050405020304" pitchFamily="18" charset="0"/>
                <a:cs typeface="Times New Roman" panose="02020603050405020304" pitchFamily="18" charset="0"/>
              </a:rPr>
              <a:t>Learning outcomes </a:t>
            </a:r>
          </a:p>
        </p:txBody>
      </p:sp>
      <p:sp>
        <p:nvSpPr>
          <p:cNvPr id="3" name="Content Placeholder 2"/>
          <p:cNvSpPr>
            <a:spLocks noGrp="1"/>
          </p:cNvSpPr>
          <p:nvPr>
            <p:ph idx="1"/>
          </p:nvPr>
        </p:nvSpPr>
        <p:spPr/>
        <p:txBody>
          <a:bodyPr>
            <a:normAutofit/>
          </a:bodyPr>
          <a:lstStyle/>
          <a:p>
            <a:pPr algn="just"/>
            <a:endParaRPr lang="en-US" sz="2400" dirty="0">
              <a:latin typeface="Sylfaen" panose="010A0502050306030303" pitchFamily="18" charset="0"/>
            </a:endParaRPr>
          </a:p>
          <a:p>
            <a:r>
              <a:rPr lang="en-GB" sz="2800" dirty="0">
                <a:solidFill>
                  <a:srgbClr val="000000"/>
                </a:solidFill>
                <a:latin typeface="Times New Roman" panose="02020603050405020304" pitchFamily="18" charset="0"/>
                <a:cs typeface="Times New Roman" panose="02020603050405020304" pitchFamily="18" charset="0"/>
              </a:rPr>
              <a:t>By the end of this lesson, students will:</a:t>
            </a:r>
          </a:p>
          <a:p>
            <a:pPr>
              <a:lnSpc>
                <a:spcPct val="107000"/>
              </a:lnSpc>
              <a:spcAft>
                <a:spcPts val="800"/>
              </a:spcAft>
              <a:buFont typeface="Wingdings" panose="05000000000000000000" pitchFamily="2" charset="2"/>
              <a:buChar char="§"/>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 sense of environmental sustainability. </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Understand e</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nvironmental sustainability and good design.</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Know t</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importance of environmental sustainability.</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Analyse d</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isplacement and environment sustainability</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4B799B8B-8CE4-40BE-AFF7-159431277F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81361167"/>
      </p:ext>
    </p:extLst>
  </p:cSld>
  <p:clrMapOvr>
    <a:masterClrMapping/>
  </p:clrMapOvr>
  <mc:AlternateContent xmlns:mc="http://schemas.openxmlformats.org/markup-compatibility/2006">
    <mc:Choice xmlns:p14="http://schemas.microsoft.com/office/powerpoint/2010/main" Requires="p14">
      <p:transition spd="slow" p14:dur="2000" advTm="18678"/>
    </mc:Choice>
    <mc:Fallback>
      <p:transition spd="slow" advTm="18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950" y="263527"/>
            <a:ext cx="6504999" cy="1450757"/>
          </a:xfrm>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p:txBody>
          <a:bodyPr>
            <a:normAutofit fontScale="70000" lnSpcReduction="20000"/>
          </a:bodyPr>
          <a:lstStyle/>
          <a:p>
            <a:pPr marL="342900" marR="0" lvl="0" indent="-342900" algn="just">
              <a:lnSpc>
                <a:spcPct val="150000"/>
              </a:lnSpc>
              <a:spcBef>
                <a:spcPts val="0"/>
              </a:spcBef>
              <a:spcAft>
                <a:spcPts val="800"/>
              </a:spcAft>
              <a:buFont typeface="Symbol" panose="05050102010706020507" pitchFamily="18" charset="2"/>
              <a:buChar char=""/>
            </a:pPr>
            <a:endParaRPr lang="en-US" sz="2400" dirty="0">
              <a:latin typeface="Sylfaen" panose="010A0502050306030303" pitchFamily="18" charset="0"/>
              <a:ea typeface="Calibri" panose="020F0502020204030204" pitchFamily="34" charset="0"/>
            </a:endParaRPr>
          </a:p>
          <a:p>
            <a:pPr algn="just">
              <a:lnSpc>
                <a:spcPct val="150000"/>
              </a:lnSpc>
              <a:spcBef>
                <a:spcPts val="0"/>
              </a:spcBef>
              <a:spcAft>
                <a:spcPts val="800"/>
              </a:spcAft>
              <a:buFont typeface="Wingdings" panose="05000000000000000000" pitchFamily="2" charset="2"/>
              <a:buChar char="§"/>
            </a:pPr>
            <a:r>
              <a:rPr lang="en-GB" sz="3400" dirty="0">
                <a:latin typeface="Times New Roman" panose="02020603050405020304" pitchFamily="18" charset="0"/>
                <a:cs typeface="Times New Roman" panose="02020603050405020304" pitchFamily="18" charset="0"/>
              </a:rPr>
              <a:t>How can we make sense of environmental sustainability? </a:t>
            </a:r>
          </a:p>
          <a:p>
            <a:pPr algn="just">
              <a:lnSpc>
                <a:spcPct val="150000"/>
              </a:lnSpc>
              <a:spcBef>
                <a:spcPts val="0"/>
              </a:spcBef>
              <a:spcAft>
                <a:spcPts val="800"/>
              </a:spcAft>
              <a:buFont typeface="Wingdings" panose="05000000000000000000" pitchFamily="2" charset="2"/>
              <a:buChar char="§"/>
            </a:pPr>
            <a:r>
              <a:rPr lang="en-GB" sz="3400" dirty="0">
                <a:latin typeface="Times New Roman" panose="02020603050405020304" pitchFamily="18" charset="0"/>
                <a:cs typeface="Times New Roman" panose="02020603050405020304" pitchFamily="18" charset="0"/>
              </a:rPr>
              <a:t>Environmental sustainability and good design</a:t>
            </a:r>
          </a:p>
          <a:p>
            <a:pPr algn="just">
              <a:lnSpc>
                <a:spcPct val="150000"/>
              </a:lnSpc>
              <a:spcBef>
                <a:spcPts val="0"/>
              </a:spcBef>
              <a:spcAft>
                <a:spcPts val="800"/>
              </a:spcAft>
              <a:buFont typeface="Wingdings" panose="05000000000000000000" pitchFamily="2" charset="2"/>
              <a:buChar char="§"/>
            </a:pPr>
            <a:r>
              <a:rPr lang="en-GB" sz="3400" dirty="0">
                <a:latin typeface="Times New Roman" panose="02020603050405020304" pitchFamily="18" charset="0"/>
                <a:cs typeface="Times New Roman" panose="02020603050405020304" pitchFamily="18" charset="0"/>
              </a:rPr>
              <a:t>The importance of environmental sustainability</a:t>
            </a:r>
          </a:p>
          <a:p>
            <a:pPr algn="just">
              <a:lnSpc>
                <a:spcPct val="150000"/>
              </a:lnSpc>
              <a:spcBef>
                <a:spcPts val="0"/>
              </a:spcBef>
              <a:spcAft>
                <a:spcPts val="800"/>
              </a:spcAft>
              <a:buFont typeface="Wingdings" panose="05000000000000000000" pitchFamily="2" charset="2"/>
              <a:buChar char="§"/>
            </a:pPr>
            <a:r>
              <a:rPr lang="en-GB" sz="3400" dirty="0">
                <a:latin typeface="Times New Roman" panose="02020603050405020304" pitchFamily="18" charset="0"/>
                <a:cs typeface="Times New Roman" panose="02020603050405020304" pitchFamily="18" charset="0"/>
              </a:rPr>
              <a:t>Displacement and environment sustainability</a:t>
            </a:r>
          </a:p>
          <a:p>
            <a:pPr marR="0" lvl="0" algn="just">
              <a:lnSpc>
                <a:spcPct val="150000"/>
              </a:lnSpc>
              <a:spcBef>
                <a:spcPts val="0"/>
              </a:spcBef>
              <a:spcAft>
                <a:spcPts val="800"/>
              </a:spcAft>
              <a:buFont typeface="Wingdings" panose="05000000000000000000" pitchFamily="2" charset="2"/>
              <a:buChar char="§"/>
            </a:pPr>
            <a:r>
              <a:rPr lang="en-US" sz="3400" dirty="0">
                <a:latin typeface="Times New Roman" panose="02020603050405020304" pitchFamily="18" charset="0"/>
                <a:ea typeface="Calibri" panose="020F0502020204030204" pitchFamily="34" charset="0"/>
                <a:cs typeface="Times New Roman" panose="02020603050405020304" pitchFamily="18" charset="0"/>
              </a:rPr>
              <a:t>Conclusion.</a:t>
            </a:r>
          </a:p>
          <a:p>
            <a:pPr marR="0" lvl="0" algn="just">
              <a:lnSpc>
                <a:spcPct val="150000"/>
              </a:lnSpc>
              <a:spcBef>
                <a:spcPts val="0"/>
              </a:spcBef>
              <a:spcAft>
                <a:spcPts val="800"/>
              </a:spcAft>
              <a:buFont typeface="Wingdings" panose="05000000000000000000" pitchFamily="2" charset="2"/>
              <a:buChar char="§"/>
            </a:pPr>
            <a:r>
              <a:rPr lang="en-US" sz="3400" dirty="0">
                <a:latin typeface="Times New Roman" panose="02020603050405020304" pitchFamily="18" charset="0"/>
                <a:ea typeface="Calibri" panose="020F0502020204030204" pitchFamily="34" charset="0"/>
                <a:cs typeface="Times New Roman" panose="02020603050405020304" pitchFamily="18" charset="0"/>
              </a:rPr>
              <a:t>References</a:t>
            </a:r>
          </a:p>
          <a:p>
            <a:pPr marR="0" lvl="0" algn="just">
              <a:lnSpc>
                <a:spcPct val="150000"/>
              </a:lnSpc>
              <a:spcBef>
                <a:spcPts val="0"/>
              </a:spcBef>
              <a:spcAft>
                <a:spcPts val="800"/>
              </a:spcAft>
              <a:buFont typeface="Wingdings" panose="05000000000000000000" pitchFamily="2" charset="2"/>
              <a:buChar char="§"/>
            </a:pPr>
            <a:endParaRPr lang="en-US" sz="2400" dirty="0">
              <a:latin typeface="Sylfaen" panose="010A0502050306030303" pitchFamily="18" charset="0"/>
              <a:ea typeface="Calibri" panose="020F0502020204030204" pitchFamily="34" charset="0"/>
            </a:endParaRPr>
          </a:p>
        </p:txBody>
      </p:sp>
      <p:pic>
        <p:nvPicPr>
          <p:cNvPr id="1026" name="Picture 2" descr="What Is Environmental Sustainability and Why Is It Important">
            <a:extLst>
              <a:ext uri="{FF2B5EF4-FFF2-40B4-BE49-F238E27FC236}">
                <a16:creationId xmlns:a16="http://schemas.microsoft.com/office/drawing/2014/main" id="{797F3296-FE6B-45C2-9E3F-053123EDF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833" y="2913321"/>
            <a:ext cx="4614530" cy="3087223"/>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80D8351D-5AF7-46D4-8B19-2617AEEB10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6231974"/>
      </p:ext>
    </p:extLst>
  </p:cSld>
  <p:clrMapOvr>
    <a:masterClrMapping/>
  </p:clrMapOvr>
  <mc:AlternateContent xmlns:mc="http://schemas.openxmlformats.org/markup-compatibility/2006">
    <mc:Choice xmlns:p14="http://schemas.microsoft.com/office/powerpoint/2010/main" Requires="p14">
      <p:transition spd="slow" p14:dur="2000" advTm="21140"/>
    </mc:Choice>
    <mc:Fallback>
      <p:transition spd="slow" advTm="21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08" y="254588"/>
            <a:ext cx="9141873" cy="1450757"/>
          </a:xfrm>
        </p:spPr>
        <p:txBody>
          <a:bodyPr>
            <a:normAutofit fontScale="90000"/>
          </a:bodyPr>
          <a:lstStyle/>
          <a:p>
            <a:pPr marL="342900" marR="0" lvl="0" indent="-342900">
              <a:lnSpc>
                <a:spcPct val="150000"/>
              </a:lnSpc>
              <a:spcBef>
                <a:spcPts val="0"/>
              </a:spcBef>
              <a:spcAft>
                <a:spcPts val="800"/>
              </a:spcAft>
            </a:pPr>
            <a:br>
              <a:rPr lang="en-US" sz="2400" dirty="0">
                <a:latin typeface="Sylfaen" panose="010A0502050306030303" pitchFamily="18" charset="0"/>
                <a:ea typeface="Calibri" panose="020F0502020204030204" pitchFamily="34" charset="0"/>
              </a:rPr>
            </a:br>
            <a:r>
              <a:rPr lang="en-GB" sz="3100" b="1" dirty="0">
                <a:latin typeface="Times New Roman" panose="02020603050405020304" pitchFamily="18" charset="0"/>
                <a:cs typeface="Times New Roman" panose="02020603050405020304" pitchFamily="18" charset="0"/>
              </a:rPr>
              <a:t>How can we make sense of environmental sustainability? </a:t>
            </a:r>
            <a:br>
              <a:rPr lang="en-GB"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9972" y="1845734"/>
            <a:ext cx="11270512" cy="4023360"/>
          </a:xfrm>
        </p:spPr>
        <p:txBody>
          <a:bodyPr>
            <a:normAutofit/>
          </a:bodyPr>
          <a:lstStyle/>
          <a:p>
            <a:pPr marL="228600" lvl="1">
              <a:spcBef>
                <a:spcPts val="1000"/>
              </a:spcBef>
            </a:pPr>
            <a:endParaRPr lang="en-GB" dirty="0">
              <a:latin typeface="Sylfaen" panose="010A0502050306030303" pitchFamily="18" charset="0"/>
            </a:endParaRPr>
          </a:p>
          <a:p>
            <a:pPr marL="388620" lvl="1" indent="-342900" algn="just">
              <a:spcBef>
                <a:spcPts val="1000"/>
              </a:spcBef>
              <a:buFont typeface="Wingdings" panose="05000000000000000000" pitchFamily="2" charset="2"/>
              <a:buChar char="§"/>
            </a:pPr>
            <a:endParaRPr lang="en-GB" sz="2400" dirty="0">
              <a:latin typeface="Sylfaen" panose="010A0502050306030303" pitchFamily="18" charset="0"/>
            </a:endParaRPr>
          </a:p>
        </p:txBody>
      </p:sp>
      <p:sp>
        <p:nvSpPr>
          <p:cNvPr id="5" name="Rectangle 4">
            <a:extLst>
              <a:ext uri="{FF2B5EF4-FFF2-40B4-BE49-F238E27FC236}">
                <a16:creationId xmlns:a16="http://schemas.microsoft.com/office/drawing/2014/main" id="{D4E9D3E3-21D7-4BB7-B7F5-92EA5B72B0AC}"/>
              </a:ext>
            </a:extLst>
          </p:cNvPr>
          <p:cNvSpPr/>
          <p:nvPr/>
        </p:nvSpPr>
        <p:spPr>
          <a:xfrm>
            <a:off x="251638" y="1989863"/>
            <a:ext cx="5433237" cy="2878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dirty="0">
                <a:effectLst/>
                <a:latin typeface="Times New Roman" panose="02020603050405020304" pitchFamily="18" charset="0"/>
                <a:ea typeface="Calibri" panose="020F0502020204030204" pitchFamily="34" charset="0"/>
                <a:cs typeface="Times New Roman" panose="02020603050405020304" pitchFamily="18" charset="0"/>
              </a:rPr>
              <a:t>Environmental sustainability could be defined as a condition of balance, resilience, and interconnectedness that allows human society to satisfy its needs while neither exceeding the capacity of its supporting ecosystems to continue to regenerate the services necessary to meet those needs nor diminishing biological diversity by our actions” (Morelli, 2011, p.5).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D9A0224-55E3-4AF0-B959-4813606120D4}"/>
              </a:ext>
            </a:extLst>
          </p:cNvPr>
          <p:cNvSpPr/>
          <p:nvPr/>
        </p:nvSpPr>
        <p:spPr>
          <a:xfrm>
            <a:off x="6096000" y="1989863"/>
            <a:ext cx="3611526" cy="2030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dirty="0">
                <a:effectLst/>
                <a:latin typeface="Times New Roman" panose="02020603050405020304" pitchFamily="18" charset="0"/>
                <a:ea typeface="Calibri" panose="020F0502020204030204" pitchFamily="34" charset="0"/>
                <a:cs typeface="Times New Roman" panose="02020603050405020304" pitchFamily="18" charset="0"/>
              </a:rPr>
              <a:t>Morelli added that; “environmental sustainability: is meeting the resources and services needs of current and future generations without compromising the health of the ecosystems that provide them”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Embracing environmental sustainability">
            <a:extLst>
              <a:ext uri="{FF2B5EF4-FFF2-40B4-BE49-F238E27FC236}">
                <a16:creationId xmlns:a16="http://schemas.microsoft.com/office/drawing/2014/main" id="{0F841370-E5FC-4591-B276-3D76D4A2B8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5376" y="4164812"/>
            <a:ext cx="6305107" cy="2063306"/>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10">
            <a:hlinkClick r:id="" action="ppaction://media"/>
            <a:extLst>
              <a:ext uri="{FF2B5EF4-FFF2-40B4-BE49-F238E27FC236}">
                <a16:creationId xmlns:a16="http://schemas.microsoft.com/office/drawing/2014/main" id="{714D58CC-F2AF-41EC-8042-ACC4083384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74228685"/>
      </p:ext>
    </p:extLst>
  </p:cSld>
  <p:clrMapOvr>
    <a:masterClrMapping/>
  </p:clrMapOvr>
  <mc:AlternateContent xmlns:mc="http://schemas.openxmlformats.org/markup-compatibility/2006">
    <mc:Choice xmlns:p14="http://schemas.microsoft.com/office/powerpoint/2010/main" Requires="p14">
      <p:transition spd="slow" p14:dur="2000" advTm="76858"/>
    </mc:Choice>
    <mc:Fallback>
      <p:transition spd="slow" advTm="76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505" y="577517"/>
            <a:ext cx="6954364" cy="925929"/>
          </a:xfrm>
        </p:spPr>
        <p:txBody>
          <a:bodyPr>
            <a:normAutofit/>
          </a:bodyPr>
          <a:lstStyle/>
          <a:p>
            <a:pPr marL="243205" indent="-243205">
              <a:lnSpc>
                <a:spcPct val="107000"/>
              </a:lnSpc>
              <a:spcAft>
                <a:spcPts val="800"/>
              </a:spcAft>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GB" sz="2800" dirty="0">
                <a:effectLst/>
                <a:latin typeface="Times New Roman" panose="02020603050405020304" pitchFamily="18" charset="0"/>
                <a:ea typeface="Calibri" panose="020F0502020204030204" pitchFamily="34" charset="0"/>
                <a:cs typeface="Times New Roman" panose="02020603050405020304" pitchFamily="18" charset="0"/>
              </a:rPr>
            </a:b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Environmental sustainability and good design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744578"/>
            <a:ext cx="12192000" cy="4535905"/>
          </a:xfrm>
        </p:spPr>
        <p:txBody>
          <a:bodyPr>
            <a:normAutofit/>
          </a:bodyPr>
          <a:lstStyle/>
          <a:p>
            <a:pPr algn="just">
              <a:buFont typeface="Wingdings" panose="05000000000000000000" pitchFamily="2" charset="2"/>
              <a:buChar char="§"/>
            </a:pPr>
            <a:endParaRPr lang="en-GB" dirty="0">
              <a:latin typeface="Times New Roman" panose="02020603050405020304" pitchFamily="18" charset="0"/>
              <a:cs typeface="Times New Roman" panose="02020603050405020304" pitchFamily="18" charset="0"/>
            </a:endParaRPr>
          </a:p>
          <a:p>
            <a:pPr marL="0" indent="0" algn="just">
              <a:buNone/>
            </a:pPr>
            <a:endParaRPr lang="en-GB" sz="2400" b="1" dirty="0">
              <a:latin typeface="Sylfaen" panose="010A0502050306030303" pitchFamily="18" charset="0"/>
            </a:endParaRPr>
          </a:p>
          <a:p>
            <a:pPr marL="201168" lvl="1" indent="0" algn="just">
              <a:buNone/>
            </a:pPr>
            <a:endParaRPr lang="en-US" dirty="0">
              <a:latin typeface="Sylfaen" panose="010A0502050306030303" pitchFamily="18" charset="0"/>
            </a:endParaRPr>
          </a:p>
          <a:p>
            <a:pPr marL="0" indent="0" algn="just">
              <a:buNone/>
            </a:pPr>
            <a:endParaRPr lang="en-US" sz="2400" dirty="0">
              <a:latin typeface="Sylfaen" panose="010A0502050306030303" pitchFamily="18" charset="0"/>
            </a:endParaRPr>
          </a:p>
        </p:txBody>
      </p:sp>
      <p:sp>
        <p:nvSpPr>
          <p:cNvPr id="4" name="Rectangle 3">
            <a:extLst>
              <a:ext uri="{FF2B5EF4-FFF2-40B4-BE49-F238E27FC236}">
                <a16:creationId xmlns:a16="http://schemas.microsoft.com/office/drawing/2014/main" id="{71E8CA46-3FA3-4879-BE5B-717EE13764A2}"/>
              </a:ext>
            </a:extLst>
          </p:cNvPr>
          <p:cNvSpPr/>
          <p:nvPr/>
        </p:nvSpPr>
        <p:spPr>
          <a:xfrm>
            <a:off x="6910491" y="3317076"/>
            <a:ext cx="3710763" cy="13282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According to Design Council Document Review (2000), urban design is the art of making places for people with community safety at heart.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65B444D-8DB6-404E-AB4B-E89391FDC784}"/>
              </a:ext>
            </a:extLst>
          </p:cNvPr>
          <p:cNvSpPr/>
          <p:nvPr/>
        </p:nvSpPr>
        <p:spPr>
          <a:xfrm>
            <a:off x="4252687" y="2943958"/>
            <a:ext cx="2360428" cy="2137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That it concerns the connections between people and places, the urban form, nature, and the built fabric.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16CF12F-30BC-457A-BADE-F8D1664C9EC6}"/>
              </a:ext>
            </a:extLst>
          </p:cNvPr>
          <p:cNvSpPr/>
          <p:nvPr/>
        </p:nvSpPr>
        <p:spPr>
          <a:xfrm>
            <a:off x="244548" y="3981192"/>
            <a:ext cx="3912783" cy="22913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GB" sz="1800" dirty="0">
                <a:effectLst/>
                <a:latin typeface="Times New Roman" panose="02020603050405020304" pitchFamily="18" charset="0"/>
                <a:ea typeface="Calibri" panose="020F0502020204030204" pitchFamily="34" charset="0"/>
              </a:rPr>
              <a:t>The Design Council Document Review (2000) report adds that good design can help create lively places with idiosyncratic character; streets and public spaces that are safe, accessible, pleasant to use and capable of giving inspiration because of the imagination of their designers</a:t>
            </a:r>
            <a:endParaRPr lang="en-GB" dirty="0"/>
          </a:p>
        </p:txBody>
      </p:sp>
      <p:sp>
        <p:nvSpPr>
          <p:cNvPr id="7" name="Rectangle 6">
            <a:extLst>
              <a:ext uri="{FF2B5EF4-FFF2-40B4-BE49-F238E27FC236}">
                <a16:creationId xmlns:a16="http://schemas.microsoft.com/office/drawing/2014/main" id="{9367D5ED-4C37-41E8-9CAE-FA96EBB5D805}"/>
              </a:ext>
            </a:extLst>
          </p:cNvPr>
          <p:cNvSpPr/>
          <p:nvPr/>
        </p:nvSpPr>
        <p:spPr>
          <a:xfrm>
            <a:off x="244548" y="1932467"/>
            <a:ext cx="3710763" cy="17277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Environmental sustainability require a good design to help with the reduction of the risk of displacement.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udio 8">
            <a:hlinkClick r:id="" action="ppaction://media"/>
            <a:extLst>
              <a:ext uri="{FF2B5EF4-FFF2-40B4-BE49-F238E27FC236}">
                <a16:creationId xmlns:a16="http://schemas.microsoft.com/office/drawing/2014/main" id="{FAE34EBE-7782-40E7-A7E1-DEACC99FB9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6419685"/>
      </p:ext>
    </p:extLst>
  </p:cSld>
  <p:clrMapOvr>
    <a:masterClrMapping/>
  </p:clrMapOvr>
  <mc:AlternateContent xmlns:mc="http://schemas.openxmlformats.org/markup-compatibility/2006">
    <mc:Choice xmlns:p14="http://schemas.microsoft.com/office/powerpoint/2010/main" Requires="p14">
      <p:transition spd="slow" p14:dur="2000" advTm="53601"/>
    </mc:Choice>
    <mc:Fallback>
      <p:transition spd="slow" advTm="53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16" y="1733108"/>
            <a:ext cx="8697433" cy="4198460"/>
          </a:xfrm>
        </p:spPr>
        <p:txBody>
          <a:bodyPr>
            <a:normAutofit lnSpcReduction="10000"/>
          </a:bodyPr>
          <a:lstStyle/>
          <a:p>
            <a:pPr marL="243205" indent="-243205" algn="just">
              <a:lnSpc>
                <a:spcPct val="107000"/>
              </a:lnSpc>
              <a:spcAft>
                <a:spcPts val="800"/>
              </a:spcAft>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Environmental sustainability helps to make sure that the ecosystem services, hazards, and deep human environment interactions do not affect every critical social and cultural phenomenon (Black,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Adger</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Arnell,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Dercon</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Geddes &amp; Thomas, 2011). </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43205" indent="-243205" algn="just">
              <a:lnSpc>
                <a:spcPct val="107000"/>
              </a:lnSpc>
              <a:spcAft>
                <a:spcPts val="80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helps to address environmental degradations.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gn="just">
              <a:lnSpc>
                <a:spcPct val="107000"/>
              </a:lnSpc>
              <a:spcAft>
                <a:spcPts val="800"/>
              </a:spcAft>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facilitate the achievement of sustainable development goals. </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FB1F625-0860-4201-98AE-9BD8BC043374}"/>
              </a:ext>
            </a:extLst>
          </p:cNvPr>
          <p:cNvSpPr/>
          <p:nvPr/>
        </p:nvSpPr>
        <p:spPr>
          <a:xfrm>
            <a:off x="414671" y="457200"/>
            <a:ext cx="8133906"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GB" sz="3200" b="1" dirty="0">
                <a:latin typeface="Times New Roman" panose="02020603050405020304" pitchFamily="18" charset="0"/>
                <a:cs typeface="Times New Roman" panose="02020603050405020304" pitchFamily="18" charset="0"/>
              </a:rPr>
              <a:t>Environmental sustainability in resettlement</a:t>
            </a:r>
          </a:p>
          <a:p>
            <a:pPr algn="just"/>
            <a:endParaRPr lang="en-GB" sz="2800" b="1" dirty="0">
              <a:latin typeface="Times New Roman" panose="02020603050405020304" pitchFamily="18" charset="0"/>
              <a:cs typeface="Times New Roman" panose="02020603050405020304" pitchFamily="18" charset="0"/>
            </a:endParaRPr>
          </a:p>
        </p:txBody>
      </p:sp>
      <p:pic>
        <p:nvPicPr>
          <p:cNvPr id="3074" name="Picture 2" descr="Environmental Sustainability From Bench To Bedside :: In Vivo">
            <a:extLst>
              <a:ext uri="{FF2B5EF4-FFF2-40B4-BE49-F238E27FC236}">
                <a16:creationId xmlns:a16="http://schemas.microsoft.com/office/drawing/2014/main" id="{F1427AE8-2851-4C1F-9AD2-604A8E2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584" y="1733107"/>
            <a:ext cx="3091416" cy="465705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CC9CEC86-7A29-46C1-BFDF-E183B25A30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19774823"/>
      </p:ext>
    </p:extLst>
  </p:cSld>
  <p:clrMapOvr>
    <a:masterClrMapping/>
  </p:clrMapOvr>
  <mc:AlternateContent xmlns:mc="http://schemas.openxmlformats.org/markup-compatibility/2006">
    <mc:Choice xmlns:p14="http://schemas.microsoft.com/office/powerpoint/2010/main" Requires="p14">
      <p:transition spd="slow" p14:dur="2000" advTm="29452"/>
    </mc:Choice>
    <mc:Fallback>
      <p:transition spd="slow" advTm="29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673" y="701749"/>
            <a:ext cx="10326267" cy="1063256"/>
          </a:xfrm>
        </p:spPr>
        <p:txBody>
          <a:bodyPr>
            <a:normAutofit fontScale="92500" lnSpcReduction="10000"/>
          </a:bodyPr>
          <a:lstStyle/>
          <a:p>
            <a:pPr marL="0" indent="0" algn="just">
              <a:lnSpc>
                <a:spcPct val="150000"/>
              </a:lnSpc>
              <a:spcBef>
                <a:spcPts val="0"/>
              </a:spcBef>
              <a:spcAft>
                <a:spcPts val="800"/>
              </a:spcAft>
              <a:buNone/>
            </a:pPr>
            <a:r>
              <a:rPr lang="en-GB" sz="4300" b="1" dirty="0">
                <a:latin typeface="Times New Roman" panose="02020603050405020304" pitchFamily="18" charset="0"/>
                <a:cs typeface="Times New Roman" panose="02020603050405020304" pitchFamily="18" charset="0"/>
              </a:rPr>
              <a:t>Displacement and environment sustainability</a:t>
            </a:r>
          </a:p>
          <a:p>
            <a:pPr lvl="0"/>
            <a:endParaRPr lang="en-US" sz="1800" b="1" dirty="0">
              <a:latin typeface="Times New Roman" panose="02020603050405020304" pitchFamily="18" charset="0"/>
              <a:cs typeface="Times New Roman" panose="02020603050405020304" pitchFamily="18" charset="0"/>
            </a:endParaRPr>
          </a:p>
          <a:p>
            <a:pPr marL="0" indent="0">
              <a:buNone/>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en-GB" sz="1800" dirty="0">
              <a:effectLst/>
              <a:latin typeface="Arial" panose="020B0604020202020204" pitchFamily="34" charset="0"/>
              <a:ea typeface="Calibri" panose="020F0502020204030204" pitchFamily="34" charset="0"/>
            </a:endParaRPr>
          </a:p>
          <a:p>
            <a:pPr lvl="0" algn="just"/>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effectLst/>
              <a:latin typeface="Sylfaen" panose="010A0502050306030303" pitchFamily="18" charset="0"/>
            </a:endParaRPr>
          </a:p>
          <a:p>
            <a:pPr lvl="0" algn="just"/>
            <a:endParaRPr lang="en-US" sz="2400" dirty="0">
              <a:effectLst/>
              <a:latin typeface="Sylfaen" panose="010A0502050306030303" pitchFamily="18" charset="0"/>
            </a:endParaRPr>
          </a:p>
        </p:txBody>
      </p:sp>
      <p:sp>
        <p:nvSpPr>
          <p:cNvPr id="2" name="Rectangle 1">
            <a:extLst>
              <a:ext uri="{FF2B5EF4-FFF2-40B4-BE49-F238E27FC236}">
                <a16:creationId xmlns:a16="http://schemas.microsoft.com/office/drawing/2014/main" id="{347386F6-97AA-4CD7-95BE-76C49E1B04FC}"/>
              </a:ext>
            </a:extLst>
          </p:cNvPr>
          <p:cNvSpPr/>
          <p:nvPr/>
        </p:nvSpPr>
        <p:spPr>
          <a:xfrm>
            <a:off x="350793" y="2409603"/>
            <a:ext cx="2073353" cy="1488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Displacement and environmental sustainability are interrelated.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4D88640-F148-47A9-A50C-33442A51E226}"/>
              </a:ext>
            </a:extLst>
          </p:cNvPr>
          <p:cNvSpPr/>
          <p:nvPr/>
        </p:nvSpPr>
        <p:spPr>
          <a:xfrm>
            <a:off x="5915248" y="2380363"/>
            <a:ext cx="2414991" cy="1547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600" dirty="0">
                <a:effectLst/>
                <a:latin typeface="Times New Roman" panose="02020603050405020304" pitchFamily="18" charset="0"/>
                <a:ea typeface="Calibri" panose="020F0502020204030204" pitchFamily="34" charset="0"/>
              </a:rPr>
              <a:t>While displacement can create environmental challenges, environmental challenges can result in displacement</a:t>
            </a:r>
            <a:endParaRPr lang="en-GB" sz="1600" dirty="0"/>
          </a:p>
        </p:txBody>
      </p:sp>
      <p:sp>
        <p:nvSpPr>
          <p:cNvPr id="5" name="Rectangle 4">
            <a:extLst>
              <a:ext uri="{FF2B5EF4-FFF2-40B4-BE49-F238E27FC236}">
                <a16:creationId xmlns:a16="http://schemas.microsoft.com/office/drawing/2014/main" id="{03D687C0-58F4-4FC4-AEF8-2552BD456324}"/>
              </a:ext>
            </a:extLst>
          </p:cNvPr>
          <p:cNvSpPr/>
          <p:nvPr/>
        </p:nvSpPr>
        <p:spPr>
          <a:xfrm>
            <a:off x="2868403" y="2278022"/>
            <a:ext cx="2565993" cy="16214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107000"/>
              </a:lnSpc>
              <a:spcAft>
                <a:spcPts val="800"/>
              </a:spcAft>
              <a:buFont typeface="Calibri" panose="020F0502020204030204" pitchFamily="34" charset="0"/>
              <a:buChar char=" "/>
              <a:tabLst>
                <a:tab pos="457200"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 UNHCR (2016) notes that displacement can have environmental impacts, causing environmental degradation.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E55FAB2-490C-483F-A52C-803A6007B6FD}"/>
              </a:ext>
            </a:extLst>
          </p:cNvPr>
          <p:cNvSpPr/>
          <p:nvPr/>
        </p:nvSpPr>
        <p:spPr>
          <a:xfrm>
            <a:off x="5541706" y="4282259"/>
            <a:ext cx="3088390" cy="19457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107000"/>
              </a:lnSpc>
              <a:spcAft>
                <a:spcPts val="800"/>
              </a:spcAft>
              <a:buFont typeface="Calibri" panose="020F0502020204030204" pitchFamily="34" charset="0"/>
              <a:buChar char=" "/>
              <a:tabLst>
                <a:tab pos="4572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Based on this, creating a sustainable environment will go a long way to reduce the vulnerability of the built environment as well as to reduce the rate of displacement and its risks.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D365A5D-E2D0-4961-88FA-6B94C8AE1C90}"/>
              </a:ext>
            </a:extLst>
          </p:cNvPr>
          <p:cNvSpPr/>
          <p:nvPr/>
        </p:nvSpPr>
        <p:spPr>
          <a:xfrm>
            <a:off x="8752818" y="2669768"/>
            <a:ext cx="3088389" cy="29066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lnSpc>
                <a:spcPct val="107000"/>
              </a:lnSpc>
              <a:spcAft>
                <a:spcPts val="800"/>
              </a:spcAft>
              <a:buFont typeface="Calibri" panose="020F0502020204030204" pitchFamily="34" charset="0"/>
              <a:buChar char=" "/>
              <a:tabLst>
                <a:tab pos="457200" algn="l"/>
              </a:tabLs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According to the report, rapid urbanization, and poorly managed refugee camps and IDPs settlements can put pressure on the limited water, energy and food resources, and lead to uncontrolled waste disposal which are part of the built environment.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B15EF20-A3A4-4A27-A738-74B6E2B8C637}"/>
              </a:ext>
            </a:extLst>
          </p:cNvPr>
          <p:cNvSpPr/>
          <p:nvPr/>
        </p:nvSpPr>
        <p:spPr>
          <a:xfrm>
            <a:off x="871871" y="4356692"/>
            <a:ext cx="4048952" cy="1969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algn="just">
              <a:lnSpc>
                <a:spcPct val="107000"/>
              </a:lnSpc>
              <a:spcAft>
                <a:spcPts val="80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isplacement can reduce environmental pressures in a fragile ecosystem; that for instance, when people are displaced from a particular environment, that environment is relieved from so much pressure and can be redesigned.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8A7933A4-64F6-42AC-A158-6E7B291B06F8}"/>
              </a:ext>
            </a:extLst>
          </p:cNvPr>
          <p:cNvCxnSpPr>
            <a:cxnSpLocks/>
          </p:cNvCxnSpPr>
          <p:nvPr/>
        </p:nvCxnSpPr>
        <p:spPr>
          <a:xfrm>
            <a:off x="2424146" y="3153882"/>
            <a:ext cx="4442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BE34DFD-3D3A-4FC5-BA72-52754BEFD59F}"/>
              </a:ext>
            </a:extLst>
          </p:cNvPr>
          <p:cNvCxnSpPr>
            <a:cxnSpLocks/>
            <a:stCxn id="5" idx="3"/>
          </p:cNvCxnSpPr>
          <p:nvPr/>
        </p:nvCxnSpPr>
        <p:spPr>
          <a:xfrm>
            <a:off x="5434396" y="3088755"/>
            <a:ext cx="47730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2613CAFF-EB49-4B63-B501-8F82AD71B366}"/>
              </a:ext>
            </a:extLst>
          </p:cNvPr>
          <p:cNvCxnSpPr>
            <a:cxnSpLocks/>
          </p:cNvCxnSpPr>
          <p:nvPr/>
        </p:nvCxnSpPr>
        <p:spPr>
          <a:xfrm>
            <a:off x="2416195" y="3889521"/>
            <a:ext cx="1145712" cy="467171"/>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AA46B9A-1CF5-4A90-9CF4-4B59EE752819}"/>
              </a:ext>
            </a:extLst>
          </p:cNvPr>
          <p:cNvCxnSpPr>
            <a:stCxn id="8" idx="3"/>
          </p:cNvCxnSpPr>
          <p:nvPr/>
        </p:nvCxnSpPr>
        <p:spPr>
          <a:xfrm flipV="1">
            <a:off x="4920823" y="5316279"/>
            <a:ext cx="620882" cy="25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Audio 10">
            <a:hlinkClick r:id="" action="ppaction://media"/>
            <a:extLst>
              <a:ext uri="{FF2B5EF4-FFF2-40B4-BE49-F238E27FC236}">
                <a16:creationId xmlns:a16="http://schemas.microsoft.com/office/drawing/2014/main" id="{3D3F9066-DFAA-411A-9EA1-C39D91A6C1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09683974"/>
      </p:ext>
    </p:extLst>
  </p:cSld>
  <p:clrMapOvr>
    <a:masterClrMapping/>
  </p:clrMapOvr>
  <mc:AlternateContent xmlns:mc="http://schemas.openxmlformats.org/markup-compatibility/2006">
    <mc:Choice xmlns:p14="http://schemas.microsoft.com/office/powerpoint/2010/main" Requires="p14">
      <p:transition spd="slow" p14:dur="2000" advTm="97300"/>
    </mc:Choice>
    <mc:Fallback>
      <p:transition spd="slow" advTm="9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F2E5-54BE-4276-BEB1-5AEB9C91C338}"/>
              </a:ext>
            </a:extLst>
          </p:cNvPr>
          <p:cNvSpPr>
            <a:spLocks noGrp="1"/>
          </p:cNvSpPr>
          <p:nvPr>
            <p:ph type="title"/>
          </p:nvPr>
        </p:nvSpPr>
        <p:spPr>
          <a:xfrm>
            <a:off x="1097280" y="286603"/>
            <a:ext cx="4569873" cy="1450757"/>
          </a:xfrm>
        </p:spPr>
        <p:txBody>
          <a:bodyPr/>
          <a:lstStyle/>
          <a:p>
            <a:r>
              <a:rPr lang="en-GB"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F46DAD28-76AB-47AC-978F-A913CFBA7F28}"/>
              </a:ext>
            </a:extLst>
          </p:cNvPr>
          <p:cNvSpPr>
            <a:spLocks noGrp="1"/>
          </p:cNvSpPr>
          <p:nvPr>
            <p:ph idx="1"/>
          </p:nvPr>
        </p:nvSpPr>
        <p:spPr>
          <a:xfrm>
            <a:off x="340242" y="1737360"/>
            <a:ext cx="7442791" cy="4023360"/>
          </a:xfrm>
        </p:spPr>
        <p:txBody>
          <a:bodyPr>
            <a:normAutofit/>
          </a:bodyPr>
          <a:lstStyle/>
          <a:p>
            <a:pPr algn="just">
              <a:lnSpc>
                <a:spcPct val="107000"/>
              </a:lnSpc>
              <a:spcAft>
                <a:spcPts val="800"/>
              </a:spcAft>
              <a:buFont typeface="Wingdings" panose="05000000000000000000" pitchFamily="2" charset="2"/>
              <a:buChar char="§"/>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inference derived from these elaborations is that the creation of environmental sustainability which is grounded in resilience and design is necessary to reduce the risks of displacement. </a:t>
            </a:r>
          </a:p>
          <a:p>
            <a:pPr marL="243205" indent="-243205" algn="just">
              <a:lnSpc>
                <a:spcPct val="107000"/>
              </a:lnSpc>
              <a:spcAft>
                <a:spcPts val="800"/>
              </a:spcAft>
            </a:pP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 becomes important for the built environment professionals to take these factors on board.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Environmental Sustainability Archives - Cambridge Regional College">
            <a:extLst>
              <a:ext uri="{FF2B5EF4-FFF2-40B4-BE49-F238E27FC236}">
                <a16:creationId xmlns:a16="http://schemas.microsoft.com/office/drawing/2014/main" id="{E058A8D8-72E2-4324-9A4F-CEDE6E3D92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4701" y="1977656"/>
            <a:ext cx="4085029" cy="410416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EAE3265E-C69D-470D-91C3-0EBBFB67C6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10091835"/>
      </p:ext>
    </p:extLst>
  </p:cSld>
  <p:clrMapOvr>
    <a:masterClrMapping/>
  </p:clrMapOvr>
  <mc:AlternateContent xmlns:mc="http://schemas.openxmlformats.org/markup-compatibility/2006">
    <mc:Choice xmlns:p14="http://schemas.microsoft.com/office/powerpoint/2010/main" Requires="p14">
      <p:transition spd="slow" p14:dur="2000" advTm="35776"/>
    </mc:Choice>
    <mc:Fallback>
      <p:transition spd="slow" advTm="35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431650" cy="1450757"/>
          </a:xfrm>
        </p:spPr>
        <p:txBody>
          <a:bodyPr>
            <a:normAutofit/>
          </a:bodyPr>
          <a:lstStyle/>
          <a:p>
            <a:r>
              <a:rPr lang="en-GB" b="1" dirty="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1873751"/>
            <a:ext cx="10515600" cy="4154070"/>
          </a:xfrm>
        </p:spPr>
        <p:txBody>
          <a:bodyPr>
            <a:normAutofit/>
          </a:bodyPr>
          <a:lstStyle/>
          <a:p>
            <a:r>
              <a:rPr lang="en-GB" sz="1800" dirty="0">
                <a:solidFill>
                  <a:srgbClr val="222222"/>
                </a:solidFill>
                <a:latin typeface="Times New Roman" panose="02020603050405020304" pitchFamily="18" charset="0"/>
                <a:cs typeface="Times New Roman" panose="02020603050405020304" pitchFamily="18" charset="0"/>
              </a:rPr>
              <a:t>.</a:t>
            </a:r>
            <a:endParaRPr lang="en-US" sz="1800" dirty="0">
              <a:solidFill>
                <a:srgbClr val="222222"/>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EEB1019-70F5-43F8-AA2C-876F02D5AB54}"/>
              </a:ext>
            </a:extLst>
          </p:cNvPr>
          <p:cNvSpPr/>
          <p:nvPr/>
        </p:nvSpPr>
        <p:spPr>
          <a:xfrm>
            <a:off x="1097280" y="2169043"/>
            <a:ext cx="9779827" cy="3858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Black, R.,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Adger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W. N., Arnell, N. W.,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Dercon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Geddes, A., &amp; Thomas, D. (2011). The effect of environmental change on human migration. Global environmental change, 21, S3-S11.</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b="0" i="0" dirty="0">
              <a:solidFill>
                <a:srgbClr val="222222"/>
              </a:solidFill>
              <a:effectLst/>
              <a:latin typeface="Times New Roman" panose="02020603050405020304" pitchFamily="18" charset="0"/>
              <a:cs typeface="Times New Roman" panose="02020603050405020304" pitchFamily="18" charset="0"/>
            </a:endParaRPr>
          </a:p>
          <a:p>
            <a:pPr algn="just"/>
            <a:r>
              <a:rPr lang="en-GB" b="0" i="0" dirty="0">
                <a:solidFill>
                  <a:srgbClr val="222222"/>
                </a:solidFill>
                <a:effectLst/>
                <a:latin typeface="Times New Roman" panose="02020603050405020304" pitchFamily="18" charset="0"/>
                <a:cs typeface="Times New Roman" panose="02020603050405020304" pitchFamily="18" charset="0"/>
              </a:rPr>
              <a:t>Morelli, J. (2011). Environmental sustainability: A definition for environmental professionals. </a:t>
            </a:r>
            <a:r>
              <a:rPr lang="en-GB" b="0" i="1" dirty="0">
                <a:solidFill>
                  <a:srgbClr val="222222"/>
                </a:solidFill>
                <a:effectLst/>
                <a:latin typeface="Times New Roman" panose="02020603050405020304" pitchFamily="18" charset="0"/>
                <a:cs typeface="Times New Roman" panose="02020603050405020304" pitchFamily="18" charset="0"/>
              </a:rPr>
              <a:t>Journal of environmental sustainability</a:t>
            </a:r>
            <a:r>
              <a:rPr lang="en-GB" b="0" i="0" dirty="0">
                <a:solidFill>
                  <a:srgbClr val="222222"/>
                </a:solidFill>
                <a:effectLst/>
                <a:latin typeface="Times New Roman" panose="02020603050405020304" pitchFamily="18" charset="0"/>
                <a:cs typeface="Times New Roman" panose="02020603050405020304" pitchFamily="18" charset="0"/>
              </a:rPr>
              <a:t>, </a:t>
            </a:r>
            <a:r>
              <a:rPr lang="en-GB" b="0" i="1" dirty="0">
                <a:solidFill>
                  <a:srgbClr val="222222"/>
                </a:solidFill>
                <a:effectLst/>
                <a:latin typeface="Times New Roman" panose="02020603050405020304" pitchFamily="18" charset="0"/>
                <a:cs typeface="Times New Roman" panose="02020603050405020304" pitchFamily="18" charset="0"/>
              </a:rPr>
              <a:t>1</a:t>
            </a:r>
            <a:r>
              <a:rPr lang="en-GB" b="0" i="0" dirty="0">
                <a:solidFill>
                  <a:srgbClr val="222222"/>
                </a:solidFill>
                <a:effectLst/>
                <a:latin typeface="Times New Roman" panose="02020603050405020304" pitchFamily="18" charset="0"/>
                <a:cs typeface="Times New Roman" panose="02020603050405020304" pitchFamily="18" charset="0"/>
              </a:rPr>
              <a:t>(1), 2.</a:t>
            </a:r>
          </a:p>
          <a:p>
            <a:pPr algn="just"/>
            <a:endParaRPr lang="en-GB" sz="18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UNHCR (2016). Displacement and Environment in Africa: What is the </a:t>
            </a:r>
            <a:r>
              <a:rPr lang="en-GB"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relationshi</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https://www.unep.org/news-and-stories/story/displacement-and-environment-africa-what-relationship</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Assessed on: 14/01/2022.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14157699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2885</TotalTime>
  <Words>664</Words>
  <Application>Microsoft Office PowerPoint</Application>
  <PresentationFormat>Widescreen</PresentationFormat>
  <Paragraphs>54</Paragraphs>
  <Slides>9</Slides>
  <Notes>1</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Sylfaen</vt:lpstr>
      <vt:lpstr>Symbol</vt:lpstr>
      <vt:lpstr>Times New Roman</vt:lpstr>
      <vt:lpstr>Wingdings</vt:lpstr>
      <vt:lpstr>Retrospect</vt:lpstr>
      <vt:lpstr>Custom Design</vt:lpstr>
      <vt:lpstr>Displacement and Environmental sustainability   </vt:lpstr>
      <vt:lpstr>Learning outcomes </vt:lpstr>
      <vt:lpstr>Content</vt:lpstr>
      <vt:lpstr> How can we make sense of environmental sustainability?  </vt:lpstr>
      <vt:lpstr>  Environmental sustainability and good design </vt:lpstr>
      <vt:lpstr>PowerPoint Presentation</vt:lpstr>
      <vt:lpstr>PowerPoint Presentation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Malith De Silva</dc:creator>
  <cp:lastModifiedBy>smart</cp:lastModifiedBy>
  <cp:revision>44</cp:revision>
  <dcterms:created xsi:type="dcterms:W3CDTF">2021-10-15T05:37:37Z</dcterms:created>
  <dcterms:modified xsi:type="dcterms:W3CDTF">2022-02-20T20:28:24Z</dcterms:modified>
</cp:coreProperties>
</file>