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2" r:id="rId4"/>
    <p:sldId id="257" r:id="rId5"/>
    <p:sldId id="267" r:id="rId6"/>
    <p:sldId id="261" r:id="rId7"/>
    <p:sldId id="264" r:id="rId8"/>
    <p:sldId id="265" r:id="rId9"/>
    <p:sldId id="27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DEB4FE-C1B7-6756-5BB4-41ECE56674CF}" name="Chathuranganee Jayakody" initials="CJ" userId="S::C.Jayakody2@hud.ac.uk::3aadeb19-102c-4921-b89b-1346ce012f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4B2137-996B-4A85-8058-77074E126A31}" v="5" dt="2022-02-17T22:47:32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9DEF-0C26-40E9-A9BF-84EB894187B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E17D-6724-4322-8DE7-984BE845CA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F11BA1F-EFB8-40F1-80EA-BE41C36662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951" y="133883"/>
            <a:ext cx="1670685" cy="5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4101D6-A3D8-4004-8C5A-D9F3D7441A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115" y="127508"/>
            <a:ext cx="2181860" cy="62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43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9DEF-0C26-40E9-A9BF-84EB894187B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E17D-6724-4322-8DE7-984BE845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9DEF-0C26-40E9-A9BF-84EB894187B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E17D-6724-4322-8DE7-984BE845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2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A566-D995-428F-A7AA-A46175019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6A305-7BD5-4208-ADE2-5D9248273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5C24-7CF1-4F0E-9EBF-7AB8402B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72A-B9B5-441A-A206-396452DF1A2E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DD3A2-BF0C-44B5-8352-15C6B853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609D4-75D8-48B6-8BF9-7A472F8E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CA0-3056-4810-AED1-6D1C94853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69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E18F-64FE-4F93-850B-390674C2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947CF-CC19-485F-B111-ED3F1C24E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B6582-361D-467F-A362-38A1C188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72A-B9B5-441A-A206-396452DF1A2E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DE49D-D2BF-4B3D-8E7B-CF45BCB4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B25BD-751D-4F05-8E6D-30F0B22F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CA0-3056-4810-AED1-6D1C94853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0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A786-5151-41CC-9F44-0ED74718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DDD9A-9A9F-4E5B-B395-0DA4C28C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C29A-DC11-44B3-86F6-5C816153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72A-B9B5-441A-A206-396452DF1A2E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3E3F6-B998-41F6-9E56-118EEB5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5CB67-716C-456B-8F48-CE0AC07E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CA0-3056-4810-AED1-6D1C94853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8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EFC4F-D854-420A-961C-F13B2F4E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8AE22-3410-45A6-AA29-A80535B10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1D104-4BE4-4DB6-8FBF-DCAE2F95B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B2B19-7577-4615-8564-6C33952C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72A-B9B5-441A-A206-396452DF1A2E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10238-9795-4F59-AEF9-A3DA5E1A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01B98-3CD9-4701-86A2-1DEA9FC1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CA0-3056-4810-AED1-6D1C94853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8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7CA6-9466-4795-BFA9-FFB8964C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6E30E-88E8-4BF1-BF47-464D03FE8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3F7D1-C2D3-4C38-B35C-7F0C322C3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5212C-0D00-4C3F-B71D-E40A355E6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16E87-AC07-43E5-AA04-7FE92F123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64C582-845E-4154-B47C-B9843DB9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72A-B9B5-441A-A206-396452DF1A2E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30D677-38E8-420F-9216-ACDE0180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58473-0E1E-4E7F-961A-ADB3DFAA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CA0-3056-4810-AED1-6D1C94853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85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7091-213A-4F1D-A57C-ED4F2489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A2198-61F8-4985-A950-F1D10700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72A-B9B5-441A-A206-396452DF1A2E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3E451-F1DF-4870-80A9-00171F19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D33AE-47CA-468E-BB47-B9352462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CA0-3056-4810-AED1-6D1C94853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61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EC796-D31F-459E-A138-2AFBD4A2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72A-B9B5-441A-A206-396452DF1A2E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04254-A912-41E1-A188-79E0C1B5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4E09-AA99-4507-98CC-2210673D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CA0-3056-4810-AED1-6D1C94853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36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856B-8BEC-488E-8E0C-C32E222FD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DA2A6-92E4-4FCB-9105-38DD5379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668AB-1A4D-4FE3-A28A-EEFA86B92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73E7C-B989-47FB-A4B6-A8334E03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72A-B9B5-441A-A206-396452DF1A2E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4A091-E2B1-477E-BFFB-CBDDE059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8434F-EE21-4096-BF97-5DEC8D98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CA0-3056-4810-AED1-6D1C94853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5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9DEF-0C26-40E9-A9BF-84EB894187B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E17D-6724-4322-8DE7-984BE845CA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6D898-02A4-4D43-A4EE-64ADC7DC2A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77" y="95236"/>
            <a:ext cx="1670685" cy="5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9DF6A7-6DA5-4242-B61E-1BCF4ACD2A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458" y="86358"/>
            <a:ext cx="2181860" cy="62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306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74064-0535-484B-8ACB-7B6F2961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EFDAA-BE87-4B48-AE18-56C43C847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31357-112E-4CAA-9E08-99A334AEB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C1552-B907-444D-A397-7DD212DC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72A-B9B5-441A-A206-396452DF1A2E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C4B93-B74D-4F82-AADA-7DD77913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B2162-6DD5-4182-9253-D1D27831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CA0-3056-4810-AED1-6D1C94853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505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D08D-31F6-4A31-A2D3-617C89BC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61EA0-6249-480A-9B6C-46A763134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A9417-FCD1-491A-974E-2C77DA1B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72A-B9B5-441A-A206-396452DF1A2E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591EC-B158-4A32-9943-AC155C07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7CE8A-83F1-4CAB-8C5D-F790933E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CA0-3056-4810-AED1-6D1C94853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88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9E760-8596-45E5-BA76-D0B21A414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61093-56B2-44CB-8627-38379295B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AFF10-1DF2-4822-8A2C-7076EA30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72A-B9B5-441A-A206-396452DF1A2E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9A69D-5736-4F78-9075-D8F1A228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89B87-E353-41CB-A88E-613B326E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8CA0-3056-4810-AED1-6D1C94853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72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9DEF-0C26-40E9-A9BF-84EB894187B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E17D-6724-4322-8DE7-984BE845CA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5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9DEF-0C26-40E9-A9BF-84EB894187B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E17D-6724-4322-8DE7-984BE845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0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9DEF-0C26-40E9-A9BF-84EB894187B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E17D-6724-4322-8DE7-984BE845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1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9DEF-0C26-40E9-A9BF-84EB894187B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E17D-6724-4322-8DE7-984BE845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9DEF-0C26-40E9-A9BF-84EB894187B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E17D-6724-4322-8DE7-984BE845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039DEF-0C26-40E9-A9BF-84EB894187B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BAE17D-6724-4322-8DE7-984BE845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5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9DEF-0C26-40E9-A9BF-84EB894187B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E17D-6724-4322-8DE7-984BE845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039DEF-0C26-40E9-A9BF-84EB894187B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9BAE17D-6724-4322-8DE7-984BE845CA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EB564A-6ADC-413B-983F-6DC1E360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D7E32-6FE8-4AF8-AC3E-10B0C1A8E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666FB-2C42-4465-B9BC-8B9DE9B19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A372A-B9B5-441A-A206-396452DF1A2E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F0BC3-FD0C-4140-95C1-4399332AC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CD2CF-62EC-4A5E-B3BA-F446C33A7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8CA0-3056-4810-AED1-6D1C94853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0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tgomeryplanningboard.org/wp-content/uploads/2019/01/Attachment_A_EPS_Design_Guidelines_Working_Draft.pdf" TargetMode="External"/><Relationship Id="rId2" Type="http://schemas.openxmlformats.org/officeDocument/2006/relationships/hyperlink" Target="http://squareone.blog/importance-of-public-places-in-citi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690577"/>
            <a:ext cx="10058400" cy="1073888"/>
          </a:xfrm>
        </p:spPr>
        <p:txBody>
          <a:bodyPr>
            <a:normAutofit/>
          </a:bodyPr>
          <a:lstStyle/>
          <a:p>
            <a:r>
              <a:rPr lang="en-GB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Planning and designing public places </a:t>
            </a:r>
            <a:endParaRPr lang="en-GB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79F1852-B1B6-4B23-B36A-0026B0B6E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9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33"/>
    </mc:Choice>
    <mc:Fallback>
      <p:transition spd="slow" advTm="10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4" y="286603"/>
            <a:ext cx="7049386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68" y="1737360"/>
            <a:ext cx="11812893" cy="4023360"/>
          </a:xfrm>
        </p:spPr>
        <p:txBody>
          <a:bodyPr>
            <a:normAutofit/>
          </a:bodyPr>
          <a:lstStyle/>
          <a:p>
            <a:pPr algn="just"/>
            <a:endParaRPr lang="en-US" sz="2400" dirty="0">
              <a:latin typeface="Sylfaen" panose="010A0502050306030303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end of this lesson, students will: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 the meaning of public places.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 the importance of public places.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planners in creating public places.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Recognise the importance of planning and designing public places.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hat is an 'Outcome'? – GASTROS">
            <a:extLst>
              <a:ext uri="{FF2B5EF4-FFF2-40B4-BE49-F238E27FC236}">
                <a16:creationId xmlns:a16="http://schemas.microsoft.com/office/drawing/2014/main" id="{FDDEC02D-9002-4807-8A45-F2DF2873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014" y="2015855"/>
            <a:ext cx="3076595" cy="34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31DDE7C-DC51-4905-8E0A-4D23017455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6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44"/>
    </mc:Choice>
    <mc:Fallback>
      <p:transition spd="slow" advTm="16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484273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9" y="1845734"/>
            <a:ext cx="7102549" cy="4023360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Sylfaen" panose="010A0502050306030303" pitchFamily="18" charset="0"/>
              <a:ea typeface="Calibri" panose="020F0502020204030204" pitchFamily="34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public places?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importance of creating public places?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planners in creating public places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importance of planning and designing public places?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Conclusion.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References.</a:t>
            </a:r>
          </a:p>
        </p:txBody>
      </p:sp>
      <p:pic>
        <p:nvPicPr>
          <p:cNvPr id="2050" name="Picture 2" descr="Generate Table of Contents in Beaver Builder Automatically!">
            <a:extLst>
              <a:ext uri="{FF2B5EF4-FFF2-40B4-BE49-F238E27FC236}">
                <a16:creationId xmlns:a16="http://schemas.microsoft.com/office/drawing/2014/main" id="{5D5BFA9E-CFEB-4825-ABAC-CE3F2293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41" y="1845735"/>
            <a:ext cx="4082902" cy="43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D31BC3B-FFD2-4830-8684-97D0D62D4E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26"/>
    </mc:Choice>
    <mc:Fallback>
      <p:transition spd="slow" advTm="8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286603"/>
            <a:ext cx="7740503" cy="627797"/>
          </a:xfrm>
        </p:spPr>
        <p:txBody>
          <a:bodyPr>
            <a:no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public places?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972" y="1845734"/>
            <a:ext cx="11270512" cy="4023360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endParaRPr lang="en-GB" dirty="0">
              <a:latin typeface="Sylfaen" panose="010A0502050306030303" pitchFamily="18" charset="0"/>
            </a:endParaRPr>
          </a:p>
          <a:p>
            <a:pPr marL="388620" lvl="1" indent="-34290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dirty="0">
              <a:latin typeface="Sylfaen" panose="010A05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58C081-8646-4298-AC54-32F0039D661F}"/>
              </a:ext>
            </a:extLst>
          </p:cNvPr>
          <p:cNvSpPr/>
          <p:nvPr/>
        </p:nvSpPr>
        <p:spPr>
          <a:xfrm>
            <a:off x="81516" y="2487458"/>
            <a:ext cx="10926726" cy="29739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1800"/>
              </a:spcBef>
              <a:spcAft>
                <a:spcPts val="900"/>
              </a:spcAft>
            </a:pP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ABDF41-7716-44D1-9C92-F7307724E308}"/>
              </a:ext>
            </a:extLst>
          </p:cNvPr>
          <p:cNvSpPr/>
          <p:nvPr/>
        </p:nvSpPr>
        <p:spPr>
          <a:xfrm>
            <a:off x="838015" y="3626972"/>
            <a:ext cx="3866612" cy="17123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areas are accessible to everyone – people of a community, state, nation regardless of age, gender, ethnicity, physical handicap or other characteristics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822DA9-C3AC-4E17-A4C3-79922244DE6B}"/>
              </a:ext>
            </a:extLst>
          </p:cNvPr>
          <p:cNvSpPr/>
          <p:nvPr/>
        </p:nvSpPr>
        <p:spPr>
          <a:xfrm>
            <a:off x="4982660" y="1859474"/>
            <a:ext cx="3067958" cy="1289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does not relate to ownership but to use (see Altman &amp;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Zube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2012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E14EC1-CCA2-4E42-9E47-D83C7FEC95CB}"/>
              </a:ext>
            </a:extLst>
          </p:cNvPr>
          <p:cNvSpPr/>
          <p:nvPr/>
        </p:nvSpPr>
        <p:spPr>
          <a:xfrm>
            <a:off x="4982660" y="4027080"/>
            <a:ext cx="3067958" cy="1379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Places made for the public and it include somewhere to rest, hang out, or play (Carmona, 2019).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FACD83-BAD7-4AE5-8BB9-5C72D5197EA6}"/>
              </a:ext>
            </a:extLst>
          </p:cNvPr>
          <p:cNvSpPr/>
          <p:nvPr/>
        </p:nvSpPr>
        <p:spPr>
          <a:xfrm>
            <a:off x="838014" y="1859474"/>
            <a:ext cx="3951580" cy="153108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Areas that are accessible by the members of the public which can be rural, urban, suburban and wilderness landscapes.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BE8B51-B57E-4D9B-A948-7B3C8618F50F}"/>
              </a:ext>
            </a:extLst>
          </p:cNvPr>
          <p:cNvSpPr/>
          <p:nvPr/>
        </p:nvSpPr>
        <p:spPr>
          <a:xfrm>
            <a:off x="4501116" y="3112680"/>
            <a:ext cx="2753833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places </a:t>
            </a:r>
          </a:p>
        </p:txBody>
      </p:sp>
      <p:pic>
        <p:nvPicPr>
          <p:cNvPr id="3074" name="Picture 2" descr="Public places are more important than ever">
            <a:extLst>
              <a:ext uri="{FF2B5EF4-FFF2-40B4-BE49-F238E27FC236}">
                <a16:creationId xmlns:a16="http://schemas.microsoft.com/office/drawing/2014/main" id="{E123F9F4-8114-46E4-A0C8-EF1516D18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05" y="1962770"/>
            <a:ext cx="3827721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235ECF9D-13C3-4C68-995A-AE510BEF12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2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411"/>
    </mc:Choice>
    <mc:Fallback>
      <p:transition spd="slow" advTm="56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4" y="166288"/>
            <a:ext cx="8197702" cy="910037"/>
          </a:xfrm>
        </p:spPr>
        <p:txBody>
          <a:bodyPr>
            <a:norm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importance of creating public places?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4" y="1744578"/>
            <a:ext cx="6464595" cy="45359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400" b="1" dirty="0">
              <a:effectLst/>
              <a:latin typeface="Sylfaen" panose="010A0502050306030303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Sylfaen" panose="010A050205030603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81DFE3-0DDC-4256-A829-EBDCCCE35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74" y="1924493"/>
            <a:ext cx="5163214" cy="435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FDFB29-24E2-4173-8C93-A6D5AA17BD56}"/>
              </a:ext>
            </a:extLst>
          </p:cNvPr>
          <p:cNvSpPr txBox="1"/>
          <p:nvPr/>
        </p:nvSpPr>
        <p:spPr>
          <a:xfrm>
            <a:off x="145312" y="1924493"/>
            <a:ext cx="654256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Public places are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centres of settlements and relaxations for all types of people.</a:t>
            </a:r>
          </a:p>
          <a:p>
            <a:pPr marL="0" indent="0" algn="just">
              <a:buNone/>
            </a:pPr>
            <a:endParaRPr lang="en-GB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They are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central places where public life, events, and activities are focused (Carmona, (2019).</a:t>
            </a:r>
          </a:p>
          <a:p>
            <a:pPr marL="0" indent="0" algn="just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800" dirty="0">
                <a:latin typeface="Times New Roman" panose="02020603050405020304" pitchFamily="18" charset="0"/>
              </a:rPr>
              <a:t>Places where people gather for the everyday marketplace; it is also a hub for the exchange of social, political and artistic developments (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Architecture and more, ND). </a:t>
            </a:r>
          </a:p>
          <a:p>
            <a:pPr marL="0" indent="0" algn="just">
              <a:buNone/>
            </a:pPr>
            <a:endParaRPr lang="en-GB" sz="1800" b="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800" dirty="0">
                <a:latin typeface="Times New Roman" panose="02020603050405020304" pitchFamily="18" charset="0"/>
              </a:rPr>
              <a:t>It enhances social activities and cohesion,</a:t>
            </a:r>
          </a:p>
          <a:p>
            <a:pPr marL="0" indent="0" algn="just">
              <a:buNone/>
            </a:pPr>
            <a:endParaRPr lang="en-GB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Re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settlement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planning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requires strategic planning and designing is required to make 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public places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attractive and   of paramount convenience.</a:t>
            </a:r>
            <a:endParaRPr lang="en-GB" sz="2400" b="1" dirty="0">
              <a:latin typeface="Sylfaen" panose="010A0502050306030303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FC27C44-DD23-47D1-AA9B-6BD5CC4941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1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20"/>
    </mc:Choice>
    <mc:Fallback>
      <p:transition spd="slow" advTm="74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06" y="1818168"/>
            <a:ext cx="11781317" cy="419846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B1F625-0860-4201-98AE-9BD8BC043374}"/>
              </a:ext>
            </a:extLst>
          </p:cNvPr>
          <p:cNvSpPr/>
          <p:nvPr/>
        </p:nvSpPr>
        <p:spPr>
          <a:xfrm>
            <a:off x="244106" y="578769"/>
            <a:ext cx="7580792" cy="695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planners in creating public </a:t>
            </a: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places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C785EF-C5BA-4405-A43C-4B14E4348C08}"/>
              </a:ext>
            </a:extLst>
          </p:cNvPr>
          <p:cNvSpPr/>
          <p:nvPr/>
        </p:nvSpPr>
        <p:spPr>
          <a:xfrm>
            <a:off x="48064" y="1880774"/>
            <a:ext cx="12143936" cy="43593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5854AB-8BED-4FF8-BF82-FF7C75A88B4D}"/>
              </a:ext>
            </a:extLst>
          </p:cNvPr>
          <p:cNvSpPr/>
          <p:nvPr/>
        </p:nvSpPr>
        <p:spPr>
          <a:xfrm>
            <a:off x="1658680" y="1802646"/>
            <a:ext cx="7697972" cy="12325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Planners plays a major role in the creation and shaping of public places namely: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FFA3AA-6DDD-4271-B6D5-3B4A7905E864}"/>
              </a:ext>
            </a:extLst>
          </p:cNvPr>
          <p:cNvSpPr/>
          <p:nvPr/>
        </p:nvSpPr>
        <p:spPr>
          <a:xfrm>
            <a:off x="5411529" y="4255023"/>
            <a:ext cx="241336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Planners often initiate the public space projects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693AC0-3A4C-4278-A16D-527AE9B01BF7}"/>
              </a:ext>
            </a:extLst>
          </p:cNvPr>
          <p:cNvSpPr/>
          <p:nvPr/>
        </p:nvSpPr>
        <p:spPr>
          <a:xfrm>
            <a:off x="669852" y="5669332"/>
            <a:ext cx="9090835" cy="584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Planners through the regulatory processes of development management, offers directions on how public places can be created, regenerated, and established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(Carmona, 2019).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799847-CE08-4C4A-BDAB-3887A1955BD5}"/>
              </a:ext>
            </a:extLst>
          </p:cNvPr>
          <p:cNvSpPr/>
          <p:nvPr/>
        </p:nvSpPr>
        <p:spPr>
          <a:xfrm>
            <a:off x="8033120" y="3734836"/>
            <a:ext cx="2619153" cy="12735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understand the need as well as the potential for new or regenerated public places in particular locations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F1F20E-B550-41B7-9B0F-FF01FDBE4518}"/>
              </a:ext>
            </a:extLst>
          </p:cNvPr>
          <p:cNvSpPr/>
          <p:nvPr/>
        </p:nvSpPr>
        <p:spPr>
          <a:xfrm>
            <a:off x="196042" y="3564712"/>
            <a:ext cx="2289986" cy="10445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understand how to use plans, frameworks, and policies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C58B74-6C5D-48B9-9CE6-1DF8764D1E18}"/>
              </a:ext>
            </a:extLst>
          </p:cNvPr>
          <p:cNvCxnSpPr>
            <a:cxnSpLocks/>
          </p:cNvCxnSpPr>
          <p:nvPr/>
        </p:nvCxnSpPr>
        <p:spPr>
          <a:xfrm>
            <a:off x="5167423" y="3025007"/>
            <a:ext cx="0" cy="2635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ABDECF-3F64-485A-9DB1-C1E7C7812CDB}"/>
              </a:ext>
            </a:extLst>
          </p:cNvPr>
          <p:cNvCxnSpPr/>
          <p:nvPr/>
        </p:nvCxnSpPr>
        <p:spPr>
          <a:xfrm>
            <a:off x="1658680" y="3009485"/>
            <a:ext cx="0" cy="533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763C2A-31EB-445B-BA99-0344B054C1CA}"/>
              </a:ext>
            </a:extLst>
          </p:cNvPr>
          <p:cNvCxnSpPr/>
          <p:nvPr/>
        </p:nvCxnSpPr>
        <p:spPr>
          <a:xfrm>
            <a:off x="9342697" y="3025007"/>
            <a:ext cx="0" cy="744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47114A-4BE8-42F1-8FC0-DF9A70424688}"/>
              </a:ext>
            </a:extLst>
          </p:cNvPr>
          <p:cNvCxnSpPr>
            <a:cxnSpLocks/>
          </p:cNvCxnSpPr>
          <p:nvPr/>
        </p:nvCxnSpPr>
        <p:spPr>
          <a:xfrm>
            <a:off x="6876609" y="3035219"/>
            <a:ext cx="0" cy="1219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B9D61639-B84C-44B9-AEC9-2DF7957078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499"/>
    </mc:Choice>
    <mc:Fallback>
      <p:transition spd="slow" advTm="74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19" y="701749"/>
            <a:ext cx="11748976" cy="5518298"/>
          </a:xfrm>
        </p:spPr>
        <p:txBody>
          <a:bodyPr>
            <a:norm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importance of planning and designing public places?</a:t>
            </a:r>
          </a:p>
          <a:p>
            <a:pPr lvl="0"/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/>
            <a:endParaRPr lang="en-GB" sz="2400" dirty="0">
              <a:latin typeface="Sylfaen" panose="010A0502050306030303" pitchFamily="18" charset="0"/>
            </a:endParaRPr>
          </a:p>
          <a:p>
            <a:pPr lvl="0" algn="just"/>
            <a:endParaRPr lang="en-GB" sz="2400" dirty="0">
              <a:latin typeface="Sylfaen" panose="010A0502050306030303" pitchFamily="18" charset="0"/>
            </a:endParaRPr>
          </a:p>
          <a:p>
            <a:pPr lvl="0" algn="just"/>
            <a:endParaRPr lang="en-GB" sz="2400" dirty="0">
              <a:effectLst/>
              <a:latin typeface="Sylfaen" panose="010A0502050306030303" pitchFamily="18" charset="0"/>
            </a:endParaRPr>
          </a:p>
          <a:p>
            <a:pPr lvl="0" algn="just"/>
            <a:endParaRPr lang="en-US" sz="2400" dirty="0">
              <a:effectLst/>
              <a:latin typeface="Sylfaen" panose="010A050205030603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BAC2D6-BACA-4DD0-9143-0BA492D0F389}"/>
              </a:ext>
            </a:extLst>
          </p:cNvPr>
          <p:cNvSpPr/>
          <p:nvPr/>
        </p:nvSpPr>
        <p:spPr>
          <a:xfrm>
            <a:off x="499730" y="4673008"/>
            <a:ext cx="7676708" cy="14832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reaffirms the statement made by William H. Whyte that “The way we build cities, the way we make places, can have a profound effect on what kinds of lives are lived within those spaces” (Energised public spaces, 2018).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A18D65-7261-456D-9D6B-84683B9AA468}"/>
              </a:ext>
            </a:extLst>
          </p:cNvPr>
          <p:cNvSpPr/>
          <p:nvPr/>
        </p:nvSpPr>
        <p:spPr>
          <a:xfrm>
            <a:off x="499729" y="2137144"/>
            <a:ext cx="4242391" cy="12918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in providing the displaced with an environment that can help to facilitate their quality of life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00D700-4314-4DFF-BD86-6D675CD4B4F6}"/>
              </a:ext>
            </a:extLst>
          </p:cNvPr>
          <p:cNvSpPr/>
          <p:nvPr/>
        </p:nvSpPr>
        <p:spPr>
          <a:xfrm>
            <a:off x="499729" y="3593804"/>
            <a:ext cx="42423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and designing public places are integral part of the resettlement process.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DBAF3E-03C8-477C-AD0F-1A8CF228568C}"/>
              </a:ext>
            </a:extLst>
          </p:cNvPr>
          <p:cNvCxnSpPr/>
          <p:nvPr/>
        </p:nvCxnSpPr>
        <p:spPr>
          <a:xfrm>
            <a:off x="4742120" y="2514600"/>
            <a:ext cx="2030820" cy="21584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8BE83F-64F0-4C88-B87C-4A58A4CF403C}"/>
              </a:ext>
            </a:extLst>
          </p:cNvPr>
          <p:cNvCxnSpPr>
            <a:stCxn id="5" idx="3"/>
          </p:cNvCxnSpPr>
          <p:nvPr/>
        </p:nvCxnSpPr>
        <p:spPr>
          <a:xfrm>
            <a:off x="4742120" y="4051004"/>
            <a:ext cx="2030820" cy="622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99DB631-AB73-4644-AE08-485F4F5D6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395" y="1977657"/>
            <a:ext cx="3774558" cy="406163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F0CB4A6-754F-4DEB-8FF2-46357D650C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8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45"/>
    </mc:Choice>
    <mc:Fallback>
      <p:transition spd="slow" advTm="59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C9063-4C69-4C7B-8B47-EB8EDCD3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845733"/>
            <a:ext cx="5744589" cy="4545831"/>
          </a:xfrm>
        </p:spPr>
        <p:txBody>
          <a:bodyPr>
            <a:norm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Planning and designing public places are integral part of the resettlement process. </a:t>
            </a:r>
          </a:p>
          <a:p>
            <a:pPr algn="just"/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 helps to enhance the quality of life of the displace as they relate and interact with each other daily.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147164F-2119-47A2-B909-005A3F32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1" y="466436"/>
            <a:ext cx="6730409" cy="831983"/>
          </a:xfrm>
        </p:spPr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4098" name="Picture 2" descr="Great Public Spaces Toolkit | NSW Dept of Planning and Environment">
            <a:extLst>
              <a:ext uri="{FF2B5EF4-FFF2-40B4-BE49-F238E27FC236}">
                <a16:creationId xmlns:a16="http://schemas.microsoft.com/office/drawing/2014/main" id="{7C5BA8A9-DAFC-46E2-A58E-D0E6C54D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04" y="1845733"/>
            <a:ext cx="5830184" cy="43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F591333-2449-4A68-9F64-95D3489D16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4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99"/>
    </mc:Choice>
    <mc:Fallback>
      <p:transition spd="slow" advTm="19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10" y="312898"/>
            <a:ext cx="5046232" cy="1034562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03" y="1873751"/>
            <a:ext cx="11483162" cy="41540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Architecture and more (ND). Importance of public places. Available online: </a:t>
            </a:r>
            <a:r>
              <a:rPr lang="en-GB" sz="1800" b="0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http://squareone.blog/importance-of-public-places-in-cities/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Assessed on: 26/)1/2022</a:t>
            </a:r>
            <a:r>
              <a:rPr lang="en-GB" sz="18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Altman, I., &amp; </a:t>
            </a:r>
            <a:r>
              <a:rPr lang="en-GB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Zube</a:t>
            </a:r>
            <a:r>
              <a:rPr lang="en-GB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E. H. (Eds.). (2012). </a:t>
            </a:r>
            <a:r>
              <a:rPr lang="en-GB" sz="18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 places and spaces</a:t>
            </a:r>
            <a:r>
              <a:rPr lang="en-GB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(Vol. 10). Springer Science &amp; Business Media.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Carmona, M. (2019). Principles for public space design, planning to do better. Urban Design International, 24(1), 47-59.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Energised Public spaces (2018). Designing Public Spaces Energized Public Spaces Design Guidelines Working Draft December 2018. THE MONTGOMERY COUNTY DEPARTMENT OF PARKS THE MARYLAND-NATIONAL CAPITAL PARK AND PLANNING COMMISSION Available online at: </a:t>
            </a:r>
            <a:r>
              <a:rPr lang="en-GB" sz="180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https://montgomeryplanningboard.org/wp-content/uploads/2019/01/Attachment_A_EPS_Design_Guidelines_Working_Draft.pdf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Asseesed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on: 18/01/2022.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699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Introduction to the concepts</Template>
  <TotalTime>1660</TotalTime>
  <Words>657</Words>
  <Application>Microsoft Office PowerPoint</Application>
  <PresentationFormat>Widescreen</PresentationFormat>
  <Paragraphs>60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Sylfaen</vt:lpstr>
      <vt:lpstr>Symbol</vt:lpstr>
      <vt:lpstr>Times New Roman</vt:lpstr>
      <vt:lpstr>Wingdings</vt:lpstr>
      <vt:lpstr>Retrospect</vt:lpstr>
      <vt:lpstr>Custom Design</vt:lpstr>
      <vt:lpstr>Planning and designing public places </vt:lpstr>
      <vt:lpstr>Learning outcomes </vt:lpstr>
      <vt:lpstr>Content</vt:lpstr>
      <vt:lpstr>What are public places?</vt:lpstr>
      <vt:lpstr>What are the importance of creating public places?</vt:lpstr>
      <vt:lpstr>PowerPoint Presentation</vt:lpstr>
      <vt:lpstr>PowerPoint Presentation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</dc:title>
  <dc:creator>Malith De Silva</dc:creator>
  <cp:lastModifiedBy>smart</cp:lastModifiedBy>
  <cp:revision>50</cp:revision>
  <dcterms:created xsi:type="dcterms:W3CDTF">2021-10-15T05:37:37Z</dcterms:created>
  <dcterms:modified xsi:type="dcterms:W3CDTF">2022-02-17T22:51:40Z</dcterms:modified>
</cp:coreProperties>
</file>