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56" r:id="rId3"/>
    <p:sldId id="279" r:id="rId4"/>
    <p:sldId id="257" r:id="rId5"/>
    <p:sldId id="258" r:id="rId6"/>
    <p:sldId id="259" r:id="rId7"/>
    <p:sldId id="263" r:id="rId8"/>
    <p:sldId id="271" r:id="rId9"/>
    <p:sldId id="272" r:id="rId10"/>
    <p:sldId id="268" r:id="rId11"/>
    <p:sldId id="273" r:id="rId12"/>
    <p:sldId id="270" r:id="rId13"/>
    <p:sldId id="276" r:id="rId14"/>
    <p:sldId id="274" r:id="rId15"/>
    <p:sldId id="277" r:id="rId16"/>
    <p:sldId id="278"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C2A6EC-3E6A-4716-B592-E9709CF914D1}">
          <p14:sldIdLst>
            <p14:sldId id="256"/>
            <p14:sldId id="279"/>
            <p14:sldId id="257"/>
            <p14:sldId id="258"/>
            <p14:sldId id="259"/>
            <p14:sldId id="263"/>
            <p14:sldId id="271"/>
            <p14:sldId id="272"/>
            <p14:sldId id="268"/>
            <p14:sldId id="273"/>
            <p14:sldId id="270"/>
            <p14:sldId id="276"/>
            <p14:sldId id="274"/>
            <p14:sldId id="277"/>
            <p14:sldId id="278"/>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60"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3FC672-5001-490E-903C-DB6618E573DF}"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481D4-B30C-48D4-91DA-6E690339D0D5}" type="slidenum">
              <a:rPr lang="en-US" smtClean="0"/>
              <a:t>‹#›</a:t>
            </a:fld>
            <a:endParaRPr lang="en-US"/>
          </a:p>
        </p:txBody>
      </p:sp>
    </p:spTree>
    <p:extLst>
      <p:ext uri="{BB962C8B-B14F-4D97-AF65-F5344CB8AC3E}">
        <p14:creationId xmlns:p14="http://schemas.microsoft.com/office/powerpoint/2010/main" val="310924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481D4-B30C-48D4-91DA-6E690339D0D5}" type="slidenum">
              <a:rPr lang="en-US" smtClean="0"/>
              <a:t>2</a:t>
            </a:fld>
            <a:endParaRPr lang="en-US"/>
          </a:p>
        </p:txBody>
      </p:sp>
    </p:spTree>
    <p:extLst>
      <p:ext uri="{BB962C8B-B14F-4D97-AF65-F5344CB8AC3E}">
        <p14:creationId xmlns:p14="http://schemas.microsoft.com/office/powerpoint/2010/main" val="3880666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481D4-B30C-48D4-91DA-6E690339D0D5}" type="slidenum">
              <a:rPr lang="en-US" smtClean="0"/>
              <a:t>7</a:t>
            </a:fld>
            <a:endParaRPr lang="en-US"/>
          </a:p>
        </p:txBody>
      </p:sp>
    </p:spTree>
    <p:extLst>
      <p:ext uri="{BB962C8B-B14F-4D97-AF65-F5344CB8AC3E}">
        <p14:creationId xmlns:p14="http://schemas.microsoft.com/office/powerpoint/2010/main" val="41856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481D4-B30C-48D4-91DA-6E690339D0D5}" type="slidenum">
              <a:rPr lang="en-US" smtClean="0"/>
              <a:t>13</a:t>
            </a:fld>
            <a:endParaRPr lang="en-US"/>
          </a:p>
        </p:txBody>
      </p:sp>
    </p:spTree>
    <p:extLst>
      <p:ext uri="{BB962C8B-B14F-4D97-AF65-F5344CB8AC3E}">
        <p14:creationId xmlns:p14="http://schemas.microsoft.com/office/powerpoint/2010/main" val="1307558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4DDEE1-94A2-411A-9AED-95645C38E26D}"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73043-43CB-4E12-917E-47E4E850B59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 xmlns:a16="http://schemas.microsoft.com/office/drawing/2014/main" id="{DF11BA1F-EFB8-40F1-80EA-BE41C36662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9951" y="133883"/>
            <a:ext cx="1670685" cy="568960"/>
          </a:xfrm>
          <a:prstGeom prst="rect">
            <a:avLst/>
          </a:prstGeom>
          <a:noFill/>
          <a:ln>
            <a:noFill/>
          </a:ln>
        </p:spPr>
      </p:pic>
      <p:pic>
        <p:nvPicPr>
          <p:cNvPr id="11" name="Picture 10">
            <a:extLst>
              <a:ext uri="{FF2B5EF4-FFF2-40B4-BE49-F238E27FC236}">
                <a16:creationId xmlns="" xmlns:a16="http://schemas.microsoft.com/office/drawing/2014/main" id="{F24101D6-A3D8-4004-8C5A-D9F3D7441A8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1115" y="127508"/>
            <a:ext cx="2181860" cy="622300"/>
          </a:xfrm>
          <a:prstGeom prst="rect">
            <a:avLst/>
          </a:prstGeom>
          <a:noFill/>
          <a:ln>
            <a:noFill/>
          </a:ln>
        </p:spPr>
      </p:pic>
    </p:spTree>
    <p:extLst>
      <p:ext uri="{BB962C8B-B14F-4D97-AF65-F5344CB8AC3E}">
        <p14:creationId xmlns:p14="http://schemas.microsoft.com/office/powerpoint/2010/main" val="328126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4DDEE1-94A2-411A-9AED-95645C38E26D}"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73043-43CB-4E12-917E-47E4E850B59B}" type="slidenum">
              <a:rPr lang="en-US" smtClean="0"/>
              <a:t>‹#›</a:t>
            </a:fld>
            <a:endParaRPr lang="en-US"/>
          </a:p>
        </p:txBody>
      </p:sp>
    </p:spTree>
    <p:extLst>
      <p:ext uri="{BB962C8B-B14F-4D97-AF65-F5344CB8AC3E}">
        <p14:creationId xmlns:p14="http://schemas.microsoft.com/office/powerpoint/2010/main" val="863984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4DDEE1-94A2-411A-9AED-95645C38E26D}"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73043-43CB-4E12-917E-47E4E850B59B}" type="slidenum">
              <a:rPr lang="en-US" smtClean="0"/>
              <a:t>‹#›</a:t>
            </a:fld>
            <a:endParaRPr lang="en-US"/>
          </a:p>
        </p:txBody>
      </p:sp>
    </p:spTree>
    <p:extLst>
      <p:ext uri="{BB962C8B-B14F-4D97-AF65-F5344CB8AC3E}">
        <p14:creationId xmlns:p14="http://schemas.microsoft.com/office/powerpoint/2010/main" val="1816754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4CA566-D995-428F-A7AA-A46175019FE1}"/>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a:extLst>
              <a:ext uri="{FF2B5EF4-FFF2-40B4-BE49-F238E27FC236}">
                <a16:creationId xmlns="" xmlns:a16="http://schemas.microsoft.com/office/drawing/2014/main" id="{E4A6A305-7BD5-4208-ADE2-5D92482737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a:extLst>
              <a:ext uri="{FF2B5EF4-FFF2-40B4-BE49-F238E27FC236}">
                <a16:creationId xmlns="" xmlns:a16="http://schemas.microsoft.com/office/drawing/2014/main" id="{4ADC5C24-7CF1-4F0E-9EBF-7AB8402B27C8}"/>
              </a:ext>
            </a:extLst>
          </p:cNvPr>
          <p:cNvSpPr>
            <a:spLocks noGrp="1"/>
          </p:cNvSpPr>
          <p:nvPr>
            <p:ph type="dt" sz="half" idx="10"/>
          </p:nvPr>
        </p:nvSpPr>
        <p:spPr/>
        <p:txBody>
          <a:bodyPr/>
          <a:lstStyle/>
          <a:p>
            <a:fld id="{57BA372A-B9B5-441A-A206-396452DF1A2E}" type="datetimeFigureOut">
              <a:rPr lang="en-GB" smtClean="0"/>
              <a:t>11/01/2022</a:t>
            </a:fld>
            <a:endParaRPr lang="en-GB"/>
          </a:p>
        </p:txBody>
      </p:sp>
      <p:sp>
        <p:nvSpPr>
          <p:cNvPr id="5" name="Footer Placeholder 4">
            <a:extLst>
              <a:ext uri="{FF2B5EF4-FFF2-40B4-BE49-F238E27FC236}">
                <a16:creationId xmlns="" xmlns:a16="http://schemas.microsoft.com/office/drawing/2014/main" id="{452DD3A2-BF0C-44B5-8352-15C6B85317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681609D4-75D8-48B6-8BF9-7A472F8E8B6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392759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D1E18F-64FE-4F93-850B-390674C28DC1}"/>
              </a:ext>
            </a:extLst>
          </p:cNvPr>
          <p:cNvSpPr>
            <a:spLocks noGrp="1"/>
          </p:cNvSpPr>
          <p:nvPr>
            <p:ph type="title"/>
          </p:nvPr>
        </p:nvSpPr>
        <p:spPr/>
        <p:txBody>
          <a:bodyPr/>
          <a:lstStyle/>
          <a:p>
            <a:r>
              <a:rPr lang="en-US" smtClean="0"/>
              <a:t>Click to edit Master title style</a:t>
            </a:r>
            <a:endParaRPr lang="en-GB"/>
          </a:p>
        </p:txBody>
      </p:sp>
      <p:sp>
        <p:nvSpPr>
          <p:cNvPr id="3" name="Content Placeholder 2">
            <a:extLst>
              <a:ext uri="{FF2B5EF4-FFF2-40B4-BE49-F238E27FC236}">
                <a16:creationId xmlns="" xmlns:a16="http://schemas.microsoft.com/office/drawing/2014/main" id="{3AA947CF-CC19-485F-B111-ED3F1C24E8C2}"/>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a:extLst>
              <a:ext uri="{FF2B5EF4-FFF2-40B4-BE49-F238E27FC236}">
                <a16:creationId xmlns="" xmlns:a16="http://schemas.microsoft.com/office/drawing/2014/main" id="{8C0B6582-361D-467F-A362-38A1C188D40A}"/>
              </a:ext>
            </a:extLst>
          </p:cNvPr>
          <p:cNvSpPr>
            <a:spLocks noGrp="1"/>
          </p:cNvSpPr>
          <p:nvPr>
            <p:ph type="dt" sz="half" idx="10"/>
          </p:nvPr>
        </p:nvSpPr>
        <p:spPr/>
        <p:txBody>
          <a:bodyPr/>
          <a:lstStyle/>
          <a:p>
            <a:fld id="{57BA372A-B9B5-441A-A206-396452DF1A2E}" type="datetimeFigureOut">
              <a:rPr lang="en-GB" smtClean="0"/>
              <a:t>11/01/2022</a:t>
            </a:fld>
            <a:endParaRPr lang="en-GB"/>
          </a:p>
        </p:txBody>
      </p:sp>
      <p:sp>
        <p:nvSpPr>
          <p:cNvPr id="5" name="Footer Placeholder 4">
            <a:extLst>
              <a:ext uri="{FF2B5EF4-FFF2-40B4-BE49-F238E27FC236}">
                <a16:creationId xmlns="" xmlns:a16="http://schemas.microsoft.com/office/drawing/2014/main" id="{D8EDE49D-D2BF-4B3D-8E7B-CF45BCB4FB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CD0B25BD-751D-4F05-8E6D-30F0B22F50E9}"/>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488376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5DA786-5151-41CC-9F44-0ED7471884B8}"/>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a:extLst>
              <a:ext uri="{FF2B5EF4-FFF2-40B4-BE49-F238E27FC236}">
                <a16:creationId xmlns="" xmlns:a16="http://schemas.microsoft.com/office/drawing/2014/main" id="{E9DDDD9A-9A9F-4E5B-B395-0DA4C28C0B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 xmlns:a16="http://schemas.microsoft.com/office/drawing/2014/main" id="{5C93C29A-DC11-44B3-86F6-5C8161531125}"/>
              </a:ext>
            </a:extLst>
          </p:cNvPr>
          <p:cNvSpPr>
            <a:spLocks noGrp="1"/>
          </p:cNvSpPr>
          <p:nvPr>
            <p:ph type="dt" sz="half" idx="10"/>
          </p:nvPr>
        </p:nvSpPr>
        <p:spPr/>
        <p:txBody>
          <a:bodyPr/>
          <a:lstStyle/>
          <a:p>
            <a:fld id="{57BA372A-B9B5-441A-A206-396452DF1A2E}" type="datetimeFigureOut">
              <a:rPr lang="en-GB" smtClean="0"/>
              <a:t>11/01/2022</a:t>
            </a:fld>
            <a:endParaRPr lang="en-GB"/>
          </a:p>
        </p:txBody>
      </p:sp>
      <p:sp>
        <p:nvSpPr>
          <p:cNvPr id="5" name="Footer Placeholder 4">
            <a:extLst>
              <a:ext uri="{FF2B5EF4-FFF2-40B4-BE49-F238E27FC236}">
                <a16:creationId xmlns="" xmlns:a16="http://schemas.microsoft.com/office/drawing/2014/main" id="{0003E3F6-B998-41F6-9E56-118EEB565B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CF85CB67-716C-456B-8F48-CE0AC07E492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87508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1EFC4F-D854-420A-961C-F13B2F4E6994}"/>
              </a:ext>
            </a:extLst>
          </p:cNvPr>
          <p:cNvSpPr>
            <a:spLocks noGrp="1"/>
          </p:cNvSpPr>
          <p:nvPr>
            <p:ph type="title"/>
          </p:nvPr>
        </p:nvSpPr>
        <p:spPr/>
        <p:txBody>
          <a:bodyPr/>
          <a:lstStyle/>
          <a:p>
            <a:r>
              <a:rPr lang="en-US" smtClean="0"/>
              <a:t>Click to edit Master title style</a:t>
            </a:r>
            <a:endParaRPr lang="en-GB"/>
          </a:p>
        </p:txBody>
      </p:sp>
      <p:sp>
        <p:nvSpPr>
          <p:cNvPr id="3" name="Content Placeholder 2">
            <a:extLst>
              <a:ext uri="{FF2B5EF4-FFF2-40B4-BE49-F238E27FC236}">
                <a16:creationId xmlns="" xmlns:a16="http://schemas.microsoft.com/office/drawing/2014/main" id="{7D98AE22-3410-45A6-AA29-A80535B10DFD}"/>
              </a:ext>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a:extLst>
              <a:ext uri="{FF2B5EF4-FFF2-40B4-BE49-F238E27FC236}">
                <a16:creationId xmlns="" xmlns:a16="http://schemas.microsoft.com/office/drawing/2014/main" id="{5791D104-4BE4-4DB6-8FBF-DCAE2F95BA43}"/>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a:extLst>
              <a:ext uri="{FF2B5EF4-FFF2-40B4-BE49-F238E27FC236}">
                <a16:creationId xmlns="" xmlns:a16="http://schemas.microsoft.com/office/drawing/2014/main" id="{4D8B2B19-7577-4615-8564-6C33952CB486}"/>
              </a:ext>
            </a:extLst>
          </p:cNvPr>
          <p:cNvSpPr>
            <a:spLocks noGrp="1"/>
          </p:cNvSpPr>
          <p:nvPr>
            <p:ph type="dt" sz="half" idx="10"/>
          </p:nvPr>
        </p:nvSpPr>
        <p:spPr/>
        <p:txBody>
          <a:bodyPr/>
          <a:lstStyle/>
          <a:p>
            <a:fld id="{57BA372A-B9B5-441A-A206-396452DF1A2E}" type="datetimeFigureOut">
              <a:rPr lang="en-GB" smtClean="0"/>
              <a:t>11/01/2022</a:t>
            </a:fld>
            <a:endParaRPr lang="en-GB"/>
          </a:p>
        </p:txBody>
      </p:sp>
      <p:sp>
        <p:nvSpPr>
          <p:cNvPr id="6" name="Footer Placeholder 5">
            <a:extLst>
              <a:ext uri="{FF2B5EF4-FFF2-40B4-BE49-F238E27FC236}">
                <a16:creationId xmlns="" xmlns:a16="http://schemas.microsoft.com/office/drawing/2014/main" id="{10310238-9795-4F59-AEF9-A3DA5E1A68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3C701B98-3CD9-4701-86A2-1DEA9FC1C9A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124289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9B7CA6-9466-4795-BFA9-FFB8964C3916}"/>
              </a:ext>
            </a:extLst>
          </p:cNvPr>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a:extLst>
              <a:ext uri="{FF2B5EF4-FFF2-40B4-BE49-F238E27FC236}">
                <a16:creationId xmlns="" xmlns:a16="http://schemas.microsoft.com/office/drawing/2014/main" id="{E0E6E30E-88E8-4BF1-BF47-464D03FE81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 xmlns:a16="http://schemas.microsoft.com/office/drawing/2014/main" id="{A333F7D1-C2D3-4C38-B35C-7F0C322C391B}"/>
              </a:ext>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a:extLst>
              <a:ext uri="{FF2B5EF4-FFF2-40B4-BE49-F238E27FC236}">
                <a16:creationId xmlns="" xmlns:a16="http://schemas.microsoft.com/office/drawing/2014/main" id="{E915212C-0D00-4C3F-B71D-E40A355E6B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 xmlns:a16="http://schemas.microsoft.com/office/drawing/2014/main" id="{06F16E87-AC07-43E5-AA04-7FE92F123534}"/>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a:extLst>
              <a:ext uri="{FF2B5EF4-FFF2-40B4-BE49-F238E27FC236}">
                <a16:creationId xmlns="" xmlns:a16="http://schemas.microsoft.com/office/drawing/2014/main" id="{3D64C582-845E-4154-B47C-B9843DB93D35}"/>
              </a:ext>
            </a:extLst>
          </p:cNvPr>
          <p:cNvSpPr>
            <a:spLocks noGrp="1"/>
          </p:cNvSpPr>
          <p:nvPr>
            <p:ph type="dt" sz="half" idx="10"/>
          </p:nvPr>
        </p:nvSpPr>
        <p:spPr/>
        <p:txBody>
          <a:bodyPr/>
          <a:lstStyle/>
          <a:p>
            <a:fld id="{57BA372A-B9B5-441A-A206-396452DF1A2E}" type="datetimeFigureOut">
              <a:rPr lang="en-GB" smtClean="0"/>
              <a:t>11/01/2022</a:t>
            </a:fld>
            <a:endParaRPr lang="en-GB"/>
          </a:p>
        </p:txBody>
      </p:sp>
      <p:sp>
        <p:nvSpPr>
          <p:cNvPr id="8" name="Footer Placeholder 7">
            <a:extLst>
              <a:ext uri="{FF2B5EF4-FFF2-40B4-BE49-F238E27FC236}">
                <a16:creationId xmlns="" xmlns:a16="http://schemas.microsoft.com/office/drawing/2014/main" id="{5D30D677-38E8-420F-9216-ACDE0180171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AF158473-0E1E-4E7F-961A-ADB3DFAA51D3}"/>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876508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427091-213A-4F1D-A57C-ED4F24892E8A}"/>
              </a:ext>
            </a:extLst>
          </p:cNvPr>
          <p:cNvSpPr>
            <a:spLocks noGrp="1"/>
          </p:cNvSpPr>
          <p:nvPr>
            <p:ph type="title"/>
          </p:nvPr>
        </p:nvSpPr>
        <p:spPr/>
        <p:txBody>
          <a:bodyPr/>
          <a:lstStyle/>
          <a:p>
            <a:r>
              <a:rPr lang="en-US" smtClean="0"/>
              <a:t>Click to edit Master title style</a:t>
            </a:r>
            <a:endParaRPr lang="en-GB"/>
          </a:p>
        </p:txBody>
      </p:sp>
      <p:sp>
        <p:nvSpPr>
          <p:cNvPr id="3" name="Date Placeholder 2">
            <a:extLst>
              <a:ext uri="{FF2B5EF4-FFF2-40B4-BE49-F238E27FC236}">
                <a16:creationId xmlns="" xmlns:a16="http://schemas.microsoft.com/office/drawing/2014/main" id="{EB1A2198-61F8-4985-A950-F1D10700A444}"/>
              </a:ext>
            </a:extLst>
          </p:cNvPr>
          <p:cNvSpPr>
            <a:spLocks noGrp="1"/>
          </p:cNvSpPr>
          <p:nvPr>
            <p:ph type="dt" sz="half" idx="10"/>
          </p:nvPr>
        </p:nvSpPr>
        <p:spPr/>
        <p:txBody>
          <a:bodyPr/>
          <a:lstStyle/>
          <a:p>
            <a:fld id="{57BA372A-B9B5-441A-A206-396452DF1A2E}" type="datetimeFigureOut">
              <a:rPr lang="en-GB" smtClean="0"/>
              <a:t>11/01/2022</a:t>
            </a:fld>
            <a:endParaRPr lang="en-GB"/>
          </a:p>
        </p:txBody>
      </p:sp>
      <p:sp>
        <p:nvSpPr>
          <p:cNvPr id="4" name="Footer Placeholder 3">
            <a:extLst>
              <a:ext uri="{FF2B5EF4-FFF2-40B4-BE49-F238E27FC236}">
                <a16:creationId xmlns="" xmlns:a16="http://schemas.microsoft.com/office/drawing/2014/main" id="{C583E451-F1DF-4870-80A9-00171F1986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768D33AE-47CA-468E-BB47-B93524623062}"/>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06722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ABEC796-D31F-459E-A138-2AFBD4A293AF}"/>
              </a:ext>
            </a:extLst>
          </p:cNvPr>
          <p:cNvSpPr>
            <a:spLocks noGrp="1"/>
          </p:cNvSpPr>
          <p:nvPr>
            <p:ph type="dt" sz="half" idx="10"/>
          </p:nvPr>
        </p:nvSpPr>
        <p:spPr/>
        <p:txBody>
          <a:bodyPr/>
          <a:lstStyle/>
          <a:p>
            <a:fld id="{57BA372A-B9B5-441A-A206-396452DF1A2E}" type="datetimeFigureOut">
              <a:rPr lang="en-GB" smtClean="0"/>
              <a:t>11/01/2022</a:t>
            </a:fld>
            <a:endParaRPr lang="en-GB"/>
          </a:p>
        </p:txBody>
      </p:sp>
      <p:sp>
        <p:nvSpPr>
          <p:cNvPr id="3" name="Footer Placeholder 2">
            <a:extLst>
              <a:ext uri="{FF2B5EF4-FFF2-40B4-BE49-F238E27FC236}">
                <a16:creationId xmlns="" xmlns:a16="http://schemas.microsoft.com/office/drawing/2014/main" id="{92604254-A912-41E1-A188-79E0C1B5B9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74C24E09-AA99-4507-98CC-2210673D1950}"/>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3833289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3A856B-8BEC-488E-8E0C-C32E222FDC1C}"/>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a:extLst>
              <a:ext uri="{FF2B5EF4-FFF2-40B4-BE49-F238E27FC236}">
                <a16:creationId xmlns="" xmlns:a16="http://schemas.microsoft.com/office/drawing/2014/main" id="{953DA2A6-92E4-4FCB-9105-38DD53798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a:extLst>
              <a:ext uri="{FF2B5EF4-FFF2-40B4-BE49-F238E27FC236}">
                <a16:creationId xmlns="" xmlns:a16="http://schemas.microsoft.com/office/drawing/2014/main" id="{79C668AB-1A4D-4FE3-A28A-EEFA86B92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 xmlns:a16="http://schemas.microsoft.com/office/drawing/2014/main" id="{4B873E7C-B989-47FB-A4B6-A8334E0367B0}"/>
              </a:ext>
            </a:extLst>
          </p:cNvPr>
          <p:cNvSpPr>
            <a:spLocks noGrp="1"/>
          </p:cNvSpPr>
          <p:nvPr>
            <p:ph type="dt" sz="half" idx="10"/>
          </p:nvPr>
        </p:nvSpPr>
        <p:spPr/>
        <p:txBody>
          <a:bodyPr/>
          <a:lstStyle/>
          <a:p>
            <a:fld id="{57BA372A-B9B5-441A-A206-396452DF1A2E}" type="datetimeFigureOut">
              <a:rPr lang="en-GB" smtClean="0"/>
              <a:t>11/01/2022</a:t>
            </a:fld>
            <a:endParaRPr lang="en-GB"/>
          </a:p>
        </p:txBody>
      </p:sp>
      <p:sp>
        <p:nvSpPr>
          <p:cNvPr id="6" name="Footer Placeholder 5">
            <a:extLst>
              <a:ext uri="{FF2B5EF4-FFF2-40B4-BE49-F238E27FC236}">
                <a16:creationId xmlns="" xmlns:a16="http://schemas.microsoft.com/office/drawing/2014/main" id="{D484A091-E2B1-477E-BFFB-CBDDE0596B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0088434F-EE21-4096-BF97-5DEC8D98FD3B}"/>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163689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4DDEE1-94A2-411A-9AED-95645C38E26D}"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73043-43CB-4E12-917E-47E4E850B59B}" type="slidenum">
              <a:rPr lang="en-US" smtClean="0"/>
              <a:t>‹#›</a:t>
            </a:fld>
            <a:endParaRPr lang="en-US"/>
          </a:p>
        </p:txBody>
      </p:sp>
      <p:pic>
        <p:nvPicPr>
          <p:cNvPr id="7" name="Picture 6">
            <a:extLst>
              <a:ext uri="{FF2B5EF4-FFF2-40B4-BE49-F238E27FC236}">
                <a16:creationId xmlns="" xmlns:a16="http://schemas.microsoft.com/office/drawing/2014/main" id="{1B26D898-02A4-4D43-A4EE-64ADC7DC2AB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8477" y="95236"/>
            <a:ext cx="1670685" cy="568960"/>
          </a:xfrm>
          <a:prstGeom prst="rect">
            <a:avLst/>
          </a:prstGeom>
          <a:noFill/>
          <a:ln>
            <a:noFill/>
          </a:ln>
        </p:spPr>
      </p:pic>
      <p:pic>
        <p:nvPicPr>
          <p:cNvPr id="8" name="Picture 7">
            <a:extLst>
              <a:ext uri="{FF2B5EF4-FFF2-40B4-BE49-F238E27FC236}">
                <a16:creationId xmlns="" xmlns:a16="http://schemas.microsoft.com/office/drawing/2014/main" id="{299DF6A7-6DA5-4242-B61E-1BCF4ACD2AB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0458" y="86358"/>
            <a:ext cx="2181860" cy="622300"/>
          </a:xfrm>
          <a:prstGeom prst="rect">
            <a:avLst/>
          </a:prstGeom>
          <a:noFill/>
          <a:ln>
            <a:noFill/>
          </a:ln>
        </p:spPr>
      </p:pic>
    </p:spTree>
    <p:extLst>
      <p:ext uri="{BB962C8B-B14F-4D97-AF65-F5344CB8AC3E}">
        <p14:creationId xmlns:p14="http://schemas.microsoft.com/office/powerpoint/2010/main" val="2644318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574064-0535-484B-8ACB-7B6F2961862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a:extLst>
              <a:ext uri="{FF2B5EF4-FFF2-40B4-BE49-F238E27FC236}">
                <a16:creationId xmlns="" xmlns:a16="http://schemas.microsoft.com/office/drawing/2014/main" id="{5A7EFDAA-BE87-4B48-AE18-56C43C847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a:extLst>
              <a:ext uri="{FF2B5EF4-FFF2-40B4-BE49-F238E27FC236}">
                <a16:creationId xmlns="" xmlns:a16="http://schemas.microsoft.com/office/drawing/2014/main" id="{8F931357-112E-4CAA-9E08-99A334AEB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 xmlns:a16="http://schemas.microsoft.com/office/drawing/2014/main" id="{D42C1552-B907-444D-A397-7DD212DC31BA}"/>
              </a:ext>
            </a:extLst>
          </p:cNvPr>
          <p:cNvSpPr>
            <a:spLocks noGrp="1"/>
          </p:cNvSpPr>
          <p:nvPr>
            <p:ph type="dt" sz="half" idx="10"/>
          </p:nvPr>
        </p:nvSpPr>
        <p:spPr/>
        <p:txBody>
          <a:bodyPr/>
          <a:lstStyle/>
          <a:p>
            <a:fld id="{57BA372A-B9B5-441A-A206-396452DF1A2E}" type="datetimeFigureOut">
              <a:rPr lang="en-GB" smtClean="0"/>
              <a:t>11/01/2022</a:t>
            </a:fld>
            <a:endParaRPr lang="en-GB"/>
          </a:p>
        </p:txBody>
      </p:sp>
      <p:sp>
        <p:nvSpPr>
          <p:cNvPr id="6" name="Footer Placeholder 5">
            <a:extLst>
              <a:ext uri="{FF2B5EF4-FFF2-40B4-BE49-F238E27FC236}">
                <a16:creationId xmlns="" xmlns:a16="http://schemas.microsoft.com/office/drawing/2014/main" id="{29FC4B93-B74D-4F82-AADA-7DD779132C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747B2162-6DD5-4182-9253-D1D27831569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4136120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E2D08D-31F6-4A31-A2D3-617C89BC1230}"/>
              </a:ext>
            </a:extLst>
          </p:cNvPr>
          <p:cNvSpPr>
            <a:spLocks noGrp="1"/>
          </p:cNvSpPr>
          <p:nvPr>
            <p:ph type="title"/>
          </p:nvPr>
        </p:nvSpPr>
        <p:spPr/>
        <p:txBody>
          <a:bodyPr/>
          <a:lstStyle/>
          <a:p>
            <a:r>
              <a:rPr lang="en-US" smtClean="0"/>
              <a:t>Click to edit Master title style</a:t>
            </a:r>
            <a:endParaRPr lang="en-GB"/>
          </a:p>
        </p:txBody>
      </p:sp>
      <p:sp>
        <p:nvSpPr>
          <p:cNvPr id="3" name="Vertical Text Placeholder 2">
            <a:extLst>
              <a:ext uri="{FF2B5EF4-FFF2-40B4-BE49-F238E27FC236}">
                <a16:creationId xmlns="" xmlns:a16="http://schemas.microsoft.com/office/drawing/2014/main" id="{5A961EA0-6249-480A-9B6C-46A763134918}"/>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a:extLst>
              <a:ext uri="{FF2B5EF4-FFF2-40B4-BE49-F238E27FC236}">
                <a16:creationId xmlns="" xmlns:a16="http://schemas.microsoft.com/office/drawing/2014/main" id="{F37A9417-FCD1-491A-974E-2C77DA1BF19C}"/>
              </a:ext>
            </a:extLst>
          </p:cNvPr>
          <p:cNvSpPr>
            <a:spLocks noGrp="1"/>
          </p:cNvSpPr>
          <p:nvPr>
            <p:ph type="dt" sz="half" idx="10"/>
          </p:nvPr>
        </p:nvSpPr>
        <p:spPr/>
        <p:txBody>
          <a:bodyPr/>
          <a:lstStyle/>
          <a:p>
            <a:fld id="{57BA372A-B9B5-441A-A206-396452DF1A2E}" type="datetimeFigureOut">
              <a:rPr lang="en-GB" smtClean="0"/>
              <a:t>11/01/2022</a:t>
            </a:fld>
            <a:endParaRPr lang="en-GB"/>
          </a:p>
        </p:txBody>
      </p:sp>
      <p:sp>
        <p:nvSpPr>
          <p:cNvPr id="5" name="Footer Placeholder 4">
            <a:extLst>
              <a:ext uri="{FF2B5EF4-FFF2-40B4-BE49-F238E27FC236}">
                <a16:creationId xmlns="" xmlns:a16="http://schemas.microsoft.com/office/drawing/2014/main" id="{269591EC-B158-4A32-9943-AC155C075C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957CE8A-83F1-4CAB-8C5D-F790933E99D3}"/>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164401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639E760-8596-45E5-BA76-D0B21A41433F}"/>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a:extLst>
              <a:ext uri="{FF2B5EF4-FFF2-40B4-BE49-F238E27FC236}">
                <a16:creationId xmlns="" xmlns:a16="http://schemas.microsoft.com/office/drawing/2014/main" id="{D5F61093-56B2-44CB-8627-38379295BD14}"/>
              </a:ext>
            </a:extLst>
          </p:cNvPr>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a:extLst>
              <a:ext uri="{FF2B5EF4-FFF2-40B4-BE49-F238E27FC236}">
                <a16:creationId xmlns="" xmlns:a16="http://schemas.microsoft.com/office/drawing/2014/main" id="{83BAFF10-1DF2-4822-8A2C-7076EA30EC0F}"/>
              </a:ext>
            </a:extLst>
          </p:cNvPr>
          <p:cNvSpPr>
            <a:spLocks noGrp="1"/>
          </p:cNvSpPr>
          <p:nvPr>
            <p:ph type="dt" sz="half" idx="10"/>
          </p:nvPr>
        </p:nvSpPr>
        <p:spPr/>
        <p:txBody>
          <a:bodyPr/>
          <a:lstStyle/>
          <a:p>
            <a:fld id="{57BA372A-B9B5-441A-A206-396452DF1A2E}" type="datetimeFigureOut">
              <a:rPr lang="en-GB" smtClean="0"/>
              <a:t>11/01/2022</a:t>
            </a:fld>
            <a:endParaRPr lang="en-GB"/>
          </a:p>
        </p:txBody>
      </p:sp>
      <p:sp>
        <p:nvSpPr>
          <p:cNvPr id="5" name="Footer Placeholder 4">
            <a:extLst>
              <a:ext uri="{FF2B5EF4-FFF2-40B4-BE49-F238E27FC236}">
                <a16:creationId xmlns="" xmlns:a16="http://schemas.microsoft.com/office/drawing/2014/main" id="{BA59A69D-5736-4F78-9075-D8F1A2283F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AE89B87-E353-41CB-A88E-613B326E73EC}"/>
              </a:ext>
            </a:extLst>
          </p:cNvPr>
          <p:cNvSpPr>
            <a:spLocks noGrp="1"/>
          </p:cNvSpPr>
          <p:nvPr>
            <p:ph type="sldNum" sz="quarter" idx="12"/>
          </p:nvPr>
        </p:nvSpPr>
        <p:spPr/>
        <p:txBody>
          <a:bodyPr/>
          <a:lstStyle/>
          <a:p>
            <a:fld id="{F3238CA0-3056-4810-AED1-6D1C948538A1}" type="slidenum">
              <a:rPr lang="en-GB" smtClean="0"/>
              <a:t>‹#›</a:t>
            </a:fld>
            <a:endParaRPr lang="en-GB"/>
          </a:p>
        </p:txBody>
      </p:sp>
    </p:spTree>
    <p:extLst>
      <p:ext uri="{BB962C8B-B14F-4D97-AF65-F5344CB8AC3E}">
        <p14:creationId xmlns:p14="http://schemas.microsoft.com/office/powerpoint/2010/main" val="2074372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DDEE1-94A2-411A-9AED-95645C38E26D}"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73043-43CB-4E12-917E-47E4E850B59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96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4DDEE1-94A2-411A-9AED-95645C38E26D}"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73043-43CB-4E12-917E-47E4E850B59B}" type="slidenum">
              <a:rPr lang="en-US" smtClean="0"/>
              <a:t>‹#›</a:t>
            </a:fld>
            <a:endParaRPr lang="en-US"/>
          </a:p>
        </p:txBody>
      </p:sp>
    </p:spTree>
    <p:extLst>
      <p:ext uri="{BB962C8B-B14F-4D97-AF65-F5344CB8AC3E}">
        <p14:creationId xmlns:p14="http://schemas.microsoft.com/office/powerpoint/2010/main" val="276909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4DDEE1-94A2-411A-9AED-95645C38E26D}"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873043-43CB-4E12-917E-47E4E850B59B}" type="slidenum">
              <a:rPr lang="en-US" smtClean="0"/>
              <a:t>‹#›</a:t>
            </a:fld>
            <a:endParaRPr lang="en-US"/>
          </a:p>
        </p:txBody>
      </p:sp>
    </p:spTree>
    <p:extLst>
      <p:ext uri="{BB962C8B-B14F-4D97-AF65-F5344CB8AC3E}">
        <p14:creationId xmlns:p14="http://schemas.microsoft.com/office/powerpoint/2010/main" val="416658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4DDEE1-94A2-411A-9AED-95645C38E26D}"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873043-43CB-4E12-917E-47E4E850B59B}" type="slidenum">
              <a:rPr lang="en-US" smtClean="0"/>
              <a:t>‹#›</a:t>
            </a:fld>
            <a:endParaRPr lang="en-US"/>
          </a:p>
        </p:txBody>
      </p:sp>
    </p:spTree>
    <p:extLst>
      <p:ext uri="{BB962C8B-B14F-4D97-AF65-F5344CB8AC3E}">
        <p14:creationId xmlns:p14="http://schemas.microsoft.com/office/powerpoint/2010/main" val="375069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E4DDEE1-94A2-411A-9AED-95645C38E26D}" type="datetimeFigureOut">
              <a:rPr lang="en-US" smtClean="0"/>
              <a:t>1/11/2022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6873043-43CB-4E12-917E-47E4E850B59B}" type="slidenum">
              <a:rPr lang="en-US" smtClean="0"/>
              <a:t>‹#›</a:t>
            </a:fld>
            <a:endParaRPr lang="en-US"/>
          </a:p>
        </p:txBody>
      </p:sp>
    </p:spTree>
    <p:extLst>
      <p:ext uri="{BB962C8B-B14F-4D97-AF65-F5344CB8AC3E}">
        <p14:creationId xmlns:p14="http://schemas.microsoft.com/office/powerpoint/2010/main" val="52916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E4DDEE1-94A2-411A-9AED-95645C38E26D}" type="datetimeFigureOut">
              <a:rPr lang="en-US" smtClean="0"/>
              <a:t>1/11/2022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6873043-43CB-4E12-917E-47E4E850B59B}" type="slidenum">
              <a:rPr lang="en-US" smtClean="0"/>
              <a:t>‹#›</a:t>
            </a:fld>
            <a:endParaRPr lang="en-US"/>
          </a:p>
        </p:txBody>
      </p:sp>
    </p:spTree>
    <p:extLst>
      <p:ext uri="{BB962C8B-B14F-4D97-AF65-F5344CB8AC3E}">
        <p14:creationId xmlns:p14="http://schemas.microsoft.com/office/powerpoint/2010/main" val="60904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DDEE1-94A2-411A-9AED-95645C38E26D}"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73043-43CB-4E12-917E-47E4E850B59B}" type="slidenum">
              <a:rPr lang="en-US" smtClean="0"/>
              <a:t>‹#›</a:t>
            </a:fld>
            <a:endParaRPr lang="en-US"/>
          </a:p>
        </p:txBody>
      </p:sp>
    </p:spTree>
    <p:extLst>
      <p:ext uri="{BB962C8B-B14F-4D97-AF65-F5344CB8AC3E}">
        <p14:creationId xmlns:p14="http://schemas.microsoft.com/office/powerpoint/2010/main" val="245844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E4DDEE1-94A2-411A-9AED-95645C38E26D}" type="datetimeFigureOut">
              <a:rPr lang="en-US" smtClean="0"/>
              <a:t>1/11/2022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6873043-43CB-4E12-917E-47E4E850B59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086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8EB564A-6ADC-413B-983F-6DC1E3604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a:extLst>
              <a:ext uri="{FF2B5EF4-FFF2-40B4-BE49-F238E27FC236}">
                <a16:creationId xmlns="" xmlns:a16="http://schemas.microsoft.com/office/drawing/2014/main" id="{97FD7E32-6FE8-4AF8-AC3E-10B0C1A8E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a:extLst>
              <a:ext uri="{FF2B5EF4-FFF2-40B4-BE49-F238E27FC236}">
                <a16:creationId xmlns="" xmlns:a16="http://schemas.microsoft.com/office/drawing/2014/main" id="{FAE666FB-2C42-4465-B9BC-8B9DE9B19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A372A-B9B5-441A-A206-396452DF1A2E}" type="datetimeFigureOut">
              <a:rPr lang="en-GB" smtClean="0"/>
              <a:t>11/01/2022</a:t>
            </a:fld>
            <a:endParaRPr lang="en-GB"/>
          </a:p>
        </p:txBody>
      </p:sp>
      <p:sp>
        <p:nvSpPr>
          <p:cNvPr id="5" name="Footer Placeholder 4">
            <a:extLst>
              <a:ext uri="{FF2B5EF4-FFF2-40B4-BE49-F238E27FC236}">
                <a16:creationId xmlns="" xmlns:a16="http://schemas.microsoft.com/office/drawing/2014/main" id="{9C2F0BC3-FD0C-4140-95C1-4399332ACE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781CD2CF-62EC-4A5E-B3BA-F446C33A79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38CA0-3056-4810-AED1-6D1C948538A1}" type="slidenum">
              <a:rPr lang="en-GB" smtClean="0"/>
              <a:t>‹#›</a:t>
            </a:fld>
            <a:endParaRPr lang="en-GB"/>
          </a:p>
        </p:txBody>
      </p:sp>
    </p:spTree>
    <p:extLst>
      <p:ext uri="{BB962C8B-B14F-4D97-AF65-F5344CB8AC3E}">
        <p14:creationId xmlns:p14="http://schemas.microsoft.com/office/powerpoint/2010/main" val="42265561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drive/u/1/folders/1kybRZaUCkCv_tIFrorSZhb0P6QGav-t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ihrb.org/focus-areas/built-environment/draft-principl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un.org/esa/socdev/enable/disacc00.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7432" y="2012699"/>
            <a:ext cx="9144000" cy="2387600"/>
          </a:xfrm>
        </p:spPr>
        <p:txBody>
          <a:bodyPr>
            <a:noAutofit/>
          </a:bodyPr>
          <a:lstStyle/>
          <a:p>
            <a:pPr algn="ctr"/>
            <a:r>
              <a:rPr lang="en-US" sz="6000" b="1" dirty="0" smtClean="0">
                <a:latin typeface="Sylfaen" panose="010A0502050306030303" pitchFamily="18" charset="0"/>
              </a:rPr>
              <a:t>Governance in Built Environment in relation to Mass Displacement</a:t>
            </a:r>
            <a:endParaRPr lang="en-US" sz="6000" b="1" dirty="0">
              <a:latin typeface="Sylfaen" panose="010A0502050306030303" pitchFamily="18" charset="0"/>
            </a:endParaRPr>
          </a:p>
        </p:txBody>
      </p:sp>
    </p:spTree>
    <p:extLst>
      <p:ext uri="{BB962C8B-B14F-4D97-AF65-F5344CB8AC3E}">
        <p14:creationId xmlns:p14="http://schemas.microsoft.com/office/powerpoint/2010/main" val="3596631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3" y="346493"/>
            <a:ext cx="11502189" cy="1499770"/>
          </a:xfrm>
        </p:spPr>
        <p:txBody>
          <a:bodyPr>
            <a:noAutofit/>
          </a:bodyPr>
          <a:lstStyle/>
          <a:p>
            <a:pPr marL="571500" indent="-571500" algn="ctr">
              <a:buFont typeface="Wingdings" panose="05000000000000000000" pitchFamily="2" charset="2"/>
              <a:buChar char="q"/>
            </a:pPr>
            <a:r>
              <a:rPr lang="en-GB" sz="3600" b="1" dirty="0">
                <a:latin typeface="Sylfaen" panose="010A0502050306030303" pitchFamily="18" charset="0"/>
              </a:rPr>
              <a:t>Critical connections: green economy, green urban infrastructure and green </a:t>
            </a:r>
            <a:r>
              <a:rPr lang="en-GB" sz="3600" b="1" dirty="0" smtClean="0">
                <a:latin typeface="Sylfaen" panose="010A0502050306030303" pitchFamily="18" charset="0"/>
              </a:rPr>
              <a:t>cities (Newton </a:t>
            </a:r>
            <a:r>
              <a:rPr lang="en-GB" sz="3600" b="1" dirty="0">
                <a:latin typeface="Sylfaen" panose="010A0502050306030303" pitchFamily="18" charset="0"/>
              </a:rPr>
              <a:t>and Newman, </a:t>
            </a:r>
            <a:r>
              <a:rPr lang="en-GB" sz="3600" b="1" dirty="0" smtClean="0">
                <a:latin typeface="Sylfaen" panose="010A0502050306030303" pitchFamily="18" charset="0"/>
              </a:rPr>
              <a:t>2015</a:t>
            </a:r>
            <a:r>
              <a:rPr lang="en-GB" sz="3600" b="1" dirty="0">
                <a:latin typeface="Sylfaen" panose="010A0502050306030303" pitchFamily="18" charset="0"/>
              </a:rPr>
              <a:t>)</a:t>
            </a:r>
            <a:endParaRPr lang="en-US" sz="3600" b="1" dirty="0">
              <a:latin typeface="Sylfaen" panose="010A0502050306030303" pitchFamily="18" charset="0"/>
            </a:endParaRPr>
          </a:p>
        </p:txBody>
      </p:sp>
      <p:pic>
        <p:nvPicPr>
          <p:cNvPr id="4" name="Content Placeholder 3"/>
          <p:cNvPicPr>
            <a:picLocks noGrp="1" noChangeAspect="1"/>
          </p:cNvPicPr>
          <p:nvPr>
            <p:ph idx="1"/>
          </p:nvPr>
        </p:nvPicPr>
        <p:blipFill>
          <a:blip r:embed="rId2"/>
          <a:stretch>
            <a:fillRect/>
          </a:stretch>
        </p:blipFill>
        <p:spPr>
          <a:xfrm>
            <a:off x="3352749" y="1846263"/>
            <a:ext cx="5546827" cy="4022725"/>
          </a:xfrm>
          <a:prstGeom prst="rect">
            <a:avLst/>
          </a:prstGeom>
        </p:spPr>
      </p:pic>
    </p:spTree>
    <p:extLst>
      <p:ext uri="{BB962C8B-B14F-4D97-AF65-F5344CB8AC3E}">
        <p14:creationId xmlns:p14="http://schemas.microsoft.com/office/powerpoint/2010/main" val="1464994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q"/>
            </a:pPr>
            <a:r>
              <a:rPr lang="en-US" sz="4400" b="1" dirty="0">
                <a:latin typeface="Sylfaen" panose="010A0502050306030303" pitchFamily="18" charset="0"/>
                <a:cs typeface="Times New Roman" panose="02020603050405020304" pitchFamily="18" charset="0"/>
              </a:rPr>
              <a:t>Built Environment and Accessibility</a:t>
            </a:r>
          </a:p>
        </p:txBody>
      </p:sp>
      <p:sp>
        <p:nvSpPr>
          <p:cNvPr id="3" name="Content Placeholder 2"/>
          <p:cNvSpPr>
            <a:spLocks noGrp="1"/>
          </p:cNvSpPr>
          <p:nvPr>
            <p:ph idx="1"/>
          </p:nvPr>
        </p:nvSpPr>
        <p:spPr>
          <a:xfrm>
            <a:off x="838200" y="1825624"/>
            <a:ext cx="10515600" cy="4791743"/>
          </a:xfrm>
        </p:spPr>
        <p:txBody>
          <a:bodyPr>
            <a:normAutofit/>
          </a:bodyPr>
          <a:lstStyle/>
          <a:p>
            <a:pPr algn="just">
              <a:buFont typeface="Wingdings" panose="05000000000000000000" pitchFamily="2" charset="2"/>
              <a:buChar char="§"/>
            </a:pPr>
            <a:r>
              <a:rPr lang="en-US" sz="2200" dirty="0" smtClean="0">
                <a:latin typeface="Sylfaen" panose="010A0502050306030303" pitchFamily="18" charset="0"/>
              </a:rPr>
              <a:t>Valdes </a:t>
            </a:r>
            <a:r>
              <a:rPr lang="en-US" sz="2200" dirty="0">
                <a:latin typeface="Sylfaen" panose="010A0502050306030303" pitchFamily="18" charset="0"/>
              </a:rPr>
              <a:t>(1998) defines accessibility as provision of ‘flexibility’ to accommodate each user’s needs and </a:t>
            </a:r>
            <a:r>
              <a:rPr lang="en-US" sz="2200" dirty="0" smtClean="0">
                <a:latin typeface="Sylfaen" panose="010A0502050306030303" pitchFamily="18" charset="0"/>
              </a:rPr>
              <a:t>preferences</a:t>
            </a:r>
            <a:endParaRPr lang="en-US" sz="2200" dirty="0">
              <a:latin typeface="Sylfaen" panose="010A0502050306030303" pitchFamily="18" charset="0"/>
            </a:endParaRPr>
          </a:p>
          <a:p>
            <a:pPr algn="just">
              <a:buFont typeface="Wingdings" panose="05000000000000000000" pitchFamily="2" charset="2"/>
              <a:buChar char="§"/>
            </a:pPr>
            <a:endParaRPr lang="en-US" sz="2200" dirty="0" smtClean="0">
              <a:latin typeface="Sylfaen" panose="010A0502050306030303" pitchFamily="18" charset="0"/>
            </a:endParaRPr>
          </a:p>
          <a:p>
            <a:pPr algn="just">
              <a:buFont typeface="Wingdings" panose="05000000000000000000" pitchFamily="2" charset="2"/>
              <a:buChar char="§"/>
            </a:pPr>
            <a:r>
              <a:rPr lang="en-US" sz="2200" dirty="0">
                <a:latin typeface="Sylfaen" panose="010A0502050306030303" pitchFamily="18" charset="0"/>
              </a:rPr>
              <a:t>T</a:t>
            </a:r>
            <a:r>
              <a:rPr lang="en-US" sz="2200" dirty="0" smtClean="0">
                <a:latin typeface="Sylfaen" panose="010A0502050306030303" pitchFamily="18" charset="0"/>
              </a:rPr>
              <a:t>his </a:t>
            </a:r>
            <a:r>
              <a:rPr lang="en-US" sz="2200" dirty="0">
                <a:latin typeface="Sylfaen" panose="010A0502050306030303" pitchFamily="18" charset="0"/>
              </a:rPr>
              <a:t>accessibility of the built environment became a main point of advocacy among the community with </a:t>
            </a:r>
            <a:r>
              <a:rPr lang="en-US" sz="2200" dirty="0" smtClean="0">
                <a:latin typeface="Sylfaen" panose="010A0502050306030303" pitchFamily="18" charset="0"/>
              </a:rPr>
              <a:t>disabilities</a:t>
            </a:r>
          </a:p>
          <a:p>
            <a:pPr algn="just">
              <a:buFont typeface="Wingdings" panose="05000000000000000000" pitchFamily="2" charset="2"/>
              <a:buChar char="§"/>
            </a:pPr>
            <a:endParaRPr lang="en-US" sz="2200" dirty="0" smtClean="0">
              <a:latin typeface="Sylfaen" panose="010A0502050306030303" pitchFamily="18" charset="0"/>
            </a:endParaRPr>
          </a:p>
          <a:p>
            <a:pPr algn="just">
              <a:buFont typeface="Wingdings" panose="05000000000000000000" pitchFamily="2" charset="2"/>
              <a:buChar char="§"/>
            </a:pPr>
            <a:r>
              <a:rPr lang="en-US" sz="2200" dirty="0">
                <a:latin typeface="Sylfaen" panose="010A0502050306030303" pitchFamily="18" charset="0"/>
              </a:rPr>
              <a:t>The ‘World Programme of Action concerning Disabled Persons states that accessibility in the general systems of society, such as the physical and cultural environment, housing and transportation, social and health services, educational and work opportunities, cultural and social life, including sports and recreational facilities is essential to furthering its development objective of equalization of opportunities’ (UN/</a:t>
            </a:r>
            <a:r>
              <a:rPr lang="en-US" sz="2200" dirty="0" err="1">
                <a:latin typeface="Sylfaen" panose="010A0502050306030303" pitchFamily="18" charset="0"/>
              </a:rPr>
              <a:t>DESA</a:t>
            </a:r>
            <a:r>
              <a:rPr lang="en-US" sz="2200" dirty="0">
                <a:latin typeface="Sylfaen" panose="010A0502050306030303" pitchFamily="18" charset="0"/>
              </a:rPr>
              <a:t>, 2013, p: 8</a:t>
            </a:r>
            <a:r>
              <a:rPr lang="en-US" sz="2200" dirty="0" smtClean="0">
                <a:latin typeface="Sylfaen" panose="010A0502050306030303" pitchFamily="18" charset="0"/>
              </a:rPr>
              <a:t>)</a:t>
            </a:r>
            <a:endParaRPr lang="en-US" sz="2200" dirty="0">
              <a:latin typeface="Sylfaen" panose="010A0502050306030303" pitchFamily="18" charset="0"/>
            </a:endParaRPr>
          </a:p>
          <a:p>
            <a:pPr algn="just"/>
            <a:endParaRPr lang="en-US" sz="2400" dirty="0">
              <a:latin typeface="Sylfaen" panose="010A0502050306030303" pitchFamily="18" charset="0"/>
            </a:endParaRPr>
          </a:p>
          <a:p>
            <a:pPr algn="just"/>
            <a:endParaRPr lang="en-US" sz="2400" dirty="0">
              <a:latin typeface="Sylfaen" panose="010A0502050306030303" pitchFamily="18" charset="0"/>
            </a:endParaRPr>
          </a:p>
        </p:txBody>
      </p:sp>
    </p:spTree>
    <p:extLst>
      <p:ext uri="{BB962C8B-B14F-4D97-AF65-F5344CB8AC3E}">
        <p14:creationId xmlns:p14="http://schemas.microsoft.com/office/powerpoint/2010/main" val="2874409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q"/>
            </a:pPr>
            <a:r>
              <a:rPr lang="en-GB" sz="4400" b="1" dirty="0">
                <a:latin typeface="Sylfaen" panose="010A0502050306030303" pitchFamily="18" charset="0"/>
              </a:rPr>
              <a:t>Building Codes</a:t>
            </a:r>
            <a:r>
              <a:rPr lang="en-GB" sz="4000" b="1" dirty="0">
                <a:latin typeface="Sylfaen" panose="010A0502050306030303" pitchFamily="18" charset="0"/>
              </a:rPr>
              <a:t/>
            </a:r>
            <a:br>
              <a:rPr lang="en-GB" sz="4000" b="1" dirty="0">
                <a:latin typeface="Sylfaen" panose="010A0502050306030303" pitchFamily="18" charset="0"/>
              </a:rPr>
            </a:br>
            <a:endParaRPr lang="en-US" sz="4000" dirty="0"/>
          </a:p>
        </p:txBody>
      </p:sp>
      <p:sp>
        <p:nvSpPr>
          <p:cNvPr id="3" name="Content Placeholder 2"/>
          <p:cNvSpPr>
            <a:spLocks noGrp="1"/>
          </p:cNvSpPr>
          <p:nvPr>
            <p:ph idx="1"/>
          </p:nvPr>
        </p:nvSpPr>
        <p:spPr>
          <a:xfrm>
            <a:off x="778042" y="1861720"/>
            <a:ext cx="10515600" cy="4996280"/>
          </a:xfrm>
        </p:spPr>
        <p:txBody>
          <a:bodyPr>
            <a:normAutofit/>
          </a:bodyPr>
          <a:lstStyle/>
          <a:p>
            <a:pPr algn="just">
              <a:buFont typeface="Wingdings" panose="05000000000000000000" pitchFamily="2" charset="2"/>
              <a:buChar char="§"/>
            </a:pPr>
            <a:r>
              <a:rPr lang="en-GB" sz="2400" dirty="0">
                <a:latin typeface="Sylfaen" panose="010A0502050306030303" pitchFamily="18" charset="0"/>
              </a:rPr>
              <a:t>The main purpose of building codes is to protect health safety and welfare of the public</a:t>
            </a:r>
          </a:p>
          <a:p>
            <a:pPr>
              <a:buFont typeface="Wingdings" panose="05000000000000000000" pitchFamily="2" charset="2"/>
              <a:buChar char="§"/>
            </a:pPr>
            <a:endParaRPr lang="en-US" sz="2400" dirty="0" smtClean="0">
              <a:latin typeface="Sylfaen" panose="010A0502050306030303" pitchFamily="18" charset="0"/>
            </a:endParaRPr>
          </a:p>
          <a:p>
            <a:pPr algn="just">
              <a:buFont typeface="Wingdings" panose="05000000000000000000" pitchFamily="2" charset="2"/>
              <a:buChar char="§"/>
            </a:pPr>
            <a:r>
              <a:rPr lang="en-US" sz="2400" dirty="0">
                <a:latin typeface="Sylfaen" panose="010A0502050306030303" pitchFamily="18" charset="0"/>
              </a:rPr>
              <a:t>As per the American Institutes of Architects (</a:t>
            </a:r>
            <a:r>
              <a:rPr lang="en-US" sz="2400" dirty="0" err="1">
                <a:latin typeface="Sylfaen" panose="010A0502050306030303" pitchFamily="18" charset="0"/>
              </a:rPr>
              <a:t>nd</a:t>
            </a:r>
            <a:r>
              <a:rPr lang="en-US" sz="2400" dirty="0">
                <a:latin typeface="Sylfaen" panose="010A0502050306030303" pitchFamily="18" charset="0"/>
              </a:rPr>
              <a:t>), building codes have the </a:t>
            </a:r>
            <a:r>
              <a:rPr lang="en-US" sz="2400" dirty="0" smtClean="0">
                <a:latin typeface="Sylfaen" panose="010A0502050306030303" pitchFamily="18" charset="0"/>
              </a:rPr>
              <a:t>several benefits. However</a:t>
            </a:r>
            <a:r>
              <a:rPr lang="en-US" sz="2400" dirty="0">
                <a:latin typeface="Sylfaen" panose="010A0502050306030303" pitchFamily="18" charset="0"/>
              </a:rPr>
              <a:t>, it is important to note that these codes are not an exception to criticisms. The American Institutes of Architects (</a:t>
            </a:r>
            <a:r>
              <a:rPr lang="en-US" sz="2400" dirty="0" err="1">
                <a:latin typeface="Sylfaen" panose="010A0502050306030303" pitchFamily="18" charset="0"/>
              </a:rPr>
              <a:t>nd</a:t>
            </a:r>
            <a:r>
              <a:rPr lang="en-US" sz="2400" dirty="0">
                <a:latin typeface="Sylfaen" panose="010A0502050306030303" pitchFamily="18" charset="0"/>
              </a:rPr>
              <a:t>) points out the </a:t>
            </a:r>
            <a:r>
              <a:rPr lang="en-US" sz="2400" dirty="0" smtClean="0">
                <a:latin typeface="Sylfaen" panose="010A0502050306030303" pitchFamily="18" charset="0"/>
              </a:rPr>
              <a:t>issues </a:t>
            </a:r>
            <a:r>
              <a:rPr lang="en-US" sz="2400" dirty="0">
                <a:latin typeface="Sylfaen" panose="010A0502050306030303" pitchFamily="18" charset="0"/>
              </a:rPr>
              <a:t>in implementing a building </a:t>
            </a:r>
            <a:r>
              <a:rPr lang="en-US" sz="2400" dirty="0" smtClean="0">
                <a:latin typeface="Sylfaen" panose="010A0502050306030303" pitchFamily="18" charset="0"/>
              </a:rPr>
              <a:t>code as well </a:t>
            </a:r>
          </a:p>
          <a:p>
            <a:pPr algn="just">
              <a:buFont typeface="Wingdings" panose="05000000000000000000" pitchFamily="2" charset="2"/>
              <a:buChar char="§"/>
            </a:pPr>
            <a:endParaRPr lang="en-US" sz="2400" dirty="0">
              <a:latin typeface="Sylfaen" panose="010A0502050306030303" pitchFamily="18" charset="0"/>
            </a:endParaRPr>
          </a:p>
          <a:p>
            <a:pPr algn="just">
              <a:buFont typeface="Wingdings" panose="05000000000000000000" pitchFamily="2" charset="2"/>
              <a:buChar char="§"/>
            </a:pPr>
            <a:r>
              <a:rPr lang="en-GB" sz="2400" dirty="0">
                <a:latin typeface="Sylfaen" panose="010A0502050306030303" pitchFamily="18" charset="0"/>
              </a:rPr>
              <a:t>The International Building Code 2018 can be used as an interesting case study for you to understand building codes in </a:t>
            </a:r>
            <a:r>
              <a:rPr lang="en-GB" sz="2400" dirty="0" smtClean="0">
                <a:latin typeface="Sylfaen" panose="010A0502050306030303" pitchFamily="18" charset="0"/>
              </a:rPr>
              <a:t>detail</a:t>
            </a:r>
            <a:endParaRPr lang="en-US" sz="2400" dirty="0" smtClean="0">
              <a:latin typeface="Sylfaen" panose="010A0502050306030303" pitchFamily="18" charset="0"/>
            </a:endParaRPr>
          </a:p>
          <a:p>
            <a:endParaRPr lang="en-US" dirty="0">
              <a:latin typeface="Sylfaen" panose="010A0502050306030303" pitchFamily="18" charset="0"/>
            </a:endParaRPr>
          </a:p>
        </p:txBody>
      </p:sp>
    </p:spTree>
    <p:extLst>
      <p:ext uri="{BB962C8B-B14F-4D97-AF65-F5344CB8AC3E}">
        <p14:creationId xmlns:p14="http://schemas.microsoft.com/office/powerpoint/2010/main" val="2492893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23487"/>
            <a:ext cx="10058400" cy="1450757"/>
          </a:xfrm>
        </p:spPr>
        <p:txBody>
          <a:bodyPr/>
          <a:lstStyle/>
          <a:p>
            <a:pPr marL="571500" indent="-571500">
              <a:buFont typeface="Wingdings" panose="05000000000000000000" pitchFamily="2" charset="2"/>
              <a:buChar char="q"/>
            </a:pPr>
            <a:r>
              <a:rPr lang="en-GB" sz="4400" b="1" dirty="0">
                <a:latin typeface="Sylfaen" panose="010A0502050306030303" pitchFamily="18" charset="0"/>
              </a:rPr>
              <a:t>Case Studies</a:t>
            </a:r>
            <a:r>
              <a:rPr lang="en-US" b="1" dirty="0">
                <a:latin typeface="Sylfaen" panose="010A0502050306030303" pitchFamily="18" charset="0"/>
              </a:rPr>
              <a:t/>
            </a:r>
            <a:br>
              <a:rPr lang="en-US" b="1" dirty="0">
                <a:latin typeface="Sylfaen" panose="010A0502050306030303" pitchFamily="18" charset="0"/>
              </a:rPr>
            </a:br>
            <a:endParaRPr lang="en-US" dirty="0"/>
          </a:p>
        </p:txBody>
      </p:sp>
      <p:sp>
        <p:nvSpPr>
          <p:cNvPr id="3" name="Content Placeholder 2"/>
          <p:cNvSpPr>
            <a:spLocks noGrp="1"/>
          </p:cNvSpPr>
          <p:nvPr>
            <p:ph idx="1"/>
          </p:nvPr>
        </p:nvSpPr>
        <p:spPr/>
        <p:txBody>
          <a:bodyPr/>
          <a:lstStyle/>
          <a:p>
            <a:r>
              <a:rPr lang="en-GB" b="1" dirty="0" smtClean="0">
                <a:latin typeface="Sylfaen" panose="010A0502050306030303" pitchFamily="18" charset="0"/>
              </a:rPr>
              <a:t>Case Study - Resilient </a:t>
            </a:r>
            <a:r>
              <a:rPr lang="en-GB" b="1" dirty="0">
                <a:latin typeface="Sylfaen" panose="010A0502050306030303" pitchFamily="18" charset="0"/>
              </a:rPr>
              <a:t>Housing in Sri Lanka</a:t>
            </a:r>
            <a:endParaRPr lang="en-GB" b="1" dirty="0" smtClean="0">
              <a:latin typeface="Sylfaen" panose="010A0502050306030303" pitchFamily="18" charset="0"/>
            </a:endParaRPr>
          </a:p>
          <a:p>
            <a:endParaRPr lang="en-GB" b="1" dirty="0">
              <a:latin typeface="Sylfaen" panose="010A0502050306030303" pitchFamily="18" charset="0"/>
            </a:endParaRPr>
          </a:p>
          <a:p>
            <a:r>
              <a:rPr lang="en-GB" b="1" dirty="0" smtClean="0">
                <a:latin typeface="Sylfaen" panose="010A0502050306030303" pitchFamily="18" charset="0"/>
              </a:rPr>
              <a:t>Google </a:t>
            </a:r>
            <a:r>
              <a:rPr lang="en-GB" b="1" dirty="0">
                <a:latin typeface="Sylfaen" panose="010A0502050306030303" pitchFamily="18" charset="0"/>
              </a:rPr>
              <a:t>Drive Link: </a:t>
            </a:r>
            <a:endParaRPr lang="en-US" dirty="0">
              <a:latin typeface="Sylfaen" panose="010A0502050306030303" pitchFamily="18" charset="0"/>
            </a:endParaRPr>
          </a:p>
          <a:p>
            <a:pPr marL="0" indent="0">
              <a:buNone/>
            </a:pPr>
            <a:endParaRPr lang="en-GB" b="1" u="sng" dirty="0" smtClean="0">
              <a:latin typeface="Sylfaen" panose="010A0502050306030303" pitchFamily="18" charset="0"/>
              <a:hlinkClick r:id="rId3"/>
            </a:endParaRPr>
          </a:p>
          <a:p>
            <a:pPr marL="0" indent="0">
              <a:buNone/>
            </a:pPr>
            <a:r>
              <a:rPr lang="en-GB" b="1" u="sng" dirty="0" smtClean="0">
                <a:latin typeface="Sylfaen" panose="010A0502050306030303" pitchFamily="18" charset="0"/>
                <a:hlinkClick r:id="rId3"/>
              </a:rPr>
              <a:t>https</a:t>
            </a:r>
            <a:r>
              <a:rPr lang="en-GB" b="1" u="sng" dirty="0">
                <a:latin typeface="Sylfaen" panose="010A0502050306030303" pitchFamily="18" charset="0"/>
                <a:hlinkClick r:id="rId3"/>
              </a:rPr>
              <a:t>://</a:t>
            </a:r>
            <a:r>
              <a:rPr lang="en-GB" b="1" u="sng" dirty="0" err="1">
                <a:latin typeface="Sylfaen" panose="010A0502050306030303" pitchFamily="18" charset="0"/>
                <a:hlinkClick r:id="rId3"/>
              </a:rPr>
              <a:t>drive.google.com</a:t>
            </a:r>
            <a:r>
              <a:rPr lang="en-GB" b="1" u="sng" dirty="0">
                <a:latin typeface="Sylfaen" panose="010A0502050306030303" pitchFamily="18" charset="0"/>
                <a:hlinkClick r:id="rId3"/>
              </a:rPr>
              <a:t>/drive/u/1/folders/</a:t>
            </a:r>
            <a:r>
              <a:rPr lang="en-GB" b="1" u="sng" dirty="0" err="1">
                <a:latin typeface="Sylfaen" panose="010A0502050306030303" pitchFamily="18" charset="0"/>
                <a:hlinkClick r:id="rId3"/>
              </a:rPr>
              <a:t>1kybRZaUCkCv_tIFrorSZhb0P6QGav-te</a:t>
            </a:r>
            <a:endParaRPr lang="en-US" dirty="0">
              <a:latin typeface="Sylfaen" panose="010A0502050306030303" pitchFamily="18" charset="0"/>
            </a:endParaRPr>
          </a:p>
          <a:p>
            <a:endParaRPr lang="en-US" dirty="0"/>
          </a:p>
        </p:txBody>
      </p:sp>
    </p:spTree>
    <p:extLst>
      <p:ext uri="{BB962C8B-B14F-4D97-AF65-F5344CB8AC3E}">
        <p14:creationId xmlns:p14="http://schemas.microsoft.com/office/powerpoint/2010/main" val="818217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q"/>
            </a:pPr>
            <a:r>
              <a:rPr lang="en-US" sz="4400" b="1" dirty="0" smtClean="0">
                <a:latin typeface="Sylfaen" panose="010A0502050306030303" pitchFamily="18" charset="0"/>
              </a:rPr>
              <a:t>References </a:t>
            </a:r>
            <a:endParaRPr lang="en-US" sz="4400" b="1" dirty="0">
              <a:latin typeface="Sylfaen" panose="010A0502050306030303" pitchFamily="18" charset="0"/>
            </a:endParaRPr>
          </a:p>
        </p:txBody>
      </p:sp>
      <p:sp>
        <p:nvSpPr>
          <p:cNvPr id="3" name="Content Placeholder 2"/>
          <p:cNvSpPr>
            <a:spLocks noGrp="1"/>
          </p:cNvSpPr>
          <p:nvPr>
            <p:ph idx="1"/>
          </p:nvPr>
        </p:nvSpPr>
        <p:spPr/>
        <p:txBody>
          <a:bodyPr>
            <a:normAutofit lnSpcReduction="10000"/>
          </a:bodyPr>
          <a:lstStyle/>
          <a:p>
            <a:r>
              <a:rPr lang="en-GB" dirty="0">
                <a:latin typeface="Sylfaen" panose="010A0502050306030303" pitchFamily="18" charset="0"/>
              </a:rPr>
              <a:t>American Institute of Architects (</a:t>
            </a:r>
            <a:r>
              <a:rPr lang="en-GB" dirty="0" err="1">
                <a:latin typeface="Sylfaen" panose="010A0502050306030303" pitchFamily="18" charset="0"/>
              </a:rPr>
              <a:t>nd</a:t>
            </a:r>
            <a:r>
              <a:rPr lang="en-GB" dirty="0">
                <a:latin typeface="Sylfaen" panose="010A0502050306030303" pitchFamily="18" charset="0"/>
              </a:rPr>
              <a:t>) BUILDING CODES: Healthy and Safe Buildings in Iowa by Design. </a:t>
            </a:r>
            <a:r>
              <a:rPr lang="en-GB" dirty="0" err="1">
                <a:latin typeface="Sylfaen" panose="010A0502050306030303" pitchFamily="18" charset="0"/>
              </a:rPr>
              <a:t>AIA</a:t>
            </a:r>
            <a:r>
              <a:rPr lang="en-GB" dirty="0">
                <a:latin typeface="Sylfaen" panose="010A0502050306030303" pitchFamily="18" charset="0"/>
              </a:rPr>
              <a:t>, Iowa. </a:t>
            </a:r>
            <a:endParaRPr lang="en-US" dirty="0">
              <a:latin typeface="Sylfaen" panose="010A0502050306030303" pitchFamily="18" charset="0"/>
            </a:endParaRPr>
          </a:p>
          <a:p>
            <a:r>
              <a:rPr lang="en-GB" dirty="0" err="1" smtClean="0">
                <a:latin typeface="Sylfaen" panose="010A0502050306030303" pitchFamily="18" charset="0"/>
              </a:rPr>
              <a:t>CIB</a:t>
            </a:r>
            <a:r>
              <a:rPr lang="en-GB" dirty="0" smtClean="0">
                <a:latin typeface="Sylfaen" panose="010A0502050306030303" pitchFamily="18" charset="0"/>
              </a:rPr>
              <a:t> </a:t>
            </a:r>
            <a:r>
              <a:rPr lang="en-GB" dirty="0">
                <a:latin typeface="Sylfaen" panose="010A0502050306030303" pitchFamily="18" charset="0"/>
              </a:rPr>
              <a:t>&amp; </a:t>
            </a:r>
            <a:r>
              <a:rPr lang="en-GB" dirty="0" err="1">
                <a:latin typeface="Sylfaen" panose="010A0502050306030303" pitchFamily="18" charset="0"/>
              </a:rPr>
              <a:t>UNEP-IETC</a:t>
            </a:r>
            <a:r>
              <a:rPr lang="en-GB" dirty="0">
                <a:latin typeface="Sylfaen" panose="010A0502050306030303" pitchFamily="18" charset="0"/>
              </a:rPr>
              <a:t>(2002) </a:t>
            </a:r>
            <a:r>
              <a:rPr lang="en-GB" dirty="0" err="1">
                <a:latin typeface="Sylfaen" panose="010A0502050306030303" pitchFamily="18" charset="0"/>
              </a:rPr>
              <a:t>Agenda21</a:t>
            </a:r>
            <a:r>
              <a:rPr lang="en-GB" dirty="0">
                <a:latin typeface="Sylfaen" panose="010A0502050306030303" pitchFamily="18" charset="0"/>
              </a:rPr>
              <a:t> for Sustainable Construction in Developing Countries a discussion document, </a:t>
            </a:r>
            <a:r>
              <a:rPr lang="en-GB" dirty="0" err="1">
                <a:latin typeface="Sylfaen" panose="010A0502050306030303" pitchFamily="18" charset="0"/>
              </a:rPr>
              <a:t>Boutek</a:t>
            </a:r>
            <a:r>
              <a:rPr lang="en-GB" dirty="0">
                <a:latin typeface="Sylfaen" panose="010A0502050306030303" pitchFamily="18" charset="0"/>
              </a:rPr>
              <a:t> Report no </a:t>
            </a:r>
            <a:r>
              <a:rPr lang="en-GB" dirty="0" err="1">
                <a:latin typeface="Sylfaen" panose="010A0502050306030303" pitchFamily="18" charset="0"/>
              </a:rPr>
              <a:t>BOU</a:t>
            </a:r>
            <a:r>
              <a:rPr lang="en-GB" dirty="0">
                <a:latin typeface="Sylfaen" panose="010A0502050306030303" pitchFamily="18" charset="0"/>
              </a:rPr>
              <a:t>/</a:t>
            </a:r>
            <a:r>
              <a:rPr lang="en-GB" dirty="0" err="1">
                <a:latin typeface="Sylfaen" panose="010A0502050306030303" pitchFamily="18" charset="0"/>
              </a:rPr>
              <a:t>E0204</a:t>
            </a:r>
            <a:r>
              <a:rPr lang="en-GB" dirty="0">
                <a:latin typeface="Sylfaen" panose="010A0502050306030303" pitchFamily="18" charset="0"/>
              </a:rPr>
              <a:t> Pretoria, The International Council for Research and Innovation in Building and Construction (</a:t>
            </a:r>
            <a:r>
              <a:rPr lang="en-GB" dirty="0" err="1">
                <a:latin typeface="Sylfaen" panose="010A0502050306030303" pitchFamily="18" charset="0"/>
              </a:rPr>
              <a:t>CIB</a:t>
            </a:r>
            <a:r>
              <a:rPr lang="en-GB" dirty="0">
                <a:latin typeface="Sylfaen" panose="010A0502050306030303" pitchFamily="18" charset="0"/>
              </a:rPr>
              <a:t>) &amp; United Nations Environment Programme International Environmental Technology Centre (</a:t>
            </a:r>
            <a:r>
              <a:rPr lang="en-GB" dirty="0" err="1">
                <a:latin typeface="Sylfaen" panose="010A0502050306030303" pitchFamily="18" charset="0"/>
              </a:rPr>
              <a:t>UNEP-IETC</a:t>
            </a:r>
            <a:r>
              <a:rPr lang="en-GB" dirty="0">
                <a:latin typeface="Sylfaen" panose="010A0502050306030303" pitchFamily="18" charset="0"/>
              </a:rPr>
              <a:t>)</a:t>
            </a:r>
            <a:endParaRPr lang="en-US" dirty="0">
              <a:latin typeface="Sylfaen" panose="010A0502050306030303" pitchFamily="18" charset="0"/>
            </a:endParaRPr>
          </a:p>
          <a:p>
            <a:r>
              <a:rPr lang="en-GB" dirty="0" err="1">
                <a:latin typeface="Sylfaen" panose="010A0502050306030303" pitchFamily="18" charset="0"/>
              </a:rPr>
              <a:t>CIB</a:t>
            </a:r>
            <a:r>
              <a:rPr lang="en-GB" dirty="0">
                <a:latin typeface="Sylfaen" panose="010A0502050306030303" pitchFamily="18" charset="0"/>
              </a:rPr>
              <a:t> (1999) Agenda 21 on Sustainable Construction, </a:t>
            </a:r>
            <a:r>
              <a:rPr lang="en-GB" dirty="0" err="1">
                <a:latin typeface="Sylfaen" panose="010A0502050306030303" pitchFamily="18" charset="0"/>
              </a:rPr>
              <a:t>CIB</a:t>
            </a:r>
            <a:r>
              <a:rPr lang="en-GB" dirty="0">
                <a:latin typeface="Sylfaen" panose="010A0502050306030303" pitchFamily="18" charset="0"/>
              </a:rPr>
              <a:t> Report 237, Rotterdam, The International Council for Research and Innovation in Building and Construction (</a:t>
            </a:r>
            <a:r>
              <a:rPr lang="en-GB" dirty="0" err="1">
                <a:latin typeface="Sylfaen" panose="010A0502050306030303" pitchFamily="18" charset="0"/>
              </a:rPr>
              <a:t>CIB</a:t>
            </a:r>
            <a:r>
              <a:rPr lang="en-GB" dirty="0">
                <a:latin typeface="Sylfaen" panose="010A0502050306030303" pitchFamily="18" charset="0"/>
              </a:rPr>
              <a:t>) </a:t>
            </a:r>
            <a:endParaRPr lang="en-US" dirty="0">
              <a:latin typeface="Sylfaen" panose="010A0502050306030303" pitchFamily="18" charset="0"/>
            </a:endParaRPr>
          </a:p>
          <a:p>
            <a:r>
              <a:rPr lang="en-GB" dirty="0">
                <a:latin typeface="Sylfaen" panose="010A0502050306030303" pitchFamily="18" charset="0"/>
              </a:rPr>
              <a:t>Dean, S. (2009) Senior Executive Assessment: A Key to Responsible Corporate Governance. Wiley-Blackwell</a:t>
            </a:r>
            <a:r>
              <a:rPr lang="en-GB" dirty="0" smtClean="0">
                <a:latin typeface="Sylfaen" panose="010A0502050306030303" pitchFamily="18" charset="0"/>
              </a:rPr>
              <a:t>.</a:t>
            </a:r>
            <a:endParaRPr lang="en-US" dirty="0">
              <a:latin typeface="Sylfaen" panose="010A0502050306030303" pitchFamily="18" charset="0"/>
            </a:endParaRPr>
          </a:p>
          <a:p>
            <a:r>
              <a:rPr lang="en-GB" dirty="0" err="1">
                <a:latin typeface="Sylfaen" panose="010A0502050306030303" pitchFamily="18" charset="0"/>
              </a:rPr>
              <a:t>Gilham</a:t>
            </a:r>
            <a:r>
              <a:rPr lang="en-GB" dirty="0">
                <a:latin typeface="Sylfaen" panose="010A0502050306030303" pitchFamily="18" charset="0"/>
              </a:rPr>
              <a:t>, A. and </a:t>
            </a:r>
            <a:r>
              <a:rPr lang="en-GB" dirty="0" err="1">
                <a:latin typeface="Sylfaen" panose="010A0502050306030303" pitchFamily="18" charset="0"/>
              </a:rPr>
              <a:t>Ebohon</a:t>
            </a:r>
            <a:r>
              <a:rPr lang="en-GB" dirty="0">
                <a:latin typeface="Sylfaen" panose="010A0502050306030303" pitchFamily="18" charset="0"/>
              </a:rPr>
              <a:t>, O. J. (</a:t>
            </a:r>
            <a:r>
              <a:rPr lang="en-GB" dirty="0" err="1">
                <a:latin typeface="Sylfaen" panose="010A0502050306030303" pitchFamily="18" charset="0"/>
              </a:rPr>
              <a:t>nd</a:t>
            </a:r>
            <a:r>
              <a:rPr lang="en-GB" dirty="0">
                <a:latin typeface="Sylfaen" panose="010A0502050306030303" pitchFamily="18" charset="0"/>
              </a:rPr>
              <a:t>) A governance framework for sustainable development in the built environment. [Online] Available from:</a:t>
            </a:r>
            <a:endParaRPr lang="en-US" dirty="0">
              <a:latin typeface="Sylfaen" panose="010A0502050306030303" pitchFamily="18" charset="0"/>
            </a:endParaRPr>
          </a:p>
          <a:p>
            <a:endParaRPr lang="en-US" dirty="0"/>
          </a:p>
        </p:txBody>
      </p:sp>
    </p:spTree>
    <p:extLst>
      <p:ext uri="{BB962C8B-B14F-4D97-AF65-F5344CB8AC3E}">
        <p14:creationId xmlns:p14="http://schemas.microsoft.com/office/powerpoint/2010/main" val="14194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6168" y="1705308"/>
            <a:ext cx="10515600" cy="6500228"/>
          </a:xfrm>
        </p:spPr>
        <p:txBody>
          <a:bodyPr>
            <a:normAutofit/>
          </a:bodyPr>
          <a:lstStyle/>
          <a:p>
            <a:pPr marL="0" indent="0">
              <a:buNone/>
            </a:pPr>
            <a:endParaRPr lang="en-US" sz="2400" dirty="0"/>
          </a:p>
          <a:p>
            <a:r>
              <a:rPr lang="en-GB" sz="2400" dirty="0">
                <a:latin typeface="Sylfaen" panose="010A0502050306030303" pitchFamily="18" charset="0"/>
              </a:rPr>
              <a:t>Institute for Human Rights and Business (</a:t>
            </a:r>
            <a:r>
              <a:rPr lang="en-GB" sz="2400" dirty="0" err="1">
                <a:latin typeface="Sylfaen" panose="010A0502050306030303" pitchFamily="18" charset="0"/>
              </a:rPr>
              <a:t>IHRB</a:t>
            </a:r>
            <a:r>
              <a:rPr lang="en-GB" sz="2400" dirty="0">
                <a:latin typeface="Sylfaen" panose="010A0502050306030303" pitchFamily="18" charset="0"/>
              </a:rPr>
              <a:t>), Raoul Wallenberg Institute of Human Rights and Humanitarian Law, the Australian Human Rights Institute at the University of New South Wales, and </a:t>
            </a:r>
            <a:r>
              <a:rPr lang="en-GB" sz="2400" dirty="0" err="1">
                <a:latin typeface="Sylfaen" panose="010A0502050306030303" pitchFamily="18" charset="0"/>
              </a:rPr>
              <a:t>Rafto</a:t>
            </a:r>
            <a:r>
              <a:rPr lang="en-GB" sz="2400" dirty="0">
                <a:latin typeface="Sylfaen" panose="010A0502050306030303" pitchFamily="18" charset="0"/>
              </a:rPr>
              <a:t> Foundation for Human Rights (2019) DRAFT Principles for Dignity in the Built Environment: A roadmap for human rights. [Online] Available from: </a:t>
            </a:r>
            <a:r>
              <a:rPr lang="en-GB" sz="2400" u="sng" dirty="0" err="1">
                <a:latin typeface="Sylfaen" panose="010A0502050306030303" pitchFamily="18" charset="0"/>
                <a:hlinkClick r:id="rId2"/>
              </a:rPr>
              <a:t>www.ihrb.org</a:t>
            </a:r>
            <a:r>
              <a:rPr lang="en-GB" sz="2400" u="sng" dirty="0">
                <a:latin typeface="Sylfaen" panose="010A0502050306030303" pitchFamily="18" charset="0"/>
                <a:hlinkClick r:id="rId2"/>
              </a:rPr>
              <a:t>/focus-areas/built-environment/draft-principles</a:t>
            </a:r>
            <a:r>
              <a:rPr lang="en-GB" sz="2400" dirty="0">
                <a:latin typeface="Sylfaen" panose="010A0502050306030303" pitchFamily="18" charset="0"/>
              </a:rPr>
              <a:t>. [Accessed: 20/07/2021]</a:t>
            </a:r>
            <a:endParaRPr lang="en-US" sz="2400" dirty="0">
              <a:latin typeface="Sylfaen" panose="010A0502050306030303" pitchFamily="18" charset="0"/>
            </a:endParaRPr>
          </a:p>
          <a:p>
            <a:r>
              <a:rPr lang="en-GB" sz="2400" dirty="0">
                <a:latin typeface="Sylfaen" panose="010A0502050306030303" pitchFamily="18" charset="0"/>
              </a:rPr>
              <a:t>International Code Council (2017) 2018 International Building Code. </a:t>
            </a:r>
            <a:r>
              <a:rPr lang="en-GB" sz="2400" dirty="0" smtClean="0">
                <a:latin typeface="Sylfaen" panose="010A0502050306030303" pitchFamily="18" charset="0"/>
              </a:rPr>
              <a:t>USA</a:t>
            </a:r>
          </a:p>
          <a:p>
            <a:r>
              <a:rPr lang="en-GB" sz="2400" dirty="0" smtClean="0">
                <a:latin typeface="Sylfaen" panose="010A0502050306030303" pitchFamily="18" charset="0"/>
              </a:rPr>
              <a:t>Newton</a:t>
            </a:r>
            <a:r>
              <a:rPr lang="en-GB" sz="2400" dirty="0">
                <a:latin typeface="Sylfaen" panose="010A0502050306030303" pitchFamily="18" charset="0"/>
              </a:rPr>
              <a:t>, P. and Newman, P. (2015) Critical Connections: The Role of the Built Environment Sector in Delivering Green Cities and a Green Economy. Sustainability, 7. P: 9417-9443</a:t>
            </a:r>
            <a:r>
              <a:rPr lang="en-GB" sz="2400" dirty="0" smtClean="0">
                <a:latin typeface="Sylfaen" panose="010A0502050306030303" pitchFamily="18" charset="0"/>
              </a:rPr>
              <a:t>.</a:t>
            </a:r>
            <a:endParaRPr lang="en-US" sz="2400" dirty="0">
              <a:latin typeface="Sylfaen" panose="010A0502050306030303" pitchFamily="18" charset="0"/>
            </a:endParaRPr>
          </a:p>
        </p:txBody>
      </p:sp>
    </p:spTree>
    <p:extLst>
      <p:ext uri="{BB962C8B-B14F-4D97-AF65-F5344CB8AC3E}">
        <p14:creationId xmlns:p14="http://schemas.microsoft.com/office/powerpoint/2010/main" val="1177137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latin typeface="Sylfaen" panose="010A0502050306030303" pitchFamily="18" charset="0"/>
            </a:endParaRPr>
          </a:p>
          <a:p>
            <a:r>
              <a:rPr lang="en-GB" dirty="0" smtClean="0">
                <a:latin typeface="Sylfaen" panose="010A0502050306030303" pitchFamily="18" charset="0"/>
              </a:rPr>
              <a:t>UN/</a:t>
            </a:r>
            <a:r>
              <a:rPr lang="en-GB" dirty="0" err="1" smtClean="0">
                <a:latin typeface="Sylfaen" panose="010A0502050306030303" pitchFamily="18" charset="0"/>
              </a:rPr>
              <a:t>DESA</a:t>
            </a:r>
            <a:r>
              <a:rPr lang="en-GB" dirty="0" smtClean="0">
                <a:latin typeface="Sylfaen" panose="010A0502050306030303" pitchFamily="18" charset="0"/>
              </a:rPr>
              <a:t> </a:t>
            </a:r>
            <a:r>
              <a:rPr lang="en-GB" dirty="0">
                <a:latin typeface="Sylfaen" panose="010A0502050306030303" pitchFamily="18" charset="0"/>
              </a:rPr>
              <a:t>(2013) Accessibility and Development: environmental accessibility and its implications for inclusive, sustainable and equitable development for </a:t>
            </a:r>
            <a:r>
              <a:rPr lang="en-GB" dirty="0" err="1">
                <a:latin typeface="Sylfaen" panose="010A0502050306030303" pitchFamily="18" charset="0"/>
              </a:rPr>
              <a:t>al1</a:t>
            </a:r>
            <a:r>
              <a:rPr lang="en-GB" dirty="0">
                <a:latin typeface="Sylfaen" panose="010A0502050306030303" pitchFamily="18" charset="0"/>
              </a:rPr>
              <a:t>. UN/</a:t>
            </a:r>
            <a:r>
              <a:rPr lang="en-GB" dirty="0" err="1">
                <a:latin typeface="Sylfaen" panose="010A0502050306030303" pitchFamily="18" charset="0"/>
              </a:rPr>
              <a:t>DESA</a:t>
            </a:r>
            <a:r>
              <a:rPr lang="en-GB" dirty="0">
                <a:latin typeface="Sylfaen" panose="010A0502050306030303" pitchFamily="18" charset="0"/>
              </a:rPr>
              <a:t>.</a:t>
            </a:r>
            <a:endParaRPr lang="en-US" dirty="0">
              <a:latin typeface="Sylfaen" panose="010A0502050306030303" pitchFamily="18" charset="0"/>
            </a:endParaRPr>
          </a:p>
          <a:p>
            <a:endParaRPr lang="en-GB" dirty="0" smtClean="0">
              <a:latin typeface="Sylfaen" panose="010A0502050306030303" pitchFamily="18" charset="0"/>
            </a:endParaRPr>
          </a:p>
          <a:p>
            <a:r>
              <a:rPr lang="en-GB" dirty="0" smtClean="0">
                <a:latin typeface="Sylfaen" panose="010A0502050306030303" pitchFamily="18" charset="0"/>
              </a:rPr>
              <a:t>Valdes</a:t>
            </a:r>
            <a:r>
              <a:rPr lang="en-GB" dirty="0">
                <a:latin typeface="Sylfaen" panose="010A0502050306030303" pitchFamily="18" charset="0"/>
              </a:rPr>
              <a:t>, L. (2004) Accessibility on the Internet: Report to the United Nations. [Online] Available from: </a:t>
            </a:r>
            <a:r>
              <a:rPr lang="en-GB" u="sng" dirty="0">
                <a:latin typeface="Sylfaen" panose="010A0502050306030303" pitchFamily="18" charset="0"/>
                <a:hlinkClick r:id="rId2"/>
              </a:rPr>
              <a:t>http://</a:t>
            </a:r>
            <a:r>
              <a:rPr lang="en-GB" u="sng" dirty="0" err="1">
                <a:latin typeface="Sylfaen" panose="010A0502050306030303" pitchFamily="18" charset="0"/>
                <a:hlinkClick r:id="rId2"/>
              </a:rPr>
              <a:t>www.un.org</a:t>
            </a:r>
            <a:r>
              <a:rPr lang="en-GB" u="sng" dirty="0">
                <a:latin typeface="Sylfaen" panose="010A0502050306030303" pitchFamily="18" charset="0"/>
                <a:hlinkClick r:id="rId2"/>
              </a:rPr>
              <a:t>/</a:t>
            </a:r>
            <a:r>
              <a:rPr lang="en-GB" u="sng" dirty="0" err="1">
                <a:latin typeface="Sylfaen" panose="010A0502050306030303" pitchFamily="18" charset="0"/>
                <a:hlinkClick r:id="rId2"/>
              </a:rPr>
              <a:t>esa</a:t>
            </a:r>
            <a:r>
              <a:rPr lang="en-GB" u="sng" dirty="0">
                <a:latin typeface="Sylfaen" panose="010A0502050306030303" pitchFamily="18" charset="0"/>
                <a:hlinkClick r:id="rId2"/>
              </a:rPr>
              <a:t>/</a:t>
            </a:r>
            <a:r>
              <a:rPr lang="en-GB" u="sng" dirty="0" err="1">
                <a:latin typeface="Sylfaen" panose="010A0502050306030303" pitchFamily="18" charset="0"/>
                <a:hlinkClick r:id="rId2"/>
              </a:rPr>
              <a:t>socdev</a:t>
            </a:r>
            <a:r>
              <a:rPr lang="en-GB" u="sng" dirty="0">
                <a:latin typeface="Sylfaen" panose="010A0502050306030303" pitchFamily="18" charset="0"/>
                <a:hlinkClick r:id="rId2"/>
              </a:rPr>
              <a:t>/enable/</a:t>
            </a:r>
            <a:r>
              <a:rPr lang="en-GB" u="sng" dirty="0" err="1">
                <a:latin typeface="Sylfaen" panose="010A0502050306030303" pitchFamily="18" charset="0"/>
                <a:hlinkClick r:id="rId2"/>
              </a:rPr>
              <a:t>disacc00.htm</a:t>
            </a:r>
            <a:r>
              <a:rPr lang="en-GB" dirty="0">
                <a:latin typeface="Sylfaen" panose="010A0502050306030303" pitchFamily="18" charset="0"/>
              </a:rPr>
              <a:t>. [Accessed: 20/07/2021]</a:t>
            </a:r>
            <a:endParaRPr lang="en-US" dirty="0">
              <a:latin typeface="Sylfaen" panose="010A0502050306030303" pitchFamily="18" charset="0"/>
            </a:endParaRPr>
          </a:p>
          <a:p>
            <a:endParaRPr lang="en-US" dirty="0"/>
          </a:p>
        </p:txBody>
      </p:sp>
    </p:spTree>
    <p:extLst>
      <p:ext uri="{BB962C8B-B14F-4D97-AF65-F5344CB8AC3E}">
        <p14:creationId xmlns:p14="http://schemas.microsoft.com/office/powerpoint/2010/main" val="118563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q"/>
            </a:pPr>
            <a:r>
              <a:rPr lang="en-US" sz="4400" b="1" dirty="0">
                <a:latin typeface="Sylfaen" panose="010A0502050306030303" pitchFamily="18" charset="0"/>
              </a:rPr>
              <a:t>Learning outcomes </a:t>
            </a:r>
          </a:p>
        </p:txBody>
      </p:sp>
      <p:sp>
        <p:nvSpPr>
          <p:cNvPr id="3" name="Content Placeholder 2"/>
          <p:cNvSpPr>
            <a:spLocks noGrp="1"/>
          </p:cNvSpPr>
          <p:nvPr>
            <p:ph idx="1"/>
          </p:nvPr>
        </p:nvSpPr>
        <p:spPr>
          <a:xfrm>
            <a:off x="1097280" y="2050270"/>
            <a:ext cx="10058400" cy="4023360"/>
          </a:xfrm>
        </p:spPr>
        <p:txBody>
          <a:bodyPr>
            <a:noAutofit/>
          </a:bodyPr>
          <a:lstStyle/>
          <a:p>
            <a:pPr>
              <a:buFont typeface="Wingdings" panose="05000000000000000000" pitchFamily="2" charset="2"/>
              <a:buChar char="§"/>
            </a:pPr>
            <a:r>
              <a:rPr lang="en-US" sz="2400" dirty="0">
                <a:latin typeface="Sylfaen" panose="010A0502050306030303" pitchFamily="18" charset="0"/>
              </a:rPr>
              <a:t>Evaluate the relationship between governance and built </a:t>
            </a:r>
            <a:r>
              <a:rPr lang="en-US" sz="2400" dirty="0" smtClean="0">
                <a:latin typeface="Sylfaen" panose="010A0502050306030303" pitchFamily="18" charset="0"/>
              </a:rPr>
              <a:t>environment</a:t>
            </a:r>
          </a:p>
          <a:p>
            <a:pPr marL="0" indent="0">
              <a:buNone/>
            </a:pPr>
            <a:endParaRPr lang="en-US" sz="2400" dirty="0">
              <a:latin typeface="Sylfaen" panose="010A0502050306030303" pitchFamily="18" charset="0"/>
            </a:endParaRPr>
          </a:p>
          <a:p>
            <a:pPr>
              <a:buFont typeface="Wingdings" panose="05000000000000000000" pitchFamily="2" charset="2"/>
              <a:buChar char="§"/>
            </a:pPr>
            <a:r>
              <a:rPr lang="en-US" sz="2400" dirty="0" err="1" smtClean="0">
                <a:latin typeface="Sylfaen" panose="010A0502050306030303" pitchFamily="18" charset="0"/>
              </a:rPr>
              <a:t>Recognise</a:t>
            </a:r>
            <a:r>
              <a:rPr lang="en-US" sz="2400" dirty="0" smtClean="0">
                <a:latin typeface="Sylfaen" panose="010A0502050306030303" pitchFamily="18" charset="0"/>
              </a:rPr>
              <a:t> </a:t>
            </a:r>
            <a:r>
              <a:rPr lang="en-US" sz="2400" dirty="0">
                <a:latin typeface="Sylfaen" panose="010A0502050306030303" pitchFamily="18" charset="0"/>
              </a:rPr>
              <a:t>various forms of governance in relation to built </a:t>
            </a:r>
            <a:r>
              <a:rPr lang="en-US" sz="2400" dirty="0" smtClean="0">
                <a:latin typeface="Sylfaen" panose="010A0502050306030303" pitchFamily="18" charset="0"/>
              </a:rPr>
              <a:t>environment</a:t>
            </a:r>
          </a:p>
          <a:p>
            <a:pPr>
              <a:buFont typeface="Wingdings" panose="05000000000000000000" pitchFamily="2" charset="2"/>
              <a:buChar char="§"/>
            </a:pPr>
            <a:endParaRPr lang="en-US" sz="2400" dirty="0">
              <a:latin typeface="Sylfaen" panose="010A0502050306030303" pitchFamily="18" charset="0"/>
            </a:endParaRPr>
          </a:p>
          <a:p>
            <a:pPr>
              <a:buFont typeface="Wingdings" panose="05000000000000000000" pitchFamily="2" charset="2"/>
              <a:buChar char="§"/>
            </a:pPr>
            <a:r>
              <a:rPr lang="en-US" sz="2400" dirty="0" err="1" smtClean="0">
                <a:latin typeface="Sylfaen" panose="010A0502050306030303" pitchFamily="18" charset="0"/>
              </a:rPr>
              <a:t>Recognise</a:t>
            </a:r>
            <a:r>
              <a:rPr lang="en-US" sz="2400" dirty="0" smtClean="0">
                <a:latin typeface="Sylfaen" panose="010A0502050306030303" pitchFamily="18" charset="0"/>
              </a:rPr>
              <a:t> </a:t>
            </a:r>
            <a:r>
              <a:rPr lang="en-US" sz="2400" dirty="0">
                <a:latin typeface="Sylfaen" panose="010A0502050306030303" pitchFamily="18" charset="0"/>
              </a:rPr>
              <a:t>the need of </a:t>
            </a:r>
            <a:r>
              <a:rPr lang="en-US" sz="2400" dirty="0" smtClean="0">
                <a:latin typeface="Sylfaen" panose="010A0502050306030303" pitchFamily="18" charset="0"/>
              </a:rPr>
              <a:t>the </a:t>
            </a:r>
            <a:r>
              <a:rPr lang="en-US" sz="2400" dirty="0">
                <a:latin typeface="Sylfaen" panose="010A0502050306030303" pitchFamily="18" charset="0"/>
              </a:rPr>
              <a:t>building code in the context of built </a:t>
            </a:r>
            <a:r>
              <a:rPr lang="en-US" sz="2400" dirty="0" smtClean="0">
                <a:latin typeface="Sylfaen" panose="010A0502050306030303" pitchFamily="18" charset="0"/>
              </a:rPr>
              <a:t>environment</a:t>
            </a:r>
          </a:p>
          <a:p>
            <a:pPr>
              <a:buFont typeface="Wingdings" panose="05000000000000000000" pitchFamily="2" charset="2"/>
              <a:buChar char="§"/>
            </a:pPr>
            <a:endParaRPr lang="en-US" sz="2400" dirty="0">
              <a:latin typeface="Sylfaen" panose="010A0502050306030303" pitchFamily="18" charset="0"/>
            </a:endParaRPr>
          </a:p>
          <a:p>
            <a:pPr>
              <a:buFont typeface="Wingdings" panose="05000000000000000000" pitchFamily="2" charset="2"/>
              <a:buChar char="§"/>
            </a:pPr>
            <a:r>
              <a:rPr lang="en-US" sz="2400" dirty="0" err="1" smtClean="0">
                <a:latin typeface="Sylfaen" panose="010A0502050306030303" pitchFamily="18" charset="0"/>
              </a:rPr>
              <a:t>Analyse</a:t>
            </a:r>
            <a:r>
              <a:rPr lang="en-US" sz="2400" dirty="0" smtClean="0">
                <a:latin typeface="Sylfaen" panose="010A0502050306030303" pitchFamily="18" charset="0"/>
              </a:rPr>
              <a:t> </a:t>
            </a:r>
            <a:r>
              <a:rPr lang="en-US" sz="2400" dirty="0">
                <a:latin typeface="Sylfaen" panose="010A0502050306030303" pitchFamily="18" charset="0"/>
              </a:rPr>
              <a:t>the role of sustainable development in built environment</a:t>
            </a:r>
          </a:p>
        </p:txBody>
      </p:sp>
    </p:spTree>
    <p:extLst>
      <p:ext uri="{BB962C8B-B14F-4D97-AF65-F5344CB8AC3E}">
        <p14:creationId xmlns:p14="http://schemas.microsoft.com/office/powerpoint/2010/main" val="238386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q"/>
            </a:pPr>
            <a:r>
              <a:rPr lang="en-US" sz="4400" b="1" dirty="0" smtClean="0">
                <a:latin typeface="Sylfaen" panose="010A0502050306030303" pitchFamily="18" charset="0"/>
              </a:rPr>
              <a:t>Content </a:t>
            </a:r>
            <a:endParaRPr lang="en-US" sz="4400" b="1" dirty="0">
              <a:latin typeface="Sylfaen" panose="010A0502050306030303" pitchFamily="18" charset="0"/>
            </a:endParaRPr>
          </a:p>
        </p:txBody>
      </p:sp>
      <p:sp>
        <p:nvSpPr>
          <p:cNvPr id="3" name="Content Placeholder 2"/>
          <p:cNvSpPr>
            <a:spLocks noGrp="1"/>
          </p:cNvSpPr>
          <p:nvPr>
            <p:ph idx="1"/>
          </p:nvPr>
        </p:nvSpPr>
        <p:spPr/>
        <p:txBody>
          <a:bodyPr>
            <a:normAutofit fontScale="92500" lnSpcReduction="10000"/>
          </a:bodyPr>
          <a:lstStyle/>
          <a:p>
            <a:pPr algn="just">
              <a:buFont typeface="Wingdings" panose="05000000000000000000" pitchFamily="2" charset="2"/>
              <a:buChar char="§"/>
            </a:pPr>
            <a:endParaRPr lang="en-US" sz="2800" dirty="0" smtClean="0">
              <a:latin typeface="Sylfaen" panose="010A0502050306030303" pitchFamily="18" charset="0"/>
            </a:endParaRPr>
          </a:p>
          <a:p>
            <a:pPr algn="just">
              <a:buFont typeface="Wingdings" panose="05000000000000000000" pitchFamily="2" charset="2"/>
              <a:buChar char="§"/>
            </a:pPr>
            <a:r>
              <a:rPr lang="en-US" sz="2800" dirty="0">
                <a:latin typeface="Sylfaen" panose="010A0502050306030303" pitchFamily="18" charset="0"/>
              </a:rPr>
              <a:t>T</a:t>
            </a:r>
            <a:r>
              <a:rPr lang="en-US" sz="2800" dirty="0" smtClean="0">
                <a:latin typeface="Sylfaen" panose="010A0502050306030303" pitchFamily="18" charset="0"/>
              </a:rPr>
              <a:t>he relationship between governance and the built environment </a:t>
            </a:r>
          </a:p>
          <a:p>
            <a:pPr algn="just">
              <a:buFont typeface="Wingdings" panose="05000000000000000000" pitchFamily="2" charset="2"/>
              <a:buChar char="§"/>
            </a:pPr>
            <a:endParaRPr lang="en-US" sz="2800" dirty="0" smtClean="0">
              <a:latin typeface="Sylfaen" panose="010A0502050306030303" pitchFamily="18" charset="0"/>
            </a:endParaRPr>
          </a:p>
          <a:p>
            <a:pPr algn="just">
              <a:buFont typeface="Wingdings" panose="05000000000000000000" pitchFamily="2" charset="2"/>
              <a:buChar char="§"/>
            </a:pPr>
            <a:r>
              <a:rPr lang="en-US" sz="2800" dirty="0">
                <a:latin typeface="Sylfaen" panose="010A0502050306030303" pitchFamily="18" charset="0"/>
              </a:rPr>
              <a:t>V</a:t>
            </a:r>
            <a:r>
              <a:rPr lang="en-US" sz="2800" dirty="0" smtClean="0">
                <a:latin typeface="Sylfaen" panose="010A0502050306030303" pitchFamily="18" charset="0"/>
              </a:rPr>
              <a:t>arious forms of governance in relation to the built environment </a:t>
            </a:r>
          </a:p>
          <a:p>
            <a:pPr algn="just">
              <a:buFont typeface="Wingdings" panose="05000000000000000000" pitchFamily="2" charset="2"/>
              <a:buChar char="§"/>
            </a:pPr>
            <a:endParaRPr lang="en-US" sz="2800" dirty="0" smtClean="0">
              <a:latin typeface="Sylfaen" panose="010A0502050306030303" pitchFamily="18" charset="0"/>
            </a:endParaRPr>
          </a:p>
          <a:p>
            <a:pPr algn="just">
              <a:buFont typeface="Wingdings" panose="05000000000000000000" pitchFamily="2" charset="2"/>
              <a:buChar char="§"/>
            </a:pPr>
            <a:r>
              <a:rPr lang="en-US" sz="2800" dirty="0">
                <a:latin typeface="Sylfaen" panose="010A0502050306030303" pitchFamily="18" charset="0"/>
              </a:rPr>
              <a:t>T</a:t>
            </a:r>
            <a:r>
              <a:rPr lang="en-US" sz="2800" dirty="0" smtClean="0">
                <a:latin typeface="Sylfaen" panose="010A0502050306030303" pitchFamily="18" charset="0"/>
              </a:rPr>
              <a:t>he need of the building code in the context of the built environment </a:t>
            </a:r>
          </a:p>
          <a:p>
            <a:pPr algn="just">
              <a:buFont typeface="Wingdings" panose="05000000000000000000" pitchFamily="2" charset="2"/>
              <a:buChar char="§"/>
            </a:pPr>
            <a:endParaRPr lang="en-US" sz="2800" dirty="0" smtClean="0">
              <a:latin typeface="Sylfaen" panose="010A0502050306030303" pitchFamily="18" charset="0"/>
            </a:endParaRPr>
          </a:p>
          <a:p>
            <a:pPr algn="just">
              <a:buFont typeface="Wingdings" panose="05000000000000000000" pitchFamily="2" charset="2"/>
              <a:buChar char="§"/>
            </a:pPr>
            <a:r>
              <a:rPr lang="en-US" sz="2800" dirty="0">
                <a:latin typeface="Sylfaen" panose="010A0502050306030303" pitchFamily="18" charset="0"/>
              </a:rPr>
              <a:t>T</a:t>
            </a:r>
            <a:r>
              <a:rPr lang="en-US" sz="2800" dirty="0" smtClean="0">
                <a:latin typeface="Sylfaen" panose="010A0502050306030303" pitchFamily="18" charset="0"/>
              </a:rPr>
              <a:t>he role of sustainable development in built environment </a:t>
            </a:r>
          </a:p>
          <a:p>
            <a:endParaRPr lang="en-US" dirty="0"/>
          </a:p>
        </p:txBody>
      </p:sp>
    </p:spTree>
    <p:extLst>
      <p:ext uri="{BB962C8B-B14F-4D97-AF65-F5344CB8AC3E}">
        <p14:creationId xmlns:p14="http://schemas.microsoft.com/office/powerpoint/2010/main" val="3902414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q"/>
            </a:pPr>
            <a:r>
              <a:rPr lang="en-US" sz="4400" b="1" dirty="0" smtClean="0">
                <a:latin typeface="Sylfaen" panose="010A0502050306030303" pitchFamily="18" charset="0"/>
              </a:rPr>
              <a:t>What is Governance?</a:t>
            </a:r>
            <a:endParaRPr lang="en-US" sz="4400" b="1" dirty="0">
              <a:latin typeface="Sylfaen" panose="010A0502050306030303"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
            </a:pPr>
            <a:endParaRPr lang="en-US" sz="2400" dirty="0" smtClean="0">
              <a:latin typeface="Sylfaen" panose="010A0502050306030303" pitchFamily="18" charset="0"/>
            </a:endParaRPr>
          </a:p>
          <a:p>
            <a:pPr algn="just">
              <a:buFont typeface="Wingdings" panose="05000000000000000000" pitchFamily="2" charset="2"/>
              <a:buChar char="§"/>
            </a:pPr>
            <a:r>
              <a:rPr lang="en-US" sz="2400" dirty="0" smtClean="0">
                <a:latin typeface="Sylfaen" panose="010A0502050306030303" pitchFamily="18" charset="0"/>
              </a:rPr>
              <a:t>Governance can be interpreted as an intended activity undertaken by one or more actors who seek to shape, regulate or attempt to control human behavior in order to achieve a desired collective end (Dean, 2009)</a:t>
            </a:r>
          </a:p>
          <a:p>
            <a:pPr algn="just">
              <a:buFont typeface="Wingdings" panose="05000000000000000000" pitchFamily="2" charset="2"/>
              <a:buChar char="§"/>
            </a:pPr>
            <a:endParaRPr lang="en-US" sz="2400" dirty="0">
              <a:latin typeface="Sylfaen" panose="010A0502050306030303" pitchFamily="18" charset="0"/>
            </a:endParaRPr>
          </a:p>
          <a:p>
            <a:pPr algn="just">
              <a:buFont typeface="Wingdings" panose="05000000000000000000" pitchFamily="2" charset="2"/>
              <a:buChar char="§"/>
            </a:pPr>
            <a:r>
              <a:rPr lang="en-US" sz="2400" dirty="0">
                <a:latin typeface="Sylfaen" panose="010A0502050306030303" pitchFamily="18" charset="0"/>
              </a:rPr>
              <a:t>Governance which is considered part of the political sciences and differentiated from Government as a system for decision making and social order, through demands for </a:t>
            </a:r>
            <a:r>
              <a:rPr lang="en-US" sz="2400" dirty="0" smtClean="0">
                <a:latin typeface="Sylfaen" panose="010A0502050306030303" pitchFamily="18" charset="0"/>
              </a:rPr>
              <a:t>globalization </a:t>
            </a:r>
            <a:r>
              <a:rPr lang="en-US" sz="2400" dirty="0">
                <a:latin typeface="Sylfaen" panose="010A0502050306030303" pitchFamily="18" charset="0"/>
              </a:rPr>
              <a:t>and sustainable development, emerged as a topic in its own right (</a:t>
            </a:r>
            <a:r>
              <a:rPr lang="en-US" sz="2400" dirty="0" err="1">
                <a:latin typeface="Sylfaen" panose="010A0502050306030303" pitchFamily="18" charset="0"/>
              </a:rPr>
              <a:t>Gilham</a:t>
            </a:r>
            <a:r>
              <a:rPr lang="en-US" sz="2400" dirty="0">
                <a:latin typeface="Sylfaen" panose="010A0502050306030303" pitchFamily="18" charset="0"/>
              </a:rPr>
              <a:t> and </a:t>
            </a:r>
            <a:r>
              <a:rPr lang="en-US" sz="2400" dirty="0" err="1">
                <a:latin typeface="Sylfaen" panose="010A0502050306030303" pitchFamily="18" charset="0"/>
              </a:rPr>
              <a:t>Ebohon</a:t>
            </a:r>
            <a:r>
              <a:rPr lang="en-US" sz="2400" dirty="0">
                <a:latin typeface="Sylfaen" panose="010A0502050306030303" pitchFamily="18" charset="0"/>
              </a:rPr>
              <a:t>, </a:t>
            </a:r>
            <a:r>
              <a:rPr lang="en-US" sz="2400" dirty="0" err="1">
                <a:latin typeface="Sylfaen" panose="010A0502050306030303" pitchFamily="18" charset="0"/>
              </a:rPr>
              <a:t>n.d.</a:t>
            </a:r>
            <a:r>
              <a:rPr lang="en-US" sz="2400" dirty="0">
                <a:latin typeface="Sylfaen" panose="010A0502050306030303" pitchFamily="18" charset="0"/>
              </a:rPr>
              <a:t>, p: 2</a:t>
            </a:r>
            <a:r>
              <a:rPr lang="en-US" sz="2400" dirty="0" smtClean="0">
                <a:latin typeface="Sylfaen" panose="010A0502050306030303" pitchFamily="18" charset="0"/>
              </a:rPr>
              <a:t>) </a:t>
            </a:r>
          </a:p>
          <a:p>
            <a:pPr algn="just"/>
            <a:endParaRPr lang="en-US" sz="2400" dirty="0">
              <a:latin typeface="Sylfaen" panose="010A0502050306030303" pitchFamily="18" charset="0"/>
            </a:endParaRPr>
          </a:p>
        </p:txBody>
      </p:sp>
    </p:spTree>
    <p:extLst>
      <p:ext uri="{BB962C8B-B14F-4D97-AF65-F5344CB8AC3E}">
        <p14:creationId xmlns:p14="http://schemas.microsoft.com/office/powerpoint/2010/main" val="2779914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34729"/>
            <a:ext cx="10058400" cy="1450757"/>
          </a:xfrm>
        </p:spPr>
        <p:txBody>
          <a:bodyPr>
            <a:normAutofit/>
          </a:bodyPr>
          <a:lstStyle/>
          <a:p>
            <a:pPr marL="571500" indent="-571500" algn="just">
              <a:buFont typeface="Wingdings" panose="05000000000000000000" pitchFamily="2" charset="2"/>
              <a:buChar char="q"/>
            </a:pPr>
            <a:r>
              <a:rPr lang="en-GB" sz="4400" b="1" dirty="0">
                <a:latin typeface="Sylfaen" panose="010A0502050306030303" pitchFamily="18" charset="0"/>
              </a:rPr>
              <a:t>International Policy Frameworks on Built Environment</a:t>
            </a:r>
            <a:endParaRPr lang="en-US" sz="4400" b="1" dirty="0">
              <a:latin typeface="Sylfaen" panose="010A0502050306030303" pitchFamily="18" charset="0"/>
            </a:endParaRPr>
          </a:p>
        </p:txBody>
      </p:sp>
      <p:sp>
        <p:nvSpPr>
          <p:cNvPr id="3" name="Content Placeholder 2"/>
          <p:cNvSpPr>
            <a:spLocks noGrp="1"/>
          </p:cNvSpPr>
          <p:nvPr>
            <p:ph idx="1"/>
          </p:nvPr>
        </p:nvSpPr>
        <p:spPr>
          <a:xfrm>
            <a:off x="1097280" y="1990113"/>
            <a:ext cx="10058400" cy="4023360"/>
          </a:xfrm>
        </p:spPr>
        <p:txBody>
          <a:bodyPr/>
          <a:lstStyle/>
          <a:p>
            <a:r>
              <a:rPr lang="en-GB" sz="2400" b="1" dirty="0">
                <a:latin typeface="Sylfaen" panose="010A0502050306030303" pitchFamily="18" charset="0"/>
              </a:rPr>
              <a:t>Common Framework for built </a:t>
            </a:r>
            <a:r>
              <a:rPr lang="en-GB" sz="2400" b="1" dirty="0" smtClean="0">
                <a:latin typeface="Sylfaen" panose="010A0502050306030303" pitchFamily="18" charset="0"/>
              </a:rPr>
              <a:t>environment</a:t>
            </a:r>
          </a:p>
          <a:p>
            <a:endParaRPr lang="en-US" sz="2400" b="1" dirty="0">
              <a:latin typeface="Sylfaen" panose="010A0502050306030303" pitchFamily="18" charset="0"/>
            </a:endParaRPr>
          </a:p>
          <a:p>
            <a:pPr lvl="1" algn="just">
              <a:buFont typeface="Wingdings" panose="05000000000000000000" pitchFamily="2" charset="2"/>
              <a:buChar char="§"/>
            </a:pPr>
            <a:r>
              <a:rPr lang="en-US" sz="2400" dirty="0">
                <a:latin typeface="Sylfaen" panose="010A0502050306030303" pitchFamily="18" charset="0"/>
              </a:rPr>
              <a:t>The International Council for Research and Innovation in Building and Construction (</a:t>
            </a:r>
            <a:r>
              <a:rPr lang="en-US" sz="2400" dirty="0" err="1">
                <a:latin typeface="Sylfaen" panose="010A0502050306030303" pitchFamily="18" charset="0"/>
              </a:rPr>
              <a:t>CIB</a:t>
            </a:r>
            <a:r>
              <a:rPr lang="en-US" sz="2400" dirty="0">
                <a:latin typeface="Sylfaen" panose="010A0502050306030303" pitchFamily="18" charset="0"/>
              </a:rPr>
              <a:t>) has introduced two main frameworks on built </a:t>
            </a:r>
            <a:r>
              <a:rPr lang="en-US" sz="2400" dirty="0" smtClean="0">
                <a:latin typeface="Sylfaen" panose="010A0502050306030303" pitchFamily="18" charset="0"/>
              </a:rPr>
              <a:t>environment</a:t>
            </a:r>
          </a:p>
          <a:p>
            <a:pPr lvl="1" algn="just">
              <a:buFont typeface="Wingdings" panose="05000000000000000000" pitchFamily="2" charset="2"/>
              <a:buChar char="§"/>
            </a:pPr>
            <a:endParaRPr lang="en-US" sz="2400" dirty="0" smtClean="0">
              <a:latin typeface="Sylfaen" panose="010A0502050306030303" pitchFamily="18" charset="0"/>
            </a:endParaRPr>
          </a:p>
          <a:p>
            <a:pPr lvl="2" algn="just">
              <a:buFont typeface="Wingdings" panose="05000000000000000000" pitchFamily="2" charset="2"/>
              <a:buChar char="ü"/>
            </a:pPr>
            <a:r>
              <a:rPr lang="en-US" sz="2400" dirty="0">
                <a:latin typeface="Sylfaen" panose="010A0502050306030303" pitchFamily="18" charset="0"/>
              </a:rPr>
              <a:t>First in 1999, Agenda 21 on Sustainable Construction </a:t>
            </a:r>
            <a:endParaRPr lang="en-US" sz="2400" dirty="0" smtClean="0">
              <a:latin typeface="Sylfaen" panose="010A0502050306030303" pitchFamily="18" charset="0"/>
            </a:endParaRPr>
          </a:p>
          <a:p>
            <a:pPr lvl="2" algn="just">
              <a:buFont typeface="Wingdings" panose="05000000000000000000" pitchFamily="2" charset="2"/>
              <a:buChar char="ü"/>
            </a:pPr>
            <a:r>
              <a:rPr lang="en-US" sz="2400" dirty="0">
                <a:latin typeface="Sylfaen" panose="010A0502050306030303" pitchFamily="18" charset="0"/>
              </a:rPr>
              <a:t>T</a:t>
            </a:r>
            <a:r>
              <a:rPr lang="en-US" sz="2400" dirty="0" smtClean="0">
                <a:latin typeface="Sylfaen" panose="010A0502050306030303" pitchFamily="18" charset="0"/>
              </a:rPr>
              <a:t>he </a:t>
            </a:r>
            <a:r>
              <a:rPr lang="en-US" sz="2400" dirty="0">
                <a:latin typeface="Sylfaen" panose="010A0502050306030303" pitchFamily="18" charset="0"/>
              </a:rPr>
              <a:t>second in 2002 Agenda 21 for Sustainable Construction in Developing </a:t>
            </a:r>
            <a:r>
              <a:rPr lang="en-US" sz="2400" dirty="0" smtClean="0">
                <a:latin typeface="Sylfaen" panose="010A0502050306030303" pitchFamily="18" charset="0"/>
              </a:rPr>
              <a:t>Countries</a:t>
            </a:r>
            <a:endParaRPr lang="en-US" sz="2400" dirty="0">
              <a:latin typeface="Sylfaen" panose="010A0502050306030303" pitchFamily="18" charset="0"/>
            </a:endParaRPr>
          </a:p>
          <a:p>
            <a:pPr lvl="2" algn="just">
              <a:buFont typeface="Wingdings" panose="05000000000000000000" pitchFamily="2" charset="2"/>
              <a:buChar char="§"/>
            </a:pPr>
            <a:endParaRPr lang="en-US" dirty="0" smtClean="0">
              <a:latin typeface="Sylfaen" panose="010A0502050306030303" pitchFamily="18" charset="0"/>
            </a:endParaRPr>
          </a:p>
          <a:p>
            <a:pPr lvl="1" algn="just">
              <a:buFont typeface="Wingdings" panose="05000000000000000000" pitchFamily="2" charset="2"/>
              <a:buChar char="§"/>
            </a:pPr>
            <a:endParaRPr lang="en-US" dirty="0">
              <a:solidFill>
                <a:prstClr val="black"/>
              </a:solidFill>
              <a:latin typeface="Sylfaen" panose="010A0502050306030303" pitchFamily="18" charset="0"/>
            </a:endParaRPr>
          </a:p>
          <a:p>
            <a:pPr lvl="2" algn="just"/>
            <a:endParaRPr lang="en-US" dirty="0" smtClean="0">
              <a:latin typeface="Sylfaen" panose="010A0502050306030303" pitchFamily="18" charset="0"/>
            </a:endParaRPr>
          </a:p>
          <a:p>
            <a:pPr lvl="2" algn="just"/>
            <a:endParaRPr lang="en-US" dirty="0">
              <a:latin typeface="Sylfaen" panose="010A0502050306030303" pitchFamily="18" charset="0"/>
            </a:endParaRPr>
          </a:p>
        </p:txBody>
      </p:sp>
    </p:spTree>
    <p:extLst>
      <p:ext uri="{BB962C8B-B14F-4D97-AF65-F5344CB8AC3E}">
        <p14:creationId xmlns:p14="http://schemas.microsoft.com/office/powerpoint/2010/main" val="4262326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q"/>
            </a:pPr>
            <a:r>
              <a:rPr lang="en-GB" sz="4400" b="1" dirty="0">
                <a:latin typeface="Sylfaen" panose="010A0502050306030303" pitchFamily="18" charset="0"/>
              </a:rPr>
              <a:t>Built environment and human rights</a:t>
            </a:r>
            <a:endParaRPr lang="en-US" sz="4400" dirty="0">
              <a:latin typeface="Sylfaen" panose="010A0502050306030303" pitchFamily="18" charset="0"/>
            </a:endParaRPr>
          </a:p>
        </p:txBody>
      </p:sp>
      <p:sp>
        <p:nvSpPr>
          <p:cNvPr id="3" name="Content Placeholder 2"/>
          <p:cNvSpPr>
            <a:spLocks noGrp="1"/>
          </p:cNvSpPr>
          <p:nvPr>
            <p:ph idx="1"/>
          </p:nvPr>
        </p:nvSpPr>
        <p:spPr>
          <a:xfrm>
            <a:off x="1097280" y="2038239"/>
            <a:ext cx="10058400" cy="4023360"/>
          </a:xfrm>
        </p:spPr>
        <p:txBody>
          <a:bodyPr>
            <a:normAutofit/>
          </a:bodyPr>
          <a:lstStyle/>
          <a:p>
            <a:pPr algn="just">
              <a:buFont typeface="Wingdings" panose="05000000000000000000" pitchFamily="2" charset="2"/>
              <a:buChar char="§"/>
            </a:pPr>
            <a:r>
              <a:rPr lang="en-GB" sz="2400" dirty="0">
                <a:latin typeface="Sylfaen" panose="010A0502050306030303" pitchFamily="18" charset="0"/>
                <a:ea typeface="MS Mincho" panose="02020609040205080304" pitchFamily="49" charset="-128"/>
              </a:rPr>
              <a:t>In 2019, a discourse was created on integrating human rights into the built </a:t>
            </a:r>
            <a:r>
              <a:rPr lang="en-GB" sz="2400" dirty="0" smtClean="0">
                <a:latin typeface="Sylfaen" panose="010A0502050306030303" pitchFamily="18" charset="0"/>
                <a:ea typeface="MS Mincho" panose="02020609040205080304" pitchFamily="49" charset="-128"/>
              </a:rPr>
              <a:t>environment</a:t>
            </a:r>
          </a:p>
          <a:p>
            <a:pPr algn="just">
              <a:buFont typeface="Wingdings" panose="05000000000000000000" pitchFamily="2" charset="2"/>
              <a:buChar char="§"/>
            </a:pPr>
            <a:endParaRPr lang="en-GB" sz="2400" dirty="0" smtClean="0">
              <a:latin typeface="Sylfaen" panose="010A0502050306030303" pitchFamily="18" charset="0"/>
              <a:ea typeface="MS Mincho" panose="02020609040205080304" pitchFamily="49" charset="-128"/>
            </a:endParaRPr>
          </a:p>
          <a:p>
            <a:pPr algn="just">
              <a:buFont typeface="Wingdings" panose="05000000000000000000" pitchFamily="2" charset="2"/>
              <a:buChar char="§"/>
            </a:pPr>
            <a:r>
              <a:rPr lang="en-US" sz="2400" dirty="0">
                <a:latin typeface="Sylfaen" panose="010A0502050306030303" pitchFamily="18" charset="0"/>
              </a:rPr>
              <a:t>The Institute for Human Rights and Business (</a:t>
            </a:r>
            <a:r>
              <a:rPr lang="en-US" sz="2400" dirty="0" err="1">
                <a:latin typeface="Sylfaen" panose="010A0502050306030303" pitchFamily="18" charset="0"/>
              </a:rPr>
              <a:t>IHRB</a:t>
            </a:r>
            <a:r>
              <a:rPr lang="en-US" sz="2400" dirty="0">
                <a:latin typeface="Sylfaen" panose="010A0502050306030303" pitchFamily="18" charset="0"/>
              </a:rPr>
              <a:t>), Raoul Wallenberg Institute of Human Rights and Humanitarian Law, the Australian Human Rights Institute at the University of New South Wales, and the </a:t>
            </a:r>
            <a:r>
              <a:rPr lang="en-US" sz="2400" dirty="0" err="1">
                <a:latin typeface="Sylfaen" panose="010A0502050306030303" pitchFamily="18" charset="0"/>
              </a:rPr>
              <a:t>Rafto</a:t>
            </a:r>
            <a:r>
              <a:rPr lang="en-US" sz="2400" dirty="0">
                <a:latin typeface="Sylfaen" panose="010A0502050306030303" pitchFamily="18" charset="0"/>
              </a:rPr>
              <a:t> Foundation for Human Rights compiled a document consisting of draft principles for dignity in the built </a:t>
            </a:r>
            <a:r>
              <a:rPr lang="en-US" sz="2400" dirty="0" smtClean="0">
                <a:latin typeface="Sylfaen" panose="010A0502050306030303" pitchFamily="18" charset="0"/>
              </a:rPr>
              <a:t>environment</a:t>
            </a:r>
            <a:endParaRPr lang="en-US" sz="2400" dirty="0">
              <a:latin typeface="Sylfaen" panose="010A0502050306030303" pitchFamily="18" charset="0"/>
            </a:endParaRPr>
          </a:p>
        </p:txBody>
      </p:sp>
    </p:spTree>
    <p:extLst>
      <p:ext uri="{BB962C8B-B14F-4D97-AF65-F5344CB8AC3E}">
        <p14:creationId xmlns:p14="http://schemas.microsoft.com/office/powerpoint/2010/main" val="2169271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6" y="981325"/>
            <a:ext cx="10515600" cy="1325563"/>
          </a:xfrm>
        </p:spPr>
        <p:txBody>
          <a:bodyPr>
            <a:normAutofit fontScale="90000"/>
          </a:bodyPr>
          <a:lstStyle/>
          <a:p>
            <a:pPr marL="571500" indent="-571500" algn="ctr">
              <a:buFont typeface="Wingdings" panose="05000000000000000000" pitchFamily="2" charset="2"/>
              <a:buChar char="q"/>
            </a:pPr>
            <a:r>
              <a:rPr lang="en-GB" sz="4400" b="1" dirty="0">
                <a:latin typeface="Sylfaen" panose="010A0502050306030303" pitchFamily="18" charset="0"/>
                <a:cs typeface="Times New Roman" panose="02020603050405020304" pitchFamily="18" charset="0"/>
              </a:rPr>
              <a:t>Operationalization of the integration of human rights in built environment (</a:t>
            </a:r>
            <a:r>
              <a:rPr lang="en-GB" sz="4400" b="1" dirty="0" err="1">
                <a:latin typeface="Sylfaen" panose="010A0502050306030303" pitchFamily="18" charset="0"/>
                <a:cs typeface="Times New Roman" panose="02020603050405020304" pitchFamily="18" charset="0"/>
              </a:rPr>
              <a:t>IHRB</a:t>
            </a:r>
            <a:r>
              <a:rPr lang="en-GB" sz="4400" b="1" dirty="0">
                <a:latin typeface="Sylfaen" panose="010A0502050306030303" pitchFamily="18" charset="0"/>
                <a:cs typeface="Times New Roman" panose="02020603050405020304" pitchFamily="18" charset="0"/>
              </a:rPr>
              <a:t>, 2019, p: 2)</a:t>
            </a:r>
            <a:r>
              <a:rPr lang="en-US" dirty="0"/>
              <a:t/>
            </a:r>
            <a:br>
              <a:rPr lang="en-US" dirty="0"/>
            </a:br>
            <a:endParaRPr lang="en-US" dirty="0"/>
          </a:p>
        </p:txBody>
      </p:sp>
      <p:pic>
        <p:nvPicPr>
          <p:cNvPr id="4" name="Content Placeholder 3"/>
          <p:cNvPicPr>
            <a:picLocks noGrp="1" noChangeAspect="1"/>
          </p:cNvPicPr>
          <p:nvPr>
            <p:ph idx="1"/>
          </p:nvPr>
        </p:nvPicPr>
        <p:blipFill>
          <a:blip r:embed="rId3"/>
          <a:stretch>
            <a:fillRect/>
          </a:stretch>
        </p:blipFill>
        <p:spPr>
          <a:xfrm>
            <a:off x="3765103" y="1846263"/>
            <a:ext cx="4722119" cy="4022725"/>
          </a:xfrm>
          <a:prstGeom prst="rect">
            <a:avLst/>
          </a:prstGeom>
        </p:spPr>
      </p:pic>
    </p:spTree>
    <p:extLst>
      <p:ext uri="{BB962C8B-B14F-4D97-AF65-F5344CB8AC3E}">
        <p14:creationId xmlns:p14="http://schemas.microsoft.com/office/powerpoint/2010/main" val="548238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705" y="933199"/>
            <a:ext cx="10515600" cy="1325563"/>
          </a:xfrm>
        </p:spPr>
        <p:txBody>
          <a:bodyPr>
            <a:normAutofit fontScale="90000"/>
          </a:bodyPr>
          <a:lstStyle/>
          <a:p>
            <a:pPr marL="571500" indent="-571500">
              <a:buFont typeface="Wingdings" panose="05000000000000000000" pitchFamily="2" charset="2"/>
              <a:buChar char="q"/>
            </a:pPr>
            <a:r>
              <a:rPr lang="en-GB" sz="4400" b="1" dirty="0">
                <a:latin typeface="Sylfaen" panose="010A0502050306030303" pitchFamily="18" charset="0"/>
                <a:cs typeface="Times New Roman" panose="02020603050405020304" pitchFamily="18" charset="0"/>
              </a:rPr>
              <a:t>Operationalization of the integration of human rights in built environment (</a:t>
            </a:r>
            <a:r>
              <a:rPr lang="en-GB" sz="4400" b="1" dirty="0" err="1">
                <a:latin typeface="Sylfaen" panose="010A0502050306030303" pitchFamily="18" charset="0"/>
                <a:cs typeface="Times New Roman" panose="02020603050405020304" pitchFamily="18" charset="0"/>
              </a:rPr>
              <a:t>IHRB</a:t>
            </a:r>
            <a:r>
              <a:rPr lang="en-GB" sz="4400" b="1" dirty="0">
                <a:latin typeface="Sylfaen" panose="010A0502050306030303" pitchFamily="18" charset="0"/>
                <a:cs typeface="Times New Roman" panose="02020603050405020304" pitchFamily="18" charset="0"/>
              </a:rPr>
              <a:t>, 2019, p: 3)</a:t>
            </a:r>
            <a:r>
              <a:rPr lang="en-US" dirty="0"/>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3953523" y="1846263"/>
            <a:ext cx="4345280" cy="4022725"/>
          </a:xfrm>
          <a:prstGeom prst="rect">
            <a:avLst/>
          </a:prstGeom>
        </p:spPr>
      </p:pic>
    </p:spTree>
    <p:extLst>
      <p:ext uri="{BB962C8B-B14F-4D97-AF65-F5344CB8AC3E}">
        <p14:creationId xmlns:p14="http://schemas.microsoft.com/office/powerpoint/2010/main" val="3625167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q"/>
            </a:pPr>
            <a:r>
              <a:rPr lang="en-GB" sz="4400" b="1" dirty="0">
                <a:latin typeface="Sylfaen" panose="010A0502050306030303" pitchFamily="18" charset="0"/>
              </a:rPr>
              <a:t>Built Environment and Green Economy</a:t>
            </a:r>
            <a:endParaRPr lang="en-US" sz="4400" b="1" dirty="0">
              <a:latin typeface="Sylfaen" panose="010A0502050306030303" pitchFamily="18" charset="0"/>
            </a:endParaRPr>
          </a:p>
        </p:txBody>
      </p:sp>
      <p:sp>
        <p:nvSpPr>
          <p:cNvPr id="3" name="Content Placeholder 2"/>
          <p:cNvSpPr>
            <a:spLocks noGrp="1"/>
          </p:cNvSpPr>
          <p:nvPr>
            <p:ph idx="1"/>
          </p:nvPr>
        </p:nvSpPr>
        <p:spPr>
          <a:xfrm>
            <a:off x="868680" y="1737360"/>
            <a:ext cx="10515600" cy="4851901"/>
          </a:xfrm>
        </p:spPr>
        <p:txBody>
          <a:bodyPr>
            <a:normAutofit lnSpcReduction="10000"/>
          </a:bodyPr>
          <a:lstStyle/>
          <a:p>
            <a:pPr algn="just">
              <a:buFont typeface="Wingdings" panose="05000000000000000000" pitchFamily="2" charset="2"/>
              <a:buChar char="§"/>
            </a:pPr>
            <a:r>
              <a:rPr lang="en-GB" sz="2400" dirty="0">
                <a:latin typeface="Sylfaen" panose="010A0502050306030303" pitchFamily="18" charset="0"/>
                <a:ea typeface="MS Mincho" panose="02020609040205080304" pitchFamily="49" charset="-128"/>
              </a:rPr>
              <a:t>Green economy is a contemporary discourse where attention of the contemporary development model changes from economy to the </a:t>
            </a:r>
            <a:r>
              <a:rPr lang="en-GB" sz="2400" dirty="0" smtClean="0">
                <a:latin typeface="Sylfaen" panose="010A0502050306030303" pitchFamily="18" charset="0"/>
                <a:ea typeface="MS Mincho" panose="02020609040205080304" pitchFamily="49" charset="-128"/>
              </a:rPr>
              <a:t>environment </a:t>
            </a:r>
          </a:p>
          <a:p>
            <a:pPr algn="just">
              <a:buFont typeface="Wingdings" panose="05000000000000000000" pitchFamily="2" charset="2"/>
              <a:buChar char="§"/>
            </a:pPr>
            <a:endParaRPr lang="en-GB" sz="2400" dirty="0" smtClean="0">
              <a:latin typeface="Sylfaen" panose="010A0502050306030303" pitchFamily="18" charset="0"/>
              <a:ea typeface="MS Mincho" panose="02020609040205080304" pitchFamily="49" charset="-128"/>
            </a:endParaRPr>
          </a:p>
          <a:p>
            <a:pPr algn="just">
              <a:buFont typeface="Wingdings" panose="05000000000000000000" pitchFamily="2" charset="2"/>
              <a:buChar char="§"/>
            </a:pPr>
            <a:r>
              <a:rPr lang="en-GB" sz="2400" dirty="0" smtClean="0">
                <a:latin typeface="Sylfaen" panose="010A0502050306030303" pitchFamily="18" charset="0"/>
                <a:ea typeface="MS Mincho" panose="02020609040205080304" pitchFamily="49" charset="-128"/>
              </a:rPr>
              <a:t>Newton </a:t>
            </a:r>
            <a:r>
              <a:rPr lang="en-GB" sz="2400" dirty="0">
                <a:latin typeface="Sylfaen" panose="010A0502050306030303" pitchFamily="18" charset="0"/>
                <a:ea typeface="MS Mincho" panose="02020609040205080304" pitchFamily="49" charset="-128"/>
              </a:rPr>
              <a:t>and Newman (2015) recognize push and pull factors that trigger such </a:t>
            </a:r>
            <a:r>
              <a:rPr lang="en-GB" sz="2400" dirty="0" smtClean="0">
                <a:latin typeface="Sylfaen" panose="010A0502050306030303" pitchFamily="18" charset="0"/>
                <a:ea typeface="MS Mincho" panose="02020609040205080304" pitchFamily="49" charset="-128"/>
              </a:rPr>
              <a:t>transformation</a:t>
            </a:r>
          </a:p>
          <a:p>
            <a:pPr algn="just">
              <a:buFont typeface="Wingdings" panose="05000000000000000000" pitchFamily="2" charset="2"/>
              <a:buChar char="§"/>
            </a:pPr>
            <a:endParaRPr lang="en-GB" sz="2400" dirty="0">
              <a:latin typeface="Sylfaen" panose="010A0502050306030303" pitchFamily="18" charset="0"/>
              <a:ea typeface="MS Mincho" panose="02020609040205080304" pitchFamily="49" charset="-128"/>
            </a:endParaRPr>
          </a:p>
          <a:p>
            <a:pPr algn="just">
              <a:buFont typeface="Wingdings" panose="05000000000000000000" pitchFamily="2" charset="2"/>
              <a:buChar char="§"/>
            </a:pPr>
            <a:r>
              <a:rPr lang="en-GB" sz="2400" dirty="0" smtClean="0">
                <a:latin typeface="Sylfaen" panose="010A0502050306030303" pitchFamily="18" charset="0"/>
                <a:ea typeface="MS Mincho" panose="02020609040205080304" pitchFamily="49" charset="-128"/>
              </a:rPr>
              <a:t>Push factors </a:t>
            </a:r>
            <a:r>
              <a:rPr lang="en-GB" sz="2400" dirty="0">
                <a:latin typeface="Sylfaen" panose="010A0502050306030303" pitchFamily="18" charset="0"/>
                <a:ea typeface="MS Mincho" panose="02020609040205080304" pitchFamily="49" charset="-128"/>
              </a:rPr>
              <a:t>– </a:t>
            </a:r>
            <a:r>
              <a:rPr lang="en-GB" sz="2400" dirty="0" smtClean="0">
                <a:latin typeface="Sylfaen" panose="010A0502050306030303" pitchFamily="18" charset="0"/>
                <a:ea typeface="MS Mincho" panose="02020609040205080304" pitchFamily="49" charset="-128"/>
              </a:rPr>
              <a:t>Capable </a:t>
            </a:r>
            <a:r>
              <a:rPr lang="en-GB" sz="2400" dirty="0">
                <a:latin typeface="Sylfaen" panose="010A0502050306030303" pitchFamily="18" charset="0"/>
                <a:ea typeface="MS Mincho" panose="02020609040205080304" pitchFamily="49" charset="-128"/>
              </a:rPr>
              <a:t>of </a:t>
            </a:r>
            <a:r>
              <a:rPr lang="en-GB" sz="2400" dirty="0" smtClean="0">
                <a:latin typeface="Sylfaen" panose="010A0502050306030303" pitchFamily="18" charset="0"/>
                <a:ea typeface="MS Mincho" panose="02020609040205080304" pitchFamily="49" charset="-128"/>
              </a:rPr>
              <a:t>innovation, </a:t>
            </a:r>
            <a:r>
              <a:rPr lang="en-GB" sz="2400" dirty="0">
                <a:latin typeface="Sylfaen" panose="010A0502050306030303" pitchFamily="18" charset="0"/>
                <a:ea typeface="MS Mincho" panose="02020609040205080304" pitchFamily="49" charset="-128"/>
              </a:rPr>
              <a:t>new </a:t>
            </a:r>
            <a:r>
              <a:rPr lang="en-GB" sz="2400" dirty="0" smtClean="0">
                <a:latin typeface="Sylfaen" panose="010A0502050306030303" pitchFamily="18" charset="0"/>
                <a:ea typeface="MS Mincho" panose="02020609040205080304" pitchFamily="49" charset="-128"/>
              </a:rPr>
              <a:t>technologies, </a:t>
            </a:r>
            <a:r>
              <a:rPr lang="en-GB" sz="2400" dirty="0">
                <a:latin typeface="Sylfaen" panose="010A0502050306030303" pitchFamily="18" charset="0"/>
                <a:ea typeface="MS Mincho" panose="02020609040205080304" pitchFamily="49" charset="-128"/>
              </a:rPr>
              <a:t>business strategies, practices, government policies and programs that are necessity to facilitate this new </a:t>
            </a:r>
            <a:r>
              <a:rPr lang="en-GB" sz="2400" dirty="0" smtClean="0">
                <a:latin typeface="Sylfaen" panose="010A0502050306030303" pitchFamily="18" charset="0"/>
                <a:ea typeface="MS Mincho" panose="02020609040205080304" pitchFamily="49" charset="-128"/>
              </a:rPr>
              <a:t>economy</a:t>
            </a:r>
          </a:p>
          <a:p>
            <a:pPr algn="just">
              <a:buFont typeface="Wingdings" panose="05000000000000000000" pitchFamily="2" charset="2"/>
              <a:buChar char="§"/>
            </a:pPr>
            <a:endParaRPr lang="en-GB" sz="2400" dirty="0">
              <a:latin typeface="Sylfaen" panose="010A0502050306030303" pitchFamily="18" charset="0"/>
              <a:ea typeface="MS Mincho" panose="02020609040205080304" pitchFamily="49" charset="-128"/>
            </a:endParaRPr>
          </a:p>
          <a:p>
            <a:pPr algn="just">
              <a:buFont typeface="Wingdings" panose="05000000000000000000" pitchFamily="2" charset="2"/>
              <a:buChar char="§"/>
            </a:pPr>
            <a:r>
              <a:rPr lang="en-GB" sz="2400" dirty="0" smtClean="0">
                <a:latin typeface="Sylfaen" panose="010A0502050306030303" pitchFamily="18" charset="0"/>
                <a:ea typeface="MS Mincho" panose="02020609040205080304" pitchFamily="49" charset="-128"/>
              </a:rPr>
              <a:t>Pull factors - </a:t>
            </a:r>
            <a:r>
              <a:rPr lang="en-GB" sz="2400" dirty="0">
                <a:latin typeface="Sylfaen" panose="010A0502050306030303" pitchFamily="18" charset="0"/>
                <a:ea typeface="MS Mincho" panose="02020609040205080304" pitchFamily="49" charset="-128"/>
              </a:rPr>
              <a:t>challenges that affect the creation of sustainable and resilient built environments </a:t>
            </a:r>
          </a:p>
          <a:p>
            <a:pPr algn="just"/>
            <a:endParaRPr lang="en-GB" sz="2400" dirty="0" smtClean="0">
              <a:latin typeface="Sylfaen" panose="010A0502050306030303" pitchFamily="18" charset="0"/>
              <a:ea typeface="MS Mincho" panose="02020609040205080304" pitchFamily="49" charset="-128"/>
            </a:endParaRPr>
          </a:p>
          <a:p>
            <a:pPr algn="just"/>
            <a:endParaRPr lang="en-US" sz="2400" dirty="0">
              <a:latin typeface="Sylfaen" panose="010A0502050306030303" pitchFamily="18" charset="0"/>
            </a:endParaRPr>
          </a:p>
        </p:txBody>
      </p:sp>
    </p:spTree>
    <p:extLst>
      <p:ext uri="{BB962C8B-B14F-4D97-AF65-F5344CB8AC3E}">
        <p14:creationId xmlns:p14="http://schemas.microsoft.com/office/powerpoint/2010/main" val="1467204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 Introduction to the concepts</Template>
  <TotalTime>1600</TotalTime>
  <Words>1002</Words>
  <Application>Microsoft Office PowerPoint</Application>
  <PresentationFormat>Widescreen</PresentationFormat>
  <Paragraphs>82</Paragraphs>
  <Slides>16</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MS Mincho</vt:lpstr>
      <vt:lpstr>Arial</vt:lpstr>
      <vt:lpstr>Calibri</vt:lpstr>
      <vt:lpstr>Calibri Light</vt:lpstr>
      <vt:lpstr>Sylfaen</vt:lpstr>
      <vt:lpstr>Times New Roman</vt:lpstr>
      <vt:lpstr>Wingdings</vt:lpstr>
      <vt:lpstr>Retrospect</vt:lpstr>
      <vt:lpstr>Custom Design</vt:lpstr>
      <vt:lpstr>Governance in Built Environment in relation to Mass Displacement</vt:lpstr>
      <vt:lpstr>Learning outcomes </vt:lpstr>
      <vt:lpstr>Content </vt:lpstr>
      <vt:lpstr>What is Governance?</vt:lpstr>
      <vt:lpstr>International Policy Frameworks on Built Environment</vt:lpstr>
      <vt:lpstr>Built environment and human rights</vt:lpstr>
      <vt:lpstr>Operationalization of the integration of human rights in built environment (IHRB, 2019, p: 2) </vt:lpstr>
      <vt:lpstr>Operationalization of the integration of human rights in built environment (IHRB, 2019, p: 3) </vt:lpstr>
      <vt:lpstr>Built Environment and Green Economy</vt:lpstr>
      <vt:lpstr>Critical connections: green economy, green urban infrastructure and green cities (Newton and Newman, 2015)</vt:lpstr>
      <vt:lpstr>Built Environment and Accessibility</vt:lpstr>
      <vt:lpstr>Building Codes </vt:lpstr>
      <vt:lpstr>Case Studies </vt:lpstr>
      <vt:lpstr>References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Governance in Built Environment in relation to Mass Displacement</dc:title>
  <dc:creator>Malith De Silva</dc:creator>
  <cp:lastModifiedBy>Malith De Silva</cp:lastModifiedBy>
  <cp:revision>39</cp:revision>
  <dcterms:created xsi:type="dcterms:W3CDTF">2021-10-11T08:10:14Z</dcterms:created>
  <dcterms:modified xsi:type="dcterms:W3CDTF">2022-01-11T07:49:56Z</dcterms:modified>
</cp:coreProperties>
</file>