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56" r:id="rId3"/>
    <p:sldId id="272" r:id="rId4"/>
    <p:sldId id="257" r:id="rId5"/>
    <p:sldId id="267" r:id="rId6"/>
    <p:sldId id="261" r:id="rId7"/>
    <p:sldId id="265" r:id="rId8"/>
    <p:sldId id="264" r:id="rId9"/>
    <p:sldId id="266" r:id="rId10"/>
    <p:sldId id="268" r:id="rId11"/>
    <p:sldId id="271"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6" d="100"/>
          <a:sy n="56" d="100"/>
        </p:scale>
        <p:origin x="104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E039DEF-0C26-40E9-A9BF-84EB894187BC}" type="datetimeFigureOut">
              <a:rPr lang="en-US" smtClean="0"/>
              <a:t>2/18/2022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BAE17D-6724-4322-8DE7-984BE845CAAF}"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DF11BA1F-EFB8-40F1-80EA-BE41C366620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19951" y="133883"/>
            <a:ext cx="1670685" cy="568960"/>
          </a:xfrm>
          <a:prstGeom prst="rect">
            <a:avLst/>
          </a:prstGeom>
          <a:noFill/>
          <a:ln>
            <a:noFill/>
          </a:ln>
        </p:spPr>
      </p:pic>
      <p:pic>
        <p:nvPicPr>
          <p:cNvPr id="11" name="Picture 10">
            <a:extLst>
              <a:ext uri="{FF2B5EF4-FFF2-40B4-BE49-F238E27FC236}">
                <a16:creationId xmlns:a16="http://schemas.microsoft.com/office/drawing/2014/main" id="{F24101D6-A3D8-4004-8C5A-D9F3D7441A8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21115" y="127508"/>
            <a:ext cx="2181860" cy="622300"/>
          </a:xfrm>
          <a:prstGeom prst="rect">
            <a:avLst/>
          </a:prstGeom>
          <a:noFill/>
          <a:ln>
            <a:noFill/>
          </a:ln>
        </p:spPr>
      </p:pic>
    </p:spTree>
    <p:extLst>
      <p:ext uri="{BB962C8B-B14F-4D97-AF65-F5344CB8AC3E}">
        <p14:creationId xmlns:p14="http://schemas.microsoft.com/office/powerpoint/2010/main" val="40084343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039DEF-0C26-40E9-A9BF-84EB894187BC}" type="datetimeFigureOut">
              <a:rPr lang="en-US" smtClean="0"/>
              <a:t>2/18/2022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BAE17D-6724-4322-8DE7-984BE845CAAF}" type="slidenum">
              <a:rPr lang="en-US" smtClean="0"/>
              <a:t>‹#›</a:t>
            </a:fld>
            <a:endParaRPr lang="en-US"/>
          </a:p>
        </p:txBody>
      </p:sp>
    </p:spTree>
    <p:extLst>
      <p:ext uri="{BB962C8B-B14F-4D97-AF65-F5344CB8AC3E}">
        <p14:creationId xmlns:p14="http://schemas.microsoft.com/office/powerpoint/2010/main" val="2532896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039DEF-0C26-40E9-A9BF-84EB894187BC}" type="datetimeFigureOut">
              <a:rPr lang="en-US" smtClean="0"/>
              <a:t>2/18/2022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BAE17D-6724-4322-8DE7-984BE845CAAF}" type="slidenum">
              <a:rPr lang="en-US" smtClean="0"/>
              <a:t>‹#›</a:t>
            </a:fld>
            <a:endParaRPr lang="en-US"/>
          </a:p>
        </p:txBody>
      </p:sp>
    </p:spTree>
    <p:extLst>
      <p:ext uri="{BB962C8B-B14F-4D97-AF65-F5344CB8AC3E}">
        <p14:creationId xmlns:p14="http://schemas.microsoft.com/office/powerpoint/2010/main" val="12086204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CA566-D995-428F-A7AA-A46175019F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4A6A305-7BD5-4208-ADE2-5D92482737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ADC5C24-7CF1-4F0E-9EBF-7AB8402B27C8}"/>
              </a:ext>
            </a:extLst>
          </p:cNvPr>
          <p:cNvSpPr>
            <a:spLocks noGrp="1"/>
          </p:cNvSpPr>
          <p:nvPr>
            <p:ph type="dt" sz="half" idx="10"/>
          </p:nvPr>
        </p:nvSpPr>
        <p:spPr/>
        <p:txBody>
          <a:bodyPr/>
          <a:lstStyle/>
          <a:p>
            <a:fld id="{57BA372A-B9B5-441A-A206-396452DF1A2E}" type="datetimeFigureOut">
              <a:rPr lang="en-GB" smtClean="0"/>
              <a:t>18/02/2022</a:t>
            </a:fld>
            <a:endParaRPr lang="en-GB"/>
          </a:p>
        </p:txBody>
      </p:sp>
      <p:sp>
        <p:nvSpPr>
          <p:cNvPr id="5" name="Footer Placeholder 4">
            <a:extLst>
              <a:ext uri="{FF2B5EF4-FFF2-40B4-BE49-F238E27FC236}">
                <a16:creationId xmlns:a16="http://schemas.microsoft.com/office/drawing/2014/main" id="{452DD3A2-BF0C-44B5-8352-15C6B853178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81609D4-75D8-48B6-8BF9-7A472F8E8B6C}"/>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7460695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1E18F-64FE-4F93-850B-390674C28DC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AA947CF-CC19-485F-B111-ED3F1C24E8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C0B6582-361D-467F-A362-38A1C188D40A}"/>
              </a:ext>
            </a:extLst>
          </p:cNvPr>
          <p:cNvSpPr>
            <a:spLocks noGrp="1"/>
          </p:cNvSpPr>
          <p:nvPr>
            <p:ph type="dt" sz="half" idx="10"/>
          </p:nvPr>
        </p:nvSpPr>
        <p:spPr/>
        <p:txBody>
          <a:bodyPr/>
          <a:lstStyle/>
          <a:p>
            <a:fld id="{57BA372A-B9B5-441A-A206-396452DF1A2E}" type="datetimeFigureOut">
              <a:rPr lang="en-GB" smtClean="0"/>
              <a:t>18/02/2022</a:t>
            </a:fld>
            <a:endParaRPr lang="en-GB"/>
          </a:p>
        </p:txBody>
      </p:sp>
      <p:sp>
        <p:nvSpPr>
          <p:cNvPr id="5" name="Footer Placeholder 4">
            <a:extLst>
              <a:ext uri="{FF2B5EF4-FFF2-40B4-BE49-F238E27FC236}">
                <a16:creationId xmlns:a16="http://schemas.microsoft.com/office/drawing/2014/main" id="{D8EDE49D-D2BF-4B3D-8E7B-CF45BCB4FB0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D0B25BD-751D-4F05-8E6D-30F0B22F50E9}"/>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38006023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DA786-5151-41CC-9F44-0ED7471884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9DDDD9A-9A9F-4E5B-B395-0DA4C28C0B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93C29A-DC11-44B3-86F6-5C8161531125}"/>
              </a:ext>
            </a:extLst>
          </p:cNvPr>
          <p:cNvSpPr>
            <a:spLocks noGrp="1"/>
          </p:cNvSpPr>
          <p:nvPr>
            <p:ph type="dt" sz="half" idx="10"/>
          </p:nvPr>
        </p:nvSpPr>
        <p:spPr/>
        <p:txBody>
          <a:bodyPr/>
          <a:lstStyle/>
          <a:p>
            <a:fld id="{57BA372A-B9B5-441A-A206-396452DF1A2E}" type="datetimeFigureOut">
              <a:rPr lang="en-GB" smtClean="0"/>
              <a:t>18/02/2022</a:t>
            </a:fld>
            <a:endParaRPr lang="en-GB"/>
          </a:p>
        </p:txBody>
      </p:sp>
      <p:sp>
        <p:nvSpPr>
          <p:cNvPr id="5" name="Footer Placeholder 4">
            <a:extLst>
              <a:ext uri="{FF2B5EF4-FFF2-40B4-BE49-F238E27FC236}">
                <a16:creationId xmlns:a16="http://schemas.microsoft.com/office/drawing/2014/main" id="{0003E3F6-B998-41F6-9E56-118EEB565B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F85CB67-716C-456B-8F48-CE0AC07E4922}"/>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21653840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EFC4F-D854-420A-961C-F13B2F4E699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D98AE22-3410-45A6-AA29-A80535B10DF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791D104-4BE4-4DB6-8FBF-DCAE2F95BA4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D8B2B19-7577-4615-8564-6C33952CB486}"/>
              </a:ext>
            </a:extLst>
          </p:cNvPr>
          <p:cNvSpPr>
            <a:spLocks noGrp="1"/>
          </p:cNvSpPr>
          <p:nvPr>
            <p:ph type="dt" sz="half" idx="10"/>
          </p:nvPr>
        </p:nvSpPr>
        <p:spPr/>
        <p:txBody>
          <a:bodyPr/>
          <a:lstStyle/>
          <a:p>
            <a:fld id="{57BA372A-B9B5-441A-A206-396452DF1A2E}" type="datetimeFigureOut">
              <a:rPr lang="en-GB" smtClean="0"/>
              <a:t>18/02/2022</a:t>
            </a:fld>
            <a:endParaRPr lang="en-GB"/>
          </a:p>
        </p:txBody>
      </p:sp>
      <p:sp>
        <p:nvSpPr>
          <p:cNvPr id="6" name="Footer Placeholder 5">
            <a:extLst>
              <a:ext uri="{FF2B5EF4-FFF2-40B4-BE49-F238E27FC236}">
                <a16:creationId xmlns:a16="http://schemas.microsoft.com/office/drawing/2014/main" id="{10310238-9795-4F59-AEF9-A3DA5E1A68F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C701B98-3CD9-4701-86A2-1DEA9FC1C9A2}"/>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31777844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B7CA6-9466-4795-BFA9-FFB8964C391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0E6E30E-88E8-4BF1-BF47-464D03FE81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33F7D1-C2D3-4C38-B35C-7F0C322C391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915212C-0D00-4C3F-B71D-E40A355E6B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F16E87-AC07-43E5-AA04-7FE92F12353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D64C582-845E-4154-B47C-B9843DB93D35}"/>
              </a:ext>
            </a:extLst>
          </p:cNvPr>
          <p:cNvSpPr>
            <a:spLocks noGrp="1"/>
          </p:cNvSpPr>
          <p:nvPr>
            <p:ph type="dt" sz="half" idx="10"/>
          </p:nvPr>
        </p:nvSpPr>
        <p:spPr/>
        <p:txBody>
          <a:bodyPr/>
          <a:lstStyle/>
          <a:p>
            <a:fld id="{57BA372A-B9B5-441A-A206-396452DF1A2E}" type="datetimeFigureOut">
              <a:rPr lang="en-GB" smtClean="0"/>
              <a:t>18/02/2022</a:t>
            </a:fld>
            <a:endParaRPr lang="en-GB"/>
          </a:p>
        </p:txBody>
      </p:sp>
      <p:sp>
        <p:nvSpPr>
          <p:cNvPr id="8" name="Footer Placeholder 7">
            <a:extLst>
              <a:ext uri="{FF2B5EF4-FFF2-40B4-BE49-F238E27FC236}">
                <a16:creationId xmlns:a16="http://schemas.microsoft.com/office/drawing/2014/main" id="{5D30D677-38E8-420F-9216-ACDE0180171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F158473-0E1E-4E7F-961A-ADB3DFAA51D3}"/>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23978532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27091-213A-4F1D-A57C-ED4F24892E8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B1A2198-61F8-4985-A950-F1D10700A444}"/>
              </a:ext>
            </a:extLst>
          </p:cNvPr>
          <p:cNvSpPr>
            <a:spLocks noGrp="1"/>
          </p:cNvSpPr>
          <p:nvPr>
            <p:ph type="dt" sz="half" idx="10"/>
          </p:nvPr>
        </p:nvSpPr>
        <p:spPr/>
        <p:txBody>
          <a:bodyPr/>
          <a:lstStyle/>
          <a:p>
            <a:fld id="{57BA372A-B9B5-441A-A206-396452DF1A2E}" type="datetimeFigureOut">
              <a:rPr lang="en-GB" smtClean="0"/>
              <a:t>18/02/2022</a:t>
            </a:fld>
            <a:endParaRPr lang="en-GB"/>
          </a:p>
        </p:txBody>
      </p:sp>
      <p:sp>
        <p:nvSpPr>
          <p:cNvPr id="4" name="Footer Placeholder 3">
            <a:extLst>
              <a:ext uri="{FF2B5EF4-FFF2-40B4-BE49-F238E27FC236}">
                <a16:creationId xmlns:a16="http://schemas.microsoft.com/office/drawing/2014/main" id="{C583E451-F1DF-4870-80A9-00171F19866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68D33AE-47CA-468E-BB47-B93524623062}"/>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2574612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BEC796-D31F-459E-A138-2AFBD4A293AF}"/>
              </a:ext>
            </a:extLst>
          </p:cNvPr>
          <p:cNvSpPr>
            <a:spLocks noGrp="1"/>
          </p:cNvSpPr>
          <p:nvPr>
            <p:ph type="dt" sz="half" idx="10"/>
          </p:nvPr>
        </p:nvSpPr>
        <p:spPr/>
        <p:txBody>
          <a:bodyPr/>
          <a:lstStyle/>
          <a:p>
            <a:fld id="{57BA372A-B9B5-441A-A206-396452DF1A2E}" type="datetimeFigureOut">
              <a:rPr lang="en-GB" smtClean="0"/>
              <a:t>18/02/2022</a:t>
            </a:fld>
            <a:endParaRPr lang="en-GB"/>
          </a:p>
        </p:txBody>
      </p:sp>
      <p:sp>
        <p:nvSpPr>
          <p:cNvPr id="3" name="Footer Placeholder 2">
            <a:extLst>
              <a:ext uri="{FF2B5EF4-FFF2-40B4-BE49-F238E27FC236}">
                <a16:creationId xmlns:a16="http://schemas.microsoft.com/office/drawing/2014/main" id="{92604254-A912-41E1-A188-79E0C1B5B91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4C24E09-AA99-4507-98CC-2210673D1950}"/>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20723367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A856B-8BEC-488E-8E0C-C32E222FDC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53DA2A6-92E4-4FCB-9105-38DD537985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9C668AB-1A4D-4FE3-A28A-EEFA86B928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873E7C-B989-47FB-A4B6-A8334E0367B0}"/>
              </a:ext>
            </a:extLst>
          </p:cNvPr>
          <p:cNvSpPr>
            <a:spLocks noGrp="1"/>
          </p:cNvSpPr>
          <p:nvPr>
            <p:ph type="dt" sz="half" idx="10"/>
          </p:nvPr>
        </p:nvSpPr>
        <p:spPr/>
        <p:txBody>
          <a:bodyPr/>
          <a:lstStyle/>
          <a:p>
            <a:fld id="{57BA372A-B9B5-441A-A206-396452DF1A2E}" type="datetimeFigureOut">
              <a:rPr lang="en-GB" smtClean="0"/>
              <a:t>18/02/2022</a:t>
            </a:fld>
            <a:endParaRPr lang="en-GB"/>
          </a:p>
        </p:txBody>
      </p:sp>
      <p:sp>
        <p:nvSpPr>
          <p:cNvPr id="6" name="Footer Placeholder 5">
            <a:extLst>
              <a:ext uri="{FF2B5EF4-FFF2-40B4-BE49-F238E27FC236}">
                <a16:creationId xmlns:a16="http://schemas.microsoft.com/office/drawing/2014/main" id="{D484A091-E2B1-477E-BFFB-CBDDE0596B2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088434F-EE21-4096-BF97-5DEC8D98FD3B}"/>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2491355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039DEF-0C26-40E9-A9BF-84EB894187BC}" type="datetimeFigureOut">
              <a:rPr lang="en-US" smtClean="0"/>
              <a:t>2/18/2022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BAE17D-6724-4322-8DE7-984BE845CAAF}" type="slidenum">
              <a:rPr lang="en-US" smtClean="0"/>
              <a:t>‹#›</a:t>
            </a:fld>
            <a:endParaRPr lang="en-US"/>
          </a:p>
        </p:txBody>
      </p:sp>
      <p:pic>
        <p:nvPicPr>
          <p:cNvPr id="7" name="Picture 6">
            <a:extLst>
              <a:ext uri="{FF2B5EF4-FFF2-40B4-BE49-F238E27FC236}">
                <a16:creationId xmlns:a16="http://schemas.microsoft.com/office/drawing/2014/main" id="{1B26D898-02A4-4D43-A4EE-64ADC7DC2ABD}"/>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38477" y="95236"/>
            <a:ext cx="1670685" cy="568960"/>
          </a:xfrm>
          <a:prstGeom prst="rect">
            <a:avLst/>
          </a:prstGeom>
          <a:noFill/>
          <a:ln>
            <a:noFill/>
          </a:ln>
        </p:spPr>
      </p:pic>
      <p:pic>
        <p:nvPicPr>
          <p:cNvPr id="8" name="Picture 7">
            <a:extLst>
              <a:ext uri="{FF2B5EF4-FFF2-40B4-BE49-F238E27FC236}">
                <a16:creationId xmlns:a16="http://schemas.microsoft.com/office/drawing/2014/main" id="{299DF6A7-6DA5-4242-B61E-1BCF4ACD2ABA}"/>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0458" y="86358"/>
            <a:ext cx="2181860" cy="622300"/>
          </a:xfrm>
          <a:prstGeom prst="rect">
            <a:avLst/>
          </a:prstGeom>
          <a:noFill/>
          <a:ln>
            <a:noFill/>
          </a:ln>
        </p:spPr>
      </p:pic>
    </p:spTree>
    <p:extLst>
      <p:ext uri="{BB962C8B-B14F-4D97-AF65-F5344CB8AC3E}">
        <p14:creationId xmlns:p14="http://schemas.microsoft.com/office/powerpoint/2010/main" val="35533062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74064-0535-484B-8ACB-7B6F296186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A7EFDAA-BE87-4B48-AE18-56C43C847B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8F931357-112E-4CAA-9E08-99A334AEBF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2C1552-B907-444D-A397-7DD212DC31BA}"/>
              </a:ext>
            </a:extLst>
          </p:cNvPr>
          <p:cNvSpPr>
            <a:spLocks noGrp="1"/>
          </p:cNvSpPr>
          <p:nvPr>
            <p:ph type="dt" sz="half" idx="10"/>
          </p:nvPr>
        </p:nvSpPr>
        <p:spPr/>
        <p:txBody>
          <a:bodyPr/>
          <a:lstStyle/>
          <a:p>
            <a:fld id="{57BA372A-B9B5-441A-A206-396452DF1A2E}" type="datetimeFigureOut">
              <a:rPr lang="en-GB" smtClean="0"/>
              <a:t>18/02/2022</a:t>
            </a:fld>
            <a:endParaRPr lang="en-GB"/>
          </a:p>
        </p:txBody>
      </p:sp>
      <p:sp>
        <p:nvSpPr>
          <p:cNvPr id="6" name="Footer Placeholder 5">
            <a:extLst>
              <a:ext uri="{FF2B5EF4-FFF2-40B4-BE49-F238E27FC236}">
                <a16:creationId xmlns:a16="http://schemas.microsoft.com/office/drawing/2014/main" id="{29FC4B93-B74D-4F82-AADA-7DD779132C1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47B2162-6DD5-4182-9253-D1D27831569C}"/>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30125052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2D08D-31F6-4A31-A2D3-617C89BC123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A961EA0-6249-480A-9B6C-46A76313491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37A9417-FCD1-491A-974E-2C77DA1BF19C}"/>
              </a:ext>
            </a:extLst>
          </p:cNvPr>
          <p:cNvSpPr>
            <a:spLocks noGrp="1"/>
          </p:cNvSpPr>
          <p:nvPr>
            <p:ph type="dt" sz="half" idx="10"/>
          </p:nvPr>
        </p:nvSpPr>
        <p:spPr/>
        <p:txBody>
          <a:bodyPr/>
          <a:lstStyle/>
          <a:p>
            <a:fld id="{57BA372A-B9B5-441A-A206-396452DF1A2E}" type="datetimeFigureOut">
              <a:rPr lang="en-GB" smtClean="0"/>
              <a:t>18/02/2022</a:t>
            </a:fld>
            <a:endParaRPr lang="en-GB"/>
          </a:p>
        </p:txBody>
      </p:sp>
      <p:sp>
        <p:nvSpPr>
          <p:cNvPr id="5" name="Footer Placeholder 4">
            <a:extLst>
              <a:ext uri="{FF2B5EF4-FFF2-40B4-BE49-F238E27FC236}">
                <a16:creationId xmlns:a16="http://schemas.microsoft.com/office/drawing/2014/main" id="{269591EC-B158-4A32-9943-AC155C075C0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957CE8A-83F1-4CAB-8C5D-F790933E99D3}"/>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14359888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639E760-8596-45E5-BA76-D0B21A41433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5F61093-56B2-44CB-8627-38379295BD1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3BAFF10-1DF2-4822-8A2C-7076EA30EC0F}"/>
              </a:ext>
            </a:extLst>
          </p:cNvPr>
          <p:cNvSpPr>
            <a:spLocks noGrp="1"/>
          </p:cNvSpPr>
          <p:nvPr>
            <p:ph type="dt" sz="half" idx="10"/>
          </p:nvPr>
        </p:nvSpPr>
        <p:spPr/>
        <p:txBody>
          <a:bodyPr/>
          <a:lstStyle/>
          <a:p>
            <a:fld id="{57BA372A-B9B5-441A-A206-396452DF1A2E}" type="datetimeFigureOut">
              <a:rPr lang="en-GB" smtClean="0"/>
              <a:t>18/02/2022</a:t>
            </a:fld>
            <a:endParaRPr lang="en-GB"/>
          </a:p>
        </p:txBody>
      </p:sp>
      <p:sp>
        <p:nvSpPr>
          <p:cNvPr id="5" name="Footer Placeholder 4">
            <a:extLst>
              <a:ext uri="{FF2B5EF4-FFF2-40B4-BE49-F238E27FC236}">
                <a16:creationId xmlns:a16="http://schemas.microsoft.com/office/drawing/2014/main" id="{BA59A69D-5736-4F78-9075-D8F1A2283F7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AE89B87-E353-41CB-A88E-613B326E73EC}"/>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3477725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E039DEF-0C26-40E9-A9BF-84EB894187BC}" type="datetimeFigureOut">
              <a:rPr lang="en-US" smtClean="0"/>
              <a:t>2/18/2022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BAE17D-6724-4322-8DE7-984BE845CAAF}"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7568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E039DEF-0C26-40E9-A9BF-84EB894187BC}" type="datetimeFigureOut">
              <a:rPr lang="en-US" smtClean="0"/>
              <a:t>2/18/2022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BAE17D-6724-4322-8DE7-984BE845CAAF}" type="slidenum">
              <a:rPr lang="en-US" smtClean="0"/>
              <a:t>‹#›</a:t>
            </a:fld>
            <a:endParaRPr lang="en-US"/>
          </a:p>
        </p:txBody>
      </p:sp>
    </p:spTree>
    <p:extLst>
      <p:ext uri="{BB962C8B-B14F-4D97-AF65-F5344CB8AC3E}">
        <p14:creationId xmlns:p14="http://schemas.microsoft.com/office/powerpoint/2010/main" val="38753099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E039DEF-0C26-40E9-A9BF-84EB894187BC}" type="datetimeFigureOut">
              <a:rPr lang="en-US" smtClean="0"/>
              <a:t>2/18/2022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BAE17D-6724-4322-8DE7-984BE845CAAF}" type="slidenum">
              <a:rPr lang="en-US" smtClean="0"/>
              <a:t>‹#›</a:t>
            </a:fld>
            <a:endParaRPr lang="en-US"/>
          </a:p>
        </p:txBody>
      </p:sp>
    </p:spTree>
    <p:extLst>
      <p:ext uri="{BB962C8B-B14F-4D97-AF65-F5344CB8AC3E}">
        <p14:creationId xmlns:p14="http://schemas.microsoft.com/office/powerpoint/2010/main" val="2885514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E039DEF-0C26-40E9-A9BF-84EB894187BC}" type="datetimeFigureOut">
              <a:rPr lang="en-US" smtClean="0"/>
              <a:t>2/18/2022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BAE17D-6724-4322-8DE7-984BE845CAAF}" type="slidenum">
              <a:rPr lang="en-US" smtClean="0"/>
              <a:t>‹#›</a:t>
            </a:fld>
            <a:endParaRPr lang="en-US"/>
          </a:p>
        </p:txBody>
      </p:sp>
    </p:spTree>
    <p:extLst>
      <p:ext uri="{BB962C8B-B14F-4D97-AF65-F5344CB8AC3E}">
        <p14:creationId xmlns:p14="http://schemas.microsoft.com/office/powerpoint/2010/main" val="1994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DE039DEF-0C26-40E9-A9BF-84EB894187BC}" type="datetimeFigureOut">
              <a:rPr lang="en-US" smtClean="0"/>
              <a:t>2/18/2022</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A9BAE17D-6724-4322-8DE7-984BE845CAAF}" type="slidenum">
              <a:rPr lang="en-US" smtClean="0"/>
              <a:t>‹#›</a:t>
            </a:fld>
            <a:endParaRPr lang="en-US"/>
          </a:p>
        </p:txBody>
      </p:sp>
    </p:spTree>
    <p:extLst>
      <p:ext uri="{BB962C8B-B14F-4D97-AF65-F5344CB8AC3E}">
        <p14:creationId xmlns:p14="http://schemas.microsoft.com/office/powerpoint/2010/main" val="289725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DE039DEF-0C26-40E9-A9BF-84EB894187BC}" type="datetimeFigureOut">
              <a:rPr lang="en-US" smtClean="0"/>
              <a:t>2/18/2022</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A9BAE17D-6724-4322-8DE7-984BE845CAAF}" type="slidenum">
              <a:rPr lang="en-US" smtClean="0"/>
              <a:t>‹#›</a:t>
            </a:fld>
            <a:endParaRPr lang="en-US"/>
          </a:p>
        </p:txBody>
      </p:sp>
    </p:spTree>
    <p:extLst>
      <p:ext uri="{BB962C8B-B14F-4D97-AF65-F5344CB8AC3E}">
        <p14:creationId xmlns:p14="http://schemas.microsoft.com/office/powerpoint/2010/main" val="11063551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E039DEF-0C26-40E9-A9BF-84EB894187BC}" type="datetimeFigureOut">
              <a:rPr lang="en-US" smtClean="0"/>
              <a:t>2/18/2022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BAE17D-6724-4322-8DE7-984BE845CAAF}" type="slidenum">
              <a:rPr lang="en-US" smtClean="0"/>
              <a:t>‹#›</a:t>
            </a:fld>
            <a:endParaRPr lang="en-US"/>
          </a:p>
        </p:txBody>
      </p:sp>
    </p:spTree>
    <p:extLst>
      <p:ext uri="{BB962C8B-B14F-4D97-AF65-F5344CB8AC3E}">
        <p14:creationId xmlns:p14="http://schemas.microsoft.com/office/powerpoint/2010/main" val="4013022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DE039DEF-0C26-40E9-A9BF-84EB894187BC}" type="datetimeFigureOut">
              <a:rPr lang="en-US" smtClean="0"/>
              <a:t>2/18/2022</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A9BAE17D-6724-4322-8DE7-984BE845CAAF}"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14275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EB564A-6ADC-413B-983F-6DC1E36046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7FD7E32-6FE8-4AF8-AC3E-10B0C1A8EB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AE666FB-2C42-4465-B9BC-8B9DE9B19A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BA372A-B9B5-441A-A206-396452DF1A2E}" type="datetimeFigureOut">
              <a:rPr lang="en-GB" smtClean="0"/>
              <a:t>18/02/2022</a:t>
            </a:fld>
            <a:endParaRPr lang="en-GB"/>
          </a:p>
        </p:txBody>
      </p:sp>
      <p:sp>
        <p:nvSpPr>
          <p:cNvPr id="5" name="Footer Placeholder 4">
            <a:extLst>
              <a:ext uri="{FF2B5EF4-FFF2-40B4-BE49-F238E27FC236}">
                <a16:creationId xmlns:a16="http://schemas.microsoft.com/office/drawing/2014/main" id="{9C2F0BC3-FD0C-4140-95C1-4399332ACE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81CD2CF-62EC-4A5E-B3BA-F446C33A79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238CA0-3056-4810-AED1-6D1C948538A1}" type="slidenum">
              <a:rPr lang="en-GB" smtClean="0"/>
              <a:t>‹#›</a:t>
            </a:fld>
            <a:endParaRPr lang="en-GB"/>
          </a:p>
        </p:txBody>
      </p:sp>
    </p:spTree>
    <p:extLst>
      <p:ext uri="{BB962C8B-B14F-4D97-AF65-F5344CB8AC3E}">
        <p14:creationId xmlns:p14="http://schemas.microsoft.com/office/powerpoint/2010/main" val="36811084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hyperlink" Target="https://www.wallstreetmojo.com/infrastructure/" TargetMode="External"/><Relationship Id="rId2" Type="http://schemas.openxmlformats.org/officeDocument/2006/relationships/hyperlink" Target="https://www.ukcdr.org.uk/wp-content/uploads/2020/02/IIED-UKDCR-0902-Report-Built-Environment.pdf"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3917" y="1033440"/>
            <a:ext cx="10233418" cy="774095"/>
          </a:xfrm>
        </p:spPr>
        <p:txBody>
          <a:bodyPr>
            <a:normAutofit fontScale="90000"/>
          </a:bodyPr>
          <a:lstStyle/>
          <a:p>
            <a:r>
              <a:rPr lang="en-GB" sz="4000" dirty="0">
                <a:effectLst/>
                <a:latin typeface="Times New Roman" panose="02020603050405020304" pitchFamily="18" charset="0"/>
                <a:ea typeface="Calibri" panose="020F0502020204030204" pitchFamily="34" charset="0"/>
                <a:cs typeface="Latha" panose="020B0604020202020204" pitchFamily="34" charset="0"/>
              </a:rPr>
              <a:t>		</a:t>
            </a:r>
            <a:r>
              <a:rPr lang="en-GB" sz="4800" b="1" dirty="0">
                <a:latin typeface="Times New Roman" panose="02020603050405020304" pitchFamily="18" charset="0"/>
                <a:ea typeface="Calibri" panose="020F0502020204030204" pitchFamily="34" charset="0"/>
                <a:cs typeface="Latha" panose="020B0604020202020204" pitchFamily="34" charset="0"/>
              </a:rPr>
              <a:t>Infrastructure and service provision</a:t>
            </a:r>
            <a:endParaRPr lang="en-GB" sz="4800" b="1" dirty="0">
              <a:effectLst/>
              <a:latin typeface="Calibri" panose="020F0502020204030204" pitchFamily="34" charset="0"/>
              <a:ea typeface="Calibri" panose="020F0502020204030204" pitchFamily="34" charset="0"/>
              <a:cs typeface="Latha" panose="020B0604020202020204" pitchFamily="34" charset="0"/>
            </a:endParaRPr>
          </a:p>
        </p:txBody>
      </p:sp>
      <p:pic>
        <p:nvPicPr>
          <p:cNvPr id="3" name="Audio 2">
            <a:hlinkClick r:id="" action="ppaction://media"/>
            <a:extLst>
              <a:ext uri="{FF2B5EF4-FFF2-40B4-BE49-F238E27FC236}">
                <a16:creationId xmlns:a16="http://schemas.microsoft.com/office/drawing/2014/main" id="{57C63794-3203-4F14-A189-75F20E8BDAA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06697852"/>
      </p:ext>
    </p:extLst>
  </p:cSld>
  <p:clrMapOvr>
    <a:masterClrMapping/>
  </p:clrMapOvr>
  <mc:AlternateContent xmlns:mc="http://schemas.openxmlformats.org/markup-compatibility/2006" xmlns:p14="http://schemas.microsoft.com/office/powerpoint/2010/main">
    <mc:Choice Requires="p14">
      <p:transition spd="slow" p14:dur="2000" advTm="7486"/>
    </mc:Choice>
    <mc:Fallback xmlns="">
      <p:transition spd="slow" advTm="74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977" y="286603"/>
            <a:ext cx="5777023" cy="1450757"/>
          </a:xfrm>
        </p:spPr>
        <p:txBody>
          <a:bodyPr>
            <a:normAutofit/>
          </a:bodyPr>
          <a:lstStyle/>
          <a:p>
            <a:r>
              <a:rPr lang="en-GB" b="1" dirty="0">
                <a:latin typeface="Times New Roman" panose="02020603050405020304" pitchFamily="18" charset="0"/>
                <a:cs typeface="Times New Roman" panose="02020603050405020304" pitchFamily="18" charset="0"/>
              </a:rPr>
              <a:t>References</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68680" y="1873751"/>
            <a:ext cx="10515600" cy="4154070"/>
          </a:xfrm>
        </p:spPr>
        <p:txBody>
          <a:bodyPr>
            <a:normAutofit fontScale="55000" lnSpcReduction="20000"/>
          </a:bodyPr>
          <a:lstStyle/>
          <a:p>
            <a:pPr algn="just">
              <a:lnSpc>
                <a:spcPct val="120000"/>
              </a:lnSpc>
              <a:spcAft>
                <a:spcPts val="800"/>
              </a:spcAft>
            </a:pPr>
            <a:r>
              <a:rPr lang="en-GB" sz="2300" dirty="0">
                <a:effectLst/>
                <a:latin typeface="Times New Roman" panose="02020603050405020304" pitchFamily="18" charset="0"/>
                <a:ea typeface="Calibri" panose="020F0502020204030204" pitchFamily="34" charset="0"/>
                <a:cs typeface="Times New Roman" panose="02020603050405020304" pitchFamily="18" charset="0"/>
              </a:rPr>
              <a:t>E</a:t>
            </a:r>
            <a:r>
              <a:rPr lang="en-GB" sz="2900" dirty="0">
                <a:effectLst/>
                <a:latin typeface="Times New Roman" panose="02020603050405020304" pitchFamily="18" charset="0"/>
                <a:ea typeface="Calibri" panose="020F0502020204030204" pitchFamily="34" charset="0"/>
                <a:cs typeface="Times New Roman" panose="02020603050405020304" pitchFamily="18" charset="0"/>
              </a:rPr>
              <a:t>arle, L. &amp; Goh, K. (2020). Overview of the Built Environment Research Landscape and Funder Recommendations. Available on line at: </a:t>
            </a:r>
            <a:r>
              <a:rPr lang="en-GB" sz="2900" u="none" strike="noStrike"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2"/>
              </a:rPr>
              <a:t>https://www.ukcdr.org.uk/wp-content/uploads/2020/02/IIED-UKDCR-0902-Report-Built-Environment.pdf</a:t>
            </a:r>
            <a:r>
              <a:rPr lang="en-GB" sz="2900" dirty="0">
                <a:effectLst/>
                <a:latin typeface="Times New Roman" panose="02020603050405020304" pitchFamily="18" charset="0"/>
                <a:ea typeface="Calibri" panose="020F0502020204030204" pitchFamily="34" charset="0"/>
                <a:cs typeface="Times New Roman" panose="02020603050405020304" pitchFamily="18" charset="0"/>
              </a:rPr>
              <a:t>. Assessed on: 13/01/2022.</a:t>
            </a:r>
          </a:p>
          <a:p>
            <a:pPr>
              <a:lnSpc>
                <a:spcPct val="120000"/>
              </a:lnSpc>
            </a:pPr>
            <a:r>
              <a:rPr lang="de-DE" sz="2900" dirty="0">
                <a:latin typeface="Times New Roman" panose="02020603050405020304" pitchFamily="18" charset="0"/>
                <a:cs typeface="Times New Roman" panose="02020603050405020304" pitchFamily="18" charset="0"/>
              </a:rPr>
              <a:t>Buhr, Walter (2003) : What is infrastructure?, Volkswirtschaftliche Diskussionsbeiträge, No. 107-03, Universität Siegen, Fakultät III, Wirtschaftswissenschaften, Wirtschaftsinformatik und Wirtschaftsrecht, Siegen.</a:t>
            </a:r>
          </a:p>
          <a:p>
            <a:pPr marL="0" indent="0">
              <a:lnSpc>
                <a:spcPct val="120000"/>
              </a:lnSpc>
              <a:buNone/>
            </a:pPr>
            <a:r>
              <a:rPr lang="en-GB" sz="2900" b="1" u="sng" dirty="0">
                <a:solidFill>
                  <a:srgbClr val="062527"/>
                </a:solidFill>
                <a:latin typeface="Times New Roman" panose="02020603050405020304" pitchFamily="18" charset="0"/>
                <a:cs typeface="Times New Roman" panose="02020603050405020304" pitchFamily="18" charset="0"/>
              </a:rPr>
              <a:t> </a:t>
            </a:r>
            <a:r>
              <a:rPr lang="en-GB" sz="2900" dirty="0">
                <a:solidFill>
                  <a:srgbClr val="062527"/>
                </a:solidFill>
                <a:latin typeface="Times New Roman" panose="02020603050405020304" pitchFamily="18" charset="0"/>
                <a:cs typeface="Times New Roman" panose="02020603050405020304" pitchFamily="18" charset="0"/>
              </a:rPr>
              <a:t>Source: Infrastructure -  </a:t>
            </a:r>
            <a:r>
              <a:rPr lang="en-US" sz="2900" dirty="0">
                <a:latin typeface="Times New Roman" panose="02020603050405020304" pitchFamily="18" charset="0"/>
                <a:cs typeface="Times New Roman" panose="02020603050405020304" pitchFamily="18" charset="0"/>
                <a:hlinkClick r:id="rId3"/>
              </a:rPr>
              <a:t>https://www.wallstreetmojo.com/infrastructure/</a:t>
            </a:r>
            <a:endParaRPr lang="en-GB" sz="2900" b="1" i="0" dirty="0">
              <a:solidFill>
                <a:srgbClr val="333333"/>
              </a:solidFill>
              <a:effectLst/>
              <a:latin typeface="Times New Roman" panose="02020603050405020304" pitchFamily="18" charset="0"/>
              <a:cs typeface="Times New Roman" panose="02020603050405020304" pitchFamily="18" charset="0"/>
            </a:endParaRPr>
          </a:p>
          <a:p>
            <a:pPr algn="l">
              <a:lnSpc>
                <a:spcPct val="120000"/>
              </a:lnSpc>
            </a:pPr>
            <a:r>
              <a:rPr lang="en-GB" sz="2900" b="0" i="0" dirty="0">
                <a:solidFill>
                  <a:srgbClr val="777777"/>
                </a:solidFill>
                <a:effectLst/>
                <a:latin typeface="Times New Roman" panose="02020603050405020304" pitchFamily="18" charset="0"/>
                <a:cs typeface="Times New Roman" panose="02020603050405020304" pitchFamily="18" charset="0"/>
              </a:rPr>
              <a:t>Greg </a:t>
            </a:r>
            <a:r>
              <a:rPr lang="en-GB" sz="2900" b="0" i="0" dirty="0" err="1">
                <a:solidFill>
                  <a:srgbClr val="777777"/>
                </a:solidFill>
                <a:effectLst/>
                <a:latin typeface="Times New Roman" panose="02020603050405020304" pitchFamily="18" charset="0"/>
                <a:cs typeface="Times New Roman" panose="02020603050405020304" pitchFamily="18" charset="0"/>
              </a:rPr>
              <a:t>Halseth</a:t>
            </a:r>
            <a:r>
              <a:rPr lang="en-GB" sz="2900" b="0" i="0" dirty="0">
                <a:solidFill>
                  <a:srgbClr val="777777"/>
                </a:solidFill>
                <a:effectLst/>
                <a:latin typeface="Times New Roman" panose="02020603050405020304" pitchFamily="18" charset="0"/>
                <a:cs typeface="Times New Roman" panose="02020603050405020304" pitchFamily="18" charset="0"/>
              </a:rPr>
              <a:t>, Sean Patrick Markey, Laura Ryser </a:t>
            </a:r>
            <a:r>
              <a:rPr lang="en-GB" sz="2900" b="1" dirty="0">
                <a:solidFill>
                  <a:srgbClr val="333333"/>
                </a:solidFill>
                <a:latin typeface="Times New Roman" panose="02020603050405020304" pitchFamily="18" charset="0"/>
                <a:cs typeface="Times New Roman" panose="02020603050405020304" pitchFamily="18" charset="0"/>
              </a:rPr>
              <a:t> (2019). </a:t>
            </a:r>
            <a:r>
              <a:rPr lang="en-GB" sz="2900" b="1" i="0" dirty="0">
                <a:solidFill>
                  <a:srgbClr val="333333"/>
                </a:solidFill>
                <a:effectLst/>
                <a:latin typeface="Times New Roman" panose="02020603050405020304" pitchFamily="18" charset="0"/>
                <a:cs typeface="Times New Roman" panose="02020603050405020304" pitchFamily="18" charset="0"/>
              </a:rPr>
              <a:t>Service Provision and Rural Sustainability: </a:t>
            </a:r>
            <a:r>
              <a:rPr lang="en-GB" sz="2900" b="0" i="0" dirty="0">
                <a:solidFill>
                  <a:srgbClr val="333333"/>
                </a:solidFill>
                <a:effectLst/>
                <a:latin typeface="Times New Roman" panose="02020603050405020304" pitchFamily="18" charset="0"/>
                <a:cs typeface="Times New Roman" panose="02020603050405020304" pitchFamily="18" charset="0"/>
              </a:rPr>
              <a:t>Infrastructure and Innovation. </a:t>
            </a:r>
            <a:r>
              <a:rPr lang="en-GB" sz="2900" b="0" i="0" dirty="0">
                <a:solidFill>
                  <a:srgbClr val="000000"/>
                </a:solidFill>
                <a:effectLst/>
                <a:latin typeface="Times New Roman" panose="02020603050405020304" pitchFamily="18" charset="0"/>
                <a:cs typeface="Times New Roman" panose="02020603050405020304" pitchFamily="18" charset="0"/>
              </a:rPr>
              <a:t>Routledge. </a:t>
            </a:r>
            <a:endParaRPr lang="en-GB" sz="2900" b="1" i="0" dirty="0">
              <a:solidFill>
                <a:srgbClr val="333333"/>
              </a:solidFill>
              <a:effectLst/>
              <a:latin typeface="Times New Roman" panose="02020603050405020304" pitchFamily="18" charset="0"/>
              <a:cs typeface="Times New Roman" panose="02020603050405020304" pitchFamily="18" charset="0"/>
            </a:endParaRPr>
          </a:p>
          <a:p>
            <a:pPr marL="0" indent="0" algn="just">
              <a:lnSpc>
                <a:spcPct val="120000"/>
              </a:lnSpc>
              <a:spcAft>
                <a:spcPts val="800"/>
              </a:spcAft>
              <a:buNone/>
            </a:pPr>
            <a:r>
              <a:rPr lang="en-GB" sz="2900" dirty="0">
                <a:effectLst/>
                <a:latin typeface="Times New Roman" panose="02020603050405020304" pitchFamily="18" charset="0"/>
                <a:ea typeface="Calibri" panose="020F0502020204030204" pitchFamily="34" charset="0"/>
                <a:cs typeface="Times New Roman" panose="02020603050405020304" pitchFamily="18" charset="0"/>
              </a:rPr>
              <a:t>Haigh and </a:t>
            </a:r>
            <a:r>
              <a:rPr lang="en-GB" sz="2900" dirty="0" err="1">
                <a:effectLst/>
                <a:latin typeface="Times New Roman" panose="02020603050405020304" pitchFamily="18" charset="0"/>
                <a:ea typeface="Calibri" panose="020F0502020204030204" pitchFamily="34" charset="0"/>
                <a:cs typeface="Times New Roman" panose="02020603050405020304" pitchFamily="18" charset="0"/>
              </a:rPr>
              <a:t>Amaratunga</a:t>
            </a:r>
            <a:r>
              <a:rPr lang="en-GB" sz="2900" dirty="0">
                <a:effectLst/>
                <a:latin typeface="Times New Roman" panose="02020603050405020304" pitchFamily="18" charset="0"/>
                <a:ea typeface="Calibri" panose="020F0502020204030204" pitchFamily="34" charset="0"/>
                <a:cs typeface="Times New Roman" panose="02020603050405020304" pitchFamily="18" charset="0"/>
              </a:rPr>
              <a:t>. (2011). Adopted from McKnight, J., &amp; </a:t>
            </a:r>
            <a:r>
              <a:rPr lang="en-GB" sz="2900" dirty="0" err="1">
                <a:effectLst/>
                <a:latin typeface="Times New Roman" panose="02020603050405020304" pitchFamily="18" charset="0"/>
                <a:ea typeface="Calibri" panose="020F0502020204030204" pitchFamily="34" charset="0"/>
                <a:cs typeface="Times New Roman" panose="02020603050405020304" pitchFamily="18" charset="0"/>
              </a:rPr>
              <a:t>Kretzmann</a:t>
            </a:r>
            <a:r>
              <a:rPr lang="en-GB" sz="2900" dirty="0">
                <a:effectLst/>
                <a:latin typeface="Times New Roman" panose="02020603050405020304" pitchFamily="18" charset="0"/>
                <a:ea typeface="Calibri" panose="020F0502020204030204" pitchFamily="34" charset="0"/>
                <a:cs typeface="Times New Roman" panose="02020603050405020304" pitchFamily="18" charset="0"/>
              </a:rPr>
              <a:t>, J. (1993). Building communities from the inside out. A path toward finding and mobilizing a community’s assets</a:t>
            </a:r>
          </a:p>
          <a:p>
            <a:endParaRPr lang="de-DE" dirty="0"/>
          </a:p>
          <a:p>
            <a:br>
              <a:rPr lang="en-GB" dirty="0"/>
            </a:br>
            <a:endParaRPr lang="en-US" sz="2000" dirty="0">
              <a:latin typeface="Sylfaen" panose="010A0502050306030303" pitchFamily="18" charset="0"/>
            </a:endParaRPr>
          </a:p>
        </p:txBody>
      </p:sp>
    </p:spTree>
    <p:extLst>
      <p:ext uri="{BB962C8B-B14F-4D97-AF65-F5344CB8AC3E}">
        <p14:creationId xmlns:p14="http://schemas.microsoft.com/office/powerpoint/2010/main" val="14157699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5423" y="286603"/>
            <a:ext cx="6145619" cy="936141"/>
          </a:xfrm>
        </p:spPr>
        <p:txBody>
          <a:bodyPr/>
          <a:lstStyle/>
          <a:p>
            <a:r>
              <a:rPr lang="en-US" b="1" dirty="0">
                <a:latin typeface="Times New Roman" panose="02020603050405020304" pitchFamily="18" charset="0"/>
                <a:cs typeface="Times New Roman" panose="02020603050405020304" pitchFamily="18" charset="0"/>
              </a:rPr>
              <a:t>Learning outcomes </a:t>
            </a:r>
          </a:p>
        </p:txBody>
      </p:sp>
      <p:sp>
        <p:nvSpPr>
          <p:cNvPr id="3" name="Content Placeholder 2"/>
          <p:cNvSpPr>
            <a:spLocks noGrp="1"/>
          </p:cNvSpPr>
          <p:nvPr>
            <p:ph idx="1"/>
          </p:nvPr>
        </p:nvSpPr>
        <p:spPr>
          <a:xfrm>
            <a:off x="831466" y="1845734"/>
            <a:ext cx="11094720" cy="4023360"/>
          </a:xfrm>
        </p:spPr>
        <p:txBody>
          <a:bodyPr>
            <a:normAutofit lnSpcReduction="10000"/>
          </a:bodyPr>
          <a:lstStyle/>
          <a:p>
            <a:pPr algn="just"/>
            <a:endParaRPr lang="en-US" sz="2400" dirty="0">
              <a:latin typeface="Sylfaen" panose="010A0502050306030303" pitchFamily="18" charset="0"/>
            </a:endParaRPr>
          </a:p>
          <a:p>
            <a:pPr algn="just">
              <a:lnSpc>
                <a:spcPct val="150000"/>
              </a:lnSpc>
              <a:buFont typeface="Wingdings" panose="05000000000000000000" pitchFamily="2" charset="2"/>
              <a:buChar char="§"/>
            </a:pPr>
            <a:r>
              <a:rPr lang="en-US" sz="2400" dirty="0">
                <a:latin typeface="Times New Roman" panose="02020603050405020304" pitchFamily="18" charset="0"/>
                <a:cs typeface="Times New Roman" panose="02020603050405020304" pitchFamily="18" charset="0"/>
              </a:rPr>
              <a:t>Understand the meaning of infrastructure.</a:t>
            </a:r>
          </a:p>
          <a:p>
            <a:pPr algn="just">
              <a:lnSpc>
                <a:spcPct val="150000"/>
              </a:lnSpc>
              <a:buFont typeface="Wingdings" panose="05000000000000000000" pitchFamily="2" charset="2"/>
              <a:buChar char="§"/>
            </a:pPr>
            <a:r>
              <a:rPr lang="en-US" sz="2400" dirty="0">
                <a:latin typeface="Times New Roman" panose="02020603050405020304" pitchFamily="18" charset="0"/>
                <a:cs typeface="Times New Roman" panose="02020603050405020304" pitchFamily="18" charset="0"/>
              </a:rPr>
              <a:t>Know the types of infrastructure</a:t>
            </a:r>
          </a:p>
          <a:p>
            <a:pPr algn="just">
              <a:lnSpc>
                <a:spcPct val="150000"/>
              </a:lnSpc>
              <a:buFont typeface="Wingdings" panose="05000000000000000000" pitchFamily="2" charset="2"/>
              <a:buChar char="§"/>
            </a:pPr>
            <a:r>
              <a:rPr lang="en-US" sz="2400" dirty="0">
                <a:latin typeface="Times New Roman" panose="02020603050405020304" pitchFamily="18" charset="0"/>
                <a:cs typeface="Times New Roman" panose="02020603050405020304" pitchFamily="18" charset="0"/>
              </a:rPr>
              <a:t>Be able to explain what service provision means.</a:t>
            </a:r>
          </a:p>
          <a:p>
            <a:pPr algn="just">
              <a:lnSpc>
                <a:spcPct val="150000"/>
              </a:lnSpc>
              <a:buFont typeface="Wingdings" panose="05000000000000000000" pitchFamily="2" charset="2"/>
              <a:buChar char="§"/>
            </a:pPr>
            <a:r>
              <a:rPr lang="en-US" sz="2400" dirty="0" err="1">
                <a:latin typeface="Times New Roman" panose="02020603050405020304" pitchFamily="18" charset="0"/>
                <a:cs typeface="Times New Roman" panose="02020603050405020304" pitchFamily="18" charset="0"/>
              </a:rPr>
              <a:t>Analyse</a:t>
            </a:r>
            <a:r>
              <a:rPr lang="en-US" sz="2400" dirty="0">
                <a:latin typeface="Times New Roman" panose="02020603050405020304" pitchFamily="18" charset="0"/>
                <a:cs typeface="Times New Roman" panose="02020603050405020304" pitchFamily="18" charset="0"/>
              </a:rPr>
              <a:t> infrastructure and service provisions for the resettled: the built environment</a:t>
            </a:r>
          </a:p>
          <a:p>
            <a:pPr algn="just">
              <a:lnSpc>
                <a:spcPct val="150000"/>
              </a:lnSpc>
              <a:buFont typeface="Wingdings" panose="05000000000000000000" pitchFamily="2" charset="2"/>
              <a:buChar char="§"/>
            </a:pPr>
            <a:r>
              <a:rPr lang="en-GB" sz="2400" dirty="0">
                <a:latin typeface="Times New Roman" panose="02020603050405020304" pitchFamily="18" charset="0"/>
                <a:cs typeface="Times New Roman" panose="02020603050405020304" pitchFamily="18" charset="0"/>
              </a:rPr>
              <a:t>Know the importance of infrastructure and service provision in resettlement housing</a:t>
            </a:r>
          </a:p>
          <a:p>
            <a:pPr algn="just">
              <a:lnSpc>
                <a:spcPct val="150000"/>
              </a:lnSpc>
              <a:buFont typeface="Wingdings" panose="05000000000000000000" pitchFamily="2" charset="2"/>
              <a:buChar char="§"/>
            </a:pPr>
            <a:endParaRPr lang="en-GB" sz="2400" dirty="0">
              <a:latin typeface="Times New Roman" panose="02020603050405020304" pitchFamily="18" charset="0"/>
              <a:cs typeface="Times New Roman" panose="02020603050405020304" pitchFamily="18" charset="0"/>
            </a:endParaRPr>
          </a:p>
        </p:txBody>
      </p:sp>
      <p:pic>
        <p:nvPicPr>
          <p:cNvPr id="4" name="Audio 3">
            <a:hlinkClick r:id="" action="ppaction://media"/>
            <a:extLst>
              <a:ext uri="{FF2B5EF4-FFF2-40B4-BE49-F238E27FC236}">
                <a16:creationId xmlns:a16="http://schemas.microsoft.com/office/drawing/2014/main" id="{EFC9D2FE-C4ED-49C6-946C-484B28E0F42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81361167"/>
      </p:ext>
    </p:extLst>
  </p:cSld>
  <p:clrMapOvr>
    <a:masterClrMapping/>
  </p:clrMapOvr>
  <mc:AlternateContent xmlns:mc="http://schemas.openxmlformats.org/markup-compatibility/2006" xmlns:p14="http://schemas.microsoft.com/office/powerpoint/2010/main">
    <mc:Choice Requires="p14">
      <p:transition spd="slow" p14:dur="2000" advTm="21743"/>
    </mc:Choice>
    <mc:Fallback xmlns="">
      <p:transition spd="slow" advTm="217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3931920" cy="1450757"/>
          </a:xfrm>
        </p:spPr>
        <p:txBody>
          <a:bodyPr/>
          <a:lstStyle/>
          <a:p>
            <a:r>
              <a:rPr lang="en-US" b="1" dirty="0">
                <a:latin typeface="Times New Roman" panose="02020603050405020304" pitchFamily="18" charset="0"/>
                <a:cs typeface="Times New Roman" panose="02020603050405020304" pitchFamily="18" charset="0"/>
              </a:rPr>
              <a:t>Content</a:t>
            </a:r>
          </a:p>
        </p:txBody>
      </p:sp>
      <p:sp>
        <p:nvSpPr>
          <p:cNvPr id="3" name="Content Placeholder 2"/>
          <p:cNvSpPr>
            <a:spLocks noGrp="1"/>
          </p:cNvSpPr>
          <p:nvPr>
            <p:ph idx="1"/>
          </p:nvPr>
        </p:nvSpPr>
        <p:spPr>
          <a:xfrm>
            <a:off x="370477" y="1856365"/>
            <a:ext cx="11759609" cy="4374313"/>
          </a:xfrm>
        </p:spPr>
        <p:txBody>
          <a:bodyPr>
            <a:normAutofit fontScale="32500" lnSpcReduction="20000"/>
          </a:bodyPr>
          <a:lstStyle/>
          <a:p>
            <a:pPr marL="342900" marR="0" lvl="0" indent="-342900" algn="just">
              <a:lnSpc>
                <a:spcPct val="150000"/>
              </a:lnSpc>
              <a:spcBef>
                <a:spcPts val="0"/>
              </a:spcBef>
              <a:spcAft>
                <a:spcPts val="800"/>
              </a:spcAft>
              <a:buFont typeface="Symbol" panose="05050102010706020507" pitchFamily="18" charset="2"/>
              <a:buChar char=""/>
            </a:pPr>
            <a:endParaRPr lang="en-US" sz="2400" dirty="0">
              <a:latin typeface="Sylfaen" panose="010A0502050306030303" pitchFamily="18" charset="0"/>
              <a:ea typeface="Calibri" panose="020F0502020204030204" pitchFamily="34" charset="0"/>
            </a:endParaRPr>
          </a:p>
          <a:p>
            <a:pPr algn="just">
              <a:lnSpc>
                <a:spcPct val="150000"/>
              </a:lnSpc>
              <a:spcBef>
                <a:spcPts val="0"/>
              </a:spcBef>
              <a:spcAft>
                <a:spcPts val="800"/>
              </a:spcAft>
              <a:buFont typeface="Wingdings" panose="05000000000000000000" pitchFamily="2" charset="2"/>
              <a:buChar char="§"/>
            </a:pPr>
            <a:r>
              <a:rPr lang="en-US" sz="6000" dirty="0">
                <a:latin typeface="Times New Roman" panose="02020603050405020304" pitchFamily="18" charset="0"/>
                <a:cs typeface="Times New Roman" panose="02020603050405020304" pitchFamily="18" charset="0"/>
              </a:rPr>
              <a:t>What is infrastructure?</a:t>
            </a:r>
          </a:p>
          <a:p>
            <a:pPr algn="just">
              <a:lnSpc>
                <a:spcPct val="150000"/>
              </a:lnSpc>
              <a:spcBef>
                <a:spcPts val="0"/>
              </a:spcBef>
              <a:spcAft>
                <a:spcPts val="800"/>
              </a:spcAft>
              <a:buFont typeface="Wingdings" panose="05000000000000000000" pitchFamily="2" charset="2"/>
              <a:buChar char="§"/>
            </a:pPr>
            <a:r>
              <a:rPr lang="en-US" sz="6000" dirty="0">
                <a:latin typeface="Times New Roman" panose="02020603050405020304" pitchFamily="18" charset="0"/>
                <a:cs typeface="Times New Roman" panose="02020603050405020304" pitchFamily="18" charset="0"/>
              </a:rPr>
              <a:t>The types of infrastructure.</a:t>
            </a:r>
          </a:p>
          <a:p>
            <a:pPr algn="just">
              <a:lnSpc>
                <a:spcPct val="150000"/>
              </a:lnSpc>
              <a:spcBef>
                <a:spcPts val="0"/>
              </a:spcBef>
              <a:spcAft>
                <a:spcPts val="800"/>
              </a:spcAft>
              <a:buFont typeface="Wingdings" panose="05000000000000000000" pitchFamily="2" charset="2"/>
              <a:buChar char="§"/>
            </a:pPr>
            <a:r>
              <a:rPr lang="en-US" sz="6000" dirty="0">
                <a:latin typeface="Times New Roman" panose="02020603050405020304" pitchFamily="18" charset="0"/>
                <a:cs typeface="Times New Roman" panose="02020603050405020304" pitchFamily="18" charset="0"/>
              </a:rPr>
              <a:t>The meaning of service provision</a:t>
            </a:r>
          </a:p>
          <a:p>
            <a:pPr algn="just">
              <a:lnSpc>
                <a:spcPct val="150000"/>
              </a:lnSpc>
              <a:spcBef>
                <a:spcPts val="0"/>
              </a:spcBef>
              <a:spcAft>
                <a:spcPts val="800"/>
              </a:spcAft>
              <a:buFont typeface="Wingdings" panose="05000000000000000000" pitchFamily="2" charset="2"/>
              <a:buChar char="§"/>
            </a:pPr>
            <a:r>
              <a:rPr lang="en-US" sz="6000" dirty="0">
                <a:latin typeface="Times New Roman" panose="02020603050405020304" pitchFamily="18" charset="0"/>
                <a:cs typeface="Times New Roman" panose="02020603050405020304" pitchFamily="18" charset="0"/>
              </a:rPr>
              <a:t>Infrastructure and service provisions for the resettled: the built environment.</a:t>
            </a:r>
          </a:p>
          <a:p>
            <a:pPr algn="just">
              <a:lnSpc>
                <a:spcPct val="150000"/>
              </a:lnSpc>
              <a:spcBef>
                <a:spcPts val="0"/>
              </a:spcBef>
              <a:spcAft>
                <a:spcPts val="800"/>
              </a:spcAft>
              <a:buFont typeface="Wingdings" panose="05000000000000000000" pitchFamily="2" charset="2"/>
              <a:buChar char="§"/>
            </a:pPr>
            <a:r>
              <a:rPr lang="en-GB" sz="6000" dirty="0">
                <a:latin typeface="Times New Roman" panose="02020603050405020304" pitchFamily="18" charset="0"/>
                <a:cs typeface="Times New Roman" panose="02020603050405020304" pitchFamily="18" charset="0"/>
              </a:rPr>
              <a:t>The importance of infrastructure and service provision in resettlement housing.</a:t>
            </a:r>
            <a:endParaRPr lang="en-US" sz="6000" dirty="0">
              <a:latin typeface="Times New Roman" panose="02020603050405020304" pitchFamily="18" charset="0"/>
              <a:cs typeface="Times New Roman" panose="02020603050405020304" pitchFamily="18" charset="0"/>
            </a:endParaRPr>
          </a:p>
          <a:p>
            <a:pPr algn="just">
              <a:lnSpc>
                <a:spcPct val="150000"/>
              </a:lnSpc>
              <a:spcBef>
                <a:spcPts val="0"/>
              </a:spcBef>
              <a:spcAft>
                <a:spcPts val="800"/>
              </a:spcAft>
              <a:buFont typeface="Wingdings" panose="05000000000000000000" pitchFamily="2" charset="2"/>
              <a:buChar char="§"/>
            </a:pPr>
            <a:r>
              <a:rPr lang="en-US" sz="6000" dirty="0">
                <a:latin typeface="Times New Roman" panose="02020603050405020304" pitchFamily="18" charset="0"/>
                <a:cs typeface="Times New Roman" panose="02020603050405020304" pitchFamily="18" charset="0"/>
              </a:rPr>
              <a:t>Conclusion.</a:t>
            </a:r>
          </a:p>
          <a:p>
            <a:pPr algn="just">
              <a:lnSpc>
                <a:spcPct val="150000"/>
              </a:lnSpc>
              <a:spcBef>
                <a:spcPts val="0"/>
              </a:spcBef>
              <a:spcAft>
                <a:spcPts val="800"/>
              </a:spcAft>
              <a:buFont typeface="Wingdings" panose="05000000000000000000" pitchFamily="2" charset="2"/>
              <a:buChar char="§"/>
            </a:pPr>
            <a:r>
              <a:rPr lang="en-US" sz="6000" dirty="0">
                <a:latin typeface="Times New Roman" panose="02020603050405020304" pitchFamily="18" charset="0"/>
                <a:cs typeface="Times New Roman" panose="02020603050405020304" pitchFamily="18" charset="0"/>
              </a:rPr>
              <a:t>References.</a:t>
            </a:r>
          </a:p>
          <a:p>
            <a:endParaRPr lang="en-US" dirty="0"/>
          </a:p>
        </p:txBody>
      </p:sp>
      <p:pic>
        <p:nvPicPr>
          <p:cNvPr id="1026" name="Picture 2" descr="Content and Content Marketing Are Not the Same. Here's How to Frame the Top  11 Content Formats.">
            <a:extLst>
              <a:ext uri="{FF2B5EF4-FFF2-40B4-BE49-F238E27FC236}">
                <a16:creationId xmlns:a16="http://schemas.microsoft.com/office/drawing/2014/main" id="{62BC156F-E28F-4D28-B082-CBD2079ACC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7944" y="2105247"/>
            <a:ext cx="3506863" cy="3572538"/>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2ADBF977-15B6-45DB-9786-386E5535F3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6231974"/>
      </p:ext>
    </p:extLst>
  </p:cSld>
  <p:clrMapOvr>
    <a:masterClrMapping/>
  </p:clrMapOvr>
  <mc:AlternateContent xmlns:mc="http://schemas.openxmlformats.org/markup-compatibility/2006" xmlns:p14="http://schemas.microsoft.com/office/powerpoint/2010/main">
    <mc:Choice Requires="p14">
      <p:transition spd="slow" p14:dur="2000" advTm="7602"/>
    </mc:Choice>
    <mc:Fallback xmlns="">
      <p:transition spd="slow" advTm="7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080" y="286604"/>
            <a:ext cx="7602278" cy="946774"/>
          </a:xfrm>
        </p:spPr>
        <p:txBody>
          <a:bodyPr/>
          <a:lstStyle/>
          <a:p>
            <a:r>
              <a:rPr lang="en-GB" b="1" dirty="0">
                <a:latin typeface="Times New Roman" panose="02020603050405020304" pitchFamily="18" charset="0"/>
                <a:ea typeface="Calibri" panose="020F0502020204030204" pitchFamily="34" charset="0"/>
                <a:cs typeface="Times New Roman" panose="02020603050405020304" pitchFamily="18" charset="0"/>
              </a:rPr>
              <a:t>What is infrastructure? </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87080" y="1845733"/>
            <a:ext cx="8102540" cy="4384945"/>
          </a:xfrm>
        </p:spPr>
        <p:txBody>
          <a:bodyPr/>
          <a:lstStyle/>
          <a:p>
            <a:pPr marL="228600" lvl="1">
              <a:spcBef>
                <a:spcPts val="1000"/>
              </a:spcBef>
            </a:pPr>
            <a:endParaRPr lang="en-GB" i="1" dirty="0">
              <a:solidFill>
                <a:srgbClr val="212121"/>
              </a:solidFill>
              <a:latin typeface="-apple-system"/>
            </a:endParaRPr>
          </a:p>
        </p:txBody>
      </p:sp>
      <p:sp>
        <p:nvSpPr>
          <p:cNvPr id="5" name="Rectangle 4">
            <a:extLst>
              <a:ext uri="{FF2B5EF4-FFF2-40B4-BE49-F238E27FC236}">
                <a16:creationId xmlns:a16="http://schemas.microsoft.com/office/drawing/2014/main" id="{6FD033E6-F2CE-44A0-930E-CDC711CEE304}"/>
              </a:ext>
            </a:extLst>
          </p:cNvPr>
          <p:cNvSpPr/>
          <p:nvPr/>
        </p:nvSpPr>
        <p:spPr>
          <a:xfrm>
            <a:off x="235689" y="1872314"/>
            <a:ext cx="11904921" cy="462091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6" name="Rectangle 5">
            <a:extLst>
              <a:ext uri="{FF2B5EF4-FFF2-40B4-BE49-F238E27FC236}">
                <a16:creationId xmlns:a16="http://schemas.microsoft.com/office/drawing/2014/main" id="{7D44466E-748D-4791-A622-E67E123E8934}"/>
              </a:ext>
            </a:extLst>
          </p:cNvPr>
          <p:cNvSpPr/>
          <p:nvPr/>
        </p:nvSpPr>
        <p:spPr>
          <a:xfrm>
            <a:off x="301256" y="3007421"/>
            <a:ext cx="2250558" cy="70903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latin typeface="Times New Roman" panose="02020603050405020304" pitchFamily="18" charset="0"/>
                <a:cs typeface="Times New Roman" panose="02020603050405020304" pitchFamily="18" charset="0"/>
              </a:rPr>
              <a:t>INFRASTRUCTURE</a:t>
            </a:r>
          </a:p>
        </p:txBody>
      </p:sp>
      <p:sp>
        <p:nvSpPr>
          <p:cNvPr id="7" name="Rectangle 6">
            <a:extLst>
              <a:ext uri="{FF2B5EF4-FFF2-40B4-BE49-F238E27FC236}">
                <a16:creationId xmlns:a16="http://schemas.microsoft.com/office/drawing/2014/main" id="{76BA84B2-E657-4A70-B71E-479ED2EFD8BF}"/>
              </a:ext>
            </a:extLst>
          </p:cNvPr>
          <p:cNvSpPr/>
          <p:nvPr/>
        </p:nvSpPr>
        <p:spPr>
          <a:xfrm>
            <a:off x="3391785" y="1827208"/>
            <a:ext cx="5135527" cy="202026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GB" sz="1600" dirty="0">
                <a:latin typeface="Times New Roman" panose="02020603050405020304" pitchFamily="18" charset="0"/>
                <a:ea typeface="Calibri" panose="020F0502020204030204" pitchFamily="34" charset="0"/>
                <a:cs typeface="Times New Roman" panose="02020603050405020304" pitchFamily="18" charset="0"/>
              </a:rPr>
              <a:t>It is </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the sum of material, institutional and personal facilities and data which are available to the economic agents, and which contribute to realizing the equalization of the remuneration of comparable inputs in the case of a suitable allocation of resources, that is complete integration and maximum level of economic activities" (</a:t>
            </a:r>
            <a:r>
              <a:rPr lang="en-GB" sz="1600" dirty="0" err="1">
                <a:effectLst/>
                <a:latin typeface="Times New Roman" panose="02020603050405020304" pitchFamily="18" charset="0"/>
                <a:ea typeface="Calibri" panose="020F0502020204030204" pitchFamily="34" charset="0"/>
                <a:cs typeface="Times New Roman" panose="02020603050405020304" pitchFamily="18" charset="0"/>
              </a:rPr>
              <a:t>Jochimsen</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 1966: 100: as quoted in </a:t>
            </a:r>
            <a:r>
              <a:rPr lang="de-DE" sz="1600" dirty="0">
                <a:effectLst/>
                <a:latin typeface="Times New Roman" panose="02020603050405020304" pitchFamily="18" charset="0"/>
                <a:ea typeface="Calibri" panose="020F0502020204030204" pitchFamily="34" charset="0"/>
                <a:cs typeface="Times New Roman" panose="02020603050405020304" pitchFamily="18" charset="0"/>
              </a:rPr>
              <a:t>Buhr, Walter (2003</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GB" sz="1600"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89B4780D-D886-4B46-9674-145A3C3E35F6}"/>
              </a:ext>
            </a:extLst>
          </p:cNvPr>
          <p:cNvSpPr/>
          <p:nvPr/>
        </p:nvSpPr>
        <p:spPr>
          <a:xfrm>
            <a:off x="2987749" y="4145987"/>
            <a:ext cx="5453262" cy="203506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lvl="1" algn="just">
              <a:lnSpc>
                <a:spcPct val="107000"/>
              </a:lnSpc>
              <a:spcAft>
                <a:spcPts val="800"/>
              </a:spcAft>
              <a:tabLst>
                <a:tab pos="914400" algn="l"/>
              </a:tabLst>
            </a:pP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It refers to fundamental physical and technological frameworks established by a region, a country, an organisation or institution for the effective functioning of its economy; it is critical to the economic stability of a country and helps to make people’s lives easier, sustainable, and more comfortable lives . (https://www.wallstreetmojo.com/infrastructure</a:t>
            </a:r>
            <a:r>
              <a:rPr lang="en-GB" dirty="0">
                <a:effectLst/>
                <a:latin typeface="Times New Roman" panose="02020603050405020304" pitchFamily="18" charset="0"/>
                <a:ea typeface="Calibri" panose="020F0502020204030204" pitchFamily="34" charset="0"/>
                <a:cs typeface="Times New Roman" panose="02020603050405020304" pitchFamily="18" charset="0"/>
              </a:rPr>
              <a:t>/).</a:t>
            </a:r>
          </a:p>
        </p:txBody>
      </p:sp>
      <p:cxnSp>
        <p:nvCxnSpPr>
          <p:cNvPr id="12" name="Straight Arrow Connector 11">
            <a:extLst>
              <a:ext uri="{FF2B5EF4-FFF2-40B4-BE49-F238E27FC236}">
                <a16:creationId xmlns:a16="http://schemas.microsoft.com/office/drawing/2014/main" id="{C9CE695E-A16A-4FCB-A5EB-1D0278C4BD6D}"/>
              </a:ext>
            </a:extLst>
          </p:cNvPr>
          <p:cNvCxnSpPr>
            <a:cxnSpLocks/>
          </p:cNvCxnSpPr>
          <p:nvPr/>
        </p:nvCxnSpPr>
        <p:spPr>
          <a:xfrm flipV="1">
            <a:off x="2551814" y="2298387"/>
            <a:ext cx="702279" cy="70903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3F1DDDD4-D5A9-44B4-BDEE-45DB59383D28}"/>
              </a:ext>
            </a:extLst>
          </p:cNvPr>
          <p:cNvCxnSpPr/>
          <p:nvPr/>
        </p:nvCxnSpPr>
        <p:spPr>
          <a:xfrm>
            <a:off x="2551814" y="3716455"/>
            <a:ext cx="839971" cy="57909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6" name="Picture 15">
            <a:extLst>
              <a:ext uri="{FF2B5EF4-FFF2-40B4-BE49-F238E27FC236}">
                <a16:creationId xmlns:a16="http://schemas.microsoft.com/office/drawing/2014/main" id="{536FB4D7-DF78-4068-ACEE-3E960DB223C8}"/>
              </a:ext>
            </a:extLst>
          </p:cNvPr>
          <p:cNvPicPr>
            <a:picLocks noChangeAspect="1"/>
          </p:cNvPicPr>
          <p:nvPr/>
        </p:nvPicPr>
        <p:blipFill>
          <a:blip r:embed="rId4"/>
          <a:stretch>
            <a:fillRect/>
          </a:stretch>
        </p:blipFill>
        <p:spPr>
          <a:xfrm>
            <a:off x="8665004" y="1872056"/>
            <a:ext cx="3475606" cy="4621169"/>
          </a:xfrm>
          <a:prstGeom prst="rect">
            <a:avLst/>
          </a:prstGeom>
        </p:spPr>
      </p:pic>
      <p:pic>
        <p:nvPicPr>
          <p:cNvPr id="11" name="Audio 10">
            <a:hlinkClick r:id="" action="ppaction://media"/>
            <a:extLst>
              <a:ext uri="{FF2B5EF4-FFF2-40B4-BE49-F238E27FC236}">
                <a16:creationId xmlns:a16="http://schemas.microsoft.com/office/drawing/2014/main" id="{5F6F3C16-5284-4959-96C9-C7B4C3D9A0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74228685"/>
      </p:ext>
    </p:extLst>
  </p:cSld>
  <p:clrMapOvr>
    <a:masterClrMapping/>
  </p:clrMapOvr>
  <mc:AlternateContent xmlns:mc="http://schemas.openxmlformats.org/markup-compatibility/2006" xmlns:p14="http://schemas.microsoft.com/office/powerpoint/2010/main">
    <mc:Choice Requires="p14">
      <p:transition spd="slow" p14:dur="2000" advTm="63496"/>
    </mc:Choice>
    <mc:Fallback xmlns="">
      <p:transition spd="slow" advTm="634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529" y="293879"/>
            <a:ext cx="6103760" cy="886335"/>
          </a:xfrm>
        </p:spPr>
        <p:txBody>
          <a:bodyPr>
            <a:normAutofit/>
          </a:bodyPr>
          <a:lstStyle/>
          <a:p>
            <a:pPr algn="just"/>
            <a:r>
              <a:rPr lang="en-US" b="1" dirty="0">
                <a:latin typeface="Times New Roman" panose="02020603050405020304" pitchFamily="18" charset="0"/>
                <a:ea typeface="Calibri" panose="020F0502020204030204" pitchFamily="34" charset="0"/>
                <a:cs typeface="Times New Roman" panose="02020603050405020304" pitchFamily="18" charset="0"/>
              </a:rPr>
              <a:t>Types of infrastructure</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342901" y="1509824"/>
            <a:ext cx="8732520" cy="4770660"/>
          </a:xfrm>
        </p:spPr>
        <p:txBody>
          <a:bodyPr>
            <a:normAutofit/>
          </a:bodyPr>
          <a:lstStyle/>
          <a:p>
            <a:pPr marL="0" indent="0" algn="just">
              <a:buNone/>
            </a:pPr>
            <a:endParaRPr lang="en-GB" sz="2000" dirty="0"/>
          </a:p>
          <a:p>
            <a:pPr marL="0" indent="0" algn="just">
              <a:buNone/>
            </a:pPr>
            <a:endParaRPr lang="en-US" sz="2400" dirty="0">
              <a:latin typeface="Sylfaen" panose="010A0502050306030303" pitchFamily="18" charset="0"/>
            </a:endParaRPr>
          </a:p>
        </p:txBody>
      </p:sp>
      <p:sp>
        <p:nvSpPr>
          <p:cNvPr id="4" name="Rectangle 3">
            <a:extLst>
              <a:ext uri="{FF2B5EF4-FFF2-40B4-BE49-F238E27FC236}">
                <a16:creationId xmlns:a16="http://schemas.microsoft.com/office/drawing/2014/main" id="{01921876-D0CE-41C4-994A-DD0183AD26E2}"/>
              </a:ext>
            </a:extLst>
          </p:cNvPr>
          <p:cNvSpPr/>
          <p:nvPr/>
        </p:nvSpPr>
        <p:spPr>
          <a:xfrm>
            <a:off x="4260976" y="3551275"/>
            <a:ext cx="3732028" cy="206271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lnSpc>
                <a:spcPct val="107000"/>
              </a:lnSpc>
              <a:spcAft>
                <a:spcPts val="800"/>
              </a:spcAft>
            </a:pPr>
            <a:r>
              <a:rPr lang="en-GB" sz="1600" b="1" dirty="0">
                <a:effectLst/>
                <a:latin typeface="Times New Roman" panose="02020603050405020304" pitchFamily="18" charset="0"/>
                <a:ea typeface="Calibri" panose="020F0502020204030204" pitchFamily="34" charset="0"/>
                <a:cs typeface="Times New Roman" panose="02020603050405020304" pitchFamily="18" charset="0"/>
              </a:rPr>
              <a:t>Critical infrastructure </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600">
                <a:effectLst/>
                <a:latin typeface="Times New Roman" panose="02020603050405020304" pitchFamily="18" charset="0"/>
                <a:ea typeface="Calibri" panose="020F0502020204030204" pitchFamily="34" charset="0"/>
                <a:cs typeface="Times New Roman" panose="02020603050405020304" pitchFamily="18" charset="0"/>
              </a:rPr>
              <a:t>Government assets that </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are critical to the smooth operation of a society or an economy. Examples are human shelters, heating facilities, telecommunication, public health etc (Source: Infrastructure https://www.wallstreetmojo.com/infrastructure/).</a:t>
            </a:r>
          </a:p>
        </p:txBody>
      </p:sp>
      <p:sp>
        <p:nvSpPr>
          <p:cNvPr id="5" name="Rectangle 4">
            <a:extLst>
              <a:ext uri="{FF2B5EF4-FFF2-40B4-BE49-F238E27FC236}">
                <a16:creationId xmlns:a16="http://schemas.microsoft.com/office/drawing/2014/main" id="{4779B604-829C-4226-B3ED-A4215A1BE214}"/>
              </a:ext>
            </a:extLst>
          </p:cNvPr>
          <p:cNvSpPr/>
          <p:nvPr/>
        </p:nvSpPr>
        <p:spPr>
          <a:xfrm>
            <a:off x="239631" y="2033543"/>
            <a:ext cx="3732028" cy="128514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GB" sz="1600" b="1" dirty="0">
                <a:effectLst/>
                <a:latin typeface="Times New Roman" panose="02020603050405020304" pitchFamily="18" charset="0"/>
                <a:ea typeface="Calibri" panose="020F0502020204030204" pitchFamily="34" charset="0"/>
                <a:cs typeface="Times New Roman" panose="02020603050405020304" pitchFamily="18" charset="0"/>
              </a:rPr>
              <a:t>Hard infrastructure (Physical</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 - includes physical networks, such as roads, railroads, telecommunication services, etc., necessary for an industrialized nation to function</a:t>
            </a:r>
            <a:endParaRPr lang="en-GB" sz="1600"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0D22709D-B23B-4FAC-AE3D-D0C570F27F2B}"/>
              </a:ext>
            </a:extLst>
          </p:cNvPr>
          <p:cNvSpPr/>
          <p:nvPr/>
        </p:nvSpPr>
        <p:spPr>
          <a:xfrm>
            <a:off x="8159206" y="2938575"/>
            <a:ext cx="3445749" cy="120148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GB" sz="1600" b="1" dirty="0">
                <a:effectLst/>
                <a:latin typeface="Times New Roman" panose="02020603050405020304" pitchFamily="18" charset="0"/>
                <a:ea typeface="Calibri" panose="020F0502020204030204" pitchFamily="34" charset="0"/>
                <a:cs typeface="Times New Roman" panose="02020603050405020304" pitchFamily="18" charset="0"/>
              </a:rPr>
              <a:t>Material infrastructure </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 capital goods such as transportation, education, and health facilities, equipment of energy (</a:t>
            </a:r>
            <a:r>
              <a:rPr lang="de-DE" sz="1600" dirty="0">
                <a:effectLst/>
                <a:latin typeface="Times New Roman" panose="02020603050405020304" pitchFamily="18" charset="0"/>
                <a:ea typeface="Calibri" panose="020F0502020204030204" pitchFamily="34" charset="0"/>
                <a:cs typeface="Times New Roman" panose="02020603050405020304" pitchFamily="18" charset="0"/>
              </a:rPr>
              <a:t>Buhr, 2003</a:t>
            </a:r>
            <a:endParaRPr lang="en-GB" sz="1600"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CC2C4C8-471B-4775-8FF4-B44B90E2E445}"/>
              </a:ext>
            </a:extLst>
          </p:cNvPr>
          <p:cNvSpPr/>
          <p:nvPr/>
        </p:nvSpPr>
        <p:spPr>
          <a:xfrm>
            <a:off x="4260976" y="2033542"/>
            <a:ext cx="3732028" cy="130857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GB" sz="1600" b="1" dirty="0">
                <a:effectLst/>
                <a:latin typeface="Times New Roman" panose="02020603050405020304" pitchFamily="18" charset="0"/>
                <a:ea typeface="Calibri" panose="020F0502020204030204" pitchFamily="34" charset="0"/>
                <a:cs typeface="Times New Roman" panose="02020603050405020304" pitchFamily="18" charset="0"/>
              </a:rPr>
              <a:t>Personal infrastructure </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 human capital and the relevant properties of the working population such as education, qualification in different functions (</a:t>
            </a:r>
            <a:r>
              <a:rPr lang="de-DE" sz="1600" dirty="0">
                <a:effectLst/>
                <a:latin typeface="Times New Roman" panose="02020603050405020304" pitchFamily="18" charset="0"/>
                <a:ea typeface="Calibri" panose="020F0502020204030204" pitchFamily="34" charset="0"/>
                <a:cs typeface="Times New Roman" panose="02020603050405020304" pitchFamily="18" charset="0"/>
              </a:rPr>
              <a:t>Buhr, 2003) </a:t>
            </a:r>
            <a:endParaRPr lang="en-GB" sz="1600"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E3786504-4F37-4194-971A-817224B716E8}"/>
              </a:ext>
            </a:extLst>
          </p:cNvPr>
          <p:cNvSpPr/>
          <p:nvPr/>
        </p:nvSpPr>
        <p:spPr>
          <a:xfrm>
            <a:off x="267052" y="3539315"/>
            <a:ext cx="3827722" cy="196702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lnSpc>
                <a:spcPct val="107000"/>
              </a:lnSpc>
              <a:spcAft>
                <a:spcPts val="800"/>
              </a:spcAft>
            </a:pPr>
            <a:r>
              <a:rPr lang="en-GB" sz="1600" b="1" dirty="0">
                <a:effectLst/>
                <a:latin typeface="Times New Roman" panose="02020603050405020304" pitchFamily="18" charset="0"/>
                <a:ea typeface="Calibri" panose="020F0502020204030204" pitchFamily="34" charset="0"/>
                <a:cs typeface="Times New Roman" panose="02020603050405020304" pitchFamily="18" charset="0"/>
              </a:rPr>
              <a:t>Soft infrastructure (Institutional) </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 structures aim at encouraging the economic, social, health, cultural, and environmental standards of a nation ((</a:t>
            </a:r>
            <a:r>
              <a:rPr lang="de-DE" sz="1600" dirty="0">
                <a:effectLst/>
                <a:latin typeface="Times New Roman" panose="02020603050405020304" pitchFamily="18" charset="0"/>
                <a:ea typeface="Calibri" panose="020F0502020204030204" pitchFamily="34" charset="0"/>
                <a:cs typeface="Times New Roman" panose="02020603050405020304" pitchFamily="18" charset="0"/>
              </a:rPr>
              <a:t>Buhr, 2003</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 &amp; Source: Infrastructure (https://www.wallstreetmojo.com/infrastructure/).</a:t>
            </a:r>
          </a:p>
        </p:txBody>
      </p:sp>
      <p:pic>
        <p:nvPicPr>
          <p:cNvPr id="2050" name="Picture 2" descr="Investment tools | PRI">
            <a:extLst>
              <a:ext uri="{FF2B5EF4-FFF2-40B4-BE49-F238E27FC236}">
                <a16:creationId xmlns:a16="http://schemas.microsoft.com/office/drawing/2014/main" id="{7248A867-9F7F-486F-8CEF-87A7E69E1E0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9206" y="4300742"/>
            <a:ext cx="3561907" cy="1819054"/>
          </a:xfrm>
          <a:prstGeom prst="rect">
            <a:avLst/>
          </a:prstGeom>
          <a:noFill/>
          <a:extLst>
            <a:ext uri="{909E8E84-426E-40DD-AFC4-6F175D3DCCD1}">
              <a14:hiddenFill xmlns:a14="http://schemas.microsoft.com/office/drawing/2010/main">
                <a:solidFill>
                  <a:srgbClr val="FFFFFF"/>
                </a:solidFill>
              </a14:hiddenFill>
            </a:ext>
          </a:extLst>
        </p:spPr>
      </p:pic>
      <p:pic>
        <p:nvPicPr>
          <p:cNvPr id="11" name="Audio 10">
            <a:hlinkClick r:id="" action="ppaction://media"/>
            <a:extLst>
              <a:ext uri="{FF2B5EF4-FFF2-40B4-BE49-F238E27FC236}">
                <a16:creationId xmlns:a16="http://schemas.microsoft.com/office/drawing/2014/main" id="{8D784896-B4EF-4F14-99B4-F28CC595BCF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36419685"/>
      </p:ext>
    </p:extLst>
  </p:cSld>
  <p:clrMapOvr>
    <a:masterClrMapping/>
  </p:clrMapOvr>
  <mc:AlternateContent xmlns:mc="http://schemas.openxmlformats.org/markup-compatibility/2006" xmlns:p14="http://schemas.microsoft.com/office/powerpoint/2010/main">
    <mc:Choice Requires="p14">
      <p:transition spd="slow" p14:dur="2000" advTm="64176"/>
    </mc:Choice>
    <mc:Fallback xmlns="">
      <p:transition spd="slow" advTm="64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69817" y="170122"/>
            <a:ext cx="4807969" cy="978195"/>
          </a:xfrm>
        </p:spPr>
        <p:txBody>
          <a:bodyPr>
            <a:normAutofit fontScale="40000" lnSpcReduction="20000"/>
          </a:bodyPr>
          <a:lstStyle/>
          <a:p>
            <a:pPr algn="just"/>
            <a:endParaRPr lang="en-US" sz="5200" dirty="0">
              <a:latin typeface="Times New Roman" panose="02020603050405020304" pitchFamily="18" charset="0"/>
              <a:cs typeface="Times New Roman" panose="02020603050405020304" pitchFamily="18" charset="0"/>
            </a:endParaRPr>
          </a:p>
          <a:p>
            <a:pPr lvl="0"/>
            <a:r>
              <a:rPr lang="en-US" sz="8700" b="1" dirty="0">
                <a:latin typeface="Times New Roman" panose="02020603050405020304" pitchFamily="18" charset="0"/>
                <a:cs typeface="Times New Roman" panose="02020603050405020304" pitchFamily="18" charset="0"/>
              </a:rPr>
              <a:t>Service provision</a:t>
            </a:r>
          </a:p>
          <a:p>
            <a:pPr lvl="0" algn="just"/>
            <a:endParaRPr lang="en-GB" sz="2400" dirty="0">
              <a:latin typeface="Sylfaen" panose="010A0502050306030303" pitchFamily="18" charset="0"/>
            </a:endParaRPr>
          </a:p>
          <a:p>
            <a:pPr lvl="0" algn="just"/>
            <a:endParaRPr lang="en-GB" sz="2400" dirty="0">
              <a:latin typeface="Sylfaen" panose="010A0502050306030303" pitchFamily="18" charset="0"/>
            </a:endParaRPr>
          </a:p>
          <a:p>
            <a:pPr lvl="0" algn="just"/>
            <a:endParaRPr lang="en-GB" sz="2400" dirty="0">
              <a:effectLst/>
              <a:latin typeface="Sylfaen" panose="010A0502050306030303" pitchFamily="18" charset="0"/>
            </a:endParaRPr>
          </a:p>
          <a:p>
            <a:pPr lvl="0" algn="just"/>
            <a:endParaRPr lang="en-US" sz="2400" dirty="0">
              <a:effectLst/>
              <a:latin typeface="Sylfaen" panose="010A0502050306030303" pitchFamily="18" charset="0"/>
            </a:endParaRPr>
          </a:p>
        </p:txBody>
      </p:sp>
      <p:sp>
        <p:nvSpPr>
          <p:cNvPr id="2" name="Rectangle 1">
            <a:extLst>
              <a:ext uri="{FF2B5EF4-FFF2-40B4-BE49-F238E27FC236}">
                <a16:creationId xmlns:a16="http://schemas.microsoft.com/office/drawing/2014/main" id="{A2E4E053-E5AE-4BD5-ACDA-AB364D5CEBC7}"/>
              </a:ext>
            </a:extLst>
          </p:cNvPr>
          <p:cNvSpPr/>
          <p:nvPr/>
        </p:nvSpPr>
        <p:spPr>
          <a:xfrm>
            <a:off x="287153" y="1864685"/>
            <a:ext cx="6948037" cy="4221126"/>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just"/>
            <a:r>
              <a:rPr lang="en-GB" sz="2200" dirty="0">
                <a:latin typeface="Times New Roman" panose="02020603050405020304" pitchFamily="18" charset="0"/>
                <a:cs typeface="Times New Roman" panose="02020603050405020304" pitchFamily="18" charset="0"/>
              </a:rPr>
              <a:t>Service provision is an act of providing individuals and communities with access to quality infrastructure that are vital parts of supporting their sustainability and resilience, this includes renewing outdated infrastructure and supporting the delivery of new ones services to these communities (Greg, Sean &amp; Laura, 2019).</a:t>
            </a:r>
          </a:p>
          <a:p>
            <a:pPr algn="just"/>
            <a:endParaRPr lang="en-GB" sz="2200" dirty="0">
              <a:latin typeface="Times New Roman" panose="02020603050405020304" pitchFamily="18" charset="0"/>
              <a:cs typeface="Times New Roman" panose="02020603050405020304" pitchFamily="18" charset="0"/>
            </a:endParaRPr>
          </a:p>
          <a:p>
            <a:pPr algn="just"/>
            <a:r>
              <a:rPr lang="en-GB" sz="2200" dirty="0">
                <a:latin typeface="Times New Roman" panose="02020603050405020304" pitchFamily="18" charset="0"/>
                <a:cs typeface="Times New Roman" panose="02020603050405020304" pitchFamily="18" charset="0"/>
              </a:rPr>
              <a:t>Based on this, service provision in the context of resettlement housing can be seen as the provision of the basic and essential infrastructure that can facilitate the successful settlement of the displaced as well as assist for their quick restoration.</a:t>
            </a:r>
          </a:p>
        </p:txBody>
      </p:sp>
      <p:pic>
        <p:nvPicPr>
          <p:cNvPr id="3074" name="Picture 2" descr="The Meaning of Infrastructure is a Pointless Debate - Bloomberg">
            <a:extLst>
              <a:ext uri="{FF2B5EF4-FFF2-40B4-BE49-F238E27FC236}">
                <a16:creationId xmlns:a16="http://schemas.microsoft.com/office/drawing/2014/main" id="{D70625F1-5C28-4191-AE86-95E3DDA116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47098" y="1864685"/>
            <a:ext cx="4557749" cy="4440422"/>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8105CD77-28F0-452B-AB81-88922A0CCB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09683974"/>
      </p:ext>
    </p:extLst>
  </p:cSld>
  <p:clrMapOvr>
    <a:masterClrMapping/>
  </p:clrMapOvr>
  <mc:AlternateContent xmlns:mc="http://schemas.openxmlformats.org/markup-compatibility/2006" xmlns:p14="http://schemas.microsoft.com/office/powerpoint/2010/main">
    <mc:Choice Requires="p14">
      <p:transition spd="slow" p14:dur="2000" advTm="39832"/>
    </mc:Choice>
    <mc:Fallback xmlns="">
      <p:transition spd="slow" advTm="39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98357" y="191386"/>
            <a:ext cx="6395578" cy="1116419"/>
          </a:xfrm>
        </p:spPr>
        <p:txBody>
          <a:bodyPr>
            <a:normAutofit/>
          </a:bodyPr>
          <a:lstStyle/>
          <a:p>
            <a:pPr algn="just"/>
            <a:endParaRPr lang="en-GB" sz="2400" dirty="0">
              <a:latin typeface="Sylfaen" panose="010A0502050306030303" pitchFamily="18" charset="0"/>
            </a:endParaRPr>
          </a:p>
          <a:p>
            <a:pPr algn="just"/>
            <a:endParaRPr lang="en-GB" sz="2400" dirty="0">
              <a:latin typeface="Sylfaen" panose="010A0502050306030303" pitchFamily="18" charset="0"/>
            </a:endParaRPr>
          </a:p>
          <a:p>
            <a:pPr algn="just"/>
            <a:endParaRPr lang="en-US" sz="2400" dirty="0"/>
          </a:p>
        </p:txBody>
      </p:sp>
      <p:sp>
        <p:nvSpPr>
          <p:cNvPr id="4" name="TextBox 3">
            <a:extLst>
              <a:ext uri="{FF2B5EF4-FFF2-40B4-BE49-F238E27FC236}">
                <a16:creationId xmlns:a16="http://schemas.microsoft.com/office/drawing/2014/main" id="{4C199CD0-1E86-4922-83D3-AAE36A0004A7}"/>
              </a:ext>
            </a:extLst>
          </p:cNvPr>
          <p:cNvSpPr txBox="1"/>
          <p:nvPr/>
        </p:nvSpPr>
        <p:spPr>
          <a:xfrm>
            <a:off x="232057" y="907695"/>
            <a:ext cx="10762008" cy="461665"/>
          </a:xfrm>
          <a:prstGeom prst="rect">
            <a:avLst/>
          </a:prstGeom>
          <a:noFill/>
        </p:spPr>
        <p:txBody>
          <a:bodyPr wrap="square">
            <a:spAutoFit/>
          </a:bodyPr>
          <a:lstStyle/>
          <a:p>
            <a:r>
              <a:rPr lang="en-US" sz="2400" b="1" dirty="0">
                <a:latin typeface="Times New Roman" panose="02020603050405020304" pitchFamily="18" charset="0"/>
                <a:cs typeface="Times New Roman" panose="02020603050405020304" pitchFamily="18" charset="0"/>
              </a:rPr>
              <a:t>Infrastructure and service provisions for the resettled: the built environment </a:t>
            </a:r>
            <a:endParaRPr lang="en-GB" sz="2400" b="1"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6480D378-8781-4021-9F27-583150A4269D}"/>
              </a:ext>
            </a:extLst>
          </p:cNvPr>
          <p:cNvSpPr/>
          <p:nvPr/>
        </p:nvSpPr>
        <p:spPr>
          <a:xfrm>
            <a:off x="232057" y="1924493"/>
            <a:ext cx="8214714" cy="3774558"/>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just"/>
            <a:r>
              <a:rPr lang="en-GB" dirty="0">
                <a:effectLst/>
                <a:latin typeface="Times New Roman" panose="02020603050405020304" pitchFamily="18" charset="0"/>
                <a:ea typeface="Calibri" panose="020F0502020204030204" pitchFamily="34" charset="0"/>
              </a:rPr>
              <a:t>The importance of the provision of adequate infrastructure and services for the displaced cannot be over emphasised; </a:t>
            </a:r>
          </a:p>
          <a:p>
            <a:pPr algn="just"/>
            <a:endParaRPr lang="en-GB" dirty="0">
              <a:latin typeface="Times New Roman" panose="02020603050405020304" pitchFamily="18" charset="0"/>
              <a:ea typeface="Calibri" panose="020F0502020204030204" pitchFamily="34" charset="0"/>
            </a:endParaRPr>
          </a:p>
          <a:p>
            <a:pPr algn="just"/>
            <a:r>
              <a:rPr lang="en-GB" dirty="0">
                <a:latin typeface="Times New Roman" panose="02020603050405020304" pitchFamily="18" charset="0"/>
                <a:ea typeface="Calibri" panose="020F0502020204030204" pitchFamily="34" charset="0"/>
              </a:rPr>
              <a:t>T</a:t>
            </a:r>
            <a:r>
              <a:rPr lang="en-GB" dirty="0">
                <a:effectLst/>
                <a:latin typeface="Times New Roman" panose="02020603050405020304" pitchFamily="18" charset="0"/>
                <a:ea typeface="Calibri" panose="020F0502020204030204" pitchFamily="34" charset="0"/>
              </a:rPr>
              <a:t>he built environment plays a significant role in the creation of resilience and reduction of vulnerability of disasters and displacement through infrastructure and service provision.</a:t>
            </a:r>
          </a:p>
          <a:p>
            <a:pPr algn="just"/>
            <a:endParaRPr lang="en-GB" dirty="0">
              <a:effectLst/>
              <a:latin typeface="Times New Roman" panose="02020603050405020304" pitchFamily="18" charset="0"/>
              <a:ea typeface="Calibri" panose="020F0502020204030204" pitchFamily="34" charset="0"/>
            </a:endParaRPr>
          </a:p>
          <a:p>
            <a:pPr algn="just"/>
            <a:r>
              <a:rPr lang="en-GB" dirty="0">
                <a:latin typeface="Times New Roman" panose="02020603050405020304" pitchFamily="18" charset="0"/>
                <a:ea typeface="Calibri" panose="020F0502020204030204" pitchFamily="34" charset="0"/>
              </a:rPr>
              <a:t>T</a:t>
            </a:r>
            <a:r>
              <a:rPr lang="en-GB" dirty="0">
                <a:effectLst/>
                <a:latin typeface="Times New Roman" panose="02020603050405020304" pitchFamily="18" charset="0"/>
                <a:ea typeface="Calibri" panose="020F0502020204030204" pitchFamily="34" charset="0"/>
              </a:rPr>
              <a:t>he built environment can create resilience via the basic roles of constructing, developing, stimulating, facilitating, protecting, and nurturing the environment (Haigh and </a:t>
            </a:r>
            <a:r>
              <a:rPr lang="en-GB" dirty="0" err="1">
                <a:effectLst/>
                <a:latin typeface="Times New Roman" panose="02020603050405020304" pitchFamily="18" charset="0"/>
                <a:ea typeface="Calibri" panose="020F0502020204030204" pitchFamily="34" charset="0"/>
              </a:rPr>
              <a:t>Amaratunga</a:t>
            </a:r>
            <a:r>
              <a:rPr lang="en-GB" dirty="0">
                <a:latin typeface="Times New Roman" panose="02020603050405020304" pitchFamily="18" charset="0"/>
                <a:ea typeface="Calibri" panose="020F0502020204030204" pitchFamily="34" charset="0"/>
              </a:rPr>
              <a:t>, </a:t>
            </a:r>
            <a:r>
              <a:rPr lang="en-GB" dirty="0">
                <a:effectLst/>
                <a:latin typeface="Times New Roman" panose="02020603050405020304" pitchFamily="18" charset="0"/>
                <a:ea typeface="Calibri" panose="020F0502020204030204" pitchFamily="34" charset="0"/>
              </a:rPr>
              <a:t>2011). </a:t>
            </a:r>
          </a:p>
          <a:p>
            <a:pPr algn="just"/>
            <a:endParaRPr lang="en-GB" dirty="0">
              <a:latin typeface="Times New Roman" panose="02020603050405020304" pitchFamily="18" charset="0"/>
              <a:ea typeface="Calibri" panose="020F0502020204030204" pitchFamily="34" charset="0"/>
            </a:endParaRPr>
          </a:p>
          <a:p>
            <a:pPr algn="just"/>
            <a:r>
              <a:rPr lang="en-GB" dirty="0">
                <a:effectLst/>
                <a:latin typeface="Times New Roman" panose="02020603050405020304" pitchFamily="18" charset="0"/>
                <a:ea typeface="Calibri" panose="020F0502020204030204" pitchFamily="34" charset="0"/>
              </a:rPr>
              <a:t>With these roles, the built environment professionals can provide the infrastructure and services geared towards enhancing the resilience of communities and cities. Understanding what constitutes a better built infrastructure and services is as important as creating such services. </a:t>
            </a:r>
            <a:endParaRPr lang="en-GB" dirty="0"/>
          </a:p>
        </p:txBody>
      </p:sp>
      <p:pic>
        <p:nvPicPr>
          <p:cNvPr id="4098" name="Picture 2" descr="Transforming the Built Environment - World Business Council for Sustainable  Development (WBCSD)">
            <a:extLst>
              <a:ext uri="{FF2B5EF4-FFF2-40B4-BE49-F238E27FC236}">
                <a16:creationId xmlns:a16="http://schemas.microsoft.com/office/drawing/2014/main" id="{A6BA73B3-0728-47C8-A56D-54552C7990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48578" y="2085669"/>
            <a:ext cx="3530008" cy="3774558"/>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324E013F-ACCE-402C-A259-5F33811FBB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19774823"/>
      </p:ext>
    </p:extLst>
  </p:cSld>
  <p:clrMapOvr>
    <a:masterClrMapping/>
  </p:clrMapOvr>
  <mc:AlternateContent xmlns:mc="http://schemas.openxmlformats.org/markup-compatibility/2006" xmlns:p14="http://schemas.microsoft.com/office/powerpoint/2010/main">
    <mc:Choice Requires="p14">
      <p:transition spd="slow" p14:dur="2000" advTm="105895"/>
    </mc:Choice>
    <mc:Fallback xmlns="">
      <p:transition spd="slow" advTm="1058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3157" y="1700693"/>
            <a:ext cx="11684117" cy="4334376"/>
          </a:xfrm>
        </p:spPr>
        <p:txBody>
          <a:bodyPr>
            <a:normAutofit/>
          </a:bodyPr>
          <a:lstStyle/>
          <a:p>
            <a:pPr marL="0" indent="0" algn="just">
              <a:buNone/>
            </a:pPr>
            <a:endParaRPr lang="en-GB" sz="1800" dirty="0">
              <a:latin typeface="Times New Roman" panose="02020603050405020304" pitchFamily="18" charset="0"/>
              <a:ea typeface="Calibri" panose="020F0502020204030204" pitchFamily="34" charset="0"/>
            </a:endParaRPr>
          </a:p>
          <a:p>
            <a:endParaRPr lang="en-GB" sz="2400" b="1" dirty="0">
              <a:latin typeface="Sylfaen" panose="010A0502050306030303" pitchFamily="18" charset="0"/>
            </a:endParaRPr>
          </a:p>
          <a:p>
            <a:endParaRPr lang="en-US" sz="2400" b="1" dirty="0">
              <a:latin typeface="Sylfaen" panose="010A0502050306030303" pitchFamily="18" charset="0"/>
            </a:endParaRPr>
          </a:p>
        </p:txBody>
      </p:sp>
      <p:sp>
        <p:nvSpPr>
          <p:cNvPr id="2" name="Rectangle 1">
            <a:extLst>
              <a:ext uri="{FF2B5EF4-FFF2-40B4-BE49-F238E27FC236}">
                <a16:creationId xmlns:a16="http://schemas.microsoft.com/office/drawing/2014/main" id="{5D9501FA-24C3-4944-89B5-1E850A2ABA2A}"/>
              </a:ext>
            </a:extLst>
          </p:cNvPr>
          <p:cNvSpPr/>
          <p:nvPr/>
        </p:nvSpPr>
        <p:spPr>
          <a:xfrm>
            <a:off x="106326" y="733367"/>
            <a:ext cx="8793125" cy="72301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r>
              <a:rPr lang="en-GB" sz="2000" b="1" dirty="0">
                <a:latin typeface="Times New Roman" panose="02020603050405020304" pitchFamily="18" charset="0"/>
                <a:cs typeface="Times New Roman" panose="02020603050405020304" pitchFamily="18" charset="0"/>
              </a:rPr>
              <a:t>The importance of infrastructure and service provision in resettlement housing</a:t>
            </a:r>
          </a:p>
        </p:txBody>
      </p:sp>
      <p:sp>
        <p:nvSpPr>
          <p:cNvPr id="5" name="Rectangle 4">
            <a:extLst>
              <a:ext uri="{FF2B5EF4-FFF2-40B4-BE49-F238E27FC236}">
                <a16:creationId xmlns:a16="http://schemas.microsoft.com/office/drawing/2014/main" id="{59366F5E-99C2-44E4-9F82-BAF96099C2C1}"/>
              </a:ext>
            </a:extLst>
          </p:cNvPr>
          <p:cNvSpPr/>
          <p:nvPr/>
        </p:nvSpPr>
        <p:spPr>
          <a:xfrm>
            <a:off x="715217" y="1860165"/>
            <a:ext cx="9994603" cy="178680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lnSpc>
                <a:spcPct val="107000"/>
              </a:lnSpc>
              <a:spcAft>
                <a:spcPts val="800"/>
              </a:spcAft>
            </a:pPr>
            <a:endParaRPr lang="en-GB"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GB" sz="2000" dirty="0">
                <a:latin typeface="Times New Roman" panose="02020603050405020304" pitchFamily="18" charset="0"/>
                <a:ea typeface="Calibri" panose="020F0502020204030204" pitchFamily="34" charset="0"/>
                <a:cs typeface="Times New Roman" panose="02020603050405020304" pitchFamily="18" charset="0"/>
              </a:rPr>
              <a:t>Increased </a:t>
            </a:r>
            <a:r>
              <a:rPr lang="en-GB" sz="2000" dirty="0">
                <a:effectLst/>
                <a:latin typeface="Times New Roman" panose="02020603050405020304" pitchFamily="18" charset="0"/>
                <a:ea typeface="Calibri" panose="020F0502020204030204" pitchFamily="34" charset="0"/>
                <a:cs typeface="Times New Roman" panose="02020603050405020304" pitchFamily="18" charset="0"/>
              </a:rPr>
              <a:t>flow of the displaced into the cities with projection showing that by 2050 68% of the world’s population will live </a:t>
            </a:r>
            <a:r>
              <a:rPr lang="en-GB" sz="2000" dirty="0">
                <a:latin typeface="Times New Roman" panose="02020603050405020304" pitchFamily="18" charset="0"/>
                <a:ea typeface="Calibri" panose="020F0502020204030204" pitchFamily="34" charset="0"/>
                <a:cs typeface="Times New Roman" panose="02020603050405020304" pitchFamily="18" charset="0"/>
              </a:rPr>
              <a:t>in </a:t>
            </a:r>
            <a:r>
              <a:rPr lang="en-GB" sz="2000" dirty="0">
                <a:effectLst/>
                <a:latin typeface="Times New Roman" panose="02020603050405020304" pitchFamily="18" charset="0"/>
                <a:ea typeface="Calibri" panose="020F0502020204030204" pitchFamily="34" charset="0"/>
                <a:cs typeface="Times New Roman" panose="02020603050405020304" pitchFamily="18" charset="0"/>
              </a:rPr>
              <a:t>cities;</a:t>
            </a:r>
          </a:p>
          <a:p>
            <a:pPr algn="just">
              <a:lnSpc>
                <a:spcPct val="107000"/>
              </a:lnSpc>
              <a:spcAft>
                <a:spcPts val="800"/>
              </a:spcAft>
            </a:pPr>
            <a:r>
              <a:rPr lang="en-GB" sz="2000" dirty="0">
                <a:latin typeface="Times New Roman" panose="02020603050405020304" pitchFamily="18" charset="0"/>
                <a:ea typeface="Calibri" panose="020F0502020204030204" pitchFamily="34" charset="0"/>
                <a:cs typeface="Times New Roman" panose="02020603050405020304" pitchFamily="18" charset="0"/>
              </a:rPr>
              <a:t>W</a:t>
            </a:r>
            <a:r>
              <a:rPr lang="en-GB" sz="2000" dirty="0">
                <a:effectLst/>
                <a:latin typeface="Times New Roman" panose="02020603050405020304" pitchFamily="18" charset="0"/>
                <a:ea typeface="Calibri" panose="020F0502020204030204" pitchFamily="34" charset="0"/>
                <a:cs typeface="Times New Roman" panose="02020603050405020304" pitchFamily="18" charset="0"/>
              </a:rPr>
              <a:t>ith majority inhabiting the unbuilt environment (Earle &amp; Goh, 2020). </a:t>
            </a:r>
          </a:p>
          <a:p>
            <a:pPr algn="just">
              <a:lnSpc>
                <a:spcPct val="107000"/>
              </a:lnSpc>
              <a:spcAft>
                <a:spcPts val="800"/>
              </a:spcAft>
            </a:pPr>
            <a:r>
              <a:rPr lang="en-GB" sz="2000" dirty="0">
                <a:latin typeface="Times New Roman" panose="02020603050405020304" pitchFamily="18" charset="0"/>
                <a:ea typeface="Calibri" panose="020F0502020204030204" pitchFamily="34" charset="0"/>
                <a:cs typeface="Times New Roman" panose="02020603050405020304" pitchFamily="18" charset="0"/>
              </a:rPr>
              <a:t>Hence, the </a:t>
            </a:r>
            <a:r>
              <a:rPr lang="en-GB" sz="2000" dirty="0">
                <a:effectLst/>
                <a:latin typeface="Times New Roman" panose="02020603050405020304" pitchFamily="18" charset="0"/>
                <a:ea typeface="Calibri" panose="020F0502020204030204" pitchFamily="34" charset="0"/>
                <a:cs typeface="Times New Roman" panose="02020603050405020304" pitchFamily="18" charset="0"/>
              </a:rPr>
              <a:t>dire need for adequate infrastructure and service provision to the resettled.</a:t>
            </a:r>
          </a:p>
          <a:p>
            <a:pPr algn="just">
              <a:lnSpc>
                <a:spcPct val="107000"/>
              </a:lnSpc>
              <a:spcAft>
                <a:spcPts val="800"/>
              </a:spcAft>
            </a:pPr>
            <a:endParaRPr lang="en-GB"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2ED9C4D6-942D-4DA2-91A2-17D63DA790B8}"/>
              </a:ext>
            </a:extLst>
          </p:cNvPr>
          <p:cNvSpPr/>
          <p:nvPr/>
        </p:nvSpPr>
        <p:spPr>
          <a:xfrm>
            <a:off x="204500" y="4331382"/>
            <a:ext cx="3088758" cy="156326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provision facilitate the successful resettlement and quick recovery of the displaced. </a:t>
            </a:r>
          </a:p>
        </p:txBody>
      </p:sp>
      <p:sp>
        <p:nvSpPr>
          <p:cNvPr id="8" name="Rectangle 7">
            <a:extLst>
              <a:ext uri="{FF2B5EF4-FFF2-40B4-BE49-F238E27FC236}">
                <a16:creationId xmlns:a16="http://schemas.microsoft.com/office/drawing/2014/main" id="{1A85E39F-FDDE-4349-AC68-FE2C4423694A}"/>
              </a:ext>
            </a:extLst>
          </p:cNvPr>
          <p:cNvSpPr/>
          <p:nvPr/>
        </p:nvSpPr>
        <p:spPr>
          <a:xfrm>
            <a:off x="4168140" y="4172657"/>
            <a:ext cx="3088759" cy="204766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lnSpc>
                <a:spcPct val="107000"/>
              </a:lnSpc>
              <a:spcAft>
                <a:spcPts val="800"/>
              </a:spcAft>
            </a:pPr>
            <a:r>
              <a:rPr lang="en-GB" dirty="0">
                <a:latin typeface="Times New Roman" panose="02020603050405020304" pitchFamily="18" charset="0"/>
                <a:ea typeface="Calibri" panose="020F0502020204030204" pitchFamily="34" charset="0"/>
                <a:cs typeface="Times New Roman" panose="02020603050405020304" pitchFamily="18" charset="0"/>
              </a:rPr>
              <a:t>It </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facilitate the </a:t>
            </a:r>
            <a:r>
              <a:rPr lang="en-GB" dirty="0">
                <a:latin typeface="Times New Roman" panose="02020603050405020304" pitchFamily="18" charset="0"/>
                <a:ea typeface="Calibri" panose="020F0502020204030204" pitchFamily="34" charset="0"/>
                <a:cs typeface="Times New Roman" panose="02020603050405020304" pitchFamily="18" charset="0"/>
              </a:rPr>
              <a:t>achievement of the SDGS, </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Earle &amp; Goh (2020) affirm that the built environment is critical to international development and to the achievement of the SDGs.</a:t>
            </a:r>
          </a:p>
        </p:txBody>
      </p:sp>
      <p:sp>
        <p:nvSpPr>
          <p:cNvPr id="9" name="Rectangle 8">
            <a:extLst>
              <a:ext uri="{FF2B5EF4-FFF2-40B4-BE49-F238E27FC236}">
                <a16:creationId xmlns:a16="http://schemas.microsoft.com/office/drawing/2014/main" id="{EDD9E21B-1432-498D-810D-017D78F06F76}"/>
              </a:ext>
            </a:extLst>
          </p:cNvPr>
          <p:cNvSpPr/>
          <p:nvPr/>
        </p:nvSpPr>
        <p:spPr>
          <a:xfrm>
            <a:off x="7985052" y="4172657"/>
            <a:ext cx="3423683" cy="204766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Based on this,  countries that are targeting to achieve the SDGs, should understand the importance of infrastructure and service provision in the context of the built environment.  </a:t>
            </a:r>
          </a:p>
        </p:txBody>
      </p:sp>
      <p:cxnSp>
        <p:nvCxnSpPr>
          <p:cNvPr id="13" name="Straight Arrow Connector 12">
            <a:extLst>
              <a:ext uri="{FF2B5EF4-FFF2-40B4-BE49-F238E27FC236}">
                <a16:creationId xmlns:a16="http://schemas.microsoft.com/office/drawing/2014/main" id="{C7A83F9A-D2C3-40D1-BD34-9BE854BE948F}"/>
              </a:ext>
            </a:extLst>
          </p:cNvPr>
          <p:cNvCxnSpPr/>
          <p:nvPr/>
        </p:nvCxnSpPr>
        <p:spPr>
          <a:xfrm>
            <a:off x="3293258" y="4954290"/>
            <a:ext cx="87488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53392BC7-C9B0-43FE-A71B-CD124AC50A8A}"/>
              </a:ext>
            </a:extLst>
          </p:cNvPr>
          <p:cNvCxnSpPr>
            <a:cxnSpLocks/>
          </p:cNvCxnSpPr>
          <p:nvPr/>
        </p:nvCxnSpPr>
        <p:spPr>
          <a:xfrm>
            <a:off x="2179675" y="3646966"/>
            <a:ext cx="0" cy="68441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04440FD3-3EB9-4558-9BA7-33C881EE5C81}"/>
              </a:ext>
            </a:extLst>
          </p:cNvPr>
          <p:cNvCxnSpPr>
            <a:cxnSpLocks/>
          </p:cNvCxnSpPr>
          <p:nvPr/>
        </p:nvCxnSpPr>
        <p:spPr>
          <a:xfrm>
            <a:off x="7256899" y="4954290"/>
            <a:ext cx="72815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6" name="Audio 5">
            <a:hlinkClick r:id="" action="ppaction://media"/>
            <a:extLst>
              <a:ext uri="{FF2B5EF4-FFF2-40B4-BE49-F238E27FC236}">
                <a16:creationId xmlns:a16="http://schemas.microsoft.com/office/drawing/2014/main" id="{177E45BF-5B75-4AEB-A50F-4D240871BD1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71483449"/>
      </p:ext>
    </p:extLst>
  </p:cSld>
  <p:clrMapOvr>
    <a:masterClrMapping/>
  </p:clrMapOvr>
  <mc:AlternateContent xmlns:mc="http://schemas.openxmlformats.org/markup-compatibility/2006" xmlns:p14="http://schemas.microsoft.com/office/powerpoint/2010/main">
    <mc:Choice Requires="p14">
      <p:transition spd="slow" p14:dur="2000" advTm="63273"/>
    </mc:Choice>
    <mc:Fallback xmlns="">
      <p:transition spd="slow" advTm="632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2507" y="587374"/>
            <a:ext cx="3733800" cy="704006"/>
          </a:xfrm>
        </p:spPr>
        <p:txBody>
          <a:bodyPr>
            <a:noAutofit/>
          </a:bodyPr>
          <a:lstStyle/>
          <a:p>
            <a:r>
              <a:rPr lang="en-US" b="1" dirty="0">
                <a:latin typeface="Times New Roman" panose="02020603050405020304" pitchFamily="18" charset="0"/>
                <a:cs typeface="Times New Roman" panose="02020603050405020304" pitchFamily="18" charset="0"/>
              </a:rPr>
              <a:t>Conclusion</a:t>
            </a:r>
          </a:p>
        </p:txBody>
      </p:sp>
      <p:sp>
        <p:nvSpPr>
          <p:cNvPr id="3" name="Content Placeholder 2"/>
          <p:cNvSpPr>
            <a:spLocks noGrp="1"/>
          </p:cNvSpPr>
          <p:nvPr>
            <p:ph idx="1"/>
          </p:nvPr>
        </p:nvSpPr>
        <p:spPr>
          <a:xfrm>
            <a:off x="393406" y="1919288"/>
            <a:ext cx="8920716" cy="4351338"/>
          </a:xfrm>
        </p:spPr>
        <p:txBody>
          <a:bodyPr>
            <a:normAutofit/>
          </a:bodyPr>
          <a:lstStyle/>
          <a:p>
            <a:pPr marL="0" indent="0" algn="just">
              <a:buNone/>
            </a:pPr>
            <a:r>
              <a:rPr lang="en-GB"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Indeed, the provision of infrastructure and services to the displaced and resettled is an integral part of their recovery process. </a:t>
            </a:r>
          </a:p>
          <a:p>
            <a:pPr algn="just"/>
            <a:r>
              <a:rPr lang="en-GB"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Considering the unprecedented rate of forced displacement in recent times, </a:t>
            </a:r>
            <a:r>
              <a:rPr lang="en-GB"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the built environment professionals have a role to play towards planning and preparing for this upsurge of the displaced population.</a:t>
            </a:r>
          </a:p>
          <a:p>
            <a:endParaRPr lang="en-US" dirty="0"/>
          </a:p>
        </p:txBody>
      </p:sp>
      <p:pic>
        <p:nvPicPr>
          <p:cNvPr id="5122" name="Picture 2" descr="Infrastructure and the Built Environment | U.S. Climate Resilience Toolkit">
            <a:extLst>
              <a:ext uri="{FF2B5EF4-FFF2-40B4-BE49-F238E27FC236}">
                <a16:creationId xmlns:a16="http://schemas.microsoft.com/office/drawing/2014/main" id="{BC2FBAB0-EEFE-4A53-B305-554EA539A1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2976" y="1970088"/>
            <a:ext cx="2729023" cy="4175531"/>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F7CD10AA-9BBD-42F5-97E2-FB9CA80C4E6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911169891"/>
      </p:ext>
    </p:extLst>
  </p:cSld>
  <p:clrMapOvr>
    <a:masterClrMapping/>
  </p:clrMapOvr>
  <mc:AlternateContent xmlns:mc="http://schemas.openxmlformats.org/markup-compatibility/2006" xmlns:p14="http://schemas.microsoft.com/office/powerpoint/2010/main">
    <mc:Choice Requires="p14">
      <p:transition spd="slow" p14:dur="2000" advTm="27013"/>
    </mc:Choice>
    <mc:Fallback xmlns="">
      <p:transition spd="slow" advTm="270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 Introduction to the concepts</Template>
  <TotalTime>1846</TotalTime>
  <Words>982</Words>
  <Application>Microsoft Office PowerPoint</Application>
  <PresentationFormat>Widescreen</PresentationFormat>
  <Paragraphs>63</Paragraphs>
  <Slides>10</Slides>
  <Notes>0</Notes>
  <HiddenSlides>0</HiddenSlides>
  <MMClips>9</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10</vt:i4>
      </vt:variant>
    </vt:vector>
  </HeadingPairs>
  <TitlesOfParts>
    <vt:vector size="20" baseType="lpstr">
      <vt:lpstr>-apple-system</vt:lpstr>
      <vt:lpstr>Arial</vt:lpstr>
      <vt:lpstr>Calibri</vt:lpstr>
      <vt:lpstr>Calibri Light</vt:lpstr>
      <vt:lpstr>Sylfaen</vt:lpstr>
      <vt:lpstr>Symbol</vt:lpstr>
      <vt:lpstr>Times New Roman</vt:lpstr>
      <vt:lpstr>Wingdings</vt:lpstr>
      <vt:lpstr>Retrospect</vt:lpstr>
      <vt:lpstr>Custom Design</vt:lpstr>
      <vt:lpstr>  Infrastructure and service provision</vt:lpstr>
      <vt:lpstr>Learning outcomes </vt:lpstr>
      <vt:lpstr>Content</vt:lpstr>
      <vt:lpstr>What is infrastructure? </vt:lpstr>
      <vt:lpstr>Types of infrastructure</vt:lpstr>
      <vt:lpstr>PowerPoint Presentation</vt:lpstr>
      <vt:lpstr>PowerPoint Presentation</vt:lpstr>
      <vt:lpstr>PowerPoint Presentation</vt:lpstr>
      <vt:lpstr>Conclusion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Housing</dc:title>
  <dc:creator>Malith De Silva</dc:creator>
  <cp:lastModifiedBy>smart</cp:lastModifiedBy>
  <cp:revision>26</cp:revision>
  <dcterms:created xsi:type="dcterms:W3CDTF">2021-10-15T05:37:37Z</dcterms:created>
  <dcterms:modified xsi:type="dcterms:W3CDTF">2022-02-18T05:49:18Z</dcterms:modified>
</cp:coreProperties>
</file>